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Lst>
  <p:notesMasterIdLst>
    <p:notesMasterId r:id="rId88"/>
  </p:notesMasterIdLst>
  <p:handoutMasterIdLst>
    <p:handoutMasterId r:id="rId89"/>
  </p:handoutMasterIdLst>
  <p:sldIdLst>
    <p:sldId id="256" r:id="rId4"/>
    <p:sldId id="405" r:id="rId5"/>
    <p:sldId id="397" r:id="rId6"/>
    <p:sldId id="263" r:id="rId7"/>
    <p:sldId id="258" r:id="rId8"/>
    <p:sldId id="264" r:id="rId9"/>
    <p:sldId id="265" r:id="rId10"/>
    <p:sldId id="266" r:id="rId11"/>
    <p:sldId id="267" r:id="rId12"/>
    <p:sldId id="268" r:id="rId13"/>
    <p:sldId id="269" r:id="rId14"/>
    <p:sldId id="270" r:id="rId15"/>
    <p:sldId id="271" r:id="rId16"/>
    <p:sldId id="272" r:id="rId17"/>
    <p:sldId id="276" r:id="rId18"/>
    <p:sldId id="390" r:id="rId19"/>
    <p:sldId id="278" r:id="rId20"/>
    <p:sldId id="279" r:id="rId21"/>
    <p:sldId id="280" r:id="rId22"/>
    <p:sldId id="281" r:id="rId23"/>
    <p:sldId id="282" r:id="rId24"/>
    <p:sldId id="407" r:id="rId25"/>
    <p:sldId id="408" r:id="rId26"/>
    <p:sldId id="409" r:id="rId27"/>
    <p:sldId id="410" r:id="rId28"/>
    <p:sldId id="411" r:id="rId29"/>
    <p:sldId id="412" r:id="rId30"/>
    <p:sldId id="283" r:id="rId31"/>
    <p:sldId id="284" r:id="rId32"/>
    <p:sldId id="285" r:id="rId33"/>
    <p:sldId id="286" r:id="rId34"/>
    <p:sldId id="287" r:id="rId35"/>
    <p:sldId id="288" r:id="rId36"/>
    <p:sldId id="406" r:id="rId37"/>
    <p:sldId id="413" r:id="rId38"/>
    <p:sldId id="289" r:id="rId39"/>
    <p:sldId id="290" r:id="rId40"/>
    <p:sldId id="291" r:id="rId41"/>
    <p:sldId id="292" r:id="rId42"/>
    <p:sldId id="293" r:id="rId43"/>
    <p:sldId id="294" r:id="rId44"/>
    <p:sldId id="393" r:id="rId45"/>
    <p:sldId id="296" r:id="rId46"/>
    <p:sldId id="297" r:id="rId47"/>
    <p:sldId id="298" r:id="rId48"/>
    <p:sldId id="299" r:id="rId49"/>
    <p:sldId id="300" r:id="rId50"/>
    <p:sldId id="301" r:id="rId51"/>
    <p:sldId id="302" r:id="rId52"/>
    <p:sldId id="303" r:id="rId53"/>
    <p:sldId id="305" r:id="rId54"/>
    <p:sldId id="307" r:id="rId55"/>
    <p:sldId id="308" r:id="rId56"/>
    <p:sldId id="309" r:id="rId57"/>
    <p:sldId id="310" r:id="rId58"/>
    <p:sldId id="312" r:id="rId59"/>
    <p:sldId id="313" r:id="rId60"/>
    <p:sldId id="314"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400" r:id="rId80"/>
    <p:sldId id="401" r:id="rId81"/>
    <p:sldId id="402" r:id="rId82"/>
    <p:sldId id="399" r:id="rId83"/>
    <p:sldId id="404" r:id="rId84"/>
    <p:sldId id="398" r:id="rId85"/>
    <p:sldId id="403" r:id="rId86"/>
    <p:sldId id="36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3399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1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3C579B-9112-4B27-B77A-1BB26FA6CF33}" type="datetimeFigureOut">
              <a:rPr lang="en-US" smtClean="0"/>
              <a:pPr/>
              <a:t>8/29/2020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A717FC-3C7D-4583-A4EF-72094C2D8040}" type="slidenum">
              <a:rPr lang="en-US" smtClean="0"/>
              <a:pPr/>
              <a:t>‹#›</a:t>
            </a:fld>
            <a:endParaRPr lang="en-US"/>
          </a:p>
        </p:txBody>
      </p:sp>
    </p:spTree>
    <p:extLst>
      <p:ext uri="{BB962C8B-B14F-4D97-AF65-F5344CB8AC3E}">
        <p14:creationId xmlns:p14="http://schemas.microsoft.com/office/powerpoint/2010/main" val="2122988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5"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186"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187"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188"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189"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01D1D101-91A1-4121-9181-A1212161B151}" type="slidenum">
              <a:rPr lang="en-IN"/>
              <a:pPr algn="r"/>
              <a:t>‹#›</a:t>
            </a:fld>
            <a:endParaRPr/>
          </a:p>
        </p:txBody>
      </p:sp>
    </p:spTree>
    <p:extLst>
      <p:ext uri="{BB962C8B-B14F-4D97-AF65-F5344CB8AC3E}">
        <p14:creationId xmlns:p14="http://schemas.microsoft.com/office/powerpoint/2010/main" val="13138881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a:extLst>
              <a:ext uri="{FF2B5EF4-FFF2-40B4-BE49-F238E27FC236}">
                <a16:creationId xmlns:a16="http://schemas.microsoft.com/office/drawing/2014/main" id="{05F996E5-DDB0-4296-973A-1FAC2B3CA6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9pPr>
          </a:lstStyle>
          <a:p>
            <a:pPr eaLnBrk="1" hangingPunct="1"/>
            <a:fld id="{CE19DA88-DEB8-46F3-AFCB-E58142B210CD}" type="slidenum">
              <a:rPr lang="en-US" altLang="en-US" sz="1200">
                <a:solidFill>
                  <a:srgbClr val="000000"/>
                </a:solidFill>
                <a:latin typeface="Times New Roman" panose="02020603050405020304" pitchFamily="18" charset="0"/>
                <a:cs typeface="DejaVu Sans" charset="0"/>
              </a:rPr>
              <a:pPr eaLnBrk="1" hangingPunct="1"/>
              <a:t>5</a:t>
            </a:fld>
            <a:endParaRPr lang="en-US" altLang="en-US" sz="1200">
              <a:solidFill>
                <a:srgbClr val="000000"/>
              </a:solidFill>
              <a:latin typeface="Times New Roman" panose="02020603050405020304" pitchFamily="18" charset="0"/>
              <a:cs typeface="DejaVu Sans" charset="0"/>
            </a:endParaRPr>
          </a:p>
        </p:txBody>
      </p:sp>
      <p:sp>
        <p:nvSpPr>
          <p:cNvPr id="65539" name="Text Box 1">
            <a:extLst>
              <a:ext uri="{FF2B5EF4-FFF2-40B4-BE49-F238E27FC236}">
                <a16:creationId xmlns:a16="http://schemas.microsoft.com/office/drawing/2014/main" id="{F7C5B1B0-07E5-4AFC-9FD1-D8A22EE7E5B1}"/>
              </a:ext>
            </a:extLst>
          </p:cNvPr>
          <p:cNvSpPr txBox="1">
            <a:spLocks noChangeArrowheads="1"/>
          </p:cNvSpPr>
          <p:nvPr/>
        </p:nvSpPr>
        <p:spPr bwMode="auto">
          <a:xfrm>
            <a:off x="3971925" y="8831263"/>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9pPr>
          </a:lstStyle>
          <a:p>
            <a:pPr algn="r" eaLnBrk="1" hangingPunct="1">
              <a:buClrTx/>
              <a:buFontTx/>
              <a:buNone/>
            </a:pPr>
            <a:fld id="{5096DBD9-F406-474F-9DCD-1ECC6C494513}" type="slidenum">
              <a:rPr lang="en-US" altLang="en-US" sz="1200">
                <a:solidFill>
                  <a:srgbClr val="000000"/>
                </a:solidFill>
                <a:latin typeface="Times New Roman" panose="02020603050405020304" pitchFamily="18" charset="0"/>
                <a:cs typeface="DejaVu Sans" charset="0"/>
              </a:rPr>
              <a:pPr algn="r" eaLnBrk="1" hangingPunct="1">
                <a:buClrTx/>
                <a:buFontTx/>
                <a:buNone/>
              </a:pPr>
              <a:t>5</a:t>
            </a:fld>
            <a:endParaRPr lang="en-US" altLang="en-US" sz="1200">
              <a:solidFill>
                <a:srgbClr val="000000"/>
              </a:solidFill>
              <a:latin typeface="Times New Roman" panose="02020603050405020304" pitchFamily="18" charset="0"/>
              <a:cs typeface="DejaVu Sans" charset="0"/>
            </a:endParaRPr>
          </a:p>
        </p:txBody>
      </p:sp>
      <p:sp>
        <p:nvSpPr>
          <p:cNvPr id="65540" name="Text Box 2">
            <a:extLst>
              <a:ext uri="{FF2B5EF4-FFF2-40B4-BE49-F238E27FC236}">
                <a16:creationId xmlns:a16="http://schemas.microsoft.com/office/drawing/2014/main" id="{9F983A5A-C0B2-49F1-B870-C3CDB36C771E}"/>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9pPr>
          </a:lstStyle>
          <a:p>
            <a:pPr algn="r" eaLnBrk="1" hangingPunct="1">
              <a:buClrTx/>
              <a:buFontTx/>
              <a:buNone/>
            </a:pPr>
            <a:fld id="{DD647564-2451-46B7-AA6B-2B2C07975F51}" type="slidenum">
              <a:rPr lang="en-US" altLang="en-US" sz="1200">
                <a:solidFill>
                  <a:srgbClr val="000000"/>
                </a:solidFill>
                <a:latin typeface="Times New Roman" panose="02020603050405020304" pitchFamily="18" charset="0"/>
              </a:rPr>
              <a:pPr algn="r" eaLnBrk="1" hangingPunct="1">
                <a:buClrTx/>
                <a:buFontTx/>
                <a:buNone/>
              </a:pPr>
              <a:t>5</a:t>
            </a:fld>
            <a:endParaRPr lang="en-US" altLang="en-US" sz="1200">
              <a:solidFill>
                <a:srgbClr val="000000"/>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TextShape 1"/>
          <p:cNvSpPr txBox="1"/>
          <p:nvPr/>
        </p:nvSpPr>
        <p:spPr>
          <a:xfrm>
            <a:off x="0" y="0"/>
            <a:ext cx="0" cy="0"/>
          </a:xfrm>
          <a:prstGeom prst="rect">
            <a:avLst/>
          </a:prstGeom>
        </p:spPr>
        <p:txBody>
          <a:bodyPr lIns="90000" tIns="45000" rIns="90000" bIns="45000"/>
          <a:lstStyle/>
          <a:p>
            <a:pPr>
              <a:lnSpc>
                <a:spcPct val="100000"/>
              </a:lnSpc>
            </a:pPr>
            <a:fld id="{01512181-81B1-4151-8161-41A19121F141}" type="slidenum">
              <a:rPr lang="en-IN">
                <a:solidFill>
                  <a:srgbClr val="000000"/>
                </a:solidFill>
                <a:latin typeface="+mn-lt"/>
                <a:ea typeface="+mn-ea"/>
              </a:rPr>
              <a:pPr>
                <a:lnSpc>
                  <a:spcPct val="100000"/>
                </a:lnSpc>
              </a:pPr>
              <a:t>6</a:t>
            </a:fld>
            <a:endParaRPr/>
          </a:p>
        </p:txBody>
      </p:sp>
      <p:sp>
        <p:nvSpPr>
          <p:cNvPr id="3" name="Slide Number Placeholder 2"/>
          <p:cNvSpPr>
            <a:spLocks noGrp="1"/>
          </p:cNvSpPr>
          <p:nvPr>
            <p:ph type="sldNum" idx="10"/>
          </p:nvPr>
        </p:nvSpPr>
        <p:spPr/>
        <p:txBody>
          <a:bodyPr/>
          <a:lstStyle/>
          <a:p>
            <a:pPr algn="r"/>
            <a:fld id="{01D1D101-91A1-4121-9181-A1212161B151}" type="slidenum">
              <a:rPr lang="en-IN" smtClean="0"/>
              <a:pPr algn="r"/>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TextShape 1"/>
          <p:cNvSpPr txBox="1"/>
          <p:nvPr/>
        </p:nvSpPr>
        <p:spPr>
          <a:xfrm>
            <a:off x="0" y="0"/>
            <a:ext cx="0" cy="0"/>
          </a:xfrm>
          <a:prstGeom prst="rect">
            <a:avLst/>
          </a:prstGeom>
        </p:spPr>
        <p:txBody>
          <a:bodyPr lIns="90000" tIns="45000" rIns="90000" bIns="45000"/>
          <a:lstStyle/>
          <a:p>
            <a:pPr>
              <a:lnSpc>
                <a:spcPct val="100000"/>
              </a:lnSpc>
            </a:pPr>
            <a:fld id="{61112101-4121-4111-B1F1-115121419151}" type="slidenum">
              <a:rPr lang="en-IN">
                <a:solidFill>
                  <a:srgbClr val="000000"/>
                </a:solidFill>
                <a:latin typeface="+mn-lt"/>
                <a:ea typeface="+mn-ea"/>
              </a:rPr>
              <a:pPr>
                <a:lnSpc>
                  <a:spcPct val="100000"/>
                </a:lnSpc>
              </a:pPr>
              <a:t>18</a:t>
            </a:fld>
            <a:endParaRPr/>
          </a:p>
        </p:txBody>
      </p:sp>
      <p:sp>
        <p:nvSpPr>
          <p:cNvPr id="1102" name="PlaceHolder 2"/>
          <p:cNvSpPr>
            <a:spLocks noGrp="1"/>
          </p:cNvSpPr>
          <p:nvPr>
            <p:ph type="body"/>
          </p:nvPr>
        </p:nvSpPr>
        <p:spPr>
          <a:xfrm>
            <a:off x="0" y="0"/>
            <a:ext cx="0" cy="0"/>
          </a:xfrm>
          <a:prstGeom prst="rect">
            <a:avLst/>
          </a:prstGeom>
        </p:spPr>
        <p:txBody>
          <a:bodyPr lIns="90000" tIns="45000" rIns="90000" bIns="45000"/>
          <a:lstStyle/>
          <a:p>
            <a:endParaRPr/>
          </a:p>
        </p:txBody>
      </p:sp>
      <p:sp>
        <p:nvSpPr>
          <p:cNvPr id="4" name="Slide Number Placeholder 3"/>
          <p:cNvSpPr>
            <a:spLocks noGrp="1"/>
          </p:cNvSpPr>
          <p:nvPr>
            <p:ph type="sldNum" idx="10"/>
          </p:nvPr>
        </p:nvSpPr>
        <p:spPr/>
        <p:txBody>
          <a:bodyPr/>
          <a:lstStyle/>
          <a:p>
            <a:pPr algn="r"/>
            <a:fld id="{01D1D101-91A1-4121-9181-A1212161B151}" type="slidenum">
              <a:rPr lang="en-IN" smtClean="0"/>
              <a:pPr algn="r"/>
              <a:t>18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0" y="0"/>
            <a:ext cx="0" cy="0"/>
          </a:xfrm>
          <a:prstGeom prst="rect">
            <a:avLst/>
          </a:prstGeom>
        </p:spPr>
        <p:txBody>
          <a:bodyPr lIns="90000" tIns="45000" rIns="90000" bIns="45000"/>
          <a:lstStyle/>
          <a:p>
            <a:pPr>
              <a:lnSpc>
                <a:spcPct val="100000"/>
              </a:lnSpc>
            </a:pPr>
            <a:fld id="{81F15161-11C1-4171-B131-A15131017171}" type="slidenum">
              <a:rPr lang="en-IN">
                <a:solidFill>
                  <a:srgbClr val="000000"/>
                </a:solidFill>
                <a:latin typeface="+mn-lt"/>
                <a:ea typeface="+mn-ea"/>
              </a:rPr>
              <a:pPr>
                <a:lnSpc>
                  <a:spcPct val="100000"/>
                </a:lnSpc>
              </a:pPr>
              <a:t>40</a:t>
            </a:fld>
            <a:endParaRPr/>
          </a:p>
        </p:txBody>
      </p:sp>
      <p:sp>
        <p:nvSpPr>
          <p:cNvPr id="3" name="Slide Number Placeholder 2"/>
          <p:cNvSpPr>
            <a:spLocks noGrp="1"/>
          </p:cNvSpPr>
          <p:nvPr>
            <p:ph type="sldNum" idx="10"/>
          </p:nvPr>
        </p:nvSpPr>
        <p:spPr/>
        <p:txBody>
          <a:bodyPr/>
          <a:lstStyle/>
          <a:p>
            <a:pPr algn="r"/>
            <a:fld id="{01D1D101-91A1-4121-9181-A1212161B151}" type="slidenum">
              <a:rPr lang="en-IN" smtClean="0"/>
              <a:pPr algn="r"/>
              <a:t>40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TextShape 1"/>
          <p:cNvSpPr txBox="1"/>
          <p:nvPr/>
        </p:nvSpPr>
        <p:spPr>
          <a:xfrm>
            <a:off x="0" y="0"/>
            <a:ext cx="0" cy="0"/>
          </a:xfrm>
          <a:prstGeom prst="rect">
            <a:avLst/>
          </a:prstGeom>
        </p:spPr>
        <p:txBody>
          <a:bodyPr lIns="90000" tIns="45000" rIns="90000" bIns="45000"/>
          <a:lstStyle/>
          <a:p>
            <a:pPr>
              <a:lnSpc>
                <a:spcPct val="100000"/>
              </a:lnSpc>
            </a:pPr>
            <a:fld id="{71B13131-0161-4161-A1D1-E171A1D1F1D1}" type="slidenum">
              <a:rPr lang="en-IN">
                <a:solidFill>
                  <a:srgbClr val="000000"/>
                </a:solidFill>
                <a:latin typeface="+mn-lt"/>
                <a:ea typeface="+mn-ea"/>
              </a:rPr>
              <a:pPr>
                <a:lnSpc>
                  <a:spcPct val="100000"/>
                </a:lnSpc>
              </a:pPr>
              <a:t>41</a:t>
            </a:fld>
            <a:endParaRPr/>
          </a:p>
        </p:txBody>
      </p:sp>
      <p:sp>
        <p:nvSpPr>
          <p:cNvPr id="1105" name="PlaceHolder 2"/>
          <p:cNvSpPr>
            <a:spLocks noGrp="1"/>
          </p:cNvSpPr>
          <p:nvPr>
            <p:ph type="body"/>
          </p:nvPr>
        </p:nvSpPr>
        <p:spPr>
          <a:xfrm>
            <a:off x="0" y="0"/>
            <a:ext cx="0" cy="0"/>
          </a:xfrm>
          <a:prstGeom prst="rect">
            <a:avLst/>
          </a:prstGeom>
        </p:spPr>
        <p:txBody>
          <a:bodyPr lIns="90000" tIns="45000" rIns="90000" bIns="45000"/>
          <a:lstStyle/>
          <a:p>
            <a:endParaRPr/>
          </a:p>
        </p:txBody>
      </p:sp>
      <p:sp>
        <p:nvSpPr>
          <p:cNvPr id="4" name="Slide Number Placeholder 3"/>
          <p:cNvSpPr>
            <a:spLocks noGrp="1"/>
          </p:cNvSpPr>
          <p:nvPr>
            <p:ph type="sldNum" idx="10"/>
          </p:nvPr>
        </p:nvSpPr>
        <p:spPr/>
        <p:txBody>
          <a:bodyPr/>
          <a:lstStyle/>
          <a:p>
            <a:pPr algn="r"/>
            <a:fld id="{01D1D101-91A1-4121-9181-A1212161B151}" type="slidenum">
              <a:rPr lang="en-IN" smtClean="0"/>
              <a:pPr algn="r"/>
              <a:t>41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 name="TextShape 1"/>
          <p:cNvSpPr txBox="1"/>
          <p:nvPr/>
        </p:nvSpPr>
        <p:spPr>
          <a:xfrm>
            <a:off x="0" y="0"/>
            <a:ext cx="0" cy="0"/>
          </a:xfrm>
          <a:prstGeom prst="rect">
            <a:avLst/>
          </a:prstGeom>
        </p:spPr>
        <p:txBody>
          <a:bodyPr lIns="90000" tIns="45000" rIns="90000" bIns="45000"/>
          <a:lstStyle/>
          <a:p>
            <a:pPr>
              <a:lnSpc>
                <a:spcPct val="100000"/>
              </a:lnSpc>
            </a:pPr>
            <a:fld id="{51C1A141-51A1-41B1-91C1-C16171B171B1}" type="slidenum">
              <a:rPr lang="en-IN">
                <a:solidFill>
                  <a:srgbClr val="000000"/>
                </a:solidFill>
                <a:latin typeface="+mn-lt"/>
                <a:ea typeface="+mn-ea"/>
              </a:rPr>
              <a:pPr>
                <a:lnSpc>
                  <a:spcPct val="100000"/>
                </a:lnSpc>
              </a:pPr>
              <a:t>51</a:t>
            </a:fld>
            <a:endParaRPr/>
          </a:p>
        </p:txBody>
      </p:sp>
      <p:sp>
        <p:nvSpPr>
          <p:cNvPr id="3" name="Slide Number Placeholder 2"/>
          <p:cNvSpPr>
            <a:spLocks noGrp="1"/>
          </p:cNvSpPr>
          <p:nvPr>
            <p:ph type="sldNum" idx="10"/>
          </p:nvPr>
        </p:nvSpPr>
        <p:spPr/>
        <p:txBody>
          <a:bodyPr/>
          <a:lstStyle/>
          <a:p>
            <a:pPr algn="r"/>
            <a:fld id="{01D1D101-91A1-4121-9181-A1212161B151}" type="slidenum">
              <a:rPr lang="en-IN" smtClean="0"/>
              <a:pPr algn="r"/>
              <a:t>51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TextShape 1"/>
          <p:cNvSpPr txBox="1"/>
          <p:nvPr/>
        </p:nvSpPr>
        <p:spPr>
          <a:xfrm>
            <a:off x="0" y="0"/>
            <a:ext cx="0" cy="0"/>
          </a:xfrm>
          <a:prstGeom prst="rect">
            <a:avLst/>
          </a:prstGeom>
        </p:spPr>
        <p:txBody>
          <a:bodyPr lIns="90000" tIns="45000" rIns="90000" bIns="45000"/>
          <a:lstStyle/>
          <a:p>
            <a:pPr>
              <a:lnSpc>
                <a:spcPct val="100000"/>
              </a:lnSpc>
            </a:pPr>
            <a:fld id="{21C151F1-7141-4141-B101-D1419181D1C1}" type="slidenum">
              <a:rPr lang="en-IN">
                <a:solidFill>
                  <a:srgbClr val="000000"/>
                </a:solidFill>
                <a:latin typeface="+mn-lt"/>
                <a:ea typeface="+mn-ea"/>
              </a:rPr>
              <a:pPr>
                <a:lnSpc>
                  <a:spcPct val="100000"/>
                </a:lnSpc>
              </a:pPr>
              <a:t>82</a:t>
            </a:fld>
            <a:endParaRPr/>
          </a:p>
        </p:txBody>
      </p:sp>
      <p:sp>
        <p:nvSpPr>
          <p:cNvPr id="1099" name="PlaceHolder 2"/>
          <p:cNvSpPr>
            <a:spLocks noGrp="1"/>
          </p:cNvSpPr>
          <p:nvPr>
            <p:ph type="body"/>
          </p:nvPr>
        </p:nvSpPr>
        <p:spPr>
          <a:xfrm>
            <a:off x="0" y="0"/>
            <a:ext cx="0" cy="0"/>
          </a:xfrm>
          <a:prstGeom prst="rect">
            <a:avLst/>
          </a:prstGeom>
        </p:spPr>
        <p:txBody>
          <a:bodyPr lIns="90000" tIns="45000" rIns="90000" bIns="45000"/>
          <a:lstStyle/>
          <a:p>
            <a:endParaRPr/>
          </a:p>
        </p:txBody>
      </p:sp>
      <p:sp>
        <p:nvSpPr>
          <p:cNvPr id="4" name="Slide Number Placeholder 3"/>
          <p:cNvSpPr>
            <a:spLocks noGrp="1"/>
          </p:cNvSpPr>
          <p:nvPr>
            <p:ph type="sldNum" idx="10"/>
          </p:nvPr>
        </p:nvSpPr>
        <p:spPr/>
        <p:txBody>
          <a:bodyPr/>
          <a:lstStyle/>
          <a:p>
            <a:pPr algn="r"/>
            <a:fld id="{01D1D101-91A1-4121-9181-A1212161B151}" type="slidenum">
              <a:rPr lang="en-IN" smtClean="0"/>
              <a:pPr algn="r"/>
              <a:t>82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17"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19"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1"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22"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2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27"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28"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35"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36"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38"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139"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1"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42"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143"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144"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46"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4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2"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81D1B1D1-0101-41C1-B1F1-41617121D1A1}" type="slidenum">
              <a:rPr lang="en-IN">
                <a:solidFill>
                  <a:srgbClr val="000000"/>
                </a:solidFill>
                <a:latin typeface="Calibri"/>
              </a:rPr>
              <a:pPr>
                <a:lnSpc>
                  <a:spcPct val="100000"/>
                </a:lnSpc>
              </a:pPr>
              <a:t>‹#›</a:t>
            </a:fld>
            <a:endParaRPr/>
          </a:p>
        </p:txBody>
      </p:sp>
      <p:sp>
        <p:nvSpPr>
          <p:cNvPr id="4" name="PlaceHolder 5"/>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1">
              <a:buFont typeface="Arial"/>
              <a:buChar char="–"/>
            </a:pPr>
            <a:r>
              <a:rPr lang="en-US" sz="2400">
                <a:solidFill>
                  <a:srgbClr val="000000"/>
                </a:solidFill>
                <a:latin typeface="Calibri"/>
              </a:rPr>
              <a:t>Third level</a:t>
            </a:r>
            <a:endParaRPr/>
          </a:p>
          <a:p>
            <a:pPr lvl="2">
              <a:buFont typeface="Arial"/>
              <a:buChar char="•"/>
            </a:pPr>
            <a:r>
              <a:rPr lang="en-US" sz="2000">
                <a:solidFill>
                  <a:srgbClr val="000000"/>
                </a:solidFill>
                <a:latin typeface="Calibri"/>
              </a:rPr>
              <a:t>Fourth level</a:t>
            </a:r>
            <a:endParaRPr/>
          </a:p>
          <a:p>
            <a:pPr lvl="3">
              <a:buFont typeface="Aria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40" name="PlaceHolder 4"/>
          <p:cNvSpPr>
            <a:spLocks noGrp="1"/>
          </p:cNvSpPr>
          <p:nvPr>
            <p:ph type="ftr"/>
          </p:nvPr>
        </p:nvSpPr>
        <p:spPr>
          <a:xfrm>
            <a:off x="0" y="0"/>
            <a:ext cx="0" cy="0"/>
          </a:xfrm>
          <a:prstGeom prst="rect">
            <a:avLst/>
          </a:prstGeom>
        </p:spPr>
        <p:txBody>
          <a:bodyPr lIns="90000" tIns="45000" rIns="90000" bIns="45000"/>
          <a:lstStyle/>
          <a:p>
            <a:endParaRPr/>
          </a:p>
        </p:txBody>
      </p:sp>
      <p:sp>
        <p:nvSpPr>
          <p:cNvPr id="41"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fld id="{71317111-71D1-41E1-91E1-F141B191E1A1}" type="slidenum">
              <a:rPr lang="en-IN">
                <a:solidFill>
                  <a:srgbClr val="000000"/>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112"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113"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114"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71F1D191-D1C1-41F1-9121-11B1D1014101}" type="slidenum">
              <a:rPr lang="en-IN">
                <a:solidFill>
                  <a:srgbClr val="000000"/>
                </a:solidFill>
                <a:latin typeface="Calibri"/>
              </a:rPr>
              <a:pPr>
                <a:lnSpc>
                  <a:spcPct val="100000"/>
                </a:lnSpc>
              </a:pPr>
              <a:t>‹#›</a:t>
            </a:fld>
            <a:endParaRPr/>
          </a:p>
        </p:txBody>
      </p:sp>
      <p:sp>
        <p:nvSpPr>
          <p:cNvPr id="115" name="PlaceHolder 5"/>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hf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hyperlink" Target="https://www.blue-granite.com/blog/bid/402596/top-five-differences-between-data-lakes-and-data-warehouses" TargetMode="Externa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228600" y="2130480"/>
            <a:ext cx="8686440" cy="3051120"/>
          </a:xfrm>
          <a:prstGeom prst="rect">
            <a:avLst/>
          </a:prstGeom>
        </p:spPr>
        <p:txBody>
          <a:bodyPr anchor="ctr"/>
          <a:lstStyle/>
          <a:p>
            <a:pPr algn="ctr">
              <a:lnSpc>
                <a:spcPct val="100000"/>
              </a:lnSpc>
            </a:pPr>
            <a:r>
              <a:rPr lang="en-US" sz="5400" b="1" dirty="0">
                <a:solidFill>
                  <a:srgbClr val="FF0000"/>
                </a:solidFill>
                <a:latin typeface="Times New Roman"/>
              </a:rPr>
              <a:t>Unit III
</a:t>
            </a:r>
            <a:r>
              <a:rPr lang="en-IN" sz="5400" b="1" dirty="0">
                <a:solidFill>
                  <a:srgbClr val="FF0000"/>
                </a:solidFill>
                <a:latin typeface="Times New Roman" pitchFamily="18" charset="0"/>
                <a:cs typeface="Times New Roman" pitchFamily="18" charset="0"/>
              </a:rPr>
              <a:t>Data Warehouse</a:t>
            </a:r>
            <a:endParaRPr dirty="0">
              <a:solidFill>
                <a:srgbClr val="FF0000"/>
              </a:solidFill>
              <a:latin typeface="Times New Roman" pitchFamily="18" charset="0"/>
              <a:cs typeface="Times New Roman" pitchFamily="18" charset="0"/>
            </a:endParaRPr>
          </a:p>
        </p:txBody>
      </p:sp>
      <p:sp>
        <p:nvSpPr>
          <p:cNvPr id="191" name="TextShape 2"/>
          <p:cNvSpPr txBox="1"/>
          <p:nvPr/>
        </p:nvSpPr>
        <p:spPr>
          <a:xfrm>
            <a:off x="0" y="0"/>
            <a:ext cx="0" cy="0"/>
          </a:xfrm>
          <a:prstGeom prst="rect">
            <a:avLst/>
          </a:prstGeom>
        </p:spPr>
        <p:txBody>
          <a:bodyPr lIns="90000" tIns="45000" rIns="90000" bIns="45000"/>
          <a:lstStyle/>
          <a:p>
            <a:pPr>
              <a:lnSpc>
                <a:spcPct val="100000"/>
              </a:lnSpc>
            </a:pPr>
            <a:fld id="{3171D191-71F1-4161-91D1-C1B1D1E1F151}" type="slidenum">
              <a:rPr lang="en-IN">
                <a:solidFill>
                  <a:srgbClr val="000000"/>
                </a:solidFill>
                <a:latin typeface="Calibri"/>
              </a:rPr>
              <a:pPr>
                <a:lnSpc>
                  <a:spcPct val="100000"/>
                </a:lnSpc>
              </a:pPr>
              <a:t>1</a:t>
            </a:f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57200" y="152280"/>
            <a:ext cx="8229240" cy="533160"/>
          </a:xfrm>
          <a:prstGeom prst="rect">
            <a:avLst/>
          </a:prstGeom>
        </p:spPr>
        <p:txBody>
          <a:bodyPr lIns="92160" tIns="46080" rIns="92160" bIns="46080" anchor="ctr"/>
          <a:lstStyle/>
          <a:p>
            <a:pPr algn="ctr">
              <a:lnSpc>
                <a:spcPct val="100000"/>
              </a:lnSpc>
            </a:pPr>
            <a:r>
              <a:rPr lang="en-US" sz="4000" b="1">
                <a:solidFill>
                  <a:srgbClr val="FF0000"/>
                </a:solidFill>
                <a:latin typeface="Times New Roman"/>
              </a:rPr>
              <a:t>Data Warehouse—Nonvolatile</a:t>
            </a:r>
            <a:endParaRPr/>
          </a:p>
        </p:txBody>
      </p:sp>
      <p:sp>
        <p:nvSpPr>
          <p:cNvPr id="318" name="TextShape 2"/>
          <p:cNvSpPr txBox="1"/>
          <p:nvPr/>
        </p:nvSpPr>
        <p:spPr>
          <a:xfrm>
            <a:off x="152280" y="838080"/>
            <a:ext cx="8762760" cy="5866920"/>
          </a:xfrm>
          <a:prstGeom prst="rect">
            <a:avLst/>
          </a:prstGeom>
        </p:spPr>
        <p:txBody>
          <a:bodyPr lIns="92160" tIns="46080" rIns="92160" bIns="46080"/>
          <a:lstStyle/>
          <a:p>
            <a:pPr>
              <a:lnSpc>
                <a:spcPct val="130000"/>
              </a:lnSpc>
              <a:buFont typeface="Arial"/>
              <a:buChar char="•"/>
            </a:pPr>
            <a:r>
              <a:rPr lang="en-US" sz="2100">
                <a:solidFill>
                  <a:srgbClr val="000000"/>
                </a:solidFill>
                <a:latin typeface="Times New Roman"/>
              </a:rPr>
              <a:t>Non volatile means that the previous data is not removed when new data is added to it. </a:t>
            </a:r>
            <a:endParaRPr/>
          </a:p>
          <a:p>
            <a:pPr>
              <a:lnSpc>
                <a:spcPct val="130000"/>
              </a:lnSpc>
              <a:buFont typeface="Arial"/>
              <a:buChar char="•"/>
            </a:pPr>
            <a:r>
              <a:rPr lang="en-US" sz="2100">
                <a:solidFill>
                  <a:srgbClr val="000000"/>
                </a:solidFill>
                <a:latin typeface="Times New Roman"/>
              </a:rPr>
              <a:t>The data warehouse is kept separate from the operational database therefore frequent changes in operational database is not reflected in data warehouse, that is a </a:t>
            </a:r>
            <a:r>
              <a:rPr lang="en-US" sz="2100">
                <a:solidFill>
                  <a:srgbClr val="0000FF"/>
                </a:solidFill>
                <a:latin typeface="Times New Roman"/>
              </a:rPr>
              <a:t>physically separate store</a:t>
            </a:r>
            <a:r>
              <a:rPr lang="en-US" sz="2100">
                <a:solidFill>
                  <a:srgbClr val="000000"/>
                </a:solidFill>
                <a:latin typeface="Times New Roman"/>
              </a:rPr>
              <a:t> of data transformed from the operational environment.</a:t>
            </a:r>
            <a:endParaRPr/>
          </a:p>
          <a:p>
            <a:pPr>
              <a:lnSpc>
                <a:spcPct val="130000"/>
              </a:lnSpc>
              <a:buFont typeface="Arial"/>
              <a:buChar char="•"/>
            </a:pPr>
            <a:r>
              <a:rPr lang="en-US" sz="2100">
                <a:solidFill>
                  <a:srgbClr val="000000"/>
                </a:solidFill>
                <a:latin typeface="Times New Roman"/>
              </a:rPr>
              <a:t>Operational </a:t>
            </a:r>
            <a:r>
              <a:rPr lang="en-US" sz="2100">
                <a:solidFill>
                  <a:srgbClr val="0000FF"/>
                </a:solidFill>
                <a:latin typeface="Times New Roman"/>
              </a:rPr>
              <a:t>update of data does not occur</a:t>
            </a:r>
            <a:r>
              <a:rPr lang="en-US" sz="2100">
                <a:solidFill>
                  <a:srgbClr val="000000"/>
                </a:solidFill>
                <a:latin typeface="Times New Roman"/>
              </a:rPr>
              <a:t> in the data warehouse environment</a:t>
            </a:r>
            <a:endParaRPr/>
          </a:p>
          <a:p>
            <a:pPr lvl="1">
              <a:lnSpc>
                <a:spcPct val="130000"/>
              </a:lnSpc>
              <a:buFont typeface="Arial"/>
              <a:buChar char="–"/>
            </a:pPr>
            <a:r>
              <a:rPr lang="en-US" sz="2100">
                <a:solidFill>
                  <a:srgbClr val="000000"/>
                </a:solidFill>
                <a:latin typeface="Times New Roman"/>
              </a:rPr>
              <a:t>Does not require transaction processing, recovery, and concurrency control mechanisms</a:t>
            </a:r>
            <a:endParaRPr/>
          </a:p>
          <a:p>
            <a:pPr lvl="1">
              <a:lnSpc>
                <a:spcPct val="130000"/>
              </a:lnSpc>
              <a:buFont typeface="Arial"/>
              <a:buChar char="–"/>
            </a:pPr>
            <a:r>
              <a:rPr lang="en-US" sz="2100">
                <a:solidFill>
                  <a:srgbClr val="000000"/>
                </a:solidFill>
                <a:latin typeface="Times New Roman"/>
              </a:rPr>
              <a:t>Data warehouse is read only.</a:t>
            </a:r>
            <a:endParaRPr/>
          </a:p>
          <a:p>
            <a:pPr lvl="1">
              <a:lnSpc>
                <a:spcPct val="130000"/>
              </a:lnSpc>
              <a:buFont typeface="Arial"/>
              <a:buChar char="–"/>
            </a:pPr>
            <a:r>
              <a:rPr lang="en-US" sz="2100">
                <a:solidFill>
                  <a:srgbClr val="000000"/>
                </a:solidFill>
                <a:latin typeface="Times New Roman"/>
              </a:rPr>
              <a:t>Requires only two operations in data accessing: </a:t>
            </a:r>
            <a:endParaRPr/>
          </a:p>
          <a:p>
            <a:pPr lvl="1">
              <a:buFont typeface="Arial"/>
              <a:buChar char="–"/>
            </a:pPr>
            <a:r>
              <a:rPr lang="en-US" sz="2100" i="1">
                <a:solidFill>
                  <a:srgbClr val="0000FF"/>
                </a:solidFill>
                <a:latin typeface="Times New Roman"/>
              </a:rPr>
              <a:t>initial loading of data</a:t>
            </a:r>
            <a:r>
              <a:rPr lang="en-US" sz="2100">
                <a:solidFill>
                  <a:srgbClr val="000000"/>
                </a:solidFill>
                <a:latin typeface="Times New Roman"/>
              </a:rPr>
              <a:t> and </a:t>
            </a:r>
            <a:r>
              <a:rPr lang="en-US" sz="2100" i="1">
                <a:solidFill>
                  <a:srgbClr val="0000FF"/>
                </a:solidFill>
                <a:latin typeface="Times New Roman"/>
              </a:rPr>
              <a:t>access of data</a:t>
            </a:r>
            <a:endParaRPr/>
          </a:p>
          <a:p>
            <a:endParaRPr/>
          </a:p>
        </p:txBody>
      </p:sp>
      <p:sp>
        <p:nvSpPr>
          <p:cNvPr id="319" name="TextShape 3"/>
          <p:cNvSpPr txBox="1"/>
          <p:nvPr/>
        </p:nvSpPr>
        <p:spPr>
          <a:xfrm>
            <a:off x="0" y="0"/>
            <a:ext cx="0" cy="0"/>
          </a:xfrm>
          <a:prstGeom prst="rect">
            <a:avLst/>
          </a:prstGeom>
        </p:spPr>
        <p:txBody>
          <a:bodyPr lIns="90000" tIns="45000" rIns="90000" bIns="45000"/>
          <a:lstStyle/>
          <a:p>
            <a:pPr>
              <a:lnSpc>
                <a:spcPct val="100000"/>
              </a:lnSpc>
            </a:pPr>
            <a:fld id="{61213111-4111-4141-81C1-91F16171F171}" type="slidenum">
              <a:rPr lang="en-IN">
                <a:solidFill>
                  <a:srgbClr val="000000"/>
                </a:solidFill>
                <a:latin typeface="Calibri"/>
              </a:rPr>
              <a:pPr>
                <a:lnSpc>
                  <a:spcPct val="100000"/>
                </a:lnSpc>
              </a:pPr>
              <a:t>10</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457200" y="274680"/>
            <a:ext cx="8229240" cy="791640"/>
          </a:xfrm>
          <a:prstGeom prst="rect">
            <a:avLst/>
          </a:prstGeom>
        </p:spPr>
        <p:txBody>
          <a:bodyPr anchor="ctr"/>
          <a:lstStyle/>
          <a:p>
            <a:pPr algn="ctr">
              <a:lnSpc>
                <a:spcPct val="100000"/>
              </a:lnSpc>
            </a:pPr>
            <a:r>
              <a:rPr lang="en-US" sz="4400" b="1">
                <a:solidFill>
                  <a:srgbClr val="FF0000"/>
                </a:solidFill>
                <a:latin typeface="Times New Roman"/>
              </a:rPr>
              <a:t>Data Warehouse—Metadata</a:t>
            </a:r>
            <a:endParaRPr/>
          </a:p>
        </p:txBody>
      </p:sp>
      <p:sp>
        <p:nvSpPr>
          <p:cNvPr id="321" name="TextShape 2"/>
          <p:cNvSpPr txBox="1"/>
          <p:nvPr/>
        </p:nvSpPr>
        <p:spPr>
          <a:xfrm>
            <a:off x="457200" y="1295280"/>
            <a:ext cx="8229240" cy="5333760"/>
          </a:xfrm>
          <a:prstGeom prst="rect">
            <a:avLst/>
          </a:prstGeom>
        </p:spPr>
        <p:txBody>
          <a:bodyPr/>
          <a:lstStyle/>
          <a:p>
            <a:pPr>
              <a:lnSpc>
                <a:spcPct val="100000"/>
              </a:lnSpc>
              <a:buFont typeface="Arial"/>
              <a:buChar char="•"/>
            </a:pPr>
            <a:r>
              <a:rPr lang="en-US" sz="3000">
                <a:solidFill>
                  <a:srgbClr val="000000"/>
                </a:solidFill>
                <a:latin typeface="Times New Roman"/>
              </a:rPr>
              <a:t>Metadata is simply defined as data about data. </a:t>
            </a:r>
            <a:endParaRPr/>
          </a:p>
          <a:p>
            <a:pPr>
              <a:lnSpc>
                <a:spcPct val="100000"/>
              </a:lnSpc>
              <a:buFont typeface="Arial"/>
              <a:buChar char="•"/>
            </a:pPr>
            <a:r>
              <a:rPr lang="en-US" sz="3000">
                <a:solidFill>
                  <a:srgbClr val="000000"/>
                </a:solidFill>
                <a:latin typeface="Times New Roman"/>
              </a:rPr>
              <a:t>The data that are used to represent other data is known as metadata. </a:t>
            </a:r>
            <a:endParaRPr/>
          </a:p>
          <a:p>
            <a:pPr>
              <a:lnSpc>
                <a:spcPct val="100000"/>
              </a:lnSpc>
            </a:pPr>
            <a:endParaRPr/>
          </a:p>
          <a:p>
            <a:pPr>
              <a:lnSpc>
                <a:spcPct val="100000"/>
              </a:lnSpc>
              <a:buFont typeface="Arial"/>
              <a:buChar char="•"/>
            </a:pPr>
            <a:r>
              <a:rPr lang="en-US" sz="3000">
                <a:solidFill>
                  <a:srgbClr val="000000"/>
                </a:solidFill>
                <a:latin typeface="Times New Roman"/>
              </a:rPr>
              <a:t>For example the index of a book serve as metadata for the contents in the book.</a:t>
            </a:r>
            <a:endParaRPr/>
          </a:p>
          <a:p>
            <a:pPr>
              <a:lnSpc>
                <a:spcPct val="100000"/>
              </a:lnSpc>
            </a:pPr>
            <a:endParaRPr/>
          </a:p>
          <a:p>
            <a:pPr>
              <a:lnSpc>
                <a:spcPct val="100000"/>
              </a:lnSpc>
              <a:buFont typeface="Arial"/>
              <a:buChar char="•"/>
            </a:pPr>
            <a:r>
              <a:rPr lang="en-US" sz="3000">
                <a:solidFill>
                  <a:srgbClr val="000000"/>
                </a:solidFill>
                <a:latin typeface="Times New Roman"/>
              </a:rPr>
              <a:t>It means the metadata is the summarized data that lead us to the detailed data. </a:t>
            </a:r>
            <a:endParaRPr/>
          </a:p>
        </p:txBody>
      </p:sp>
      <p:sp>
        <p:nvSpPr>
          <p:cNvPr id="322" name="TextShape 3"/>
          <p:cNvSpPr txBox="1"/>
          <p:nvPr/>
        </p:nvSpPr>
        <p:spPr>
          <a:xfrm>
            <a:off x="0" y="0"/>
            <a:ext cx="0" cy="0"/>
          </a:xfrm>
          <a:prstGeom prst="rect">
            <a:avLst/>
          </a:prstGeom>
        </p:spPr>
        <p:txBody>
          <a:bodyPr lIns="90000" tIns="45000" rIns="90000" bIns="45000"/>
          <a:lstStyle/>
          <a:p>
            <a:pPr>
              <a:lnSpc>
                <a:spcPct val="100000"/>
              </a:lnSpc>
            </a:pPr>
            <a:fld id="{A1F16191-2171-4101-81E1-C1D1B1711111}" type="slidenum">
              <a:rPr lang="en-IN">
                <a:solidFill>
                  <a:srgbClr val="000000"/>
                </a:solidFill>
                <a:latin typeface="Calibri"/>
              </a:rPr>
              <a:pPr>
                <a:lnSpc>
                  <a:spcPct val="100000"/>
                </a:lnSpc>
              </a:pPr>
              <a:t>11</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57200" y="274680"/>
            <a:ext cx="8229240" cy="487080"/>
          </a:xfrm>
          <a:prstGeom prst="rect">
            <a:avLst/>
          </a:prstGeom>
        </p:spPr>
        <p:txBody>
          <a:bodyPr anchor="ctr"/>
          <a:lstStyle/>
          <a:p>
            <a:pPr algn="ctr">
              <a:lnSpc>
                <a:spcPct val="100000"/>
              </a:lnSpc>
            </a:pPr>
            <a:r>
              <a:rPr lang="en-US" sz="4000" b="1">
                <a:solidFill>
                  <a:srgbClr val="FF0000"/>
                </a:solidFill>
                <a:latin typeface="Times New Roman"/>
              </a:rPr>
              <a:t>Operational Data</a:t>
            </a:r>
            <a:endParaRPr/>
          </a:p>
        </p:txBody>
      </p:sp>
      <p:sp>
        <p:nvSpPr>
          <p:cNvPr id="324" name="TextShape 2"/>
          <p:cNvSpPr txBox="1"/>
          <p:nvPr/>
        </p:nvSpPr>
        <p:spPr>
          <a:xfrm>
            <a:off x="457200" y="990720"/>
            <a:ext cx="8229240" cy="5135040"/>
          </a:xfrm>
          <a:prstGeom prst="rect">
            <a:avLst/>
          </a:prstGeom>
        </p:spPr>
        <p:txBody>
          <a:bodyPr/>
          <a:lstStyle/>
          <a:p>
            <a:pPr>
              <a:lnSpc>
                <a:spcPct val="100000"/>
              </a:lnSpc>
              <a:buFont typeface="Arial"/>
              <a:buChar char="•"/>
            </a:pPr>
            <a:r>
              <a:rPr lang="en-US" sz="3000">
                <a:solidFill>
                  <a:srgbClr val="000000"/>
                </a:solidFill>
                <a:latin typeface="Times New Roman"/>
              </a:rPr>
              <a:t>It is used to run the buisness.</a:t>
            </a:r>
            <a:endParaRPr/>
          </a:p>
          <a:p>
            <a:pPr>
              <a:lnSpc>
                <a:spcPct val="100000"/>
              </a:lnSpc>
            </a:pPr>
            <a:endParaRPr/>
          </a:p>
          <a:p>
            <a:pPr>
              <a:lnSpc>
                <a:spcPct val="100000"/>
              </a:lnSpc>
              <a:buFont typeface="Arial"/>
              <a:buChar char="•"/>
            </a:pPr>
            <a:r>
              <a:rPr lang="en-US" sz="3000">
                <a:solidFill>
                  <a:srgbClr val="000000"/>
                </a:solidFill>
                <a:latin typeface="Times New Roman"/>
              </a:rPr>
              <a:t>This data is typically stored,retrived and updated by OLTP(Online Transaction Processing) system.</a:t>
            </a:r>
            <a:endParaRPr/>
          </a:p>
          <a:p>
            <a:pPr>
              <a:lnSpc>
                <a:spcPct val="100000"/>
              </a:lnSpc>
            </a:pPr>
            <a:endParaRPr/>
          </a:p>
          <a:p>
            <a:pPr>
              <a:lnSpc>
                <a:spcPct val="100000"/>
              </a:lnSpc>
              <a:buFont typeface="Arial"/>
              <a:buChar char="•"/>
            </a:pPr>
            <a:r>
              <a:rPr lang="en-US" sz="3000">
                <a:solidFill>
                  <a:srgbClr val="000000"/>
                </a:solidFill>
                <a:latin typeface="Times New Roman"/>
              </a:rPr>
              <a:t>Example of OLTP: a reservation system, an accounting application, or an order-entry application.</a:t>
            </a:r>
            <a:endParaRPr/>
          </a:p>
        </p:txBody>
      </p:sp>
      <p:sp>
        <p:nvSpPr>
          <p:cNvPr id="325" name="TextShape 3"/>
          <p:cNvSpPr txBox="1"/>
          <p:nvPr/>
        </p:nvSpPr>
        <p:spPr>
          <a:xfrm>
            <a:off x="0" y="0"/>
            <a:ext cx="0" cy="0"/>
          </a:xfrm>
          <a:prstGeom prst="rect">
            <a:avLst/>
          </a:prstGeom>
        </p:spPr>
        <p:txBody>
          <a:bodyPr lIns="90000" tIns="45000" rIns="90000" bIns="45000"/>
          <a:lstStyle/>
          <a:p>
            <a:pPr>
              <a:lnSpc>
                <a:spcPct val="100000"/>
              </a:lnSpc>
            </a:pPr>
            <a:fld id="{D171B171-B171-4191-91C1-7171E1717111}" type="slidenum">
              <a:rPr lang="en-IN">
                <a:solidFill>
                  <a:srgbClr val="000000"/>
                </a:solidFill>
                <a:latin typeface="Calibri"/>
              </a:rPr>
              <a:pPr>
                <a:lnSpc>
                  <a:spcPct val="100000"/>
                </a:lnSpc>
              </a:pPr>
              <a:t>12</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57200" y="274680"/>
            <a:ext cx="8229240" cy="715680"/>
          </a:xfrm>
          <a:prstGeom prst="rect">
            <a:avLst/>
          </a:prstGeom>
        </p:spPr>
        <p:txBody>
          <a:bodyPr anchor="ctr"/>
          <a:lstStyle/>
          <a:p>
            <a:pPr algn="ctr">
              <a:lnSpc>
                <a:spcPct val="100000"/>
              </a:lnSpc>
            </a:pPr>
            <a:r>
              <a:rPr lang="en-US" sz="4000" b="1">
                <a:solidFill>
                  <a:srgbClr val="FF0000"/>
                </a:solidFill>
                <a:latin typeface="Times New Roman"/>
              </a:rPr>
              <a:t>Informational Data</a:t>
            </a:r>
            <a:endParaRPr/>
          </a:p>
        </p:txBody>
      </p:sp>
      <p:sp>
        <p:nvSpPr>
          <p:cNvPr id="327" name="TextShape 2"/>
          <p:cNvSpPr txBox="1"/>
          <p:nvPr/>
        </p:nvSpPr>
        <p:spPr>
          <a:xfrm>
            <a:off x="457200" y="1066680"/>
            <a:ext cx="8229240" cy="5059080"/>
          </a:xfrm>
          <a:prstGeom prst="rect">
            <a:avLst/>
          </a:prstGeom>
        </p:spPr>
        <p:txBody>
          <a:bodyPr/>
          <a:lstStyle/>
          <a:p>
            <a:pPr>
              <a:lnSpc>
                <a:spcPct val="100000"/>
              </a:lnSpc>
              <a:buFont typeface="Arial"/>
              <a:buChar char="•"/>
            </a:pPr>
            <a:r>
              <a:rPr lang="en-US" sz="3200">
                <a:solidFill>
                  <a:srgbClr val="000000"/>
                </a:solidFill>
                <a:latin typeface="Times New Roman"/>
              </a:rPr>
              <a:t>It is created from operational data.</a:t>
            </a:r>
            <a:endParaRPr/>
          </a:p>
          <a:p>
            <a:pPr>
              <a:lnSpc>
                <a:spcPct val="100000"/>
              </a:lnSpc>
            </a:pPr>
            <a:endParaRPr/>
          </a:p>
          <a:p>
            <a:pPr>
              <a:lnSpc>
                <a:spcPct val="100000"/>
              </a:lnSpc>
              <a:buFont typeface="Arial"/>
              <a:buChar char="•"/>
            </a:pPr>
            <a:r>
              <a:rPr lang="en-US" sz="3200">
                <a:solidFill>
                  <a:srgbClr val="000000"/>
                </a:solidFill>
                <a:latin typeface="Times New Roman"/>
              </a:rPr>
              <a:t>Informational data is typically</a:t>
            </a:r>
            <a:endParaRPr/>
          </a:p>
          <a:p>
            <a:pPr>
              <a:lnSpc>
                <a:spcPct val="100000"/>
              </a:lnSpc>
            </a:pPr>
            <a:r>
              <a:rPr lang="en-US" sz="3200">
                <a:solidFill>
                  <a:srgbClr val="000000"/>
                </a:solidFill>
                <a:latin typeface="Times New Roman"/>
              </a:rPr>
              <a:t>-summarized operational data.</a:t>
            </a:r>
            <a:endParaRPr/>
          </a:p>
          <a:p>
            <a:pPr>
              <a:lnSpc>
                <a:spcPct val="100000"/>
              </a:lnSpc>
            </a:pPr>
            <a:r>
              <a:rPr lang="en-US" sz="3200">
                <a:solidFill>
                  <a:srgbClr val="000000"/>
                </a:solidFill>
                <a:latin typeface="Times New Roman"/>
              </a:rPr>
              <a:t>-Denormalized and replicated data.</a:t>
            </a:r>
            <a:endParaRPr/>
          </a:p>
          <a:p>
            <a:pPr>
              <a:lnSpc>
                <a:spcPct val="100000"/>
              </a:lnSpc>
            </a:pPr>
            <a:r>
              <a:rPr lang="en-US" sz="3200">
                <a:solidFill>
                  <a:srgbClr val="000000"/>
                </a:solidFill>
                <a:latin typeface="Times New Roman"/>
              </a:rPr>
              <a:t>-possibly read only</a:t>
            </a:r>
            <a:endParaRPr/>
          </a:p>
          <a:p>
            <a:pPr>
              <a:lnSpc>
                <a:spcPct val="100000"/>
              </a:lnSpc>
            </a:pPr>
            <a:r>
              <a:rPr lang="en-US" sz="3200">
                <a:solidFill>
                  <a:srgbClr val="000000"/>
                </a:solidFill>
                <a:latin typeface="Times New Roman"/>
              </a:rPr>
              <a:t>-Stored on separate systems etc.</a:t>
            </a:r>
            <a:endParaRPr/>
          </a:p>
        </p:txBody>
      </p:sp>
      <p:sp>
        <p:nvSpPr>
          <p:cNvPr id="328" name="TextShape 3"/>
          <p:cNvSpPr txBox="1"/>
          <p:nvPr/>
        </p:nvSpPr>
        <p:spPr>
          <a:xfrm>
            <a:off x="0" y="0"/>
            <a:ext cx="0" cy="0"/>
          </a:xfrm>
          <a:prstGeom prst="rect">
            <a:avLst/>
          </a:prstGeom>
        </p:spPr>
        <p:txBody>
          <a:bodyPr lIns="90000" tIns="45000" rIns="90000" bIns="45000"/>
          <a:lstStyle/>
          <a:p>
            <a:pPr>
              <a:lnSpc>
                <a:spcPct val="100000"/>
              </a:lnSpc>
            </a:pPr>
            <a:fld id="{6121E151-71E1-4141-81B1-0171F1A100B1}" type="slidenum">
              <a:rPr lang="en-IN">
                <a:solidFill>
                  <a:srgbClr val="000000"/>
                </a:solidFill>
                <a:latin typeface="Calibri"/>
              </a:rPr>
              <a:pPr>
                <a:lnSpc>
                  <a:spcPct val="100000"/>
                </a:lnSpc>
              </a:pPr>
              <a:t>13</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152280" y="228600"/>
            <a:ext cx="8762760" cy="6400440"/>
          </a:xfrm>
          <a:prstGeom prst="rect">
            <a:avLst/>
          </a:prstGeom>
        </p:spPr>
        <p:txBody>
          <a:bodyPr/>
          <a:lstStyle/>
          <a:p>
            <a:pPr>
              <a:lnSpc>
                <a:spcPct val="100000"/>
              </a:lnSpc>
              <a:buFont typeface="Arial"/>
              <a:buChar char="•"/>
            </a:pPr>
            <a:r>
              <a:rPr lang="en-US" sz="2300" b="1" dirty="0">
                <a:solidFill>
                  <a:srgbClr val="FF0000"/>
                </a:solidFill>
                <a:latin typeface="Times New Roman"/>
              </a:rPr>
              <a:t>Why Data Warehouse Separated from Operational Databases?</a:t>
            </a:r>
            <a:endParaRPr sz="2300" dirty="0"/>
          </a:p>
          <a:p>
            <a:pPr>
              <a:lnSpc>
                <a:spcPct val="100000"/>
              </a:lnSpc>
              <a:buFont typeface="Arial"/>
              <a:buChar char="•"/>
            </a:pPr>
            <a:r>
              <a:rPr lang="en-US" sz="2300" dirty="0">
                <a:solidFill>
                  <a:srgbClr val="000000"/>
                </a:solidFill>
                <a:latin typeface="Times New Roman"/>
              </a:rPr>
              <a:t>The operational database is constructed for well known tasks and workload such as searching particular records, indexing </a:t>
            </a:r>
            <a:r>
              <a:rPr lang="en-US" sz="2300" dirty="0" err="1">
                <a:solidFill>
                  <a:srgbClr val="000000"/>
                </a:solidFill>
                <a:latin typeface="Times New Roman"/>
              </a:rPr>
              <a:t>etc</a:t>
            </a:r>
            <a:r>
              <a:rPr lang="en-US" sz="2300" dirty="0">
                <a:solidFill>
                  <a:srgbClr val="000000"/>
                </a:solidFill>
                <a:latin typeface="Times New Roman"/>
              </a:rPr>
              <a:t> but the data warehouse queries are often complex and it presents the general form of data.</a:t>
            </a:r>
            <a:endParaRPr sz="2300" dirty="0"/>
          </a:p>
          <a:p>
            <a:pPr>
              <a:lnSpc>
                <a:spcPct val="100000"/>
              </a:lnSpc>
            </a:pPr>
            <a:endParaRPr sz="2300" dirty="0"/>
          </a:p>
          <a:p>
            <a:pPr>
              <a:lnSpc>
                <a:spcPct val="100000"/>
              </a:lnSpc>
              <a:buFont typeface="Arial"/>
              <a:buChar char="•"/>
            </a:pPr>
            <a:r>
              <a:rPr lang="en-US" sz="2300" dirty="0">
                <a:solidFill>
                  <a:srgbClr val="000000"/>
                </a:solidFill>
                <a:latin typeface="Times New Roman"/>
              </a:rPr>
              <a:t>Operational databases supports the concurrent processing of multiple transactions. Concurrency control and recovery mechanism are required for operational databases to ensure robustness and consistency of database.</a:t>
            </a:r>
            <a:endParaRPr sz="2300" dirty="0"/>
          </a:p>
          <a:p>
            <a:pPr>
              <a:lnSpc>
                <a:spcPct val="100000"/>
              </a:lnSpc>
            </a:pPr>
            <a:endParaRPr sz="2300" dirty="0"/>
          </a:p>
          <a:p>
            <a:pPr>
              <a:lnSpc>
                <a:spcPct val="100000"/>
              </a:lnSpc>
              <a:buFont typeface="Arial"/>
              <a:buChar char="•"/>
            </a:pPr>
            <a:r>
              <a:rPr lang="en-US" sz="2300" dirty="0">
                <a:solidFill>
                  <a:srgbClr val="000000"/>
                </a:solidFill>
                <a:latin typeface="Times New Roman"/>
              </a:rPr>
              <a:t>Operational database query allow to read, modify operations while the OLAP query need only </a:t>
            </a:r>
            <a:r>
              <a:rPr lang="en-US" sz="2300" b="1" dirty="0">
                <a:solidFill>
                  <a:srgbClr val="000000"/>
                </a:solidFill>
                <a:latin typeface="Times New Roman"/>
              </a:rPr>
              <a:t>read only</a:t>
            </a:r>
            <a:r>
              <a:rPr lang="en-US" sz="2300" dirty="0">
                <a:solidFill>
                  <a:srgbClr val="000000"/>
                </a:solidFill>
                <a:latin typeface="Times New Roman"/>
              </a:rPr>
              <a:t> access of stored data.</a:t>
            </a:r>
            <a:endParaRPr sz="2300" dirty="0"/>
          </a:p>
          <a:p>
            <a:pPr>
              <a:lnSpc>
                <a:spcPct val="100000"/>
              </a:lnSpc>
            </a:pPr>
            <a:endParaRPr sz="2300" dirty="0"/>
          </a:p>
          <a:p>
            <a:pPr>
              <a:lnSpc>
                <a:spcPct val="100000"/>
              </a:lnSpc>
              <a:buFont typeface="Arial"/>
              <a:buChar char="•"/>
            </a:pPr>
            <a:r>
              <a:rPr lang="en-US" sz="2300" dirty="0">
                <a:solidFill>
                  <a:srgbClr val="000000"/>
                </a:solidFill>
                <a:latin typeface="Times New Roman"/>
              </a:rPr>
              <a:t>Operational database maintain the current data on the other hand data warehouse maintain the historical data.</a:t>
            </a:r>
            <a:endParaRPr sz="2300" dirty="0"/>
          </a:p>
          <a:p>
            <a:pPr>
              <a:lnSpc>
                <a:spcPct val="100000"/>
              </a:lnSpc>
            </a:pPr>
            <a:endParaRPr sz="2300" dirty="0"/>
          </a:p>
        </p:txBody>
      </p:sp>
      <p:sp>
        <p:nvSpPr>
          <p:cNvPr id="330" name="TextShape 2"/>
          <p:cNvSpPr txBox="1"/>
          <p:nvPr/>
        </p:nvSpPr>
        <p:spPr>
          <a:xfrm>
            <a:off x="0" y="0"/>
            <a:ext cx="0" cy="0"/>
          </a:xfrm>
          <a:prstGeom prst="rect">
            <a:avLst/>
          </a:prstGeom>
        </p:spPr>
        <p:txBody>
          <a:bodyPr lIns="90000" tIns="45000" rIns="90000" bIns="45000"/>
          <a:lstStyle/>
          <a:p>
            <a:pPr>
              <a:lnSpc>
                <a:spcPct val="100000"/>
              </a:lnSpc>
            </a:pPr>
            <a:fld id="{2131E1F1-E1F1-41D1-91D1-718111613151}" type="slidenum">
              <a:rPr lang="en-IN">
                <a:solidFill>
                  <a:srgbClr val="000000"/>
                </a:solidFill>
                <a:latin typeface="Calibri"/>
              </a:rPr>
              <a:pPr>
                <a:lnSpc>
                  <a:spcPct val="100000"/>
                </a:lnSpc>
              </a:pPr>
              <a:t>14</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380880" y="380880"/>
            <a:ext cx="8381520" cy="45684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Why Separate Data Warehouse?</a:t>
            </a:r>
            <a:endParaRPr/>
          </a:p>
        </p:txBody>
      </p:sp>
      <p:sp>
        <p:nvSpPr>
          <p:cNvPr id="339" name="TextShape 2"/>
          <p:cNvSpPr txBox="1"/>
          <p:nvPr/>
        </p:nvSpPr>
        <p:spPr>
          <a:xfrm>
            <a:off x="380880" y="990720"/>
            <a:ext cx="8381520" cy="5638320"/>
          </a:xfrm>
          <a:prstGeom prst="rect">
            <a:avLst/>
          </a:prstGeom>
        </p:spPr>
        <p:txBody>
          <a:bodyPr lIns="92160" tIns="46080" rIns="92160" bIns="46080"/>
          <a:lstStyle/>
          <a:p>
            <a:pPr lvl="1">
              <a:lnSpc>
                <a:spcPct val="110000"/>
              </a:lnSpc>
              <a:buFont typeface="Wingdings" charset="2"/>
              <a:buChar char=""/>
            </a:pPr>
            <a:r>
              <a:rPr lang="en-US" sz="2100" b="1">
                <a:solidFill>
                  <a:srgbClr val="FF0000"/>
                </a:solidFill>
                <a:latin typeface="Times New Roman"/>
              </a:rPr>
              <a:t>DBMS— </a:t>
            </a:r>
            <a:r>
              <a:rPr lang="en-US" sz="2100">
                <a:solidFill>
                  <a:srgbClr val="000000"/>
                </a:solidFill>
                <a:latin typeface="Times New Roman"/>
              </a:rPr>
              <a:t>tuned for OLTP: access methods, indexing, concurrency control, recovery.</a:t>
            </a:r>
            <a:endParaRPr/>
          </a:p>
          <a:p>
            <a:endParaRPr/>
          </a:p>
          <a:p>
            <a:pPr lvl="1">
              <a:lnSpc>
                <a:spcPct val="110000"/>
              </a:lnSpc>
              <a:buFont typeface="Wingdings" charset="2"/>
              <a:buChar char=""/>
            </a:pPr>
            <a:r>
              <a:rPr lang="en-US" sz="2100" b="1">
                <a:solidFill>
                  <a:srgbClr val="FF0000"/>
                </a:solidFill>
                <a:latin typeface="Times New Roman"/>
              </a:rPr>
              <a:t>Warehouse—</a:t>
            </a:r>
            <a:r>
              <a:rPr lang="en-US" sz="2100">
                <a:solidFill>
                  <a:srgbClr val="000000"/>
                </a:solidFill>
                <a:latin typeface="Times New Roman"/>
              </a:rPr>
              <a:t>tuned for OLAP: complex OLAP queries, multidimensional view, consolidation.</a:t>
            </a:r>
            <a:endParaRPr/>
          </a:p>
          <a:p>
            <a:endParaRPr/>
          </a:p>
          <a:p>
            <a:pPr>
              <a:lnSpc>
                <a:spcPct val="110000"/>
              </a:lnSpc>
              <a:buFont typeface="Arial"/>
              <a:buChar char="•"/>
            </a:pPr>
            <a:r>
              <a:rPr lang="en-US" sz="2100">
                <a:solidFill>
                  <a:srgbClr val="000000"/>
                </a:solidFill>
                <a:latin typeface="Times New Roman"/>
              </a:rPr>
              <a:t>Different functions and different data:</a:t>
            </a:r>
            <a:endParaRPr/>
          </a:p>
          <a:p>
            <a:pPr lvl="1">
              <a:lnSpc>
                <a:spcPct val="110000"/>
              </a:lnSpc>
              <a:buFont typeface="Arial"/>
              <a:buChar char="–"/>
            </a:pPr>
            <a:r>
              <a:rPr lang="en-US" sz="2100" u="sng">
                <a:solidFill>
                  <a:srgbClr val="0000FF"/>
                </a:solidFill>
                <a:latin typeface="Times New Roman"/>
              </a:rPr>
              <a:t>missing data</a:t>
            </a:r>
            <a:r>
              <a:rPr lang="en-US" sz="2100">
                <a:solidFill>
                  <a:srgbClr val="000000"/>
                </a:solidFill>
                <a:latin typeface="Times New Roman"/>
              </a:rPr>
              <a:t>: Decision support requires historical data which operational DBs do not typically maintain</a:t>
            </a:r>
            <a:endParaRPr/>
          </a:p>
          <a:p>
            <a:pPr lvl="1">
              <a:lnSpc>
                <a:spcPct val="110000"/>
              </a:lnSpc>
              <a:buFont typeface="Arial"/>
              <a:buChar char="–"/>
            </a:pPr>
            <a:r>
              <a:rPr lang="en-US" sz="2100" u="sng">
                <a:solidFill>
                  <a:srgbClr val="0000FF"/>
                </a:solidFill>
                <a:latin typeface="Times New Roman"/>
              </a:rPr>
              <a:t>data consolidation</a:t>
            </a:r>
            <a:r>
              <a:rPr lang="en-US" sz="2100">
                <a:solidFill>
                  <a:srgbClr val="000000"/>
                </a:solidFill>
                <a:latin typeface="Times New Roman"/>
              </a:rPr>
              <a:t>:  DBs requires consolidation (aggregation, summarization) of data from heterogeneous sources</a:t>
            </a:r>
            <a:endParaRPr/>
          </a:p>
          <a:p>
            <a:pPr lvl="1">
              <a:lnSpc>
                <a:spcPct val="110000"/>
              </a:lnSpc>
              <a:buFont typeface="Arial"/>
              <a:buChar char="–"/>
            </a:pPr>
            <a:r>
              <a:rPr lang="en-US" sz="2100" u="sng">
                <a:solidFill>
                  <a:srgbClr val="0000FF"/>
                </a:solidFill>
                <a:latin typeface="Times New Roman"/>
              </a:rPr>
              <a:t>data quality</a:t>
            </a:r>
            <a:r>
              <a:rPr lang="en-US" sz="2100">
                <a:solidFill>
                  <a:srgbClr val="000000"/>
                </a:solidFill>
                <a:latin typeface="Times New Roman"/>
              </a:rPr>
              <a:t>: different sources typically use inconsistent data representations, codes and formats which have to be reconcile</a:t>
            </a:r>
            <a:endParaRPr/>
          </a:p>
        </p:txBody>
      </p:sp>
      <p:sp>
        <p:nvSpPr>
          <p:cNvPr id="340" name="TextShape 3"/>
          <p:cNvSpPr txBox="1"/>
          <p:nvPr/>
        </p:nvSpPr>
        <p:spPr>
          <a:xfrm>
            <a:off x="0" y="0"/>
            <a:ext cx="0" cy="0"/>
          </a:xfrm>
          <a:prstGeom prst="rect">
            <a:avLst/>
          </a:prstGeom>
        </p:spPr>
        <p:txBody>
          <a:bodyPr lIns="90000" tIns="45000" rIns="90000" bIns="45000"/>
          <a:lstStyle/>
          <a:p>
            <a:pPr>
              <a:lnSpc>
                <a:spcPct val="100000"/>
              </a:lnSpc>
            </a:pPr>
            <a:fld id="{B181E151-A1E1-4121-A171-5141A1519141}" type="slidenum">
              <a:rPr lang="en-IN">
                <a:solidFill>
                  <a:srgbClr val="000000"/>
                </a:solidFill>
                <a:latin typeface="Calibri"/>
              </a:rPr>
              <a:pPr>
                <a:lnSpc>
                  <a:spcPct val="100000"/>
                </a:lnSpc>
              </a:pPr>
              <a:t>15</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p:spPr>
        <p:txBody>
          <a:bodyPr anchor="ctr">
            <a:spAutoFit/>
          </a:bodyPr>
          <a:lstStyle/>
          <a:p>
            <a:endParaRPr lang="en-US"/>
          </a:p>
        </p:txBody>
      </p:sp>
      <p:sp>
        <p:nvSpPr>
          <p:cNvPr id="911363" name="Rectangle 3"/>
          <p:cNvSpPr>
            <a:spLocks noChangeArrowheads="1"/>
          </p:cNvSpPr>
          <p:nvPr/>
        </p:nvSpPr>
        <p:spPr bwMode="auto">
          <a:xfrm>
            <a:off x="304800" y="457200"/>
            <a:ext cx="8534400" cy="609600"/>
          </a:xfrm>
          <a:prstGeom prst="rect">
            <a:avLst/>
          </a:prstGeom>
          <a:solidFill>
            <a:schemeClr val="bg1"/>
          </a:solidFill>
          <a:ln w="9525">
            <a:noFill/>
            <a:miter lim="800000"/>
            <a:headEnd/>
            <a:tailEnd/>
          </a:ln>
          <a:effectLst/>
        </p:spPr>
        <p:txBody>
          <a:bodyPr lIns="92075" tIns="46038" rIns="92075" bIns="46038" anchor="b"/>
          <a:lstStyle/>
          <a:p>
            <a:pPr eaLnBrk="0" hangingPunct="0">
              <a:defRPr/>
            </a:pPr>
            <a:r>
              <a:rPr lang="en-US" sz="3200" b="1" dirty="0">
                <a:solidFill>
                  <a:srgbClr val="FF0000"/>
                </a:solidFill>
                <a:effectLst>
                  <a:outerShdw blurRad="38100" dist="38100" dir="2700000" algn="tl">
                    <a:srgbClr val="C0C0C0"/>
                  </a:outerShdw>
                </a:effectLst>
                <a:latin typeface="Times New Roman" pitchFamily="18" charset="0"/>
              </a:rPr>
              <a:t>Data Warehouse: A Multi-Tiered Architecture</a:t>
            </a:r>
            <a:endParaRPr lang="en-US" sz="4000" dirty="0">
              <a:solidFill>
                <a:srgbClr val="FF0000"/>
              </a:solidFill>
              <a:latin typeface="Times New Roman" pitchFamily="18" charset="0"/>
            </a:endParaRPr>
          </a:p>
        </p:txBody>
      </p:sp>
      <p:sp>
        <p:nvSpPr>
          <p:cNvPr id="26628" name="Rectangle 4"/>
          <p:cNvSpPr>
            <a:spLocks noChangeArrowheads="1"/>
          </p:cNvSpPr>
          <p:nvPr/>
        </p:nvSpPr>
        <p:spPr bwMode="auto">
          <a:xfrm>
            <a:off x="1295400" y="838200"/>
            <a:ext cx="6705600" cy="3886200"/>
          </a:xfrm>
          <a:prstGeom prst="rect">
            <a:avLst/>
          </a:prstGeom>
          <a:noFill/>
          <a:ln w="9525">
            <a:noFill/>
            <a:miter lim="800000"/>
            <a:headEnd/>
            <a:tailEnd/>
          </a:ln>
        </p:spPr>
        <p:txBody>
          <a:bodyPr wrap="none" anchor="ctr"/>
          <a:lstStyle/>
          <a:p>
            <a:endParaRPr lang="en-US"/>
          </a:p>
        </p:txBody>
      </p:sp>
      <p:sp>
        <p:nvSpPr>
          <p:cNvPr id="26629" name="Rectangle 5"/>
          <p:cNvSpPr>
            <a:spLocks noChangeArrowheads="1"/>
          </p:cNvSpPr>
          <p:nvPr/>
        </p:nvSpPr>
        <p:spPr bwMode="auto">
          <a:xfrm>
            <a:off x="3352800" y="3429000"/>
            <a:ext cx="1554163" cy="822325"/>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Data</a:t>
            </a:r>
          </a:p>
          <a:p>
            <a:pPr algn="ctr" eaLnBrk="0" hangingPunct="0"/>
            <a:r>
              <a:rPr lang="en-US" sz="2400">
                <a:latin typeface="Times New Roman" pitchFamily="18" charset="0"/>
              </a:rPr>
              <a:t>Warehouse</a:t>
            </a:r>
          </a:p>
        </p:txBody>
      </p:sp>
      <p:sp>
        <p:nvSpPr>
          <p:cNvPr id="26630" name="Oval 6"/>
          <p:cNvSpPr>
            <a:spLocks noChangeArrowheads="1"/>
          </p:cNvSpPr>
          <p:nvPr/>
        </p:nvSpPr>
        <p:spPr bwMode="auto">
          <a:xfrm>
            <a:off x="6781800" y="2057400"/>
            <a:ext cx="1968500" cy="3568700"/>
          </a:xfrm>
          <a:prstGeom prst="ellipse">
            <a:avLst/>
          </a:prstGeom>
          <a:noFill/>
          <a:ln w="12700">
            <a:solidFill>
              <a:schemeClr val="tx1"/>
            </a:solidFill>
            <a:round/>
            <a:headEnd/>
            <a:tailEnd/>
          </a:ln>
        </p:spPr>
        <p:txBody>
          <a:bodyPr wrap="none" anchor="ctr"/>
          <a:lstStyle/>
          <a:p>
            <a:endParaRPr lang="en-US"/>
          </a:p>
        </p:txBody>
      </p:sp>
      <p:sp>
        <p:nvSpPr>
          <p:cNvPr id="26631" name="AutoShape 7"/>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p:spPr>
        <p:txBody>
          <a:bodyPr wrap="none" anchor="ctr"/>
          <a:lstStyle/>
          <a:p>
            <a:endParaRPr lang="en-US"/>
          </a:p>
        </p:txBody>
      </p:sp>
      <p:grpSp>
        <p:nvGrpSpPr>
          <p:cNvPr id="2" name="Group 8"/>
          <p:cNvGrpSpPr>
            <a:grpSpLocks/>
          </p:cNvGrpSpPr>
          <p:nvPr/>
        </p:nvGrpSpPr>
        <p:grpSpPr bwMode="auto">
          <a:xfrm>
            <a:off x="1905000" y="2667000"/>
            <a:ext cx="1228725" cy="2197100"/>
            <a:chOff x="1238" y="1876"/>
            <a:chExt cx="774" cy="1384"/>
          </a:xfrm>
        </p:grpSpPr>
        <p:sp>
          <p:nvSpPr>
            <p:cNvPr id="26676"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p:spPr>
          <p:txBody>
            <a:bodyPr wrap="none" anchor="ctr"/>
            <a:lstStyle/>
            <a:p>
              <a:endParaRPr lang="en-US"/>
            </a:p>
          </p:txBody>
        </p:sp>
        <p:sp>
          <p:nvSpPr>
            <p:cNvPr id="26677" name="Rectangle 10"/>
            <p:cNvSpPr>
              <a:spLocks noChangeArrowheads="1"/>
            </p:cNvSpPr>
            <p:nvPr/>
          </p:nvSpPr>
          <p:spPr bwMode="auto">
            <a:xfrm>
              <a:off x="1238" y="2193"/>
              <a:ext cx="724" cy="750"/>
            </a:xfrm>
            <a:prstGeom prst="rect">
              <a:avLst/>
            </a:prstGeom>
            <a:noFill/>
            <a:ln w="9525">
              <a:noFill/>
              <a:miter lim="800000"/>
              <a:headEnd/>
              <a:tailEnd/>
            </a:ln>
          </p:spPr>
          <p:txBody>
            <a:bodyPr wrap="none" lIns="92075" tIns="46038" rIns="92075" bIns="46038">
              <a:spAutoFit/>
            </a:bodyPr>
            <a:lstStyle/>
            <a:p>
              <a:pPr eaLnBrk="0" hangingPunct="0"/>
              <a:r>
                <a:rPr lang="en-US" sz="1800">
                  <a:latin typeface="Times New Roman" pitchFamily="18" charset="0"/>
                </a:rPr>
                <a:t>Extract</a:t>
              </a:r>
            </a:p>
            <a:p>
              <a:pPr eaLnBrk="0" hangingPunct="0"/>
              <a:r>
                <a:rPr lang="en-US" sz="1800">
                  <a:latin typeface="Times New Roman" pitchFamily="18" charset="0"/>
                </a:rPr>
                <a:t>Transform</a:t>
              </a:r>
            </a:p>
            <a:p>
              <a:pPr eaLnBrk="0" hangingPunct="0"/>
              <a:r>
                <a:rPr lang="en-US" sz="1800">
                  <a:latin typeface="Times New Roman" pitchFamily="18" charset="0"/>
                </a:rPr>
                <a:t>Load</a:t>
              </a:r>
            </a:p>
            <a:p>
              <a:pPr eaLnBrk="0" hangingPunct="0"/>
              <a:r>
                <a:rPr lang="en-US" sz="1800">
                  <a:latin typeface="Times New Roman" pitchFamily="18" charset="0"/>
                </a:rPr>
                <a:t>Refresh</a:t>
              </a:r>
            </a:p>
          </p:txBody>
        </p:sp>
      </p:grpSp>
      <p:sp>
        <p:nvSpPr>
          <p:cNvPr id="26633" name="Rectangle 11"/>
          <p:cNvSpPr>
            <a:spLocks noChangeArrowheads="1"/>
          </p:cNvSpPr>
          <p:nvPr/>
        </p:nvSpPr>
        <p:spPr bwMode="auto">
          <a:xfrm>
            <a:off x="4953000" y="6172200"/>
            <a:ext cx="1905000" cy="365125"/>
          </a:xfrm>
          <a:prstGeom prst="rect">
            <a:avLst/>
          </a:prstGeom>
          <a:noFill/>
          <a:ln w="9525">
            <a:noFill/>
            <a:miter lim="800000"/>
            <a:headEnd/>
            <a:tailEnd/>
          </a:ln>
        </p:spPr>
        <p:txBody>
          <a:bodyPr lIns="0" tIns="0" rIns="0" bIns="0">
            <a:spAutoFit/>
          </a:bodyPr>
          <a:lstStyle/>
          <a:p>
            <a:pPr algn="ctr" eaLnBrk="0" hangingPunct="0"/>
            <a:r>
              <a:rPr lang="en-US" sz="2400">
                <a:latin typeface="Times New Roman" pitchFamily="18" charset="0"/>
              </a:rPr>
              <a:t>OLAP Engine</a:t>
            </a:r>
          </a:p>
        </p:txBody>
      </p:sp>
      <p:sp>
        <p:nvSpPr>
          <p:cNvPr id="26634" name="Rectangle 12"/>
          <p:cNvSpPr>
            <a:spLocks noChangeArrowheads="1"/>
          </p:cNvSpPr>
          <p:nvPr/>
        </p:nvSpPr>
        <p:spPr bwMode="auto">
          <a:xfrm>
            <a:off x="7086600" y="2743200"/>
            <a:ext cx="1712913" cy="1570038"/>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Analysis</a:t>
            </a:r>
          </a:p>
          <a:p>
            <a:pPr eaLnBrk="0" hangingPunct="0"/>
            <a:r>
              <a:rPr lang="en-US" sz="2400">
                <a:latin typeface="Times New Roman" pitchFamily="18" charset="0"/>
              </a:rPr>
              <a:t>Query/</a:t>
            </a:r>
          </a:p>
          <a:p>
            <a:pPr eaLnBrk="0" hangingPunct="0"/>
            <a:r>
              <a:rPr lang="en-US" sz="2400">
                <a:latin typeface="Times New Roman" pitchFamily="18" charset="0"/>
              </a:rPr>
              <a:t>Reports</a:t>
            </a:r>
          </a:p>
          <a:p>
            <a:pPr eaLnBrk="0" hangingPunct="0"/>
            <a:r>
              <a:rPr lang="en-US" sz="2400">
                <a:latin typeface="Times New Roman" pitchFamily="18" charset="0"/>
              </a:rPr>
              <a:t>Data mining</a:t>
            </a:r>
          </a:p>
        </p:txBody>
      </p:sp>
      <p:sp>
        <p:nvSpPr>
          <p:cNvPr id="26635" name="Rectangle 13"/>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p:spPr>
        <p:txBody>
          <a:bodyPr wrap="none" anchor="ctr"/>
          <a:lstStyle/>
          <a:p>
            <a:pPr algn="ctr" eaLnBrk="0" hangingPunct="0"/>
            <a:r>
              <a:rPr lang="en-US" sz="2000">
                <a:latin typeface="Times New Roman" pitchFamily="18" charset="0"/>
              </a:rPr>
              <a:t>Monitor</a:t>
            </a:r>
          </a:p>
          <a:p>
            <a:pPr algn="ctr" eaLnBrk="0" hangingPunct="0"/>
            <a:r>
              <a:rPr lang="en-US" sz="2000">
                <a:latin typeface="Times New Roman" pitchFamily="18" charset="0"/>
              </a:rPr>
              <a:t>&amp;</a:t>
            </a:r>
          </a:p>
          <a:p>
            <a:pPr algn="ctr" eaLnBrk="0" hangingPunct="0"/>
            <a:r>
              <a:rPr lang="en-US" sz="2000">
                <a:latin typeface="Times New Roman" pitchFamily="18" charset="0"/>
              </a:rPr>
              <a:t>Integrator</a:t>
            </a:r>
            <a:endParaRPr lang="en-US" sz="2400">
              <a:latin typeface="Times New Roman" pitchFamily="18" charset="0"/>
            </a:endParaRPr>
          </a:p>
        </p:txBody>
      </p:sp>
      <p:grpSp>
        <p:nvGrpSpPr>
          <p:cNvPr id="3" name="Group 14"/>
          <p:cNvGrpSpPr>
            <a:grpSpLocks/>
          </p:cNvGrpSpPr>
          <p:nvPr/>
        </p:nvGrpSpPr>
        <p:grpSpPr bwMode="auto">
          <a:xfrm>
            <a:off x="2209800" y="1676400"/>
            <a:ext cx="931863" cy="914400"/>
            <a:chOff x="288" y="1012"/>
            <a:chExt cx="769" cy="664"/>
          </a:xfrm>
        </p:grpSpPr>
        <p:sp>
          <p:nvSpPr>
            <p:cNvPr id="26673"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p>
              <a:endParaRPr lang="en-US"/>
            </a:p>
          </p:txBody>
        </p:sp>
        <p:sp>
          <p:nvSpPr>
            <p:cNvPr id="26674"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a:solidFill>
                <a:schemeClr val="tx1"/>
              </a:solidFill>
              <a:round/>
              <a:headEnd type="none" w="sm" len="sm"/>
              <a:tailEnd type="none" w="sm" len="sm"/>
            </a:ln>
          </p:spPr>
          <p:txBody>
            <a:bodyPr/>
            <a:lstStyle/>
            <a:p>
              <a:endParaRPr lang="en-US"/>
            </a:p>
          </p:txBody>
        </p:sp>
        <p:sp>
          <p:nvSpPr>
            <p:cNvPr id="26675"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p>
              <a:endParaRPr lang="en-US"/>
            </a:p>
          </p:txBody>
        </p:sp>
      </p:grpSp>
      <p:sp>
        <p:nvSpPr>
          <p:cNvPr id="26637" name="Rectangle 18"/>
          <p:cNvSpPr>
            <a:spLocks noChangeArrowheads="1"/>
          </p:cNvSpPr>
          <p:nvPr/>
        </p:nvSpPr>
        <p:spPr bwMode="auto">
          <a:xfrm>
            <a:off x="2286000" y="2057400"/>
            <a:ext cx="850900" cy="274638"/>
          </a:xfrm>
          <a:prstGeom prst="rect">
            <a:avLst/>
          </a:prstGeom>
          <a:noFill/>
          <a:ln w="9525">
            <a:noFill/>
            <a:miter lim="800000"/>
            <a:headEnd/>
            <a:tailEnd/>
          </a:ln>
        </p:spPr>
        <p:txBody>
          <a:bodyPr wrap="none" lIns="0" tIns="0" rIns="0" bIns="0">
            <a:spAutoFit/>
          </a:bodyPr>
          <a:lstStyle/>
          <a:p>
            <a:pPr eaLnBrk="0" hangingPunct="0"/>
            <a:r>
              <a:rPr lang="en-US" sz="1800">
                <a:latin typeface="Times New Roman" pitchFamily="18" charset="0"/>
              </a:rPr>
              <a:t>Metadata</a:t>
            </a:r>
            <a:endParaRPr lang="en-US" sz="2400">
              <a:latin typeface="Times New Roman" pitchFamily="18" charset="0"/>
            </a:endParaRPr>
          </a:p>
        </p:txBody>
      </p:sp>
      <p:sp>
        <p:nvSpPr>
          <p:cNvPr id="26638" name="Line 19"/>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p:spPr>
        <p:txBody>
          <a:bodyPr wrap="none" anchor="ctr"/>
          <a:lstStyle/>
          <a:p>
            <a:endParaRPr lang="en-US"/>
          </a:p>
        </p:txBody>
      </p:sp>
      <p:sp>
        <p:nvSpPr>
          <p:cNvPr id="26639" name="Rectangle 20"/>
          <p:cNvSpPr>
            <a:spLocks noChangeArrowheads="1"/>
          </p:cNvSpPr>
          <p:nvPr/>
        </p:nvSpPr>
        <p:spPr bwMode="auto">
          <a:xfrm>
            <a:off x="180975" y="6096000"/>
            <a:ext cx="1800225"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Data Sources</a:t>
            </a:r>
          </a:p>
        </p:txBody>
      </p:sp>
      <p:sp>
        <p:nvSpPr>
          <p:cNvPr id="26640" name="Rectangle 21"/>
          <p:cNvSpPr>
            <a:spLocks noChangeArrowheads="1"/>
          </p:cNvSpPr>
          <p:nvPr/>
        </p:nvSpPr>
        <p:spPr bwMode="auto">
          <a:xfrm>
            <a:off x="6934200" y="6172200"/>
            <a:ext cx="2022475" cy="365125"/>
          </a:xfrm>
          <a:prstGeom prst="rect">
            <a:avLst/>
          </a:prstGeom>
          <a:noFill/>
          <a:ln w="9525">
            <a:noFill/>
            <a:miter lim="800000"/>
            <a:headEnd/>
            <a:tailEnd/>
          </a:ln>
        </p:spPr>
        <p:txBody>
          <a:bodyPr wrap="none" lIns="0" tIns="0" rIns="0" bIns="0">
            <a:spAutoFit/>
          </a:bodyPr>
          <a:lstStyle/>
          <a:p>
            <a:pPr eaLnBrk="0" hangingPunct="0"/>
            <a:r>
              <a:rPr lang="en-US" sz="2400">
                <a:latin typeface="Times New Roman" pitchFamily="18" charset="0"/>
              </a:rPr>
              <a:t>Front-End Tools</a:t>
            </a:r>
          </a:p>
        </p:txBody>
      </p:sp>
      <p:sp>
        <p:nvSpPr>
          <p:cNvPr id="26641" name="Rectangle 22"/>
          <p:cNvSpPr>
            <a:spLocks noChangeArrowheads="1"/>
          </p:cNvSpPr>
          <p:nvPr/>
        </p:nvSpPr>
        <p:spPr bwMode="auto">
          <a:xfrm>
            <a:off x="5470525" y="3336925"/>
            <a:ext cx="877888"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Serve</a:t>
            </a:r>
          </a:p>
        </p:txBody>
      </p:sp>
      <p:sp>
        <p:nvSpPr>
          <p:cNvPr id="26642" name="AutoShape 23"/>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26643" name="AutoShape 24"/>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26644" name="AutoShape 25"/>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26645" name="AutoShape 26"/>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26646" name="AutoShape 27"/>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26647" name="Rectangle 28"/>
          <p:cNvSpPr>
            <a:spLocks noChangeArrowheads="1"/>
          </p:cNvSpPr>
          <p:nvPr/>
        </p:nvSpPr>
        <p:spPr bwMode="auto">
          <a:xfrm>
            <a:off x="3657600" y="5562600"/>
            <a:ext cx="1022350" cy="274638"/>
          </a:xfrm>
          <a:prstGeom prst="rect">
            <a:avLst/>
          </a:prstGeom>
          <a:noFill/>
          <a:ln w="9525">
            <a:noFill/>
            <a:miter lim="800000"/>
            <a:headEnd/>
            <a:tailEnd/>
          </a:ln>
        </p:spPr>
        <p:txBody>
          <a:bodyPr wrap="none" lIns="0" tIns="0" rIns="0" bIns="0">
            <a:spAutoFit/>
          </a:bodyPr>
          <a:lstStyle/>
          <a:p>
            <a:pPr algn="ctr" eaLnBrk="0" hangingPunct="0"/>
            <a:r>
              <a:rPr lang="en-US" sz="1800">
                <a:latin typeface="Times New Roman" pitchFamily="18" charset="0"/>
              </a:rPr>
              <a:t>Data Marts</a:t>
            </a:r>
            <a:endParaRPr lang="en-US" sz="2400">
              <a:latin typeface="Times New Roman" pitchFamily="18" charset="0"/>
            </a:endParaRPr>
          </a:p>
        </p:txBody>
      </p:sp>
      <p:sp>
        <p:nvSpPr>
          <p:cNvPr id="26648" name="Line 29"/>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26649" name="Line 30"/>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26650" name="AutoShape 31"/>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26651" name="AutoShape 32"/>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26652" name="AutoShape 33"/>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grpSp>
        <p:nvGrpSpPr>
          <p:cNvPr id="4" name="Group 34"/>
          <p:cNvGrpSpPr>
            <a:grpSpLocks/>
          </p:cNvGrpSpPr>
          <p:nvPr/>
        </p:nvGrpSpPr>
        <p:grpSpPr bwMode="auto">
          <a:xfrm>
            <a:off x="228600" y="1524000"/>
            <a:ext cx="1590675" cy="3879850"/>
            <a:chOff x="148" y="1440"/>
            <a:chExt cx="1002" cy="2444"/>
          </a:xfrm>
        </p:grpSpPr>
        <p:sp>
          <p:nvSpPr>
            <p:cNvPr id="26665"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26666" name="Oval 36"/>
            <p:cNvSpPr>
              <a:spLocks noChangeArrowheads="1"/>
            </p:cNvSpPr>
            <p:nvPr/>
          </p:nvSpPr>
          <p:spPr bwMode="auto">
            <a:xfrm>
              <a:off x="148" y="1440"/>
              <a:ext cx="1000" cy="2444"/>
            </a:xfrm>
            <a:prstGeom prst="ellipse">
              <a:avLst/>
            </a:prstGeom>
            <a:noFill/>
            <a:ln w="12700">
              <a:solidFill>
                <a:schemeClr val="tx1"/>
              </a:solidFill>
              <a:round/>
              <a:headEnd/>
              <a:tailEnd/>
            </a:ln>
          </p:spPr>
          <p:txBody>
            <a:bodyPr wrap="none" anchor="ctr"/>
            <a:lstStyle/>
            <a:p>
              <a:endParaRPr lang="en-US"/>
            </a:p>
          </p:txBody>
        </p:sp>
        <p:sp>
          <p:nvSpPr>
            <p:cNvPr id="26667"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26668" name="Rectangle 38"/>
            <p:cNvSpPr>
              <a:spLocks noChangeArrowheads="1"/>
            </p:cNvSpPr>
            <p:nvPr/>
          </p:nvSpPr>
          <p:spPr bwMode="auto">
            <a:xfrm>
              <a:off x="240" y="2448"/>
              <a:ext cx="910" cy="442"/>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Operational </a:t>
              </a:r>
            </a:p>
            <a:p>
              <a:pPr eaLnBrk="0" hangingPunct="0"/>
              <a:r>
                <a:rPr lang="en-US" sz="2000">
                  <a:latin typeface="Times New Roman" pitchFamily="18" charset="0"/>
                </a:rPr>
                <a:t>DBs</a:t>
              </a:r>
            </a:p>
          </p:txBody>
        </p:sp>
        <p:sp>
          <p:nvSpPr>
            <p:cNvPr id="26669" name="Rectangle 39"/>
            <p:cNvSpPr>
              <a:spLocks noChangeArrowheads="1"/>
            </p:cNvSpPr>
            <p:nvPr/>
          </p:nvSpPr>
          <p:spPr bwMode="auto">
            <a:xfrm>
              <a:off x="288" y="1776"/>
              <a:ext cx="692" cy="442"/>
            </a:xfrm>
            <a:prstGeom prst="rect">
              <a:avLst/>
            </a:prstGeom>
            <a:noFill/>
            <a:ln w="9525">
              <a:noFill/>
              <a:miter lim="800000"/>
              <a:headEnd/>
              <a:tailEnd/>
            </a:ln>
          </p:spPr>
          <p:txBody>
            <a:bodyPr lIns="92075" tIns="46038" rIns="92075" bIns="46038">
              <a:spAutoFit/>
            </a:bodyPr>
            <a:lstStyle/>
            <a:p>
              <a:pPr eaLnBrk="0" hangingPunct="0"/>
              <a:r>
                <a:rPr lang="en-US" sz="2000">
                  <a:latin typeface="Times New Roman" pitchFamily="18" charset="0"/>
                </a:rPr>
                <a:t>Other</a:t>
              </a:r>
            </a:p>
            <a:p>
              <a:pPr eaLnBrk="0" hangingPunct="0"/>
              <a:r>
                <a:rPr lang="en-US" sz="2000">
                  <a:latin typeface="Times New Roman" pitchFamily="18" charset="0"/>
                </a:rPr>
                <a:t>sources</a:t>
              </a:r>
            </a:p>
          </p:txBody>
        </p:sp>
        <p:sp>
          <p:nvSpPr>
            <p:cNvPr id="26670" name="AutoShape 40"/>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26671" name="AutoShape 41"/>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26672" name="AutoShape 42"/>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grpSp>
      <p:sp>
        <p:nvSpPr>
          <p:cNvPr id="26654" name="Line 43"/>
          <p:cNvSpPr>
            <a:spLocks noChangeShapeType="1"/>
          </p:cNvSpPr>
          <p:nvPr/>
        </p:nvSpPr>
        <p:spPr bwMode="auto">
          <a:xfrm>
            <a:off x="1905000" y="1524000"/>
            <a:ext cx="0" cy="4191000"/>
          </a:xfrm>
          <a:prstGeom prst="line">
            <a:avLst/>
          </a:prstGeom>
          <a:noFill/>
          <a:ln w="19050">
            <a:solidFill>
              <a:schemeClr val="tx1"/>
            </a:solidFill>
            <a:prstDash val="dash"/>
            <a:round/>
            <a:headEnd/>
            <a:tailEnd/>
          </a:ln>
        </p:spPr>
        <p:txBody>
          <a:bodyPr wrap="none" anchor="ctr"/>
          <a:lstStyle/>
          <a:p>
            <a:endParaRPr lang="en-US"/>
          </a:p>
        </p:txBody>
      </p:sp>
      <p:sp>
        <p:nvSpPr>
          <p:cNvPr id="26655" name="Line 44"/>
          <p:cNvSpPr>
            <a:spLocks noChangeShapeType="1"/>
          </p:cNvSpPr>
          <p:nvPr/>
        </p:nvSpPr>
        <p:spPr bwMode="auto">
          <a:xfrm>
            <a:off x="5410200" y="1600200"/>
            <a:ext cx="0" cy="4114800"/>
          </a:xfrm>
          <a:prstGeom prst="line">
            <a:avLst/>
          </a:prstGeom>
          <a:noFill/>
          <a:ln w="19050">
            <a:solidFill>
              <a:schemeClr val="tx1"/>
            </a:solidFill>
            <a:prstDash val="dash"/>
            <a:round/>
            <a:headEnd/>
            <a:tailEnd/>
          </a:ln>
        </p:spPr>
        <p:txBody>
          <a:bodyPr wrap="none" anchor="ctr"/>
          <a:lstStyle/>
          <a:p>
            <a:endParaRPr lang="en-US"/>
          </a:p>
        </p:txBody>
      </p:sp>
      <p:sp>
        <p:nvSpPr>
          <p:cNvPr id="26656" name="Line 45"/>
          <p:cNvSpPr>
            <a:spLocks noChangeShapeType="1"/>
          </p:cNvSpPr>
          <p:nvPr/>
        </p:nvSpPr>
        <p:spPr bwMode="auto">
          <a:xfrm>
            <a:off x="6629400" y="1600200"/>
            <a:ext cx="0" cy="4114800"/>
          </a:xfrm>
          <a:prstGeom prst="line">
            <a:avLst/>
          </a:prstGeom>
          <a:noFill/>
          <a:ln w="19050">
            <a:solidFill>
              <a:schemeClr val="tx1"/>
            </a:solidFill>
            <a:prstDash val="dash"/>
            <a:round/>
            <a:headEnd/>
            <a:tailEnd/>
          </a:ln>
        </p:spPr>
        <p:txBody>
          <a:bodyPr wrap="none" anchor="ctr"/>
          <a:lstStyle/>
          <a:p>
            <a:endParaRPr lang="en-US"/>
          </a:p>
        </p:txBody>
      </p:sp>
      <p:sp>
        <p:nvSpPr>
          <p:cNvPr id="26657" name="Text Box 46"/>
          <p:cNvSpPr txBox="1">
            <a:spLocks noChangeArrowheads="1"/>
          </p:cNvSpPr>
          <p:nvPr/>
        </p:nvSpPr>
        <p:spPr bwMode="auto">
          <a:xfrm>
            <a:off x="2838450" y="6172200"/>
            <a:ext cx="1581150" cy="365125"/>
          </a:xfrm>
          <a:prstGeom prst="rect">
            <a:avLst/>
          </a:prstGeom>
          <a:noFill/>
          <a:ln w="9525">
            <a:noFill/>
            <a:miter lim="800000"/>
            <a:headEnd/>
            <a:tailEnd/>
          </a:ln>
        </p:spPr>
        <p:txBody>
          <a:bodyPr wrap="none" lIns="0" tIns="0" rIns="0" bIns="0">
            <a:spAutoFit/>
          </a:bodyPr>
          <a:lstStyle/>
          <a:p>
            <a:pPr eaLnBrk="0" hangingPunct="0"/>
            <a:r>
              <a:rPr lang="en-US" sz="2400">
                <a:latin typeface="Times New Roman" pitchFamily="18" charset="0"/>
              </a:rPr>
              <a:t>Data Storage</a:t>
            </a:r>
          </a:p>
        </p:txBody>
      </p:sp>
      <p:sp>
        <p:nvSpPr>
          <p:cNvPr id="26658" name="AutoShape 47"/>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p:spPr>
        <p:txBody>
          <a:bodyPr wrap="none" anchor="ctr"/>
          <a:lstStyle/>
          <a:p>
            <a:endParaRPr lang="en-US"/>
          </a:p>
        </p:txBody>
      </p:sp>
      <p:sp>
        <p:nvSpPr>
          <p:cNvPr id="26659" name="AutoShape 48"/>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p:spPr>
        <p:txBody>
          <a:bodyPr wrap="none" anchor="ctr"/>
          <a:lstStyle/>
          <a:p>
            <a:endParaRPr lang="en-US"/>
          </a:p>
        </p:txBody>
      </p:sp>
      <p:sp>
        <p:nvSpPr>
          <p:cNvPr id="26660" name="AutoShape 49"/>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p:spPr>
        <p:txBody>
          <a:bodyPr wrap="none" anchor="ctr"/>
          <a:lstStyle/>
          <a:p>
            <a:endParaRPr lang="en-US"/>
          </a:p>
        </p:txBody>
      </p:sp>
      <p:sp>
        <p:nvSpPr>
          <p:cNvPr id="26661" name="AutoShape 50"/>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p:spPr>
        <p:txBody>
          <a:bodyPr wrap="none" anchor="ctr"/>
          <a:lstStyle/>
          <a:p>
            <a:endParaRPr lang="en-US"/>
          </a:p>
        </p:txBody>
      </p:sp>
      <p:sp>
        <p:nvSpPr>
          <p:cNvPr id="26662" name="Rectangle 51"/>
          <p:cNvSpPr>
            <a:spLocks noChangeArrowheads="1"/>
          </p:cNvSpPr>
          <p:nvPr/>
        </p:nvSpPr>
        <p:spPr bwMode="auto">
          <a:xfrm>
            <a:off x="5334000" y="1905000"/>
            <a:ext cx="1524000" cy="304800"/>
          </a:xfrm>
          <a:prstGeom prst="rect">
            <a:avLst/>
          </a:prstGeom>
          <a:noFill/>
          <a:ln w="9525">
            <a:noFill/>
            <a:miter lim="800000"/>
            <a:headEnd/>
            <a:tailEnd/>
          </a:ln>
        </p:spPr>
        <p:txBody>
          <a:bodyPr lIns="0" tIns="0" rIns="0" bIns="0">
            <a:spAutoFit/>
          </a:bodyPr>
          <a:lstStyle/>
          <a:p>
            <a:pPr algn="ctr" eaLnBrk="0" hangingPunct="0"/>
            <a:r>
              <a:rPr lang="en-US" sz="2000">
                <a:latin typeface="Times New Roman" pitchFamily="18" charset="0"/>
              </a:rPr>
              <a:t>OLAP Server</a:t>
            </a:r>
            <a:endParaRPr lang="en-US" sz="2400">
              <a:latin typeface="Times New Roman" pitchFamily="18" charset="0"/>
            </a:endParaRPr>
          </a:p>
        </p:txBody>
      </p:sp>
      <p:sp>
        <p:nvSpPr>
          <p:cNvPr id="26663" name="Line 52"/>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p:spPr>
        <p:txBody>
          <a:bodyPr wrap="none" anchor="ctr"/>
          <a:lstStyle/>
          <a:p>
            <a:endParaRPr lang="en-US"/>
          </a:p>
        </p:txBody>
      </p:sp>
      <p:sp>
        <p:nvSpPr>
          <p:cNvPr id="53" name="Slide Number Placeholder 52"/>
          <p:cNvSpPr>
            <a:spLocks noGrp="1"/>
          </p:cNvSpPr>
          <p:nvPr>
            <p:ph type="sldNum" sz="quarter" idx="4294967295"/>
          </p:nvPr>
        </p:nvSpPr>
        <p:spPr>
          <a:xfrm>
            <a:off x="6553200" y="6356350"/>
            <a:ext cx="2133600" cy="365125"/>
          </a:xfrm>
          <a:prstGeom prst="rect">
            <a:avLst/>
          </a:prstGeom>
        </p:spPr>
        <p:txBody>
          <a:bodyPr/>
          <a:lstStyle/>
          <a:p>
            <a:pPr>
              <a:defRPr/>
            </a:pPr>
            <a:fld id="{3F977077-20F4-4444-B653-F55ECB93EB03}" type="slidenum">
              <a:rPr lang="en-US" smtClean="0"/>
              <a:pPr>
                <a:defRPr/>
              </a:pPr>
              <a:t>16</a:t>
            </a:fld>
            <a:endParaRPr lang="en-US"/>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457200" y="304920"/>
            <a:ext cx="8457840" cy="380520"/>
          </a:xfrm>
          <a:prstGeom prst="rect">
            <a:avLst/>
          </a:prstGeom>
        </p:spPr>
        <p:txBody>
          <a:bodyPr anchor="ctr"/>
          <a:lstStyle/>
          <a:p>
            <a:pPr algn="ctr">
              <a:lnSpc>
                <a:spcPct val="100000"/>
              </a:lnSpc>
            </a:pPr>
            <a:r>
              <a:rPr lang="en-US" sz="3200" b="1">
                <a:solidFill>
                  <a:srgbClr val="FF0000"/>
                </a:solidFill>
                <a:latin typeface="Times New Roman"/>
              </a:rPr>
              <a:t>Data Warehouse Back-End Tools and Utilities</a:t>
            </a:r>
            <a:endParaRPr/>
          </a:p>
        </p:txBody>
      </p:sp>
      <p:sp>
        <p:nvSpPr>
          <p:cNvPr id="391" name="TextShape 2"/>
          <p:cNvSpPr txBox="1"/>
          <p:nvPr/>
        </p:nvSpPr>
        <p:spPr>
          <a:xfrm>
            <a:off x="304920" y="990720"/>
            <a:ext cx="8534160" cy="5486040"/>
          </a:xfrm>
          <a:prstGeom prst="rect">
            <a:avLst/>
          </a:prstGeom>
        </p:spPr>
        <p:txBody>
          <a:bodyPr/>
          <a:lstStyle/>
          <a:p>
            <a:pPr>
              <a:lnSpc>
                <a:spcPct val="90000"/>
              </a:lnSpc>
              <a:buFont typeface="Arial"/>
              <a:buChar char="•"/>
            </a:pPr>
            <a:r>
              <a:rPr lang="en-US" sz="2500" b="1">
                <a:solidFill>
                  <a:srgbClr val="0000FF"/>
                </a:solidFill>
                <a:latin typeface="Times New Roman"/>
              </a:rPr>
              <a:t>Data extraction</a:t>
            </a:r>
            <a:endParaRPr/>
          </a:p>
          <a:p>
            <a:pPr lvl="1">
              <a:lnSpc>
                <a:spcPct val="90000"/>
              </a:lnSpc>
              <a:buFont typeface="Arial"/>
              <a:buChar char="–"/>
            </a:pPr>
            <a:r>
              <a:rPr lang="en-US" sz="2500">
                <a:solidFill>
                  <a:srgbClr val="000000"/>
                </a:solidFill>
                <a:latin typeface="Times New Roman"/>
              </a:rPr>
              <a:t>get data from multiple, heterogeneous, and external sources</a:t>
            </a:r>
            <a:endParaRPr/>
          </a:p>
          <a:p>
            <a:pPr>
              <a:lnSpc>
                <a:spcPct val="90000"/>
              </a:lnSpc>
              <a:buFont typeface="Arial"/>
              <a:buChar char="•"/>
            </a:pPr>
            <a:r>
              <a:rPr lang="en-US" sz="2500" b="1">
                <a:solidFill>
                  <a:srgbClr val="0000FF"/>
                </a:solidFill>
                <a:latin typeface="Times New Roman"/>
              </a:rPr>
              <a:t>Data cleaning</a:t>
            </a:r>
            <a:endParaRPr/>
          </a:p>
          <a:p>
            <a:pPr lvl="1">
              <a:lnSpc>
                <a:spcPct val="90000"/>
              </a:lnSpc>
              <a:buFont typeface="Arial"/>
              <a:buChar char="–"/>
            </a:pPr>
            <a:r>
              <a:rPr lang="en-US" sz="2500">
                <a:solidFill>
                  <a:srgbClr val="000000"/>
                </a:solidFill>
                <a:latin typeface="Times New Roman"/>
              </a:rPr>
              <a:t>detect errors in the data and rectify them when possible</a:t>
            </a:r>
            <a:endParaRPr/>
          </a:p>
          <a:p>
            <a:pPr>
              <a:lnSpc>
                <a:spcPct val="90000"/>
              </a:lnSpc>
              <a:buFont typeface="Arial"/>
              <a:buChar char="•"/>
            </a:pPr>
            <a:r>
              <a:rPr lang="en-US" sz="2500" b="1">
                <a:solidFill>
                  <a:srgbClr val="0000FF"/>
                </a:solidFill>
                <a:latin typeface="Times New Roman"/>
              </a:rPr>
              <a:t>Data transformation</a:t>
            </a:r>
            <a:endParaRPr/>
          </a:p>
          <a:p>
            <a:pPr lvl="1">
              <a:lnSpc>
                <a:spcPct val="90000"/>
              </a:lnSpc>
              <a:buFont typeface="Arial"/>
              <a:buChar char="–"/>
            </a:pPr>
            <a:r>
              <a:rPr lang="en-US" sz="2500">
                <a:solidFill>
                  <a:srgbClr val="000000"/>
                </a:solidFill>
                <a:latin typeface="Times New Roman"/>
              </a:rPr>
              <a:t>convert data from host format to warehouse format</a:t>
            </a:r>
            <a:endParaRPr/>
          </a:p>
          <a:p>
            <a:pPr>
              <a:lnSpc>
                <a:spcPct val="90000"/>
              </a:lnSpc>
              <a:buFont typeface="Arial"/>
              <a:buChar char="•"/>
            </a:pPr>
            <a:r>
              <a:rPr lang="en-US" sz="2500" b="1">
                <a:solidFill>
                  <a:srgbClr val="0000FF"/>
                </a:solidFill>
                <a:latin typeface="Times New Roman"/>
              </a:rPr>
              <a:t>Load</a:t>
            </a:r>
            <a:endParaRPr/>
          </a:p>
          <a:p>
            <a:pPr lvl="1">
              <a:lnSpc>
                <a:spcPct val="90000"/>
              </a:lnSpc>
              <a:buFont typeface="Arial"/>
              <a:buChar char="–"/>
            </a:pPr>
            <a:r>
              <a:rPr lang="en-US" sz="2500">
                <a:solidFill>
                  <a:srgbClr val="000000"/>
                </a:solidFill>
                <a:latin typeface="Times New Roman"/>
              </a:rPr>
              <a:t>sort, summarize, consolidate, compute views, check integrity, build and partitions</a:t>
            </a:r>
            <a:endParaRPr/>
          </a:p>
          <a:p>
            <a:pPr>
              <a:lnSpc>
                <a:spcPct val="90000"/>
              </a:lnSpc>
              <a:buFont typeface="Arial"/>
              <a:buChar char="•"/>
            </a:pPr>
            <a:r>
              <a:rPr lang="en-US" sz="2500" b="1">
                <a:solidFill>
                  <a:srgbClr val="0000FF"/>
                </a:solidFill>
                <a:latin typeface="Times New Roman"/>
              </a:rPr>
              <a:t>Refresh</a:t>
            </a:r>
            <a:endParaRPr/>
          </a:p>
          <a:p>
            <a:pPr lvl="1">
              <a:lnSpc>
                <a:spcPct val="90000"/>
              </a:lnSpc>
              <a:buFont typeface="Arial"/>
              <a:buChar char="–"/>
            </a:pPr>
            <a:r>
              <a:rPr lang="en-US" sz="2500">
                <a:solidFill>
                  <a:srgbClr val="000000"/>
                </a:solidFill>
                <a:latin typeface="Times New Roman"/>
              </a:rPr>
              <a:t>propagate (transmit) the updates from the data sources to the warehouse</a:t>
            </a:r>
            <a:endParaRPr/>
          </a:p>
        </p:txBody>
      </p:sp>
      <p:sp>
        <p:nvSpPr>
          <p:cNvPr id="392" name="TextShape 3"/>
          <p:cNvSpPr txBox="1"/>
          <p:nvPr/>
        </p:nvSpPr>
        <p:spPr>
          <a:xfrm>
            <a:off x="0" y="0"/>
            <a:ext cx="0" cy="0"/>
          </a:xfrm>
          <a:prstGeom prst="rect">
            <a:avLst/>
          </a:prstGeom>
        </p:spPr>
        <p:txBody>
          <a:bodyPr lIns="90000" tIns="45000" rIns="90000" bIns="45000"/>
          <a:lstStyle/>
          <a:p>
            <a:pPr>
              <a:lnSpc>
                <a:spcPct val="100000"/>
              </a:lnSpc>
            </a:pPr>
            <a:fld id="{C1814191-21F1-4131-B181-4151C1E10161}" type="slidenum">
              <a:rPr lang="en-IN">
                <a:solidFill>
                  <a:srgbClr val="000000"/>
                </a:solidFill>
                <a:latin typeface="Calibri"/>
              </a:rPr>
              <a:pPr>
                <a:lnSpc>
                  <a:spcPct val="100000"/>
                </a:lnSpc>
              </a:pPr>
              <a:t>17</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457200" y="274680"/>
            <a:ext cx="8229240" cy="563040"/>
          </a:xfrm>
          <a:prstGeom prst="rect">
            <a:avLst/>
          </a:prstGeom>
        </p:spPr>
        <p:txBody>
          <a:bodyPr anchor="ctr"/>
          <a:lstStyle/>
          <a:p>
            <a:pPr algn="ctr">
              <a:lnSpc>
                <a:spcPct val="100000"/>
              </a:lnSpc>
            </a:pPr>
            <a:r>
              <a:rPr lang="en-US" sz="4500" b="1">
                <a:solidFill>
                  <a:srgbClr val="FF0000"/>
                </a:solidFill>
                <a:latin typeface="Times New Roman"/>
              </a:rPr>
              <a:t>Three-Tier Architecture</a:t>
            </a:r>
            <a:endParaRPr/>
          </a:p>
        </p:txBody>
      </p:sp>
      <p:sp>
        <p:nvSpPr>
          <p:cNvPr id="394" name="TextShape 2"/>
          <p:cNvSpPr txBox="1"/>
          <p:nvPr/>
        </p:nvSpPr>
        <p:spPr>
          <a:xfrm>
            <a:off x="228600" y="990720"/>
            <a:ext cx="8686440" cy="5638320"/>
          </a:xfrm>
          <a:prstGeom prst="rect">
            <a:avLst/>
          </a:prstGeom>
        </p:spPr>
        <p:txBody>
          <a:bodyPr/>
          <a:lstStyle/>
          <a:p>
            <a:pPr>
              <a:lnSpc>
                <a:spcPct val="90000"/>
              </a:lnSpc>
              <a:buFont typeface="Arial"/>
              <a:buChar char="•"/>
            </a:pPr>
            <a:r>
              <a:rPr lang="en-US" sz="2500" b="1">
                <a:solidFill>
                  <a:srgbClr val="FF0000"/>
                </a:solidFill>
                <a:latin typeface="Times New Roman"/>
              </a:rPr>
              <a:t>Warehouse database server</a:t>
            </a:r>
            <a:endParaRPr/>
          </a:p>
          <a:p>
            <a:pPr lvl="1">
              <a:lnSpc>
                <a:spcPct val="90000"/>
              </a:lnSpc>
              <a:buFont typeface="Wingdings" charset="2"/>
              <a:buChar char=""/>
            </a:pPr>
            <a:r>
              <a:rPr lang="en-US" sz="2500">
                <a:solidFill>
                  <a:srgbClr val="000000"/>
                </a:solidFill>
                <a:latin typeface="Times New Roman"/>
              </a:rPr>
              <a:t>Almost always a relational DBMS, unstructured data.</a:t>
            </a:r>
            <a:endParaRPr/>
          </a:p>
          <a:p>
            <a:pPr>
              <a:lnSpc>
                <a:spcPct val="90000"/>
              </a:lnSpc>
              <a:buFont typeface="Arial"/>
              <a:buChar char="•"/>
            </a:pPr>
            <a:r>
              <a:rPr lang="en-US" sz="2500" b="1">
                <a:solidFill>
                  <a:srgbClr val="FF0000"/>
                </a:solidFill>
                <a:latin typeface="Times New Roman"/>
              </a:rPr>
              <a:t>OLAP servers</a:t>
            </a:r>
            <a:endParaRPr/>
          </a:p>
          <a:p>
            <a:pPr lvl="1">
              <a:lnSpc>
                <a:spcPct val="90000"/>
              </a:lnSpc>
              <a:buFont typeface="Wingdings" charset="2"/>
              <a:buChar char=""/>
            </a:pPr>
            <a:r>
              <a:rPr lang="en-US" sz="2500">
                <a:solidFill>
                  <a:srgbClr val="0000FF"/>
                </a:solidFill>
                <a:latin typeface="Times New Roman"/>
              </a:rPr>
              <a:t>Relational OLAP (ROLAP):  </a:t>
            </a:r>
            <a:r>
              <a:rPr lang="en-US" sz="2500">
                <a:solidFill>
                  <a:srgbClr val="000000"/>
                </a:solidFill>
                <a:latin typeface="Times New Roman"/>
              </a:rPr>
              <a:t>extended relational DBMS that maps operations on multidimensional data to standard relational operations.</a:t>
            </a:r>
            <a:endParaRPr/>
          </a:p>
          <a:p>
            <a:pPr lvl="1">
              <a:lnSpc>
                <a:spcPct val="90000"/>
              </a:lnSpc>
              <a:buFont typeface="Wingdings" charset="2"/>
              <a:buChar char=""/>
            </a:pPr>
            <a:r>
              <a:rPr lang="en-US" sz="2500">
                <a:solidFill>
                  <a:srgbClr val="0000FF"/>
                </a:solidFill>
                <a:latin typeface="Times New Roman"/>
              </a:rPr>
              <a:t>Multidimensional OLAP (MOLAP): </a:t>
            </a:r>
            <a:r>
              <a:rPr lang="en-US" sz="2500">
                <a:solidFill>
                  <a:srgbClr val="000000"/>
                </a:solidFill>
                <a:latin typeface="Times New Roman"/>
              </a:rPr>
              <a:t>special purpose server that directly implements multidimensional data and operations.</a:t>
            </a:r>
            <a:endParaRPr/>
          </a:p>
          <a:p>
            <a:pPr>
              <a:lnSpc>
                <a:spcPct val="90000"/>
              </a:lnSpc>
              <a:buFont typeface="Arial"/>
              <a:buChar char="•"/>
            </a:pPr>
            <a:r>
              <a:rPr lang="en-US" sz="2500" b="1">
                <a:solidFill>
                  <a:srgbClr val="FF0000"/>
                </a:solidFill>
                <a:latin typeface="Times New Roman"/>
              </a:rPr>
              <a:t>Clients</a:t>
            </a:r>
            <a:endParaRPr/>
          </a:p>
          <a:p>
            <a:pPr lvl="1">
              <a:lnSpc>
                <a:spcPct val="90000"/>
              </a:lnSpc>
              <a:buFont typeface="Wingdings" charset="2"/>
              <a:buChar char=""/>
            </a:pPr>
            <a:r>
              <a:rPr lang="en-US" sz="2500">
                <a:solidFill>
                  <a:srgbClr val="000000"/>
                </a:solidFill>
                <a:latin typeface="Times New Roman"/>
              </a:rPr>
              <a:t>Query and reporting tools</a:t>
            </a:r>
            <a:endParaRPr/>
          </a:p>
          <a:p>
            <a:pPr lvl="1">
              <a:lnSpc>
                <a:spcPct val="90000"/>
              </a:lnSpc>
              <a:buFont typeface="Wingdings" charset="2"/>
              <a:buChar char=""/>
            </a:pPr>
            <a:r>
              <a:rPr lang="en-US" sz="2500">
                <a:solidFill>
                  <a:srgbClr val="000000"/>
                </a:solidFill>
                <a:latin typeface="Times New Roman"/>
              </a:rPr>
              <a:t>Analysis tools</a:t>
            </a:r>
            <a:endParaRPr/>
          </a:p>
          <a:p>
            <a:pPr lvl="1">
              <a:lnSpc>
                <a:spcPct val="90000"/>
              </a:lnSpc>
              <a:buFont typeface="Wingdings" charset="2"/>
              <a:buChar char=""/>
            </a:pPr>
            <a:r>
              <a:rPr lang="en-US" sz="2500">
                <a:solidFill>
                  <a:srgbClr val="000000"/>
                </a:solidFill>
                <a:latin typeface="Times New Roman"/>
              </a:rPr>
              <a:t>Data mining tools (e.g., trend analysis, prediction) </a:t>
            </a:r>
            <a:endParaRPr/>
          </a:p>
        </p:txBody>
      </p:sp>
      <p:sp>
        <p:nvSpPr>
          <p:cNvPr id="395" name="TextShape 3"/>
          <p:cNvSpPr txBox="1"/>
          <p:nvPr/>
        </p:nvSpPr>
        <p:spPr>
          <a:xfrm>
            <a:off x="0" y="0"/>
            <a:ext cx="0" cy="0"/>
          </a:xfrm>
          <a:prstGeom prst="rect">
            <a:avLst/>
          </a:prstGeom>
        </p:spPr>
        <p:txBody>
          <a:bodyPr lIns="90000" tIns="45000" rIns="90000" bIns="45000"/>
          <a:lstStyle/>
          <a:p>
            <a:pPr>
              <a:lnSpc>
                <a:spcPct val="100000"/>
              </a:lnSpc>
            </a:pPr>
            <a:fld id="{A121E191-B1E1-4151-A111-619151F1A1E1}" type="slidenum">
              <a:rPr lang="en-IN">
                <a:solidFill>
                  <a:srgbClr val="000000"/>
                </a:solidFill>
                <a:latin typeface="Calibri"/>
              </a:rPr>
              <a:pPr>
                <a:lnSpc>
                  <a:spcPct val="100000"/>
                </a:lnSpc>
              </a:pPr>
              <a:t>18</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790560" y="228600"/>
            <a:ext cx="7294320" cy="45684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Three Data Warehouse Models</a:t>
            </a:r>
            <a:endParaRPr/>
          </a:p>
        </p:txBody>
      </p:sp>
      <p:sp>
        <p:nvSpPr>
          <p:cNvPr id="397" name="TextShape 2"/>
          <p:cNvSpPr txBox="1"/>
          <p:nvPr/>
        </p:nvSpPr>
        <p:spPr>
          <a:xfrm>
            <a:off x="380880" y="914400"/>
            <a:ext cx="8591040" cy="5562360"/>
          </a:xfrm>
          <a:prstGeom prst="rect">
            <a:avLst/>
          </a:prstGeom>
        </p:spPr>
        <p:txBody>
          <a:bodyPr lIns="92160" tIns="46080" rIns="92160" bIns="46080"/>
          <a:lstStyle/>
          <a:p>
            <a:pPr>
              <a:lnSpc>
                <a:spcPct val="110000"/>
              </a:lnSpc>
              <a:buFont typeface="Arial"/>
              <a:buChar char="•"/>
            </a:pPr>
            <a:r>
              <a:rPr lang="en-US" sz="2700" b="1">
                <a:solidFill>
                  <a:srgbClr val="0000FF"/>
                </a:solidFill>
                <a:latin typeface="Times New Roman"/>
              </a:rPr>
              <a:t>Enterprise warehouse</a:t>
            </a:r>
            <a:endParaRPr/>
          </a:p>
          <a:p>
            <a:pPr lvl="1">
              <a:lnSpc>
                <a:spcPct val="110000"/>
              </a:lnSpc>
              <a:buFont typeface="Arial"/>
              <a:buChar char="–"/>
            </a:pPr>
            <a:r>
              <a:rPr lang="en-US" sz="2500">
                <a:solidFill>
                  <a:srgbClr val="000000"/>
                </a:solidFill>
                <a:latin typeface="Times New Roman"/>
              </a:rPr>
              <a:t>It contains detailed data as well as summarized data.</a:t>
            </a:r>
            <a:endParaRPr/>
          </a:p>
          <a:p>
            <a:pPr lvl="1">
              <a:lnSpc>
                <a:spcPct val="110000"/>
              </a:lnSpc>
              <a:buFont typeface="Arial"/>
              <a:buChar char="–"/>
            </a:pPr>
            <a:r>
              <a:rPr lang="en-US" sz="2500">
                <a:solidFill>
                  <a:srgbClr val="000000"/>
                </a:solidFill>
                <a:latin typeface="Times New Roman"/>
              </a:rPr>
              <a:t>The enterprise warehouse collects all the information all the subjects spanning the entire organization</a:t>
            </a:r>
            <a:endParaRPr/>
          </a:p>
          <a:p>
            <a:pPr lvl="1">
              <a:lnSpc>
                <a:spcPct val="110000"/>
              </a:lnSpc>
              <a:buFont typeface="Arial"/>
              <a:buChar char="–"/>
            </a:pPr>
            <a:r>
              <a:rPr lang="en-US" sz="2500">
                <a:solidFill>
                  <a:srgbClr val="000000"/>
                </a:solidFill>
                <a:latin typeface="Times New Roman"/>
              </a:rPr>
              <a:t>This provide us the enterprise-wide data integration. </a:t>
            </a:r>
            <a:endParaRPr/>
          </a:p>
          <a:p>
            <a:pPr lvl="1">
              <a:lnSpc>
                <a:spcPct val="110000"/>
              </a:lnSpc>
              <a:buFont typeface="Arial"/>
              <a:buChar char="–"/>
            </a:pPr>
            <a:r>
              <a:rPr lang="en-US" sz="2500">
                <a:solidFill>
                  <a:srgbClr val="000000"/>
                </a:solidFill>
                <a:latin typeface="Times New Roman"/>
              </a:rPr>
              <a:t>The data is integrated from operational systems and external information providers.</a:t>
            </a:r>
            <a:endParaRPr/>
          </a:p>
          <a:p>
            <a:pPr lvl="1">
              <a:lnSpc>
                <a:spcPct val="110000"/>
              </a:lnSpc>
              <a:buFont typeface="Arial"/>
              <a:buChar char="–"/>
            </a:pPr>
            <a:r>
              <a:rPr lang="en-US" sz="2500">
                <a:solidFill>
                  <a:srgbClr val="000000"/>
                </a:solidFill>
                <a:latin typeface="Times New Roman"/>
              </a:rPr>
              <a:t>This information can vary from a few gigabytes to hundreds of gigabytes, terabytes or beyond.</a:t>
            </a:r>
            <a:endParaRPr/>
          </a:p>
          <a:p>
            <a:endParaRPr/>
          </a:p>
        </p:txBody>
      </p:sp>
      <p:sp>
        <p:nvSpPr>
          <p:cNvPr id="398" name="TextShape 3"/>
          <p:cNvSpPr txBox="1"/>
          <p:nvPr/>
        </p:nvSpPr>
        <p:spPr>
          <a:xfrm>
            <a:off x="0" y="0"/>
            <a:ext cx="0" cy="0"/>
          </a:xfrm>
          <a:prstGeom prst="rect">
            <a:avLst/>
          </a:prstGeom>
        </p:spPr>
        <p:txBody>
          <a:bodyPr lIns="90000" tIns="45000" rIns="90000" bIns="45000"/>
          <a:lstStyle/>
          <a:p>
            <a:pPr>
              <a:lnSpc>
                <a:spcPct val="100000"/>
              </a:lnSpc>
            </a:pPr>
            <a:fld id="{11D1E171-1151-41A1-A141-A15191D1E101}" type="slidenum">
              <a:rPr lang="en-IN">
                <a:solidFill>
                  <a:srgbClr val="000000"/>
                </a:solidFill>
                <a:latin typeface="Calibri"/>
              </a:rPr>
              <a:pPr>
                <a:lnSpc>
                  <a:spcPct val="100000"/>
                </a:lnSpc>
              </a:pPr>
              <a:t>19</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823305" y="422731"/>
            <a:ext cx="7516836" cy="1202872"/>
          </a:xfrm>
        </p:spPr>
        <p:txBody>
          <a:bodyPr>
            <a:normAutofit/>
          </a:bodyPr>
          <a:lstStyle/>
          <a:p>
            <a:pPr algn="ctr">
              <a:lnSpc>
                <a:spcPct val="100000"/>
              </a:lnSpc>
            </a:pPr>
            <a:r>
              <a:rPr lang="en-IN" sz="2700" b="1" dirty="0">
                <a:latin typeface="Times New Roman" panose="02020603050405020304" pitchFamily="18" charset="0"/>
                <a:cs typeface="Times New Roman" panose="02020603050405020304" pitchFamily="18" charset="0"/>
              </a:rPr>
              <a:t>Unit III Data Warehouse</a:t>
            </a: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r>
              <a:rPr lang="en-IN" sz="2400" b="1" dirty="0"/>
              <a:t>Business Intelligence and Data Analytics</a:t>
            </a:r>
            <a:endParaRPr lang="en-IN" sz="2400" b="1" dirty="0">
              <a:latin typeface="Lucida Sans Typewriter" panose="020B0509030504030204" pitchFamily="49" charset="0"/>
            </a:endParaRPr>
          </a:p>
        </p:txBody>
      </p:sp>
      <p:sp>
        <p:nvSpPr>
          <p:cNvPr id="3" name="Subtitle 2">
            <a:extLst>
              <a:ext uri="{FF2B5EF4-FFF2-40B4-BE49-F238E27FC236}">
                <a16:creationId xmlns:a16="http://schemas.microsoft.com/office/drawing/2014/main" id="{82E6DDC4-FD95-4802-92CF-9A0A66152708}"/>
              </a:ext>
            </a:extLst>
          </p:cNvPr>
          <p:cNvSpPr>
            <a:spLocks noGrp="1"/>
          </p:cNvSpPr>
          <p:nvPr>
            <p:ph type="subTitle" idx="4294967295"/>
          </p:nvPr>
        </p:nvSpPr>
        <p:spPr>
          <a:xfrm>
            <a:off x="974616" y="1930883"/>
            <a:ext cx="7214214" cy="1312936"/>
          </a:xfrm>
          <a:prstGeom prst="rect">
            <a:avLst/>
          </a:prstGeom>
        </p:spPr>
        <p:txBody>
          <a:bodyPr>
            <a:noAutofit/>
          </a:bodyPr>
          <a:lstStyle/>
          <a:p>
            <a:pPr algn="ctr">
              <a:lnSpc>
                <a:spcPct val="100000"/>
              </a:lnSpc>
              <a:spcBef>
                <a:spcPts val="0"/>
              </a:spcBef>
            </a:pPr>
            <a:r>
              <a:rPr lang="en-IN" dirty="0" err="1">
                <a:latin typeface="Times New Roman" panose="02020603050405020304" pitchFamily="18" charset="0"/>
                <a:cs typeface="Times New Roman" panose="02020603050405020304" pitchFamily="18" charset="0"/>
              </a:rPr>
              <a:t>Mrs.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Madhuri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Prashant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Karnik</a:t>
            </a:r>
            <a:endParaRPr lang="en-IN" dirty="0">
              <a:latin typeface="Times New Roman" panose="02020603050405020304" pitchFamily="18" charset="0"/>
              <a:cs typeface="Times New Roman" panose="02020603050405020304" pitchFamily="18" charset="0"/>
            </a:endParaRPr>
          </a:p>
          <a:p>
            <a:pPr algn="ctr">
              <a:lnSpc>
                <a:spcPct val="100000"/>
              </a:lnSpc>
              <a:spcBef>
                <a:spcPts val="0"/>
              </a:spcBef>
            </a:pPr>
            <a:r>
              <a:rPr lang="en-IN" dirty="0">
                <a:latin typeface="Times New Roman" panose="02020603050405020304" pitchFamily="18" charset="0"/>
                <a:cs typeface="Times New Roman" panose="02020603050405020304" pitchFamily="18" charset="0"/>
              </a:rPr>
              <a:t>madhuri.chavan@viit.ac.in</a:t>
            </a:r>
          </a:p>
          <a:p>
            <a:pPr>
              <a:lnSpc>
                <a:spcPct val="100000"/>
              </a:lnSpc>
              <a:spcBef>
                <a:spcPts val="0"/>
              </a:spcBef>
            </a:pPr>
            <a:endParaRPr lang="en-IN" dirty="0">
              <a:latin typeface="Times New Roman" panose="02020603050405020304" pitchFamily="18" charset="0"/>
              <a:cs typeface="Times New Roman" panose="02020603050405020304" pitchFamily="18" charset="0"/>
            </a:endParaRPr>
          </a:p>
          <a:p>
            <a:pPr algn="ctr">
              <a:lnSpc>
                <a:spcPct val="100000"/>
              </a:lnSpc>
              <a:spcBef>
                <a:spcPts val="0"/>
              </a:spcBef>
            </a:pPr>
            <a:r>
              <a:rPr lang="en-IN" sz="2000" b="1" dirty="0">
                <a:latin typeface="Times New Roman" panose="02020603050405020304" pitchFamily="18" charset="0"/>
                <a:cs typeface="Times New Roman" panose="02020603050405020304" pitchFamily="18" charset="0"/>
              </a:rPr>
              <a:t>Department of Computer Engineering</a:t>
            </a:r>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249211" y="5361425"/>
            <a:ext cx="8645581" cy="560615"/>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05" y="3361957"/>
            <a:ext cx="1326236" cy="1999467"/>
          </a:xfrm>
          <a:prstGeom prst="rect">
            <a:avLst/>
          </a:prstGeom>
        </p:spPr>
      </p:pic>
      <p:sp>
        <p:nvSpPr>
          <p:cNvPr id="6" name="Rectangle 5"/>
          <p:cNvSpPr/>
          <p:nvPr/>
        </p:nvSpPr>
        <p:spPr>
          <a:xfrm>
            <a:off x="407052" y="5903896"/>
            <a:ext cx="8349342" cy="646331"/>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Tree>
    <p:extLst>
      <p:ext uri="{BB962C8B-B14F-4D97-AF65-F5344CB8AC3E}">
        <p14:creationId xmlns:p14="http://schemas.microsoft.com/office/powerpoint/2010/main" val="80068468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228600" y="228600"/>
            <a:ext cx="8686440" cy="5897160"/>
          </a:xfrm>
          <a:prstGeom prst="rect">
            <a:avLst/>
          </a:prstGeom>
        </p:spPr>
        <p:txBody>
          <a:bodyPr/>
          <a:lstStyle/>
          <a:p>
            <a:pPr>
              <a:lnSpc>
                <a:spcPct val="110000"/>
              </a:lnSpc>
              <a:buFont typeface="Arial"/>
              <a:buChar char="•"/>
            </a:pPr>
            <a:r>
              <a:rPr lang="en-US" sz="3000" b="1">
                <a:solidFill>
                  <a:srgbClr val="0000FF"/>
                </a:solidFill>
                <a:latin typeface="Times New Roman"/>
              </a:rPr>
              <a:t>Data Mart</a:t>
            </a:r>
            <a:endParaRPr/>
          </a:p>
          <a:p>
            <a:pPr lvl="1">
              <a:lnSpc>
                <a:spcPct val="110000"/>
              </a:lnSpc>
              <a:buFont typeface="Arial"/>
              <a:buChar char="–"/>
            </a:pPr>
            <a:r>
              <a:rPr lang="en-US" sz="2500">
                <a:solidFill>
                  <a:srgbClr val="000000"/>
                </a:solidFill>
                <a:latin typeface="Times New Roman"/>
              </a:rPr>
              <a:t>a subset of corporate-wide data that is of value to a specific groups of users.  </a:t>
            </a:r>
            <a:endParaRPr/>
          </a:p>
          <a:p>
            <a:pPr lvl="1">
              <a:lnSpc>
                <a:spcPct val="110000"/>
              </a:lnSpc>
              <a:buFont typeface="Arial"/>
              <a:buChar char="–"/>
            </a:pPr>
            <a:r>
              <a:rPr lang="en-US" sz="2500">
                <a:solidFill>
                  <a:srgbClr val="000000"/>
                </a:solidFill>
                <a:latin typeface="Times New Roman"/>
              </a:rPr>
              <a:t>in other words we can say that data mart contains only that data which is specific to a particular group. </a:t>
            </a:r>
            <a:endParaRPr/>
          </a:p>
          <a:p>
            <a:pPr lvl="1">
              <a:lnSpc>
                <a:spcPct val="110000"/>
              </a:lnSpc>
              <a:buFont typeface="Arial"/>
              <a:buChar char="–"/>
            </a:pPr>
            <a:r>
              <a:rPr lang="en-US" sz="2500">
                <a:solidFill>
                  <a:srgbClr val="000000"/>
                </a:solidFill>
                <a:latin typeface="Times New Roman"/>
              </a:rPr>
              <a:t>Its scope is confined to specific, selected groups, such as marketing data mart</a:t>
            </a:r>
            <a:endParaRPr/>
          </a:p>
          <a:p>
            <a:pPr lvl="1">
              <a:lnSpc>
                <a:spcPct val="110000"/>
              </a:lnSpc>
              <a:buFont typeface="Arial"/>
              <a:buChar char="–"/>
            </a:pPr>
            <a:r>
              <a:rPr lang="en-US" sz="2500">
                <a:solidFill>
                  <a:srgbClr val="000000"/>
                </a:solidFill>
                <a:latin typeface="Times New Roman"/>
              </a:rPr>
              <a:t>For example the marketing data mart may contain only data related to item, customers and sales. </a:t>
            </a:r>
            <a:endParaRPr/>
          </a:p>
        </p:txBody>
      </p:sp>
      <p:sp>
        <p:nvSpPr>
          <p:cNvPr id="400" name="TextShape 2"/>
          <p:cNvSpPr txBox="1"/>
          <p:nvPr/>
        </p:nvSpPr>
        <p:spPr>
          <a:xfrm>
            <a:off x="0" y="0"/>
            <a:ext cx="0" cy="0"/>
          </a:xfrm>
          <a:prstGeom prst="rect">
            <a:avLst/>
          </a:prstGeom>
        </p:spPr>
        <p:txBody>
          <a:bodyPr lIns="90000" tIns="45000" rIns="90000" bIns="45000"/>
          <a:lstStyle/>
          <a:p>
            <a:pPr>
              <a:lnSpc>
                <a:spcPct val="100000"/>
              </a:lnSpc>
            </a:pPr>
            <a:fld id="{9191D101-7121-41F1-91E1-418161717101}" type="slidenum">
              <a:rPr lang="en-IN">
                <a:solidFill>
                  <a:srgbClr val="000000"/>
                </a:solidFill>
                <a:latin typeface="Calibri"/>
              </a:rPr>
              <a:pPr>
                <a:lnSpc>
                  <a:spcPct val="100000"/>
                </a:lnSpc>
              </a:pPr>
              <a:t>20</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457200" y="228600"/>
            <a:ext cx="8229240" cy="5897160"/>
          </a:xfrm>
          <a:prstGeom prst="rect">
            <a:avLst/>
          </a:prstGeom>
        </p:spPr>
        <p:txBody>
          <a:bodyPr/>
          <a:lstStyle/>
          <a:p>
            <a:pPr>
              <a:lnSpc>
                <a:spcPct val="110000"/>
              </a:lnSpc>
              <a:buFont typeface="Arial"/>
              <a:buChar char="•"/>
            </a:pPr>
            <a:r>
              <a:rPr lang="en-US" sz="3000" b="1">
                <a:solidFill>
                  <a:srgbClr val="0000FF"/>
                </a:solidFill>
                <a:latin typeface="Times New Roman"/>
              </a:rPr>
              <a:t>Virtual warehouse</a:t>
            </a:r>
            <a:endParaRPr/>
          </a:p>
          <a:p>
            <a:pPr lvl="1">
              <a:lnSpc>
                <a:spcPct val="110000"/>
              </a:lnSpc>
              <a:buFont typeface="Arial"/>
              <a:buChar char="–"/>
            </a:pPr>
            <a:r>
              <a:rPr lang="en-US" sz="2700">
                <a:solidFill>
                  <a:srgbClr val="000000"/>
                </a:solidFill>
                <a:latin typeface="Times New Roman"/>
              </a:rPr>
              <a:t>A set of views over operational databases</a:t>
            </a:r>
            <a:endParaRPr/>
          </a:p>
          <a:p>
            <a:pPr lvl="1">
              <a:lnSpc>
                <a:spcPct val="110000"/>
              </a:lnSpc>
              <a:buFont typeface="Arial"/>
              <a:buChar char="–"/>
            </a:pPr>
            <a:r>
              <a:rPr lang="en-US" sz="2700">
                <a:solidFill>
                  <a:srgbClr val="000000"/>
                </a:solidFill>
                <a:latin typeface="Times New Roman"/>
              </a:rPr>
              <a:t>Only some of the possible summary views may be materialized.</a:t>
            </a:r>
            <a:endParaRPr/>
          </a:p>
          <a:p>
            <a:pPr lvl="1">
              <a:lnSpc>
                <a:spcPct val="110000"/>
              </a:lnSpc>
              <a:buFont typeface="Arial"/>
              <a:buChar char="–"/>
            </a:pPr>
            <a:r>
              <a:rPr lang="en-US" sz="2700">
                <a:solidFill>
                  <a:srgbClr val="000000"/>
                </a:solidFill>
                <a:latin typeface="Times New Roman"/>
              </a:rPr>
              <a:t>The view over a operational data warehouse is known as virtual warehouse. </a:t>
            </a:r>
            <a:endParaRPr/>
          </a:p>
          <a:p>
            <a:pPr lvl="1">
              <a:lnSpc>
                <a:spcPct val="110000"/>
              </a:lnSpc>
              <a:buFont typeface="Arial"/>
              <a:buChar char="–"/>
            </a:pPr>
            <a:r>
              <a:rPr lang="en-US" sz="2700">
                <a:solidFill>
                  <a:srgbClr val="000000"/>
                </a:solidFill>
                <a:latin typeface="Times New Roman"/>
              </a:rPr>
              <a:t>Building the virtual warehouse requires excess capacity on operational database servers.</a:t>
            </a:r>
            <a:endParaRPr/>
          </a:p>
          <a:p>
            <a:endParaRPr/>
          </a:p>
          <a:p>
            <a:pPr>
              <a:lnSpc>
                <a:spcPct val="100000"/>
              </a:lnSpc>
            </a:pPr>
            <a:endParaRPr/>
          </a:p>
        </p:txBody>
      </p:sp>
      <p:sp>
        <p:nvSpPr>
          <p:cNvPr id="402" name="TextShape 2"/>
          <p:cNvSpPr txBox="1"/>
          <p:nvPr/>
        </p:nvSpPr>
        <p:spPr>
          <a:xfrm>
            <a:off x="0" y="0"/>
            <a:ext cx="0" cy="0"/>
          </a:xfrm>
          <a:prstGeom prst="rect">
            <a:avLst/>
          </a:prstGeom>
        </p:spPr>
        <p:txBody>
          <a:bodyPr lIns="90000" tIns="45000" rIns="90000" bIns="45000"/>
          <a:lstStyle/>
          <a:p>
            <a:pPr>
              <a:lnSpc>
                <a:spcPct val="100000"/>
              </a:lnSpc>
            </a:pPr>
            <a:fld id="{61018131-D121-4171-A171-9141E1C11121}" type="slidenum">
              <a:rPr lang="en-IN">
                <a:solidFill>
                  <a:srgbClr val="000000"/>
                </a:solidFill>
                <a:latin typeface="Calibri"/>
              </a:rPr>
              <a:pPr>
                <a:lnSpc>
                  <a:spcPct val="100000"/>
                </a:lnSpc>
              </a:pPr>
              <a:t>21</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B833-3606-4411-88F0-09291DD874F6}"/>
              </a:ext>
            </a:extLst>
          </p:cNvPr>
          <p:cNvSpPr>
            <a:spLocks noGrp="1"/>
          </p:cNvSpPr>
          <p:nvPr>
            <p:ph type="title"/>
          </p:nvPr>
        </p:nvSpPr>
        <p:spPr/>
        <p:txBody>
          <a:bodyPr/>
          <a:lstStyle/>
          <a:p>
            <a:r>
              <a:rPr lang="en-IN" dirty="0"/>
              <a:t>Other name of DWH                  (ref:guru99.com)</a:t>
            </a:r>
          </a:p>
        </p:txBody>
      </p:sp>
      <p:sp>
        <p:nvSpPr>
          <p:cNvPr id="3" name="Subtitle 2">
            <a:extLst>
              <a:ext uri="{FF2B5EF4-FFF2-40B4-BE49-F238E27FC236}">
                <a16:creationId xmlns:a16="http://schemas.microsoft.com/office/drawing/2014/main" id="{952EBF82-9686-47FE-A6A8-71D171381452}"/>
              </a:ext>
            </a:extLst>
          </p:cNvPr>
          <p:cNvSpPr>
            <a:spLocks noGrp="1"/>
          </p:cNvSpPr>
          <p:nvPr>
            <p:ph type="subTitle"/>
          </p:nvPr>
        </p:nvSpPr>
        <p:spPr/>
        <p:txBody>
          <a:bodyPr/>
          <a:lstStyle/>
          <a:p>
            <a:endParaRPr lang="en-IN"/>
          </a:p>
        </p:txBody>
      </p:sp>
      <p:pic>
        <p:nvPicPr>
          <p:cNvPr id="1026" name="Picture 2">
            <a:extLst>
              <a:ext uri="{FF2B5EF4-FFF2-40B4-BE49-F238E27FC236}">
                <a16:creationId xmlns:a16="http://schemas.microsoft.com/office/drawing/2014/main" id="{E523C5C3-6240-4403-AEB9-CDC6517AD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676400"/>
            <a:ext cx="4124325" cy="391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0380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48E43-0484-4A85-A04A-4C615C1449F2}"/>
              </a:ext>
            </a:extLst>
          </p:cNvPr>
          <p:cNvSpPr>
            <a:spLocks noGrp="1"/>
          </p:cNvSpPr>
          <p:nvPr>
            <p:ph type="title"/>
          </p:nvPr>
        </p:nvSpPr>
        <p:spPr/>
        <p:txBody>
          <a:bodyPr/>
          <a:lstStyle/>
          <a:p>
            <a:r>
              <a:rPr lang="en-IN" dirty="0"/>
              <a:t>DWH examples(ref:guru99.com)</a:t>
            </a:r>
          </a:p>
        </p:txBody>
      </p:sp>
      <p:sp>
        <p:nvSpPr>
          <p:cNvPr id="5" name="Text Placeholder 4">
            <a:extLst>
              <a:ext uri="{FF2B5EF4-FFF2-40B4-BE49-F238E27FC236}">
                <a16:creationId xmlns:a16="http://schemas.microsoft.com/office/drawing/2014/main" id="{7EAC19F4-1B61-4359-85A2-B17F5ABE40DE}"/>
              </a:ext>
            </a:extLst>
          </p:cNvPr>
          <p:cNvSpPr>
            <a:spLocks noGrp="1"/>
          </p:cNvSpPr>
          <p:nvPr>
            <p:ph type="body"/>
          </p:nvPr>
        </p:nvSpPr>
        <p:spPr>
          <a:xfrm>
            <a:off x="457200" y="1066800"/>
            <a:ext cx="8534400" cy="5058960"/>
          </a:xfrm>
        </p:spPr>
        <p:txBody>
          <a:bodyPr/>
          <a:lstStyle/>
          <a:p>
            <a:pPr algn="l"/>
            <a:r>
              <a:rPr lang="en-US" sz="2400" b="1" i="0" dirty="0">
                <a:solidFill>
                  <a:srgbClr val="222222"/>
                </a:solidFill>
                <a:effectLst/>
                <a:latin typeface="Source Sans Pro" panose="020B0503030403020204" pitchFamily="34" charset="0"/>
              </a:rPr>
              <a:t>Airline:</a:t>
            </a:r>
            <a:endParaRPr lang="en-US" sz="2400" b="0" i="0" dirty="0">
              <a:solidFill>
                <a:srgbClr val="222222"/>
              </a:solidFill>
              <a:effectLst/>
              <a:latin typeface="Source Sans Pro" panose="020B0503030403020204" pitchFamily="34" charset="0"/>
            </a:endParaRPr>
          </a:p>
          <a:p>
            <a:pPr algn="l"/>
            <a:r>
              <a:rPr lang="en-US" sz="2400" b="0" i="0" dirty="0">
                <a:solidFill>
                  <a:srgbClr val="222222"/>
                </a:solidFill>
                <a:effectLst/>
                <a:latin typeface="Source Sans Pro" panose="020B0503030403020204" pitchFamily="34" charset="0"/>
              </a:rPr>
              <a:t>In the Airline system, it is used for operation purpose like crew </a:t>
            </a:r>
          </a:p>
          <a:p>
            <a:pPr algn="l"/>
            <a:r>
              <a:rPr lang="en-US" sz="2400" b="0" i="0" dirty="0">
                <a:solidFill>
                  <a:srgbClr val="222222"/>
                </a:solidFill>
                <a:effectLst/>
                <a:latin typeface="Source Sans Pro" panose="020B0503030403020204" pitchFamily="34" charset="0"/>
              </a:rPr>
              <a:t>assignment, analyses of route profitability, </a:t>
            </a:r>
          </a:p>
          <a:p>
            <a:pPr algn="l"/>
            <a:r>
              <a:rPr lang="en-US" sz="2400" b="0" i="0" dirty="0">
                <a:solidFill>
                  <a:srgbClr val="222222"/>
                </a:solidFill>
                <a:effectLst/>
                <a:latin typeface="Source Sans Pro" panose="020B0503030403020204" pitchFamily="34" charset="0"/>
              </a:rPr>
              <a:t>frequent flyer program promotions, etc.</a:t>
            </a:r>
          </a:p>
          <a:p>
            <a:pPr algn="l"/>
            <a:r>
              <a:rPr lang="en-US" sz="2400" b="1" i="0" dirty="0">
                <a:solidFill>
                  <a:srgbClr val="222222"/>
                </a:solidFill>
                <a:effectLst/>
                <a:latin typeface="Source Sans Pro" panose="020B0503030403020204" pitchFamily="34" charset="0"/>
              </a:rPr>
              <a:t>Banking:</a:t>
            </a:r>
            <a:endParaRPr lang="en-US" sz="2400" b="0" i="0" dirty="0">
              <a:solidFill>
                <a:srgbClr val="222222"/>
              </a:solidFill>
              <a:effectLst/>
              <a:latin typeface="Source Sans Pro" panose="020B0503030403020204" pitchFamily="34" charset="0"/>
            </a:endParaRPr>
          </a:p>
          <a:p>
            <a:pPr algn="l"/>
            <a:r>
              <a:rPr lang="en-US" sz="2400" b="0" i="0" dirty="0">
                <a:solidFill>
                  <a:srgbClr val="222222"/>
                </a:solidFill>
                <a:effectLst/>
                <a:latin typeface="Source Sans Pro" panose="020B0503030403020204" pitchFamily="34" charset="0"/>
              </a:rPr>
              <a:t>It is widely used in the banking sector to manage the resources </a:t>
            </a:r>
          </a:p>
          <a:p>
            <a:pPr algn="l"/>
            <a:r>
              <a:rPr lang="en-US" sz="2400" b="0" i="0" dirty="0">
                <a:solidFill>
                  <a:srgbClr val="222222"/>
                </a:solidFill>
                <a:effectLst/>
                <a:latin typeface="Source Sans Pro" panose="020B0503030403020204" pitchFamily="34" charset="0"/>
              </a:rPr>
              <a:t>available on desk effectively. </a:t>
            </a:r>
          </a:p>
          <a:p>
            <a:pPr algn="l"/>
            <a:r>
              <a:rPr lang="en-US" sz="2400" b="0" i="0" dirty="0">
                <a:solidFill>
                  <a:srgbClr val="222222"/>
                </a:solidFill>
                <a:effectLst/>
                <a:latin typeface="Source Sans Pro" panose="020B0503030403020204" pitchFamily="34" charset="0"/>
              </a:rPr>
              <a:t>Few banks also used for the market research, performance </a:t>
            </a:r>
          </a:p>
          <a:p>
            <a:pPr algn="l"/>
            <a:r>
              <a:rPr lang="en-US" sz="2400" b="0" i="0" dirty="0">
                <a:solidFill>
                  <a:srgbClr val="222222"/>
                </a:solidFill>
                <a:effectLst/>
                <a:latin typeface="Source Sans Pro" panose="020B0503030403020204" pitchFamily="34" charset="0"/>
              </a:rPr>
              <a:t>analysis of the product and operations.</a:t>
            </a:r>
          </a:p>
          <a:p>
            <a:pPr algn="l"/>
            <a:r>
              <a:rPr lang="en-US" sz="2400" b="1" i="0" dirty="0">
                <a:solidFill>
                  <a:srgbClr val="222222"/>
                </a:solidFill>
                <a:effectLst/>
                <a:latin typeface="Source Sans Pro" panose="020B0503030403020204" pitchFamily="34" charset="0"/>
              </a:rPr>
              <a:t>Healthcare:</a:t>
            </a:r>
            <a:endParaRPr lang="en-US" sz="2400" b="0" i="0" dirty="0">
              <a:solidFill>
                <a:srgbClr val="222222"/>
              </a:solidFill>
              <a:effectLst/>
              <a:latin typeface="Source Sans Pro" panose="020B0503030403020204" pitchFamily="34" charset="0"/>
            </a:endParaRPr>
          </a:p>
          <a:p>
            <a:pPr algn="l"/>
            <a:r>
              <a:rPr lang="en-US" sz="2400" b="0" i="0" dirty="0">
                <a:solidFill>
                  <a:srgbClr val="222222"/>
                </a:solidFill>
                <a:effectLst/>
                <a:latin typeface="Source Sans Pro" panose="020B0503030403020204" pitchFamily="34" charset="0"/>
              </a:rPr>
              <a:t>Healthcare sector also used Data warehouse to strategize and </a:t>
            </a:r>
          </a:p>
          <a:p>
            <a:pPr algn="l"/>
            <a:r>
              <a:rPr lang="en-US" sz="2400" b="0" i="0" dirty="0">
                <a:solidFill>
                  <a:srgbClr val="222222"/>
                </a:solidFill>
                <a:effectLst/>
                <a:latin typeface="Source Sans Pro" panose="020B0503030403020204" pitchFamily="34" charset="0"/>
              </a:rPr>
              <a:t>predict outcomes, generate patient's treatment reports, </a:t>
            </a:r>
          </a:p>
          <a:p>
            <a:pPr algn="l"/>
            <a:r>
              <a:rPr lang="en-US" sz="2400" b="0" i="0" dirty="0">
                <a:solidFill>
                  <a:srgbClr val="222222"/>
                </a:solidFill>
                <a:effectLst/>
                <a:latin typeface="Source Sans Pro" panose="020B0503030403020204" pitchFamily="34" charset="0"/>
              </a:rPr>
              <a:t>share data with tie-in insurance companies, medical aid services, etc.</a:t>
            </a:r>
          </a:p>
          <a:p>
            <a:endParaRPr lang="en-IN" sz="2400" dirty="0"/>
          </a:p>
        </p:txBody>
      </p:sp>
    </p:spTree>
    <p:extLst>
      <p:ext uri="{BB962C8B-B14F-4D97-AF65-F5344CB8AC3E}">
        <p14:creationId xmlns:p14="http://schemas.microsoft.com/office/powerpoint/2010/main" val="18816906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F80D-144B-468D-BD77-2D6D0B39C91B}"/>
              </a:ext>
            </a:extLst>
          </p:cNvPr>
          <p:cNvSpPr>
            <a:spLocks noGrp="1"/>
          </p:cNvSpPr>
          <p:nvPr>
            <p:ph type="title"/>
          </p:nvPr>
        </p:nvSpPr>
        <p:spPr/>
        <p:txBody>
          <a:bodyPr/>
          <a:lstStyle/>
          <a:p>
            <a:r>
              <a:rPr lang="en-IN" dirty="0"/>
              <a:t>Applications</a:t>
            </a:r>
          </a:p>
        </p:txBody>
      </p:sp>
      <p:sp>
        <p:nvSpPr>
          <p:cNvPr id="3" name="Text Placeholder 2">
            <a:extLst>
              <a:ext uri="{FF2B5EF4-FFF2-40B4-BE49-F238E27FC236}">
                <a16:creationId xmlns:a16="http://schemas.microsoft.com/office/drawing/2014/main" id="{DB149771-B11B-43E9-98C5-26A6752DE471}"/>
              </a:ext>
            </a:extLst>
          </p:cNvPr>
          <p:cNvSpPr>
            <a:spLocks noGrp="1"/>
          </p:cNvSpPr>
          <p:nvPr>
            <p:ph type="body"/>
          </p:nvPr>
        </p:nvSpPr>
        <p:spPr/>
        <p:txBody>
          <a:bodyPr/>
          <a:lstStyle/>
          <a:p>
            <a:pPr algn="l"/>
            <a:r>
              <a:rPr lang="en-US" sz="1800" b="1" i="0" dirty="0">
                <a:solidFill>
                  <a:srgbClr val="222222"/>
                </a:solidFill>
                <a:effectLst/>
                <a:latin typeface="Source Sans Pro" panose="020B0503030403020204" pitchFamily="34" charset="0"/>
              </a:rPr>
              <a:t>Public sector:</a:t>
            </a:r>
            <a:endParaRPr lang="en-US" sz="1800" b="0" i="0" dirty="0">
              <a:solidFill>
                <a:srgbClr val="222222"/>
              </a:solidFill>
              <a:effectLst/>
              <a:latin typeface="Source Sans Pro" panose="020B0503030403020204" pitchFamily="34" charset="0"/>
            </a:endParaRPr>
          </a:p>
          <a:p>
            <a:pPr algn="l"/>
            <a:r>
              <a:rPr lang="en-US" sz="1800" b="0" i="0" dirty="0">
                <a:solidFill>
                  <a:srgbClr val="222222"/>
                </a:solidFill>
                <a:effectLst/>
                <a:latin typeface="Source Sans Pro" panose="020B0503030403020204" pitchFamily="34" charset="0"/>
              </a:rPr>
              <a:t>In the public sector, data warehouse is used for intelligence gathering. </a:t>
            </a:r>
          </a:p>
          <a:p>
            <a:pPr algn="l"/>
            <a:r>
              <a:rPr lang="en-US" sz="1800" b="0" i="0" dirty="0">
                <a:solidFill>
                  <a:srgbClr val="222222"/>
                </a:solidFill>
                <a:effectLst/>
                <a:latin typeface="Source Sans Pro" panose="020B0503030403020204" pitchFamily="34" charset="0"/>
              </a:rPr>
              <a:t>It helps government agencies to maintain and analyze tax records, health policy records, </a:t>
            </a:r>
          </a:p>
          <a:p>
            <a:pPr algn="l"/>
            <a:r>
              <a:rPr lang="en-US" sz="1800" b="0" i="0" dirty="0">
                <a:solidFill>
                  <a:srgbClr val="222222"/>
                </a:solidFill>
                <a:effectLst/>
                <a:latin typeface="Source Sans Pro" panose="020B0503030403020204" pitchFamily="34" charset="0"/>
              </a:rPr>
              <a:t>for every individual.</a:t>
            </a:r>
          </a:p>
          <a:p>
            <a:pPr algn="l"/>
            <a:r>
              <a:rPr lang="en-US" sz="1800" b="1" i="0" dirty="0">
                <a:solidFill>
                  <a:srgbClr val="222222"/>
                </a:solidFill>
                <a:effectLst/>
                <a:latin typeface="Source Sans Pro" panose="020B0503030403020204" pitchFamily="34" charset="0"/>
              </a:rPr>
              <a:t>Investment and Insurance sector:</a:t>
            </a:r>
            <a:endParaRPr lang="en-US" sz="1800" b="0" i="0" dirty="0">
              <a:solidFill>
                <a:srgbClr val="222222"/>
              </a:solidFill>
              <a:effectLst/>
              <a:latin typeface="Source Sans Pro" panose="020B0503030403020204" pitchFamily="34" charset="0"/>
            </a:endParaRPr>
          </a:p>
          <a:p>
            <a:pPr algn="l"/>
            <a:r>
              <a:rPr lang="en-US" sz="1800" b="0" i="0" dirty="0">
                <a:solidFill>
                  <a:srgbClr val="222222"/>
                </a:solidFill>
                <a:effectLst/>
                <a:latin typeface="Source Sans Pro" panose="020B0503030403020204" pitchFamily="34" charset="0"/>
              </a:rPr>
              <a:t>In this sector, the warehouses are primarily used to analyze data patterns, </a:t>
            </a:r>
          </a:p>
          <a:p>
            <a:pPr algn="l"/>
            <a:r>
              <a:rPr lang="en-US" sz="1800" b="0" i="0" dirty="0">
                <a:solidFill>
                  <a:srgbClr val="222222"/>
                </a:solidFill>
                <a:effectLst/>
                <a:latin typeface="Source Sans Pro" panose="020B0503030403020204" pitchFamily="34" charset="0"/>
              </a:rPr>
              <a:t>customer trends, and to track market movements.</a:t>
            </a:r>
          </a:p>
          <a:p>
            <a:pPr algn="l"/>
            <a:r>
              <a:rPr lang="en-US" sz="1800" b="1" i="0" dirty="0">
                <a:solidFill>
                  <a:srgbClr val="222222"/>
                </a:solidFill>
                <a:effectLst/>
                <a:latin typeface="Source Sans Pro" panose="020B0503030403020204" pitchFamily="34" charset="0"/>
              </a:rPr>
              <a:t>Retain chain:</a:t>
            </a:r>
            <a:endParaRPr lang="en-US" sz="1800" b="0" i="0" dirty="0">
              <a:solidFill>
                <a:srgbClr val="222222"/>
              </a:solidFill>
              <a:effectLst/>
              <a:latin typeface="Source Sans Pro" panose="020B0503030403020204" pitchFamily="34" charset="0"/>
            </a:endParaRPr>
          </a:p>
          <a:p>
            <a:pPr algn="l"/>
            <a:r>
              <a:rPr lang="en-US" sz="1800" b="0" i="0" dirty="0">
                <a:solidFill>
                  <a:srgbClr val="222222"/>
                </a:solidFill>
                <a:effectLst/>
                <a:latin typeface="Source Sans Pro" panose="020B0503030403020204" pitchFamily="34" charset="0"/>
              </a:rPr>
              <a:t>In retail chains, Data warehouse is widely used for distribution and marketing. </a:t>
            </a:r>
          </a:p>
          <a:p>
            <a:pPr algn="l"/>
            <a:r>
              <a:rPr lang="en-US" sz="1800" b="0" i="0" dirty="0">
                <a:solidFill>
                  <a:srgbClr val="222222"/>
                </a:solidFill>
                <a:effectLst/>
                <a:latin typeface="Source Sans Pro" panose="020B0503030403020204" pitchFamily="34" charset="0"/>
              </a:rPr>
              <a:t>It also helps to track items, customer buying pattern, promotions and also used for</a:t>
            </a:r>
          </a:p>
          <a:p>
            <a:pPr algn="l"/>
            <a:r>
              <a:rPr lang="en-US" sz="1800" b="0" i="0" dirty="0">
                <a:solidFill>
                  <a:srgbClr val="222222"/>
                </a:solidFill>
                <a:effectLst/>
                <a:latin typeface="Source Sans Pro" panose="020B0503030403020204" pitchFamily="34" charset="0"/>
              </a:rPr>
              <a:t> determining pricing policy.</a:t>
            </a:r>
          </a:p>
          <a:p>
            <a:pPr algn="l"/>
            <a:r>
              <a:rPr lang="en-US" sz="1800" b="1" i="0" dirty="0">
                <a:solidFill>
                  <a:srgbClr val="222222"/>
                </a:solidFill>
                <a:effectLst/>
                <a:latin typeface="Source Sans Pro" panose="020B0503030403020204" pitchFamily="34" charset="0"/>
              </a:rPr>
              <a:t>Telecommunication:</a:t>
            </a:r>
            <a:endParaRPr lang="en-US" sz="1800" b="0" i="0" dirty="0">
              <a:solidFill>
                <a:srgbClr val="222222"/>
              </a:solidFill>
              <a:effectLst/>
              <a:latin typeface="Source Sans Pro" panose="020B0503030403020204" pitchFamily="34" charset="0"/>
            </a:endParaRPr>
          </a:p>
          <a:p>
            <a:pPr algn="l"/>
            <a:r>
              <a:rPr lang="en-US" sz="1800" b="0" i="0" dirty="0">
                <a:solidFill>
                  <a:srgbClr val="222222"/>
                </a:solidFill>
                <a:effectLst/>
                <a:latin typeface="Source Sans Pro" panose="020B0503030403020204" pitchFamily="34" charset="0"/>
              </a:rPr>
              <a:t>A data warehouse is used in this sector for product promotions, sales decisions</a:t>
            </a:r>
          </a:p>
          <a:p>
            <a:pPr algn="l"/>
            <a:r>
              <a:rPr lang="en-US" sz="1800" b="0" i="0" dirty="0">
                <a:solidFill>
                  <a:srgbClr val="222222"/>
                </a:solidFill>
                <a:effectLst/>
                <a:latin typeface="Source Sans Pro" panose="020B0503030403020204" pitchFamily="34" charset="0"/>
              </a:rPr>
              <a:t> and to make distribution decisions.</a:t>
            </a:r>
          </a:p>
          <a:p>
            <a:pPr algn="l"/>
            <a:r>
              <a:rPr lang="en-US" sz="1800" b="1" i="0" dirty="0">
                <a:solidFill>
                  <a:srgbClr val="222222"/>
                </a:solidFill>
                <a:effectLst/>
                <a:latin typeface="Source Sans Pro" panose="020B0503030403020204" pitchFamily="34" charset="0"/>
              </a:rPr>
              <a:t>Hospitality Industry:</a:t>
            </a:r>
            <a:endParaRPr lang="en-US" sz="1800"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89604767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1EAE-2D09-4DF8-B143-CA5684A41287}"/>
              </a:ext>
            </a:extLst>
          </p:cNvPr>
          <p:cNvSpPr>
            <a:spLocks noGrp="1"/>
          </p:cNvSpPr>
          <p:nvPr>
            <p:ph type="title"/>
          </p:nvPr>
        </p:nvSpPr>
        <p:spPr>
          <a:xfrm>
            <a:off x="609600" y="274680"/>
            <a:ext cx="8076840" cy="563520"/>
          </a:xfrm>
        </p:spPr>
        <p:txBody>
          <a:bodyPr/>
          <a:lstStyle/>
          <a:p>
            <a:r>
              <a:rPr lang="en-IN" sz="2400" dirty="0"/>
              <a:t>Task of DWH</a:t>
            </a:r>
          </a:p>
        </p:txBody>
      </p:sp>
      <p:sp>
        <p:nvSpPr>
          <p:cNvPr id="3" name="Text Placeholder 2">
            <a:extLst>
              <a:ext uri="{FF2B5EF4-FFF2-40B4-BE49-F238E27FC236}">
                <a16:creationId xmlns:a16="http://schemas.microsoft.com/office/drawing/2014/main" id="{8C50DC4E-01F1-4286-BEC6-67A65668EE41}"/>
              </a:ext>
            </a:extLst>
          </p:cNvPr>
          <p:cNvSpPr>
            <a:spLocks noGrp="1"/>
          </p:cNvSpPr>
          <p:nvPr>
            <p:ph type="body"/>
          </p:nvPr>
        </p:nvSpPr>
        <p:spPr/>
        <p:txBody>
          <a:bodyPr/>
          <a:lstStyle/>
          <a:p>
            <a:endParaRPr lang="en-IN" sz="2400" dirty="0"/>
          </a:p>
        </p:txBody>
      </p:sp>
      <p:graphicFrame>
        <p:nvGraphicFramePr>
          <p:cNvPr id="4" name="Table 3">
            <a:extLst>
              <a:ext uri="{FF2B5EF4-FFF2-40B4-BE49-F238E27FC236}">
                <a16:creationId xmlns:a16="http://schemas.microsoft.com/office/drawing/2014/main" id="{CB73FF14-27A3-47C0-A225-6F3E3051FF07}"/>
              </a:ext>
            </a:extLst>
          </p:cNvPr>
          <p:cNvGraphicFramePr>
            <a:graphicFrameLocks noGrp="1"/>
          </p:cNvGraphicFramePr>
          <p:nvPr>
            <p:extLst>
              <p:ext uri="{D42A27DB-BD31-4B8C-83A1-F6EECF244321}">
                <p14:modId xmlns:p14="http://schemas.microsoft.com/office/powerpoint/2010/main" val="3268793839"/>
              </p:ext>
            </p:extLst>
          </p:nvPr>
        </p:nvGraphicFramePr>
        <p:xfrm>
          <a:off x="685800" y="914400"/>
          <a:ext cx="7162799" cy="5862074"/>
        </p:xfrm>
        <a:graphic>
          <a:graphicData uri="http://schemas.openxmlformats.org/drawingml/2006/table">
            <a:tbl>
              <a:tblPr/>
              <a:tblGrid>
                <a:gridCol w="685800">
                  <a:extLst>
                    <a:ext uri="{9D8B030D-6E8A-4147-A177-3AD203B41FA5}">
                      <a16:colId xmlns:a16="http://schemas.microsoft.com/office/drawing/2014/main" val="2697187518"/>
                    </a:ext>
                  </a:extLst>
                </a:gridCol>
                <a:gridCol w="3510588">
                  <a:extLst>
                    <a:ext uri="{9D8B030D-6E8A-4147-A177-3AD203B41FA5}">
                      <a16:colId xmlns:a16="http://schemas.microsoft.com/office/drawing/2014/main" val="3130972212"/>
                    </a:ext>
                  </a:extLst>
                </a:gridCol>
                <a:gridCol w="2966411">
                  <a:extLst>
                    <a:ext uri="{9D8B030D-6E8A-4147-A177-3AD203B41FA5}">
                      <a16:colId xmlns:a16="http://schemas.microsoft.com/office/drawing/2014/main" val="1224493872"/>
                    </a:ext>
                  </a:extLst>
                </a:gridCol>
              </a:tblGrid>
              <a:tr h="228979">
                <a:tc>
                  <a:txBody>
                    <a:bodyPr/>
                    <a:lstStyle/>
                    <a:p>
                      <a:pPr algn="l" fontAlgn="t"/>
                      <a:r>
                        <a:rPr lang="en-IN" sz="900" b="1">
                          <a:effectLst/>
                        </a:rPr>
                        <a:t>Tasks</a:t>
                      </a:r>
                      <a:endParaRPr lang="en-IN" sz="900">
                        <a:effectLst/>
                      </a:endParaRP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900" b="1">
                          <a:effectLst/>
                        </a:rPr>
                        <a:t>Deliverables</a:t>
                      </a:r>
                      <a:endParaRPr lang="en-IN" sz="900">
                        <a:effectLst/>
                      </a:endParaRP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endParaRPr lang="en-IN" sz="900" dirty="0"/>
                    </a:p>
                  </a:txBody>
                  <a:tcPr marL="46659" marR="46659" marT="23330" marB="23330">
                    <a:lnL>
                      <a:noFill/>
                    </a:lnL>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13299509"/>
                  </a:ext>
                </a:extLst>
              </a:tr>
              <a:tr h="387503">
                <a:tc>
                  <a:txBody>
                    <a:bodyPr/>
                    <a:lstStyle/>
                    <a:p>
                      <a:pPr algn="l" fontAlgn="t"/>
                      <a:r>
                        <a:rPr lang="en-IN" sz="900">
                          <a:effectLst/>
                        </a:rPr>
                        <a:t>1</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Need to define project scope</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Scope Definition</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0133966"/>
                  </a:ext>
                </a:extLst>
              </a:tr>
              <a:tr h="387503">
                <a:tc>
                  <a:txBody>
                    <a:bodyPr/>
                    <a:lstStyle/>
                    <a:p>
                      <a:pPr algn="l" fontAlgn="t"/>
                      <a:r>
                        <a:rPr lang="en-IN" sz="900">
                          <a:effectLst/>
                        </a:rPr>
                        <a:t>2</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Need to determine business needs</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Logical Data Model</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43106158"/>
                  </a:ext>
                </a:extLst>
              </a:tr>
              <a:tr h="622747">
                <a:tc>
                  <a:txBody>
                    <a:bodyPr/>
                    <a:lstStyle/>
                    <a:p>
                      <a:pPr algn="l" fontAlgn="t"/>
                      <a:r>
                        <a:rPr lang="en-IN" sz="900" dirty="0">
                          <a:effectLst/>
                        </a:rPr>
                        <a:t>3</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dirty="0">
                          <a:effectLst/>
                        </a:rPr>
                        <a:t>Define Operational Datastore requirements</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dirty="0">
                          <a:effectLst/>
                        </a:rPr>
                        <a:t>Operational Data Store Model</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9589609"/>
                  </a:ext>
                </a:extLst>
              </a:tr>
              <a:tr h="387503">
                <a:tc>
                  <a:txBody>
                    <a:bodyPr/>
                    <a:lstStyle/>
                    <a:p>
                      <a:pPr algn="l" fontAlgn="t"/>
                      <a:r>
                        <a:rPr lang="en-IN" sz="900">
                          <a:effectLst/>
                        </a:rPr>
                        <a:t>4</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Acquire or develop Extraction tools</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dirty="0">
                          <a:effectLst/>
                        </a:rPr>
                        <a:t>Extract tools and Software</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57250623"/>
                  </a:ext>
                </a:extLst>
              </a:tr>
              <a:tr h="622747">
                <a:tc>
                  <a:txBody>
                    <a:bodyPr/>
                    <a:lstStyle/>
                    <a:p>
                      <a:pPr algn="l" fontAlgn="t"/>
                      <a:r>
                        <a:rPr lang="en-IN" sz="900">
                          <a:effectLst/>
                        </a:rPr>
                        <a:t>5</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Define Data Warehouse Data requirements</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dirty="0">
                          <a:effectLst/>
                        </a:rPr>
                        <a:t>Transition Data Model</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02257463"/>
                  </a:ext>
                </a:extLst>
              </a:tr>
              <a:tr h="387503">
                <a:tc>
                  <a:txBody>
                    <a:bodyPr/>
                    <a:lstStyle/>
                    <a:p>
                      <a:pPr algn="l" fontAlgn="t"/>
                      <a:r>
                        <a:rPr lang="en-IN" sz="900">
                          <a:effectLst/>
                        </a:rPr>
                        <a:t>6</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Document missing data</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dirty="0">
                          <a:effectLst/>
                        </a:rPr>
                        <a:t>To Do Project List</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7144954"/>
                  </a:ext>
                </a:extLst>
              </a:tr>
              <a:tr h="622747">
                <a:tc>
                  <a:txBody>
                    <a:bodyPr/>
                    <a:lstStyle/>
                    <a:p>
                      <a:pPr algn="l" fontAlgn="t"/>
                      <a:r>
                        <a:rPr lang="en-IN" sz="900">
                          <a:effectLst/>
                        </a:rPr>
                        <a:t>7</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Maps Operational Data Store to Data Warehouse</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dirty="0">
                          <a:effectLst/>
                        </a:rPr>
                        <a:t>D/W Data Integration Map</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75706185"/>
                  </a:ext>
                </a:extLst>
              </a:tr>
              <a:tr h="622747">
                <a:tc>
                  <a:txBody>
                    <a:bodyPr/>
                    <a:lstStyle/>
                    <a:p>
                      <a:pPr algn="l" fontAlgn="t"/>
                      <a:r>
                        <a:rPr lang="en-IN" sz="900">
                          <a:effectLst/>
                        </a:rPr>
                        <a:t>8</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Develop Data Warehouse Database design</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dirty="0">
                          <a:effectLst/>
                        </a:rPr>
                        <a:t>D/W Database Design</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11740903"/>
                  </a:ext>
                </a:extLst>
              </a:tr>
              <a:tr h="622747">
                <a:tc>
                  <a:txBody>
                    <a:bodyPr/>
                    <a:lstStyle/>
                    <a:p>
                      <a:pPr algn="l" fontAlgn="t"/>
                      <a:r>
                        <a:rPr lang="en-IN" sz="900">
                          <a:effectLst/>
                        </a:rPr>
                        <a:t>9</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Extract Data from Operational Data Store</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Integrated D/W Data Extracts</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0091838"/>
                  </a:ext>
                </a:extLst>
              </a:tr>
              <a:tr h="346601">
                <a:tc>
                  <a:txBody>
                    <a:bodyPr/>
                    <a:lstStyle/>
                    <a:p>
                      <a:pPr algn="l" fontAlgn="t"/>
                      <a:r>
                        <a:rPr lang="en-IN" sz="900">
                          <a:effectLst/>
                        </a:rPr>
                        <a:t>10</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Load Data Warehouse</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dirty="0">
                          <a:effectLst/>
                        </a:rPr>
                        <a:t>Initial Data Load</a:t>
                      </a:r>
                    </a:p>
                  </a:txBody>
                  <a:tcPr marL="31106" marR="31106" marT="31106" marB="311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30677865"/>
                  </a:ext>
                </a:extLst>
              </a:tr>
              <a:tr h="622747">
                <a:tc>
                  <a:txBody>
                    <a:bodyPr/>
                    <a:lstStyle/>
                    <a:p>
                      <a:pPr algn="l" fontAlgn="t"/>
                      <a:r>
                        <a:rPr lang="en-IN" sz="900">
                          <a:effectLst/>
                        </a:rPr>
                        <a:t>11</a:t>
                      </a:r>
                    </a:p>
                  </a:txBody>
                  <a:tcPr marL="31106" marR="31106" marT="31106" marB="31106">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sz="1600">
                          <a:effectLst/>
                        </a:rPr>
                        <a:t>Maintain Data Warehouse</a:t>
                      </a:r>
                    </a:p>
                  </a:txBody>
                  <a:tcPr marL="31106" marR="31106" marT="31106" marB="31106">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effectLst/>
                        </a:rPr>
                        <a:t>On-going Data Access and Subsequent Loads</a:t>
                      </a:r>
                    </a:p>
                  </a:txBody>
                  <a:tcPr marL="31106" marR="31106" marT="31106" marB="31106">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05777881"/>
                  </a:ext>
                </a:extLst>
              </a:tr>
            </a:tbl>
          </a:graphicData>
        </a:graphic>
      </p:graphicFrame>
    </p:spTree>
    <p:extLst>
      <p:ext uri="{BB962C8B-B14F-4D97-AF65-F5344CB8AC3E}">
        <p14:creationId xmlns:p14="http://schemas.microsoft.com/office/powerpoint/2010/main" val="38439815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AAFB-4496-4218-B712-3F0E3D5234A9}"/>
              </a:ext>
            </a:extLst>
          </p:cNvPr>
          <p:cNvSpPr>
            <a:spLocks noGrp="1"/>
          </p:cNvSpPr>
          <p:nvPr>
            <p:ph type="title"/>
          </p:nvPr>
        </p:nvSpPr>
        <p:spPr/>
        <p:txBody>
          <a:bodyPr/>
          <a:lstStyle/>
          <a:p>
            <a:r>
              <a:rPr lang="en-IN" dirty="0"/>
              <a:t>DWH tools </a:t>
            </a:r>
          </a:p>
        </p:txBody>
      </p:sp>
      <p:sp>
        <p:nvSpPr>
          <p:cNvPr id="3" name="Text Placeholder 2">
            <a:extLst>
              <a:ext uri="{FF2B5EF4-FFF2-40B4-BE49-F238E27FC236}">
                <a16:creationId xmlns:a16="http://schemas.microsoft.com/office/drawing/2014/main" id="{F9D52B49-0C94-4F98-84DE-62E57846C9C2}"/>
              </a:ext>
            </a:extLst>
          </p:cNvPr>
          <p:cNvSpPr>
            <a:spLocks noGrp="1"/>
          </p:cNvSpPr>
          <p:nvPr>
            <p:ph type="body"/>
          </p:nvPr>
        </p:nvSpPr>
        <p:spPr/>
        <p:txBody>
          <a:bodyPr/>
          <a:lstStyle/>
          <a:p>
            <a:r>
              <a:rPr lang="en-IN" dirty="0" err="1"/>
              <a:t>Cdata</a:t>
            </a:r>
            <a:r>
              <a:rPr lang="en-IN" dirty="0"/>
              <a:t> Sync</a:t>
            </a:r>
          </a:p>
          <a:p>
            <a:endParaRPr lang="en-IN" dirty="0"/>
          </a:p>
          <a:p>
            <a:r>
              <a:rPr lang="en-IN" dirty="0"/>
              <a:t>Query Surge</a:t>
            </a:r>
          </a:p>
          <a:p>
            <a:endParaRPr lang="en-IN" dirty="0"/>
          </a:p>
          <a:p>
            <a:r>
              <a:rPr lang="en-IN" dirty="0" err="1"/>
              <a:t>Xplentry</a:t>
            </a:r>
            <a:endParaRPr lang="en-IN" dirty="0"/>
          </a:p>
          <a:p>
            <a:endParaRPr lang="en-IN" dirty="0"/>
          </a:p>
          <a:p>
            <a:r>
              <a:rPr lang="en-IN" dirty="0"/>
              <a:t>Oracle</a:t>
            </a:r>
          </a:p>
          <a:p>
            <a:endParaRPr lang="en-IN" dirty="0"/>
          </a:p>
          <a:p>
            <a:r>
              <a:rPr lang="en-IN" dirty="0"/>
              <a:t>Amazon redshift</a:t>
            </a:r>
          </a:p>
          <a:p>
            <a:endParaRPr lang="en-IN" dirty="0"/>
          </a:p>
          <a:p>
            <a:r>
              <a:rPr lang="en-IN" dirty="0"/>
              <a:t>Panoply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591171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1C10-1601-4651-82EB-7FC8E2BAA4C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659593D-FD12-4E6E-947C-21738B74619E}"/>
              </a:ext>
            </a:extLst>
          </p:cNvPr>
          <p:cNvSpPr>
            <a:spLocks noGrp="1"/>
          </p:cNvSpPr>
          <p:nvPr>
            <p:ph type="body"/>
          </p:nvPr>
        </p:nvSpPr>
        <p:spPr/>
        <p:txBody>
          <a:bodyPr/>
          <a:lstStyle/>
          <a:p>
            <a:r>
              <a:rPr lang="en-IN" dirty="0"/>
              <a:t>Domo</a:t>
            </a:r>
          </a:p>
          <a:p>
            <a:endParaRPr lang="en-IN" dirty="0"/>
          </a:p>
          <a:p>
            <a:r>
              <a:rPr lang="en-IN" dirty="0"/>
              <a:t>Teradata Corporation</a:t>
            </a:r>
          </a:p>
          <a:p>
            <a:endParaRPr lang="en-IN" dirty="0"/>
          </a:p>
          <a:p>
            <a:r>
              <a:rPr lang="en-IN" dirty="0"/>
              <a:t>Informatica</a:t>
            </a:r>
          </a:p>
          <a:p>
            <a:endParaRPr lang="en-IN" dirty="0"/>
          </a:p>
          <a:p>
            <a:r>
              <a:rPr lang="en-IN" dirty="0"/>
              <a:t>SAP/SAS</a:t>
            </a:r>
          </a:p>
          <a:p>
            <a:endParaRPr lang="en-IN" dirty="0"/>
          </a:p>
          <a:p>
            <a:endParaRPr lang="en-IN" dirty="0"/>
          </a:p>
          <a:p>
            <a:r>
              <a:rPr lang="en-IN" dirty="0" err="1"/>
              <a:t>Tabaleu</a:t>
            </a:r>
            <a:endParaRPr lang="en-IN" dirty="0"/>
          </a:p>
          <a:p>
            <a:endParaRPr lang="en-IN" dirty="0"/>
          </a:p>
          <a:p>
            <a:endParaRPr lang="en-IN" dirty="0"/>
          </a:p>
          <a:p>
            <a:r>
              <a:rPr lang="en-IN" dirty="0"/>
              <a:t>Pentaho</a:t>
            </a:r>
          </a:p>
        </p:txBody>
      </p:sp>
    </p:spTree>
    <p:extLst>
      <p:ext uri="{BB962C8B-B14F-4D97-AF65-F5344CB8AC3E}">
        <p14:creationId xmlns:p14="http://schemas.microsoft.com/office/powerpoint/2010/main" val="2537242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380880" y="304920"/>
            <a:ext cx="8381520" cy="456840"/>
          </a:xfrm>
          <a:prstGeom prst="rect">
            <a:avLst/>
          </a:prstGeom>
        </p:spPr>
        <p:txBody>
          <a:bodyPr lIns="92160" tIns="46080" rIns="92160" bIns="46080" anchor="ctr"/>
          <a:lstStyle/>
          <a:p>
            <a:pPr algn="ctr">
              <a:lnSpc>
                <a:spcPct val="100000"/>
              </a:lnSpc>
            </a:pPr>
            <a:r>
              <a:rPr lang="en-US" sz="4400" b="1">
                <a:solidFill>
                  <a:srgbClr val="FF0000"/>
                </a:solidFill>
                <a:latin typeface="Times New Roman"/>
              </a:rPr>
              <a:t>Data Warehouse Usage</a:t>
            </a:r>
            <a:endParaRPr/>
          </a:p>
        </p:txBody>
      </p:sp>
      <p:sp>
        <p:nvSpPr>
          <p:cNvPr id="404" name="TextShape 2"/>
          <p:cNvSpPr txBox="1"/>
          <p:nvPr/>
        </p:nvSpPr>
        <p:spPr>
          <a:xfrm>
            <a:off x="380880" y="990720"/>
            <a:ext cx="8381520" cy="5486040"/>
          </a:xfrm>
          <a:prstGeom prst="rect">
            <a:avLst/>
          </a:prstGeom>
        </p:spPr>
        <p:txBody>
          <a:bodyPr lIns="92160" tIns="46080" rIns="92160" bIns="46080"/>
          <a:lstStyle/>
          <a:p>
            <a:pPr>
              <a:lnSpc>
                <a:spcPct val="120000"/>
              </a:lnSpc>
              <a:buFont typeface="Arial"/>
              <a:buChar char="•"/>
            </a:pPr>
            <a:r>
              <a:rPr lang="en-US" sz="2200">
                <a:solidFill>
                  <a:srgbClr val="000000"/>
                </a:solidFill>
                <a:latin typeface="Times New Roman"/>
              </a:rPr>
              <a:t>Three kinds of data warehouse applications</a:t>
            </a:r>
            <a:endParaRPr/>
          </a:p>
          <a:p>
            <a:pPr lvl="1">
              <a:lnSpc>
                <a:spcPct val="120000"/>
              </a:lnSpc>
              <a:buFont typeface="Arial"/>
              <a:buChar char="–"/>
            </a:pPr>
            <a:r>
              <a:rPr lang="en-US" sz="2200">
                <a:solidFill>
                  <a:srgbClr val="0000FF"/>
                </a:solidFill>
                <a:latin typeface="Times New Roman"/>
              </a:rPr>
              <a:t>Information processing</a:t>
            </a:r>
            <a:endParaRPr/>
          </a:p>
          <a:p>
            <a:pPr lvl="1">
              <a:buFont typeface="Arial"/>
              <a:buChar char="–"/>
            </a:pPr>
            <a:r>
              <a:rPr lang="en-US" sz="2200">
                <a:solidFill>
                  <a:srgbClr val="000000"/>
                </a:solidFill>
                <a:latin typeface="Times New Roman"/>
              </a:rPr>
              <a:t>supports querying, basic statistical analysis, tables, charts and graphs</a:t>
            </a:r>
            <a:endParaRPr/>
          </a:p>
          <a:p>
            <a:pPr lvl="1">
              <a:lnSpc>
                <a:spcPct val="120000"/>
              </a:lnSpc>
              <a:buFont typeface="Arial"/>
              <a:buChar char="–"/>
            </a:pPr>
            <a:r>
              <a:rPr lang="en-US" sz="2200">
                <a:solidFill>
                  <a:srgbClr val="0000FF"/>
                </a:solidFill>
                <a:latin typeface="Times New Roman"/>
              </a:rPr>
              <a:t>Analytical processing</a:t>
            </a:r>
            <a:endParaRPr/>
          </a:p>
          <a:p>
            <a:pPr lvl="1">
              <a:buFont typeface="Arial"/>
              <a:buChar char="–"/>
            </a:pPr>
            <a:r>
              <a:rPr lang="en-US" sz="2200">
                <a:solidFill>
                  <a:srgbClr val="000000"/>
                </a:solidFill>
                <a:latin typeface="Times New Roman"/>
              </a:rPr>
              <a:t>multidimensional analysis of data warehouse data</a:t>
            </a:r>
            <a:endParaRPr/>
          </a:p>
          <a:p>
            <a:pPr lvl="1">
              <a:buFont typeface="Arial"/>
              <a:buChar char="–"/>
            </a:pPr>
            <a:r>
              <a:rPr lang="en-US" sz="2200">
                <a:solidFill>
                  <a:srgbClr val="000000"/>
                </a:solidFill>
                <a:latin typeface="Times New Roman"/>
              </a:rPr>
              <a:t>supports basic OLAP operations, slice-dice, drilling, pivoting</a:t>
            </a:r>
            <a:endParaRPr/>
          </a:p>
          <a:p>
            <a:pPr lvl="1">
              <a:lnSpc>
                <a:spcPct val="120000"/>
              </a:lnSpc>
              <a:buFont typeface="Arial"/>
              <a:buChar char="–"/>
            </a:pPr>
            <a:r>
              <a:rPr lang="en-US" sz="2200">
                <a:solidFill>
                  <a:srgbClr val="0000FF"/>
                </a:solidFill>
                <a:latin typeface="Times New Roman"/>
              </a:rPr>
              <a:t>Data mining</a:t>
            </a:r>
            <a:endParaRPr/>
          </a:p>
          <a:p>
            <a:pPr lvl="1">
              <a:buFont typeface="Arial"/>
              <a:buChar char="–"/>
            </a:pPr>
            <a:r>
              <a:rPr lang="en-US" sz="2200">
                <a:solidFill>
                  <a:srgbClr val="000000"/>
                </a:solidFill>
                <a:latin typeface="Times New Roman"/>
              </a:rPr>
              <a:t>knowledge discovery from hidden patterns </a:t>
            </a:r>
            <a:endParaRPr/>
          </a:p>
          <a:p>
            <a:pPr lvl="1">
              <a:buFont typeface="Arial"/>
              <a:buChar char="–"/>
            </a:pPr>
            <a:r>
              <a:rPr lang="en-US" sz="2200">
                <a:solidFill>
                  <a:srgbClr val="000000"/>
                </a:solidFill>
                <a:latin typeface="Times New Roman"/>
              </a:rPr>
              <a:t>supports associations, constructing analytical models, performing classification and prediction, and presenting the mining results using visualization tools</a:t>
            </a:r>
            <a:endParaRPr/>
          </a:p>
        </p:txBody>
      </p:sp>
      <p:sp>
        <p:nvSpPr>
          <p:cNvPr id="405" name="TextShape 3"/>
          <p:cNvSpPr txBox="1"/>
          <p:nvPr/>
        </p:nvSpPr>
        <p:spPr>
          <a:xfrm>
            <a:off x="0" y="0"/>
            <a:ext cx="0" cy="0"/>
          </a:xfrm>
          <a:prstGeom prst="rect">
            <a:avLst/>
          </a:prstGeom>
        </p:spPr>
        <p:txBody>
          <a:bodyPr lIns="90000" tIns="45000" rIns="90000" bIns="45000"/>
          <a:lstStyle/>
          <a:p>
            <a:pPr>
              <a:lnSpc>
                <a:spcPct val="100000"/>
              </a:lnSpc>
            </a:pPr>
            <a:fld id="{91E17141-81C1-4100-8191-5111F1419181}" type="slidenum">
              <a:rPr lang="en-IN">
                <a:solidFill>
                  <a:srgbClr val="000000"/>
                </a:solidFill>
                <a:latin typeface="Calibri"/>
              </a:rPr>
              <a:pPr>
                <a:lnSpc>
                  <a:spcPct val="100000"/>
                </a:lnSpc>
              </a:pPr>
              <a:t>28</a:t>
            </a:fld>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457200" y="152280"/>
            <a:ext cx="8229240" cy="990360"/>
          </a:xfrm>
          <a:prstGeom prst="rect">
            <a:avLst/>
          </a:prstGeom>
        </p:spPr>
        <p:txBody>
          <a:bodyPr anchor="ctr"/>
          <a:lstStyle/>
          <a:p>
            <a:pPr algn="ctr">
              <a:lnSpc>
                <a:spcPct val="100000"/>
              </a:lnSpc>
            </a:pPr>
            <a:r>
              <a:rPr lang="en-US" sz="4000" b="1">
                <a:solidFill>
                  <a:srgbClr val="FF0000"/>
                </a:solidFill>
                <a:latin typeface="Times New Roman"/>
              </a:rPr>
              <a:t>Data Warehouse Schemas</a:t>
            </a:r>
            <a:endParaRPr/>
          </a:p>
        </p:txBody>
      </p:sp>
      <p:sp>
        <p:nvSpPr>
          <p:cNvPr id="407" name="TextShape 2"/>
          <p:cNvSpPr txBox="1"/>
          <p:nvPr/>
        </p:nvSpPr>
        <p:spPr>
          <a:xfrm>
            <a:off x="228600" y="1143000"/>
            <a:ext cx="8686440" cy="5409720"/>
          </a:xfrm>
          <a:prstGeom prst="rect">
            <a:avLst/>
          </a:prstGeom>
        </p:spPr>
        <p:txBody>
          <a:bodyPr/>
          <a:lstStyle/>
          <a:p>
            <a:pPr>
              <a:lnSpc>
                <a:spcPct val="100000"/>
              </a:lnSpc>
              <a:buFont typeface="Arial"/>
              <a:buChar char="•"/>
            </a:pPr>
            <a:r>
              <a:rPr lang="en-US" sz="2500">
                <a:solidFill>
                  <a:srgbClr val="000000"/>
                </a:solidFill>
                <a:latin typeface="Times New Roman"/>
              </a:rPr>
              <a:t>Data warehouses typically have schemas that are designed for data analysis, using tools such as OLAP tools. </a:t>
            </a:r>
            <a:endParaRPr/>
          </a:p>
          <a:p>
            <a:pPr>
              <a:lnSpc>
                <a:spcPct val="100000"/>
              </a:lnSpc>
            </a:pPr>
            <a:endParaRPr/>
          </a:p>
          <a:p>
            <a:pPr>
              <a:lnSpc>
                <a:spcPct val="100000"/>
              </a:lnSpc>
              <a:buFont typeface="Arial"/>
              <a:buChar char="•"/>
            </a:pPr>
            <a:r>
              <a:rPr lang="en-US" sz="2500">
                <a:solidFill>
                  <a:srgbClr val="000000"/>
                </a:solidFill>
                <a:latin typeface="Times New Roman"/>
              </a:rPr>
              <a:t>Thus, the data are usually multidimensional data, with </a:t>
            </a:r>
            <a:r>
              <a:rPr lang="en-US" sz="2500" b="1">
                <a:solidFill>
                  <a:srgbClr val="000000"/>
                </a:solidFill>
                <a:latin typeface="Times New Roman"/>
              </a:rPr>
              <a:t>dimension attributes and measure attributes. </a:t>
            </a:r>
            <a:endParaRPr/>
          </a:p>
          <a:p>
            <a:pPr>
              <a:lnSpc>
                <a:spcPct val="100000"/>
              </a:lnSpc>
            </a:pPr>
            <a:endParaRPr/>
          </a:p>
          <a:p>
            <a:pPr>
              <a:lnSpc>
                <a:spcPct val="100000"/>
              </a:lnSpc>
              <a:buFont typeface="Arial"/>
              <a:buChar char="•"/>
            </a:pPr>
            <a:r>
              <a:rPr lang="en-US" sz="2500">
                <a:solidFill>
                  <a:srgbClr val="000000"/>
                </a:solidFill>
                <a:latin typeface="Times New Roman"/>
              </a:rPr>
              <a:t>Tables containing multidimensional data are called </a:t>
            </a:r>
            <a:r>
              <a:rPr lang="en-US" sz="2500" b="1">
                <a:solidFill>
                  <a:srgbClr val="000000"/>
                </a:solidFill>
                <a:latin typeface="Times New Roman"/>
              </a:rPr>
              <a:t>fact tables </a:t>
            </a:r>
            <a:r>
              <a:rPr lang="en-US" sz="2500">
                <a:solidFill>
                  <a:srgbClr val="000000"/>
                </a:solidFill>
                <a:latin typeface="Times New Roman"/>
              </a:rPr>
              <a:t>and are usually very large. </a:t>
            </a:r>
            <a:endParaRPr/>
          </a:p>
          <a:p>
            <a:pPr>
              <a:lnSpc>
                <a:spcPct val="100000"/>
              </a:lnSpc>
            </a:pPr>
            <a:endParaRPr/>
          </a:p>
          <a:p>
            <a:pPr>
              <a:lnSpc>
                <a:spcPct val="100000"/>
              </a:lnSpc>
              <a:buFont typeface="Arial"/>
              <a:buChar char="•"/>
            </a:pPr>
            <a:r>
              <a:rPr lang="en-US" sz="2500" b="1">
                <a:solidFill>
                  <a:srgbClr val="000000"/>
                </a:solidFill>
                <a:latin typeface="Times New Roman"/>
              </a:rPr>
              <a:t>A table recording sales</a:t>
            </a:r>
            <a:r>
              <a:rPr lang="en-US" sz="2500">
                <a:solidFill>
                  <a:srgbClr val="000000"/>
                </a:solidFill>
                <a:latin typeface="Times New Roman"/>
              </a:rPr>
              <a:t> information for a retail store, with one tuple for each item that is sold, is a typical example of a fact table.</a:t>
            </a:r>
            <a:endParaRPr/>
          </a:p>
        </p:txBody>
      </p:sp>
      <p:sp>
        <p:nvSpPr>
          <p:cNvPr id="408" name="TextShape 3"/>
          <p:cNvSpPr txBox="1"/>
          <p:nvPr/>
        </p:nvSpPr>
        <p:spPr>
          <a:xfrm>
            <a:off x="0" y="0"/>
            <a:ext cx="0" cy="0"/>
          </a:xfrm>
          <a:prstGeom prst="rect">
            <a:avLst/>
          </a:prstGeom>
        </p:spPr>
        <p:txBody>
          <a:bodyPr lIns="90000" tIns="45000" rIns="90000" bIns="45000"/>
          <a:lstStyle/>
          <a:p>
            <a:pPr>
              <a:lnSpc>
                <a:spcPct val="100000"/>
              </a:lnSpc>
            </a:pPr>
            <a:fld id="{917141B1-8131-4181-91E1-B171F1E1C181}" type="slidenum">
              <a:rPr lang="en-IN">
                <a:solidFill>
                  <a:srgbClr val="000000"/>
                </a:solidFill>
                <a:latin typeface="Calibri"/>
              </a:rPr>
              <a:pPr>
                <a:lnSpc>
                  <a:spcPct val="100000"/>
                </a:lnSpc>
              </a:pPr>
              <a:t>29</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304920"/>
            <a:ext cx="8229240" cy="6324120"/>
          </a:xfrm>
          <a:prstGeom prst="rect">
            <a:avLst/>
          </a:prstGeom>
        </p:spPr>
        <p:txBody>
          <a:bodyPr/>
          <a:lstStyle/>
          <a:p>
            <a:pPr marL="342900" indent="-342900">
              <a:lnSpc>
                <a:spcPct val="100000"/>
              </a:lnSpc>
              <a:buFont typeface="Wingdings" pitchFamily="2" charset="2"/>
              <a:buChar char="v"/>
            </a:pPr>
            <a:r>
              <a:rPr lang="en-IN" sz="3000" b="1" dirty="0">
                <a:solidFill>
                  <a:srgbClr val="FF0000"/>
                </a:solidFill>
                <a:latin typeface="Times New Roman" pitchFamily="18" charset="0"/>
                <a:cs typeface="Times New Roman" pitchFamily="18" charset="0"/>
              </a:rPr>
              <a:t>Topics</a:t>
            </a:r>
          </a:p>
          <a:p>
            <a:pPr>
              <a:lnSpc>
                <a:spcPct val="100000"/>
              </a:lnSpc>
              <a:buFont typeface="Arial"/>
              <a:buChar char="•"/>
            </a:pPr>
            <a:endParaRPr lang="en-IN" sz="3000" dirty="0">
              <a:latin typeface="Times New Roman" pitchFamily="18" charset="0"/>
              <a:cs typeface="Times New Roman" pitchFamily="18" charset="0"/>
            </a:endParaRPr>
          </a:p>
          <a:p>
            <a:pPr>
              <a:lnSpc>
                <a:spcPct val="100000"/>
              </a:lnSpc>
              <a:buFont typeface="Arial"/>
              <a:buChar char="•"/>
            </a:pPr>
            <a:r>
              <a:rPr lang="en-IN" sz="2400" dirty="0">
                <a:latin typeface="Times New Roman" pitchFamily="18" charset="0"/>
                <a:cs typeface="Times New Roman" pitchFamily="18" charset="0"/>
              </a:rPr>
              <a:t>Introduction</a:t>
            </a:r>
          </a:p>
          <a:p>
            <a:pPr>
              <a:lnSpc>
                <a:spcPct val="100000"/>
              </a:lnSpc>
              <a:buFont typeface="Arial"/>
              <a:buChar char="•"/>
            </a:pPr>
            <a:endParaRPr lang="en-IN" sz="2400" dirty="0">
              <a:latin typeface="Times New Roman" pitchFamily="18" charset="0"/>
              <a:cs typeface="Times New Roman" pitchFamily="18" charset="0"/>
            </a:endParaRPr>
          </a:p>
          <a:p>
            <a:pPr>
              <a:lnSpc>
                <a:spcPct val="100000"/>
              </a:lnSpc>
              <a:buFont typeface="Arial"/>
              <a:buChar char="•"/>
            </a:pPr>
            <a:r>
              <a:rPr lang="en-IN" sz="2400" dirty="0">
                <a:latin typeface="Times New Roman" pitchFamily="18" charset="0"/>
                <a:cs typeface="Times New Roman" pitchFamily="18" charset="0"/>
              </a:rPr>
              <a:t>Data Warehouse Modeling: Data Cube and OLAP  Data Warehouse Design and Usage</a:t>
            </a:r>
          </a:p>
          <a:p>
            <a:pPr>
              <a:lnSpc>
                <a:spcPct val="100000"/>
              </a:lnSpc>
              <a:buFont typeface="Arial"/>
              <a:buChar char="•"/>
            </a:pPr>
            <a:endParaRPr lang="en-IN" sz="2400" dirty="0">
              <a:latin typeface="Times New Roman" pitchFamily="18" charset="0"/>
              <a:cs typeface="Times New Roman" pitchFamily="18" charset="0"/>
            </a:endParaRPr>
          </a:p>
          <a:p>
            <a:pPr>
              <a:lnSpc>
                <a:spcPct val="100000"/>
              </a:lnSpc>
              <a:buFont typeface="Arial"/>
              <a:buChar char="•"/>
            </a:pPr>
            <a:r>
              <a:rPr lang="en-IN" sz="2400" dirty="0">
                <a:latin typeface="Times New Roman" pitchFamily="18" charset="0"/>
                <a:cs typeface="Times New Roman" pitchFamily="18" charset="0"/>
              </a:rPr>
              <a:t>Distributed Data-warehouse and materialized view</a:t>
            </a:r>
          </a:p>
          <a:p>
            <a:pPr>
              <a:lnSpc>
                <a:spcPct val="100000"/>
              </a:lnSpc>
              <a:buFont typeface="Arial"/>
              <a:buChar char="•"/>
            </a:pPr>
            <a:endParaRPr lang="en-IN" sz="2400" dirty="0">
              <a:latin typeface="Times New Roman" pitchFamily="18" charset="0"/>
              <a:cs typeface="Times New Roman" pitchFamily="18" charset="0"/>
            </a:endParaRPr>
          </a:p>
          <a:p>
            <a:pPr>
              <a:lnSpc>
                <a:spcPct val="100000"/>
              </a:lnSpc>
              <a:buFont typeface="Arial"/>
              <a:buChar char="•"/>
            </a:pPr>
            <a:r>
              <a:rPr lang="en-IN" sz="2400" dirty="0">
                <a:latin typeface="Times New Roman" pitchFamily="18" charset="0"/>
                <a:cs typeface="Times New Roman" pitchFamily="18" charset="0"/>
              </a:rPr>
              <a:t>Different types of OLAP and their applications</a:t>
            </a:r>
          </a:p>
          <a:p>
            <a:pPr>
              <a:lnSpc>
                <a:spcPct val="100000"/>
              </a:lnSpc>
              <a:buFont typeface="Arial"/>
              <a:buChar char="•"/>
            </a:pPr>
            <a:endParaRPr lang="en-IN" sz="2400" dirty="0">
              <a:latin typeface="Times New Roman" pitchFamily="18" charset="0"/>
              <a:cs typeface="Times New Roman" pitchFamily="18" charset="0"/>
            </a:endParaRPr>
          </a:p>
          <a:p>
            <a:pPr>
              <a:lnSpc>
                <a:spcPct val="100000"/>
              </a:lnSpc>
              <a:buFont typeface="Arial"/>
              <a:buChar char="•"/>
            </a:pPr>
            <a:r>
              <a:rPr lang="en-IN" sz="2400" dirty="0">
                <a:latin typeface="Times New Roman" pitchFamily="18" charset="0"/>
                <a:cs typeface="Times New Roman" pitchFamily="18" charset="0"/>
              </a:rPr>
              <a:t>Difference between OLAP and OLTP</a:t>
            </a:r>
          </a:p>
          <a:p>
            <a:pPr>
              <a:lnSpc>
                <a:spcPct val="100000"/>
              </a:lnSpc>
              <a:buFont typeface="Arial"/>
              <a:buChar char="•"/>
            </a:pPr>
            <a:endParaRPr lang="en-IN" sz="2400" dirty="0">
              <a:latin typeface="Times New Roman" pitchFamily="18" charset="0"/>
              <a:cs typeface="Times New Roman" pitchFamily="18" charset="0"/>
            </a:endParaRPr>
          </a:p>
          <a:p>
            <a:pPr>
              <a:lnSpc>
                <a:spcPct val="100000"/>
              </a:lnSpc>
              <a:buFont typeface="Arial"/>
              <a:buChar char="•"/>
            </a:pPr>
            <a:r>
              <a:rPr lang="en-IN" sz="2400" dirty="0">
                <a:latin typeface="Times New Roman" pitchFamily="18" charset="0"/>
                <a:cs typeface="Times New Roman" pitchFamily="18" charset="0"/>
              </a:rPr>
              <a:t>Big Data Lakes</a:t>
            </a:r>
            <a:endParaRPr sz="2400" dirty="0">
              <a:latin typeface="Times New Roman" pitchFamily="18" charset="0"/>
              <a:cs typeface="Times New Roman" pitchFamily="18" charset="0"/>
            </a:endParaRPr>
          </a:p>
        </p:txBody>
      </p:sp>
      <p:sp>
        <p:nvSpPr>
          <p:cNvPr id="193" name="TextShape 2"/>
          <p:cNvSpPr txBox="1"/>
          <p:nvPr/>
        </p:nvSpPr>
        <p:spPr>
          <a:xfrm>
            <a:off x="0" y="0"/>
            <a:ext cx="0" cy="0"/>
          </a:xfrm>
          <a:prstGeom prst="rect">
            <a:avLst/>
          </a:prstGeom>
        </p:spPr>
        <p:txBody>
          <a:bodyPr lIns="90000" tIns="45000" rIns="90000" bIns="45000"/>
          <a:lstStyle/>
          <a:p>
            <a:pPr>
              <a:lnSpc>
                <a:spcPct val="100000"/>
              </a:lnSpc>
            </a:pPr>
            <a:fld id="{31419131-D1E1-41E1-A101-F131C13131E1}" type="slidenum">
              <a:rPr lang="en-IN">
                <a:solidFill>
                  <a:srgbClr val="000000"/>
                </a:solidFill>
                <a:latin typeface="Calibri"/>
              </a:rPr>
              <a:pPr>
                <a:lnSpc>
                  <a:spcPct val="100000"/>
                </a:lnSpc>
              </a:pPr>
              <a:t>3</a:t>
            </a:fld>
            <a:endParaRPr/>
          </a:p>
        </p:txBody>
      </p:sp>
      <p:sp>
        <p:nvSpPr>
          <p:cNvPr id="6" name="Rectangle 5"/>
          <p:cNvSpPr/>
          <p:nvPr/>
        </p:nvSpPr>
        <p:spPr>
          <a:xfrm>
            <a:off x="-20216" y="650269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 Pune-48</a:t>
            </a:r>
            <a:endParaRPr lang="en-IN"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87710511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228600" y="304920"/>
            <a:ext cx="8686440" cy="6324120"/>
          </a:xfrm>
          <a:prstGeom prst="rect">
            <a:avLst/>
          </a:prstGeom>
        </p:spPr>
        <p:txBody>
          <a:bodyPr/>
          <a:lstStyle/>
          <a:p>
            <a:pPr>
              <a:lnSpc>
                <a:spcPct val="100000"/>
              </a:lnSpc>
              <a:buFont typeface="Arial"/>
              <a:buChar char="•"/>
            </a:pPr>
            <a:r>
              <a:rPr lang="en-US" sz="2800">
                <a:solidFill>
                  <a:srgbClr val="000000"/>
                </a:solidFill>
                <a:latin typeface="Times New Roman"/>
              </a:rPr>
              <a:t> </a:t>
            </a:r>
            <a:r>
              <a:rPr lang="en-US" sz="2800" b="1">
                <a:solidFill>
                  <a:srgbClr val="000000"/>
                </a:solidFill>
                <a:latin typeface="Times New Roman"/>
              </a:rPr>
              <a:t>The dimensions of the </a:t>
            </a:r>
            <a:r>
              <a:rPr lang="en-US" sz="2800" b="1" i="1">
                <a:solidFill>
                  <a:srgbClr val="000000"/>
                </a:solidFill>
                <a:latin typeface="Times New Roman"/>
              </a:rPr>
              <a:t>sales table </a:t>
            </a:r>
            <a:r>
              <a:rPr lang="en-US" sz="2800" i="1">
                <a:solidFill>
                  <a:srgbClr val="000000"/>
                </a:solidFill>
                <a:latin typeface="Times New Roman"/>
              </a:rPr>
              <a:t>would include what the</a:t>
            </a:r>
            <a:r>
              <a:rPr lang="en-US" sz="2800">
                <a:solidFill>
                  <a:srgbClr val="000000"/>
                </a:solidFill>
                <a:latin typeface="Times New Roman"/>
              </a:rPr>
              <a:t> item is (usually an item identifier such as that used in bar codes), the date when the item is sold, which location (store) the item was sold from, which customer bought the item, and so on. </a:t>
            </a:r>
            <a:r>
              <a:rPr lang="en-US" sz="2800" b="1">
                <a:solidFill>
                  <a:srgbClr val="000000"/>
                </a:solidFill>
                <a:latin typeface="Times New Roman"/>
              </a:rPr>
              <a:t>The measure attributes </a:t>
            </a:r>
            <a:r>
              <a:rPr lang="en-US" sz="2800">
                <a:solidFill>
                  <a:srgbClr val="000000"/>
                </a:solidFill>
                <a:latin typeface="Times New Roman"/>
              </a:rPr>
              <a:t>may include the </a:t>
            </a:r>
            <a:r>
              <a:rPr lang="en-US" sz="2800">
                <a:solidFill>
                  <a:srgbClr val="FF0000"/>
                </a:solidFill>
                <a:latin typeface="Times New Roman"/>
              </a:rPr>
              <a:t>number of items sold and the price of the items.</a:t>
            </a:r>
            <a:endParaRPr/>
          </a:p>
          <a:p>
            <a:pPr>
              <a:lnSpc>
                <a:spcPct val="100000"/>
              </a:lnSpc>
            </a:pPr>
            <a:endParaRPr/>
          </a:p>
          <a:p>
            <a:pPr>
              <a:lnSpc>
                <a:spcPct val="100000"/>
              </a:lnSpc>
              <a:buFont typeface="Arial"/>
              <a:buChar char="•"/>
            </a:pPr>
            <a:r>
              <a:rPr lang="en-US" sz="3000">
                <a:solidFill>
                  <a:srgbClr val="000000"/>
                </a:solidFill>
                <a:latin typeface="Times New Roman"/>
              </a:rPr>
              <a:t>To minimize storage requirements, dimension attributes are usually short identifiers that are foreign keys into other tables called </a:t>
            </a:r>
            <a:r>
              <a:rPr lang="en-US" sz="3000" b="1">
                <a:solidFill>
                  <a:srgbClr val="000000"/>
                </a:solidFill>
                <a:latin typeface="Times New Roman"/>
              </a:rPr>
              <a:t>dimension tables. </a:t>
            </a:r>
            <a:endParaRPr/>
          </a:p>
          <a:p>
            <a:pPr>
              <a:lnSpc>
                <a:spcPct val="100000"/>
              </a:lnSpc>
            </a:pPr>
            <a:endParaRPr/>
          </a:p>
        </p:txBody>
      </p:sp>
      <p:sp>
        <p:nvSpPr>
          <p:cNvPr id="410" name="TextShape 2"/>
          <p:cNvSpPr txBox="1"/>
          <p:nvPr/>
        </p:nvSpPr>
        <p:spPr>
          <a:xfrm>
            <a:off x="0" y="0"/>
            <a:ext cx="0" cy="0"/>
          </a:xfrm>
          <a:prstGeom prst="rect">
            <a:avLst/>
          </a:prstGeom>
        </p:spPr>
        <p:txBody>
          <a:bodyPr lIns="90000" tIns="45000" rIns="90000" bIns="45000"/>
          <a:lstStyle/>
          <a:p>
            <a:pPr>
              <a:lnSpc>
                <a:spcPct val="100000"/>
              </a:lnSpc>
            </a:pPr>
            <a:fld id="{C191A1A1-7171-4131-81A1-9191A111F171}" type="slidenum">
              <a:rPr lang="en-IN">
                <a:solidFill>
                  <a:srgbClr val="000000"/>
                </a:solidFill>
                <a:latin typeface="Calibri"/>
              </a:rPr>
              <a:pPr>
                <a:lnSpc>
                  <a:spcPct val="100000"/>
                </a:lnSpc>
              </a:pPr>
              <a:t>30</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457200" y="304920"/>
            <a:ext cx="8457840" cy="6324120"/>
          </a:xfrm>
          <a:prstGeom prst="rect">
            <a:avLst/>
          </a:prstGeom>
        </p:spPr>
        <p:txBody>
          <a:bodyPr/>
          <a:lstStyle/>
          <a:p>
            <a:pPr>
              <a:lnSpc>
                <a:spcPct val="100000"/>
              </a:lnSpc>
              <a:buFont typeface="Arial"/>
              <a:buChar char="•"/>
            </a:pPr>
            <a:r>
              <a:rPr lang="en-US" sz="2800" b="1">
                <a:solidFill>
                  <a:srgbClr val="000000"/>
                </a:solidFill>
                <a:latin typeface="Times New Roman"/>
              </a:rPr>
              <a:t>For </a:t>
            </a:r>
            <a:r>
              <a:rPr lang="en-US" sz="2800">
                <a:solidFill>
                  <a:srgbClr val="000000"/>
                </a:solidFill>
                <a:latin typeface="Times New Roman"/>
              </a:rPr>
              <a:t>instance, a </a:t>
            </a:r>
            <a:r>
              <a:rPr lang="en-US" sz="2800" b="1">
                <a:solidFill>
                  <a:srgbClr val="000000"/>
                </a:solidFill>
                <a:latin typeface="Times New Roman"/>
              </a:rPr>
              <a:t>fact table sales </a:t>
            </a:r>
            <a:r>
              <a:rPr lang="en-US" sz="2800">
                <a:solidFill>
                  <a:srgbClr val="000000"/>
                </a:solidFill>
                <a:latin typeface="Times New Roman"/>
              </a:rPr>
              <a:t>would have attributes </a:t>
            </a:r>
            <a:r>
              <a:rPr lang="en-US" sz="2800">
                <a:solidFill>
                  <a:srgbClr val="FF0000"/>
                </a:solidFill>
                <a:latin typeface="Times New Roman"/>
              </a:rPr>
              <a:t>item id, store id, customer id, and date</a:t>
            </a:r>
            <a:r>
              <a:rPr lang="en-US" sz="2800">
                <a:solidFill>
                  <a:srgbClr val="000000"/>
                </a:solidFill>
                <a:latin typeface="Times New Roman"/>
              </a:rPr>
              <a:t>, and </a:t>
            </a:r>
            <a:r>
              <a:rPr lang="en-US" sz="2800" b="1">
                <a:solidFill>
                  <a:srgbClr val="000000"/>
                </a:solidFill>
                <a:latin typeface="Times New Roman"/>
              </a:rPr>
              <a:t>measure attributes</a:t>
            </a:r>
            <a:r>
              <a:rPr lang="en-US" sz="2800">
                <a:solidFill>
                  <a:srgbClr val="000000"/>
                </a:solidFill>
                <a:latin typeface="Times New Roman"/>
              </a:rPr>
              <a:t> </a:t>
            </a:r>
            <a:r>
              <a:rPr lang="en-US" sz="2800">
                <a:solidFill>
                  <a:srgbClr val="FF0000"/>
                </a:solidFill>
                <a:latin typeface="Times New Roman"/>
              </a:rPr>
              <a:t>number and price.</a:t>
            </a:r>
            <a:endParaRPr/>
          </a:p>
          <a:p>
            <a:pPr>
              <a:lnSpc>
                <a:spcPct val="100000"/>
              </a:lnSpc>
            </a:pPr>
            <a:r>
              <a:rPr lang="en-US" sz="2800">
                <a:solidFill>
                  <a:srgbClr val="000000"/>
                </a:solidFill>
                <a:latin typeface="Times New Roman"/>
              </a:rPr>
              <a:t> </a:t>
            </a:r>
            <a:endParaRPr/>
          </a:p>
          <a:p>
            <a:pPr>
              <a:lnSpc>
                <a:spcPct val="100000"/>
              </a:lnSpc>
              <a:buFont typeface="Arial"/>
              <a:buChar char="•"/>
            </a:pPr>
            <a:r>
              <a:rPr lang="en-US" sz="2800">
                <a:solidFill>
                  <a:srgbClr val="000000"/>
                </a:solidFill>
                <a:latin typeface="Times New Roman"/>
              </a:rPr>
              <a:t>The </a:t>
            </a:r>
            <a:r>
              <a:rPr lang="en-US" sz="2800" b="1">
                <a:solidFill>
                  <a:srgbClr val="000000"/>
                </a:solidFill>
                <a:latin typeface="Times New Roman"/>
              </a:rPr>
              <a:t>attribute store id is a foreign key </a:t>
            </a:r>
            <a:r>
              <a:rPr lang="en-US" sz="2800">
                <a:solidFill>
                  <a:srgbClr val="000000"/>
                </a:solidFill>
                <a:latin typeface="Times New Roman"/>
              </a:rPr>
              <a:t>into a </a:t>
            </a:r>
            <a:r>
              <a:rPr lang="en-US" sz="2800">
                <a:solidFill>
                  <a:srgbClr val="FF0000"/>
                </a:solidFill>
                <a:latin typeface="Times New Roman"/>
              </a:rPr>
              <a:t>dimension table store</a:t>
            </a:r>
            <a:r>
              <a:rPr lang="en-US" sz="2800">
                <a:solidFill>
                  <a:srgbClr val="000000"/>
                </a:solidFill>
                <a:latin typeface="Times New Roman"/>
              </a:rPr>
              <a:t>, which has other attributes such as store location (city, state, country). </a:t>
            </a:r>
            <a:endParaRPr/>
          </a:p>
          <a:p>
            <a:pPr>
              <a:lnSpc>
                <a:spcPct val="100000"/>
              </a:lnSpc>
            </a:pPr>
            <a:endParaRPr/>
          </a:p>
          <a:p>
            <a:pPr>
              <a:lnSpc>
                <a:spcPct val="100000"/>
              </a:lnSpc>
              <a:buFont typeface="Arial"/>
              <a:buChar char="•"/>
            </a:pPr>
            <a:r>
              <a:rPr lang="en-US" sz="2700">
                <a:solidFill>
                  <a:srgbClr val="000000"/>
                </a:solidFill>
                <a:latin typeface="Times New Roman"/>
              </a:rPr>
              <a:t>The </a:t>
            </a:r>
            <a:r>
              <a:rPr lang="en-US" sz="2700" b="1">
                <a:solidFill>
                  <a:srgbClr val="000000"/>
                </a:solidFill>
                <a:latin typeface="Times New Roman"/>
              </a:rPr>
              <a:t>item id attribute </a:t>
            </a:r>
            <a:r>
              <a:rPr lang="en-US" sz="2700">
                <a:solidFill>
                  <a:srgbClr val="000000"/>
                </a:solidFill>
                <a:latin typeface="Times New Roman"/>
              </a:rPr>
              <a:t>of the sales table would be a foreign key into a </a:t>
            </a:r>
            <a:r>
              <a:rPr lang="en-US" sz="2700">
                <a:solidFill>
                  <a:srgbClr val="FF0000"/>
                </a:solidFill>
                <a:latin typeface="Times New Roman"/>
              </a:rPr>
              <a:t>dimension table item info, </a:t>
            </a:r>
            <a:r>
              <a:rPr lang="en-US" sz="2700">
                <a:solidFill>
                  <a:srgbClr val="000000"/>
                </a:solidFill>
                <a:latin typeface="Times New Roman"/>
              </a:rPr>
              <a:t>which would contain information such as the name of the item, the category to which the item belongs, and other item details such as color and size.</a:t>
            </a:r>
            <a:endParaRPr/>
          </a:p>
          <a:p>
            <a:pPr>
              <a:lnSpc>
                <a:spcPct val="100000"/>
              </a:lnSpc>
            </a:pPr>
            <a:endParaRPr/>
          </a:p>
        </p:txBody>
      </p:sp>
      <p:sp>
        <p:nvSpPr>
          <p:cNvPr id="412" name="TextShape 2"/>
          <p:cNvSpPr txBox="1"/>
          <p:nvPr/>
        </p:nvSpPr>
        <p:spPr>
          <a:xfrm>
            <a:off x="0" y="0"/>
            <a:ext cx="0" cy="0"/>
          </a:xfrm>
          <a:prstGeom prst="rect">
            <a:avLst/>
          </a:prstGeom>
        </p:spPr>
        <p:txBody>
          <a:bodyPr lIns="90000" tIns="45000" rIns="90000" bIns="45000"/>
          <a:lstStyle/>
          <a:p>
            <a:pPr>
              <a:lnSpc>
                <a:spcPct val="100000"/>
              </a:lnSpc>
            </a:pPr>
            <a:fld id="{2161D191-3161-4181-9131-31A141810111}" type="slidenum">
              <a:rPr lang="en-IN">
                <a:solidFill>
                  <a:srgbClr val="000000"/>
                </a:solidFill>
                <a:latin typeface="Calibri"/>
              </a:rPr>
              <a:pPr>
                <a:lnSpc>
                  <a:spcPct val="100000"/>
                </a:lnSpc>
              </a:pPr>
              <a:t>31</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57200" y="274680"/>
            <a:ext cx="8229240" cy="1142640"/>
          </a:xfrm>
          <a:prstGeom prst="rect">
            <a:avLst/>
          </a:prstGeom>
        </p:spPr>
        <p:txBody>
          <a:bodyPr anchor="ctr"/>
          <a:lstStyle/>
          <a:p>
            <a:endParaRPr/>
          </a:p>
        </p:txBody>
      </p:sp>
      <p:sp>
        <p:nvSpPr>
          <p:cNvPr id="41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Times New Roman"/>
              </a:rPr>
              <a:t> The </a:t>
            </a:r>
            <a:r>
              <a:rPr lang="en-US" sz="3200" b="1">
                <a:solidFill>
                  <a:srgbClr val="000000"/>
                </a:solidFill>
                <a:latin typeface="Times New Roman"/>
              </a:rPr>
              <a:t>customer id attribute </a:t>
            </a:r>
            <a:r>
              <a:rPr lang="en-US" sz="3200">
                <a:solidFill>
                  <a:srgbClr val="000000"/>
                </a:solidFill>
                <a:latin typeface="Times New Roman"/>
              </a:rPr>
              <a:t>would be a foreign key into a </a:t>
            </a:r>
            <a:r>
              <a:rPr lang="en-US" sz="3200">
                <a:solidFill>
                  <a:srgbClr val="FF0000"/>
                </a:solidFill>
                <a:latin typeface="Times New Roman"/>
              </a:rPr>
              <a:t>customer table </a:t>
            </a:r>
            <a:r>
              <a:rPr lang="en-US" sz="3200">
                <a:solidFill>
                  <a:srgbClr val="000000"/>
                </a:solidFill>
                <a:latin typeface="Times New Roman"/>
              </a:rPr>
              <a:t>containing attributes such as name and address of the customer.</a:t>
            </a:r>
            <a:endParaRPr/>
          </a:p>
          <a:p>
            <a:pPr>
              <a:lnSpc>
                <a:spcPct val="100000"/>
              </a:lnSpc>
            </a:pPr>
            <a:endParaRPr/>
          </a:p>
          <a:p>
            <a:pPr>
              <a:lnSpc>
                <a:spcPct val="100000"/>
              </a:lnSpc>
              <a:buFont typeface="Arial"/>
              <a:buChar char="•"/>
            </a:pPr>
            <a:r>
              <a:rPr lang="en-US" sz="3200">
                <a:solidFill>
                  <a:srgbClr val="000000"/>
                </a:solidFill>
                <a:latin typeface="Times New Roman"/>
              </a:rPr>
              <a:t>Similarly</a:t>
            </a:r>
            <a:r>
              <a:rPr lang="en-US" sz="3200" b="1">
                <a:solidFill>
                  <a:srgbClr val="000000"/>
                </a:solidFill>
                <a:latin typeface="Times New Roman"/>
              </a:rPr>
              <a:t> the date attribute as a foreign key </a:t>
            </a:r>
            <a:r>
              <a:rPr lang="en-US" sz="3200">
                <a:solidFill>
                  <a:srgbClr val="000000"/>
                </a:solidFill>
                <a:latin typeface="Times New Roman"/>
              </a:rPr>
              <a:t>into a </a:t>
            </a:r>
            <a:r>
              <a:rPr lang="en-US" sz="3200">
                <a:solidFill>
                  <a:srgbClr val="FF0000"/>
                </a:solidFill>
                <a:latin typeface="Times New Roman"/>
              </a:rPr>
              <a:t>date info table </a:t>
            </a:r>
            <a:r>
              <a:rPr lang="en-US" sz="3200">
                <a:solidFill>
                  <a:srgbClr val="000000"/>
                </a:solidFill>
                <a:latin typeface="Times New Roman"/>
              </a:rPr>
              <a:t>giving the month, quarter, and year of each date.</a:t>
            </a:r>
            <a:endParaRPr/>
          </a:p>
          <a:p>
            <a:pPr>
              <a:lnSpc>
                <a:spcPct val="100000"/>
              </a:lnSpc>
            </a:pPr>
            <a:endParaRPr/>
          </a:p>
        </p:txBody>
      </p:sp>
      <p:sp>
        <p:nvSpPr>
          <p:cNvPr id="415" name="TextShape 3"/>
          <p:cNvSpPr txBox="1"/>
          <p:nvPr/>
        </p:nvSpPr>
        <p:spPr>
          <a:xfrm>
            <a:off x="0" y="0"/>
            <a:ext cx="0" cy="0"/>
          </a:xfrm>
          <a:prstGeom prst="rect">
            <a:avLst/>
          </a:prstGeom>
        </p:spPr>
        <p:txBody>
          <a:bodyPr lIns="90000" tIns="45000" rIns="90000" bIns="45000"/>
          <a:lstStyle/>
          <a:p>
            <a:pPr>
              <a:lnSpc>
                <a:spcPct val="100000"/>
              </a:lnSpc>
            </a:pPr>
            <a:fld id="{21213151-51D1-41A1-A1E1-A1F101C1D1B1}" type="slidenum">
              <a:rPr lang="en-IN">
                <a:solidFill>
                  <a:srgbClr val="000000"/>
                </a:solidFill>
                <a:latin typeface="Calibri"/>
              </a:rPr>
              <a:pPr>
                <a:lnSpc>
                  <a:spcPct val="100000"/>
                </a:lnSpc>
              </a:pPr>
              <a:t>32</a:t>
            </a:fld>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609480" y="380880"/>
            <a:ext cx="7772040" cy="498240"/>
          </a:xfrm>
          <a:prstGeom prst="rect">
            <a:avLst/>
          </a:prstGeom>
        </p:spPr>
        <p:txBody>
          <a:bodyPr anchor="ctr"/>
          <a:lstStyle/>
          <a:p>
            <a:pPr algn="ctr">
              <a:lnSpc>
                <a:spcPct val="100000"/>
              </a:lnSpc>
            </a:pPr>
            <a:r>
              <a:rPr lang="en-US" sz="4400" b="1">
                <a:solidFill>
                  <a:srgbClr val="FF0000"/>
                </a:solidFill>
                <a:latin typeface="Times New Roman"/>
              </a:rPr>
              <a:t>Example of Star Schema</a:t>
            </a:r>
            <a:endParaRPr/>
          </a:p>
        </p:txBody>
      </p:sp>
      <p:sp>
        <p:nvSpPr>
          <p:cNvPr id="417" name="TextShape 2"/>
          <p:cNvSpPr txBox="1"/>
          <p:nvPr/>
        </p:nvSpPr>
        <p:spPr>
          <a:xfrm>
            <a:off x="6419880" y="1676520"/>
            <a:ext cx="2495160" cy="4304880"/>
          </a:xfrm>
          <a:prstGeom prst="rect">
            <a:avLst/>
          </a:prstGeom>
        </p:spPr>
        <p:txBody>
          <a:bodyPr/>
          <a:lstStyle/>
          <a:p>
            <a:pPr>
              <a:lnSpc>
                <a:spcPct val="100000"/>
              </a:lnSpc>
            </a:pPr>
            <a:r>
              <a:rPr lang="en-US" sz="2000">
                <a:solidFill>
                  <a:srgbClr val="000000"/>
                </a:solidFill>
                <a:latin typeface="Calibri"/>
              </a:rPr>
              <a:t>   </a:t>
            </a:r>
            <a:endParaRPr/>
          </a:p>
        </p:txBody>
      </p:sp>
      <p:sp>
        <p:nvSpPr>
          <p:cNvPr id="418" name="CustomShape 3"/>
          <p:cNvSpPr/>
          <p:nvPr/>
        </p:nvSpPr>
        <p:spPr>
          <a:xfrm>
            <a:off x="3548160" y="3162240"/>
            <a:ext cx="2064960" cy="452160"/>
          </a:xfrm>
          <a:prstGeom prst="rect">
            <a:avLst/>
          </a:prstGeom>
          <a:ln w="12600">
            <a:solidFill>
              <a:srgbClr val="000000"/>
            </a:solidFill>
            <a:miter/>
          </a:ln>
        </p:spPr>
      </p:sp>
      <p:sp>
        <p:nvSpPr>
          <p:cNvPr id="419" name="CustomShape 4"/>
          <p:cNvSpPr/>
          <p:nvPr/>
        </p:nvSpPr>
        <p:spPr>
          <a:xfrm>
            <a:off x="307800" y="1710000"/>
            <a:ext cx="1812960" cy="1738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a:latin typeface="Times New Roman"/>
              </a:rPr>
              <a:t>time_key</a:t>
            </a:r>
            <a:endParaRPr/>
          </a:p>
          <a:p>
            <a:pPr>
              <a:lnSpc>
                <a:spcPct val="100000"/>
              </a:lnSpc>
            </a:pPr>
            <a:r>
              <a:rPr lang="en-IN">
                <a:latin typeface="Times New Roman"/>
              </a:rPr>
              <a:t>day</a:t>
            </a:r>
            <a:endParaRPr/>
          </a:p>
          <a:p>
            <a:pPr>
              <a:lnSpc>
                <a:spcPct val="100000"/>
              </a:lnSpc>
            </a:pPr>
            <a:r>
              <a:rPr lang="en-IN">
                <a:latin typeface="Times New Roman"/>
              </a:rPr>
              <a:t>day_of_the_week</a:t>
            </a:r>
            <a:endParaRPr/>
          </a:p>
          <a:p>
            <a:pPr>
              <a:lnSpc>
                <a:spcPct val="100000"/>
              </a:lnSpc>
            </a:pPr>
            <a:r>
              <a:rPr lang="en-IN">
                <a:latin typeface="Times New Roman"/>
              </a:rPr>
              <a:t>month</a:t>
            </a:r>
            <a:endParaRPr/>
          </a:p>
          <a:p>
            <a:pPr>
              <a:lnSpc>
                <a:spcPct val="100000"/>
              </a:lnSpc>
            </a:pPr>
            <a:r>
              <a:rPr lang="en-IN">
                <a:latin typeface="Times New Roman"/>
              </a:rPr>
              <a:t>quarter</a:t>
            </a:r>
            <a:endParaRPr/>
          </a:p>
          <a:p>
            <a:pPr>
              <a:lnSpc>
                <a:spcPct val="100000"/>
              </a:lnSpc>
            </a:pPr>
            <a:r>
              <a:rPr lang="en-IN">
                <a:latin typeface="Times New Roman"/>
              </a:rPr>
              <a:t>year</a:t>
            </a:r>
            <a:endParaRPr/>
          </a:p>
        </p:txBody>
      </p:sp>
      <p:sp>
        <p:nvSpPr>
          <p:cNvPr id="420" name="CustomShape 5"/>
          <p:cNvSpPr/>
          <p:nvPr/>
        </p:nvSpPr>
        <p:spPr>
          <a:xfrm>
            <a:off x="308520" y="1295280"/>
            <a:ext cx="636480" cy="397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sz="2000">
                <a:latin typeface="Times New Roman"/>
              </a:rPr>
              <a:t>time</a:t>
            </a:r>
            <a:endParaRPr/>
          </a:p>
        </p:txBody>
      </p:sp>
      <p:sp>
        <p:nvSpPr>
          <p:cNvPr id="421" name="CustomShape 6"/>
          <p:cNvSpPr/>
          <p:nvPr/>
        </p:nvSpPr>
        <p:spPr>
          <a:xfrm>
            <a:off x="6606360" y="4276800"/>
            <a:ext cx="1826640" cy="146412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a:latin typeface="Times New Roman"/>
              </a:rPr>
              <a:t>location_key</a:t>
            </a:r>
            <a:endParaRPr/>
          </a:p>
          <a:p>
            <a:pPr>
              <a:lnSpc>
                <a:spcPct val="100000"/>
              </a:lnSpc>
            </a:pPr>
            <a:r>
              <a:rPr lang="en-IN">
                <a:latin typeface="Times New Roman"/>
              </a:rPr>
              <a:t>street</a:t>
            </a:r>
            <a:endParaRPr/>
          </a:p>
          <a:p>
            <a:pPr>
              <a:lnSpc>
                <a:spcPct val="100000"/>
              </a:lnSpc>
            </a:pPr>
            <a:r>
              <a:rPr lang="en-IN">
                <a:latin typeface="Times New Roman"/>
              </a:rPr>
              <a:t>city</a:t>
            </a:r>
            <a:endParaRPr/>
          </a:p>
          <a:p>
            <a:pPr>
              <a:lnSpc>
                <a:spcPct val="100000"/>
              </a:lnSpc>
            </a:pPr>
            <a:r>
              <a:rPr lang="en-IN">
                <a:latin typeface="Times New Roman"/>
              </a:rPr>
              <a:t>state_or_province</a:t>
            </a:r>
            <a:endParaRPr/>
          </a:p>
          <a:p>
            <a:pPr>
              <a:lnSpc>
                <a:spcPct val="100000"/>
              </a:lnSpc>
            </a:pPr>
            <a:r>
              <a:rPr lang="en-IN">
                <a:latin typeface="Times New Roman"/>
              </a:rPr>
              <a:t>country</a:t>
            </a:r>
            <a:endParaRPr/>
          </a:p>
        </p:txBody>
      </p:sp>
      <p:sp>
        <p:nvSpPr>
          <p:cNvPr id="422" name="CustomShape 7"/>
          <p:cNvSpPr/>
          <p:nvPr/>
        </p:nvSpPr>
        <p:spPr>
          <a:xfrm>
            <a:off x="6607080" y="3867120"/>
            <a:ext cx="1005480" cy="39744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sz="2000">
                <a:latin typeface="Times New Roman"/>
              </a:rPr>
              <a:t>location</a:t>
            </a:r>
            <a:endParaRPr/>
          </a:p>
        </p:txBody>
      </p:sp>
      <p:sp>
        <p:nvSpPr>
          <p:cNvPr id="423" name="CustomShape 8"/>
          <p:cNvSpPr/>
          <p:nvPr/>
        </p:nvSpPr>
        <p:spPr>
          <a:xfrm>
            <a:off x="3459600" y="2279520"/>
            <a:ext cx="1843560" cy="396720"/>
          </a:xfrm>
          <a:prstGeom prst="rect">
            <a:avLst/>
          </a:prstGeom>
        </p:spPr>
        <p:txBody>
          <a:bodyPr wrap="none" lIns="92160" tIns="46080" rIns="92160" bIns="46080"/>
          <a:lstStyle/>
          <a:p>
            <a:pPr>
              <a:lnSpc>
                <a:spcPct val="100000"/>
              </a:lnSpc>
            </a:pPr>
            <a:r>
              <a:rPr lang="en-IN" sz="2000">
                <a:solidFill>
                  <a:srgbClr val="000000"/>
                </a:solidFill>
                <a:latin typeface="Times New Roman"/>
              </a:rPr>
              <a:t>Sales Fact Table</a:t>
            </a:r>
            <a:endParaRPr/>
          </a:p>
        </p:txBody>
      </p:sp>
      <p:sp>
        <p:nvSpPr>
          <p:cNvPr id="424" name="CustomShape 9"/>
          <p:cNvSpPr/>
          <p:nvPr/>
        </p:nvSpPr>
        <p:spPr>
          <a:xfrm>
            <a:off x="3548160" y="2697120"/>
            <a:ext cx="2064960" cy="452160"/>
          </a:xfrm>
          <a:prstGeom prst="rect">
            <a:avLst/>
          </a:prstGeom>
          <a:ln w="12600">
            <a:solidFill>
              <a:srgbClr val="000000"/>
            </a:solidFill>
            <a:miter/>
          </a:ln>
        </p:spPr>
      </p:sp>
      <p:sp>
        <p:nvSpPr>
          <p:cNvPr id="425" name="CustomShape 10"/>
          <p:cNvSpPr/>
          <p:nvPr/>
        </p:nvSpPr>
        <p:spPr>
          <a:xfrm>
            <a:off x="3581280" y="2743200"/>
            <a:ext cx="2057040" cy="396720"/>
          </a:xfrm>
          <a:prstGeom prst="rect">
            <a:avLst/>
          </a:prstGeom>
          <a:solidFill>
            <a:srgbClr val="00FF99"/>
          </a:solidFill>
        </p:spPr>
        <p:txBody>
          <a:bodyPr lIns="92160" tIns="46080" rIns="92160" bIns="46080"/>
          <a:lstStyle/>
          <a:p>
            <a:pPr algn="ctr">
              <a:lnSpc>
                <a:spcPct val="100000"/>
              </a:lnSpc>
            </a:pPr>
            <a:r>
              <a:rPr lang="en-IN" sz="2000">
                <a:solidFill>
                  <a:srgbClr val="000000"/>
                </a:solidFill>
                <a:latin typeface="Times New Roman"/>
              </a:rPr>
              <a:t>           time_key</a:t>
            </a:r>
            <a:endParaRPr/>
          </a:p>
        </p:txBody>
      </p:sp>
      <p:sp>
        <p:nvSpPr>
          <p:cNvPr id="426" name="CustomShape 11"/>
          <p:cNvSpPr/>
          <p:nvPr/>
        </p:nvSpPr>
        <p:spPr>
          <a:xfrm>
            <a:off x="3576960" y="3192480"/>
            <a:ext cx="2027880" cy="396720"/>
          </a:xfrm>
          <a:prstGeom prst="rect">
            <a:avLst/>
          </a:prstGeom>
          <a:solidFill>
            <a:srgbClr val="FFCC99"/>
          </a:solidFill>
        </p:spPr>
        <p:txBody>
          <a:bodyPr wrap="none" lIns="92160" tIns="46080" rIns="92160" bIns="46080"/>
          <a:lstStyle/>
          <a:p>
            <a:pPr>
              <a:lnSpc>
                <a:spcPct val="100000"/>
              </a:lnSpc>
            </a:pPr>
            <a:r>
              <a:rPr lang="en-IN" sz="2000">
                <a:solidFill>
                  <a:srgbClr val="000000"/>
                </a:solidFill>
                <a:latin typeface="Times New Roman"/>
              </a:rPr>
              <a:t>              item_key</a:t>
            </a:r>
            <a:endParaRPr/>
          </a:p>
        </p:txBody>
      </p:sp>
      <p:sp>
        <p:nvSpPr>
          <p:cNvPr id="427" name="CustomShape 12"/>
          <p:cNvSpPr/>
          <p:nvPr/>
        </p:nvSpPr>
        <p:spPr>
          <a:xfrm>
            <a:off x="3548160" y="3627360"/>
            <a:ext cx="2064960" cy="450360"/>
          </a:xfrm>
          <a:prstGeom prst="rect">
            <a:avLst/>
          </a:prstGeom>
          <a:ln w="12600">
            <a:solidFill>
              <a:srgbClr val="000000"/>
            </a:solidFill>
            <a:miter/>
          </a:ln>
        </p:spPr>
      </p:sp>
      <p:sp>
        <p:nvSpPr>
          <p:cNvPr id="428" name="CustomShape 13"/>
          <p:cNvSpPr/>
          <p:nvPr/>
        </p:nvSpPr>
        <p:spPr>
          <a:xfrm>
            <a:off x="3576600" y="3638520"/>
            <a:ext cx="2079720" cy="396720"/>
          </a:xfrm>
          <a:prstGeom prst="rect">
            <a:avLst/>
          </a:prstGeom>
          <a:solidFill>
            <a:srgbClr val="CCECFF"/>
          </a:solidFill>
        </p:spPr>
        <p:txBody>
          <a:bodyPr wrap="none" lIns="92160" tIns="46080" rIns="92160" bIns="46080"/>
          <a:lstStyle/>
          <a:p>
            <a:pPr>
              <a:lnSpc>
                <a:spcPct val="100000"/>
              </a:lnSpc>
            </a:pPr>
            <a:r>
              <a:rPr lang="en-IN" sz="2000">
                <a:solidFill>
                  <a:srgbClr val="000000"/>
                </a:solidFill>
                <a:latin typeface="Times New Roman"/>
              </a:rPr>
              <a:t>           branch_key</a:t>
            </a:r>
            <a:endParaRPr/>
          </a:p>
        </p:txBody>
      </p:sp>
      <p:sp>
        <p:nvSpPr>
          <p:cNvPr id="429" name="CustomShape 14"/>
          <p:cNvSpPr/>
          <p:nvPr/>
        </p:nvSpPr>
        <p:spPr>
          <a:xfrm>
            <a:off x="3548160" y="4091040"/>
            <a:ext cx="2064960" cy="452160"/>
          </a:xfrm>
          <a:prstGeom prst="rect">
            <a:avLst/>
          </a:prstGeom>
          <a:ln w="12600">
            <a:solidFill>
              <a:srgbClr val="000000"/>
            </a:solidFill>
            <a:miter/>
          </a:ln>
        </p:spPr>
      </p:sp>
      <p:sp>
        <p:nvSpPr>
          <p:cNvPr id="430" name="CustomShape 15"/>
          <p:cNvSpPr/>
          <p:nvPr/>
        </p:nvSpPr>
        <p:spPr>
          <a:xfrm>
            <a:off x="3575520" y="4114800"/>
            <a:ext cx="2076840" cy="396720"/>
          </a:xfrm>
          <a:prstGeom prst="rect">
            <a:avLst/>
          </a:prstGeom>
          <a:solidFill>
            <a:srgbClr val="FFFF99"/>
          </a:solidFill>
        </p:spPr>
        <p:txBody>
          <a:bodyPr wrap="none" lIns="92160" tIns="46080" rIns="92160" bIns="46080"/>
          <a:lstStyle/>
          <a:p>
            <a:pPr>
              <a:lnSpc>
                <a:spcPct val="100000"/>
              </a:lnSpc>
            </a:pPr>
            <a:r>
              <a:rPr lang="en-IN" sz="2000">
                <a:solidFill>
                  <a:srgbClr val="000000"/>
                </a:solidFill>
                <a:latin typeface="Times New Roman"/>
              </a:rPr>
              <a:t>         location_key</a:t>
            </a:r>
            <a:endParaRPr/>
          </a:p>
        </p:txBody>
      </p:sp>
      <p:sp>
        <p:nvSpPr>
          <p:cNvPr id="431" name="CustomShape 16"/>
          <p:cNvSpPr/>
          <p:nvPr/>
        </p:nvSpPr>
        <p:spPr>
          <a:xfrm>
            <a:off x="3548160" y="4556160"/>
            <a:ext cx="2064960" cy="452160"/>
          </a:xfrm>
          <a:prstGeom prst="rect">
            <a:avLst/>
          </a:prstGeom>
          <a:ln w="12600">
            <a:solidFill>
              <a:srgbClr val="000000"/>
            </a:solidFill>
            <a:miter/>
          </a:ln>
        </p:spPr>
      </p:sp>
      <p:sp>
        <p:nvSpPr>
          <p:cNvPr id="432" name="CustomShape 17"/>
          <p:cNvSpPr/>
          <p:nvPr/>
        </p:nvSpPr>
        <p:spPr>
          <a:xfrm>
            <a:off x="3576240" y="4606920"/>
            <a:ext cx="200088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units_sold</a:t>
            </a:r>
            <a:endParaRPr/>
          </a:p>
        </p:txBody>
      </p:sp>
      <p:sp>
        <p:nvSpPr>
          <p:cNvPr id="433" name="CustomShape 18"/>
          <p:cNvSpPr/>
          <p:nvPr/>
        </p:nvSpPr>
        <p:spPr>
          <a:xfrm>
            <a:off x="3548160" y="5021280"/>
            <a:ext cx="2064960" cy="450360"/>
          </a:xfrm>
          <a:prstGeom prst="rect">
            <a:avLst/>
          </a:prstGeom>
          <a:ln w="12600">
            <a:solidFill>
              <a:srgbClr val="000000"/>
            </a:solidFill>
            <a:miter/>
          </a:ln>
        </p:spPr>
      </p:sp>
      <p:sp>
        <p:nvSpPr>
          <p:cNvPr id="434" name="CustomShape 19"/>
          <p:cNvSpPr/>
          <p:nvPr/>
        </p:nvSpPr>
        <p:spPr>
          <a:xfrm>
            <a:off x="3576600" y="505152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dollars_sold</a:t>
            </a:r>
            <a:endParaRPr/>
          </a:p>
        </p:txBody>
      </p:sp>
      <p:sp>
        <p:nvSpPr>
          <p:cNvPr id="435" name="CustomShape 20"/>
          <p:cNvSpPr/>
          <p:nvPr/>
        </p:nvSpPr>
        <p:spPr>
          <a:xfrm>
            <a:off x="3548160" y="5486400"/>
            <a:ext cx="2064960" cy="450360"/>
          </a:xfrm>
          <a:prstGeom prst="rect">
            <a:avLst/>
          </a:prstGeom>
          <a:ln w="12600">
            <a:solidFill>
              <a:srgbClr val="000000"/>
            </a:solidFill>
            <a:miter/>
          </a:ln>
        </p:spPr>
      </p:sp>
      <p:sp>
        <p:nvSpPr>
          <p:cNvPr id="436" name="CustomShape 21"/>
          <p:cNvSpPr/>
          <p:nvPr/>
        </p:nvSpPr>
        <p:spPr>
          <a:xfrm>
            <a:off x="3558240" y="549756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avg_sales</a:t>
            </a:r>
            <a:endParaRPr/>
          </a:p>
        </p:txBody>
      </p:sp>
      <p:sp>
        <p:nvSpPr>
          <p:cNvPr id="437" name="CustomShape 22"/>
          <p:cNvSpPr/>
          <p:nvPr/>
        </p:nvSpPr>
        <p:spPr>
          <a:xfrm>
            <a:off x="2057400" y="5905440"/>
            <a:ext cx="1218960" cy="397440"/>
          </a:xfrm>
          <a:prstGeom prst="rect">
            <a:avLst/>
          </a:prstGeom>
          <a:solidFill>
            <a:srgbClr val="FF99CC"/>
          </a:solidFill>
          <a:ln w="9360">
            <a:solidFill>
              <a:srgbClr val="000000"/>
            </a:solidFill>
            <a:miter/>
          </a:ln>
        </p:spPr>
        <p:txBody>
          <a:bodyPr lIns="92160" tIns="46080" rIns="92160" bIns="46080"/>
          <a:lstStyle/>
          <a:p>
            <a:pPr>
              <a:lnSpc>
                <a:spcPct val="100000"/>
              </a:lnSpc>
            </a:pPr>
            <a:r>
              <a:rPr lang="en-IN" sz="2000">
                <a:solidFill>
                  <a:srgbClr val="000000"/>
                </a:solidFill>
                <a:latin typeface="Times New Roman"/>
              </a:rPr>
              <a:t>Measures</a:t>
            </a:r>
            <a:endParaRPr/>
          </a:p>
        </p:txBody>
      </p:sp>
      <p:sp>
        <p:nvSpPr>
          <p:cNvPr id="438" name="Line 23"/>
          <p:cNvSpPr/>
          <p:nvPr/>
        </p:nvSpPr>
        <p:spPr>
          <a:xfrm flipV="1">
            <a:off x="2771640" y="4781520"/>
            <a:ext cx="770040" cy="1143000"/>
          </a:xfrm>
          <a:prstGeom prst="line">
            <a:avLst/>
          </a:prstGeom>
          <a:ln w="12600">
            <a:solidFill>
              <a:srgbClr val="000000"/>
            </a:solidFill>
            <a:round/>
          </a:ln>
        </p:spPr>
      </p:sp>
      <p:sp>
        <p:nvSpPr>
          <p:cNvPr id="439" name="Line 24"/>
          <p:cNvSpPr/>
          <p:nvPr/>
        </p:nvSpPr>
        <p:spPr>
          <a:xfrm flipV="1">
            <a:off x="2752560" y="5324400"/>
            <a:ext cx="789120" cy="561960"/>
          </a:xfrm>
          <a:prstGeom prst="line">
            <a:avLst/>
          </a:prstGeom>
          <a:ln w="12600">
            <a:solidFill>
              <a:srgbClr val="000000"/>
            </a:solidFill>
            <a:round/>
          </a:ln>
        </p:spPr>
      </p:sp>
      <p:sp>
        <p:nvSpPr>
          <p:cNvPr id="440" name="Line 25"/>
          <p:cNvSpPr/>
          <p:nvPr/>
        </p:nvSpPr>
        <p:spPr>
          <a:xfrm flipV="1">
            <a:off x="2752560" y="5692680"/>
            <a:ext cx="905040" cy="193680"/>
          </a:xfrm>
          <a:prstGeom prst="line">
            <a:avLst/>
          </a:prstGeom>
          <a:ln w="12600">
            <a:solidFill>
              <a:srgbClr val="000000"/>
            </a:solidFill>
            <a:round/>
          </a:ln>
        </p:spPr>
      </p:sp>
      <p:sp>
        <p:nvSpPr>
          <p:cNvPr id="441" name="Line 26"/>
          <p:cNvSpPr/>
          <p:nvPr/>
        </p:nvSpPr>
        <p:spPr>
          <a:xfrm flipH="1">
            <a:off x="2328840" y="3949560"/>
            <a:ext cx="1193760" cy="735120"/>
          </a:xfrm>
          <a:prstGeom prst="line">
            <a:avLst/>
          </a:prstGeom>
          <a:ln w="50760" cap="rnd">
            <a:solidFill>
              <a:srgbClr val="000000"/>
            </a:solidFill>
            <a:custDash>
              <a:ds d="141000" sp="141000"/>
            </a:custDash>
            <a:round/>
            <a:tailEnd type="triangle" w="med" len="med"/>
          </a:ln>
        </p:spPr>
      </p:sp>
      <p:sp>
        <p:nvSpPr>
          <p:cNvPr id="442" name="Line 27"/>
          <p:cNvSpPr/>
          <p:nvPr/>
        </p:nvSpPr>
        <p:spPr>
          <a:xfrm flipH="1" flipV="1">
            <a:off x="2133360" y="2514600"/>
            <a:ext cx="1446120" cy="485640"/>
          </a:xfrm>
          <a:prstGeom prst="line">
            <a:avLst/>
          </a:prstGeom>
          <a:ln w="50760" cap="rnd">
            <a:solidFill>
              <a:srgbClr val="000000"/>
            </a:solidFill>
            <a:custDash>
              <a:ds d="141000" sp="141000"/>
            </a:custDash>
            <a:round/>
            <a:tailEnd type="triangle" w="med" len="med"/>
          </a:ln>
        </p:spPr>
      </p:sp>
      <p:sp>
        <p:nvSpPr>
          <p:cNvPr id="443" name="Line 28"/>
          <p:cNvSpPr/>
          <p:nvPr/>
        </p:nvSpPr>
        <p:spPr>
          <a:xfrm>
            <a:off x="5580000" y="4356000"/>
            <a:ext cx="1039680" cy="387360"/>
          </a:xfrm>
          <a:prstGeom prst="line">
            <a:avLst/>
          </a:prstGeom>
          <a:ln w="50760" cap="rnd">
            <a:solidFill>
              <a:srgbClr val="000000"/>
            </a:solidFill>
            <a:custDash>
              <a:ds d="141000" sp="141000"/>
            </a:custDash>
            <a:round/>
            <a:tailEnd type="triangle" w="med" len="med"/>
          </a:ln>
        </p:spPr>
      </p:sp>
      <p:sp>
        <p:nvSpPr>
          <p:cNvPr id="444" name="Line 29"/>
          <p:cNvSpPr/>
          <p:nvPr/>
        </p:nvSpPr>
        <p:spPr>
          <a:xfrm flipV="1">
            <a:off x="5580000" y="2709720"/>
            <a:ext cx="1077840" cy="677880"/>
          </a:xfrm>
          <a:prstGeom prst="line">
            <a:avLst/>
          </a:prstGeom>
          <a:ln w="50760" cap="rnd">
            <a:solidFill>
              <a:srgbClr val="000000"/>
            </a:solidFill>
            <a:custDash>
              <a:ds d="141000" sp="141000"/>
            </a:custDash>
            <a:round/>
            <a:tailEnd type="triangle" w="med" len="med"/>
          </a:ln>
        </p:spPr>
      </p:sp>
      <p:sp>
        <p:nvSpPr>
          <p:cNvPr id="445" name="CustomShape 30"/>
          <p:cNvSpPr/>
          <p:nvPr/>
        </p:nvSpPr>
        <p:spPr>
          <a:xfrm>
            <a:off x="6613200" y="2050200"/>
            <a:ext cx="1432080" cy="1464120"/>
          </a:xfrm>
          <a:prstGeom prst="rect">
            <a:avLst/>
          </a:prstGeom>
          <a:solidFill>
            <a:srgbClr val="FFCC99"/>
          </a:solidFill>
          <a:ln w="9360">
            <a:solidFill>
              <a:srgbClr val="000000"/>
            </a:solidFill>
            <a:miter/>
          </a:ln>
        </p:spPr>
        <p:txBody>
          <a:bodyPr wrap="none" lIns="92160" tIns="46080" rIns="92160" bIns="46080"/>
          <a:lstStyle/>
          <a:p>
            <a:pPr>
              <a:lnSpc>
                <a:spcPct val="100000"/>
              </a:lnSpc>
            </a:pPr>
            <a:r>
              <a:rPr lang="en-IN">
                <a:latin typeface="Times New Roman"/>
              </a:rPr>
              <a:t>item_key</a:t>
            </a:r>
            <a:endParaRPr/>
          </a:p>
          <a:p>
            <a:pPr>
              <a:lnSpc>
                <a:spcPct val="100000"/>
              </a:lnSpc>
            </a:pPr>
            <a:r>
              <a:rPr lang="en-IN">
                <a:latin typeface="Times New Roman"/>
              </a:rPr>
              <a:t>item_name</a:t>
            </a:r>
            <a:endParaRPr/>
          </a:p>
          <a:p>
            <a:pPr>
              <a:lnSpc>
                <a:spcPct val="100000"/>
              </a:lnSpc>
            </a:pPr>
            <a:r>
              <a:rPr lang="en-IN">
                <a:latin typeface="Times New Roman"/>
              </a:rPr>
              <a:t>brand</a:t>
            </a:r>
            <a:endParaRPr/>
          </a:p>
          <a:p>
            <a:pPr>
              <a:lnSpc>
                <a:spcPct val="100000"/>
              </a:lnSpc>
            </a:pPr>
            <a:r>
              <a:rPr lang="en-IN">
                <a:latin typeface="Times New Roman"/>
              </a:rPr>
              <a:t>type</a:t>
            </a:r>
            <a:endParaRPr/>
          </a:p>
          <a:p>
            <a:pPr>
              <a:lnSpc>
                <a:spcPct val="100000"/>
              </a:lnSpc>
            </a:pPr>
            <a:r>
              <a:rPr lang="en-IN">
                <a:latin typeface="Times New Roman"/>
              </a:rPr>
              <a:t>supplier_type</a:t>
            </a:r>
            <a:endParaRPr/>
          </a:p>
        </p:txBody>
      </p:sp>
      <p:sp>
        <p:nvSpPr>
          <p:cNvPr id="446" name="CustomShape 31"/>
          <p:cNvSpPr/>
          <p:nvPr/>
        </p:nvSpPr>
        <p:spPr>
          <a:xfrm>
            <a:off x="6823080" y="1604880"/>
            <a:ext cx="725040" cy="45648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400">
                <a:latin typeface="Times New Roman"/>
              </a:rPr>
              <a:t>item</a:t>
            </a:r>
            <a:endParaRPr/>
          </a:p>
        </p:txBody>
      </p:sp>
      <p:sp>
        <p:nvSpPr>
          <p:cNvPr id="447" name="CustomShape 32"/>
          <p:cNvSpPr/>
          <p:nvPr/>
        </p:nvSpPr>
        <p:spPr>
          <a:xfrm>
            <a:off x="924840" y="4354200"/>
            <a:ext cx="1419840" cy="915480"/>
          </a:xfrm>
          <a:prstGeom prst="rect">
            <a:avLst/>
          </a:prstGeom>
          <a:solidFill>
            <a:srgbClr val="CCECFF"/>
          </a:solidFill>
          <a:ln w="9360">
            <a:solidFill>
              <a:srgbClr val="000000"/>
            </a:solidFill>
            <a:miter/>
          </a:ln>
        </p:spPr>
        <p:txBody>
          <a:bodyPr wrap="none" lIns="92160" tIns="46080" rIns="92160" bIns="46080"/>
          <a:lstStyle/>
          <a:p>
            <a:pPr>
              <a:lnSpc>
                <a:spcPct val="100000"/>
              </a:lnSpc>
            </a:pPr>
            <a:r>
              <a:rPr lang="en-IN">
                <a:latin typeface="Times New Roman"/>
              </a:rPr>
              <a:t>branch_key</a:t>
            </a:r>
            <a:endParaRPr/>
          </a:p>
          <a:p>
            <a:pPr>
              <a:lnSpc>
                <a:spcPct val="100000"/>
              </a:lnSpc>
            </a:pPr>
            <a:r>
              <a:rPr lang="en-IN">
                <a:latin typeface="Times New Roman"/>
              </a:rPr>
              <a:t>branch_name</a:t>
            </a:r>
            <a:endParaRPr/>
          </a:p>
          <a:p>
            <a:pPr>
              <a:lnSpc>
                <a:spcPct val="100000"/>
              </a:lnSpc>
            </a:pPr>
            <a:r>
              <a:rPr lang="en-IN">
                <a:latin typeface="Times New Roman"/>
              </a:rPr>
              <a:t>branch_type</a:t>
            </a:r>
            <a:endParaRPr/>
          </a:p>
        </p:txBody>
      </p:sp>
      <p:sp>
        <p:nvSpPr>
          <p:cNvPr id="448" name="CustomShape 33"/>
          <p:cNvSpPr/>
          <p:nvPr/>
        </p:nvSpPr>
        <p:spPr>
          <a:xfrm>
            <a:off x="844200" y="3886200"/>
            <a:ext cx="1011600" cy="45612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sz="2400">
                <a:latin typeface="Times New Roman"/>
              </a:rPr>
              <a:t>branch</a:t>
            </a:r>
            <a:endParaRPr/>
          </a:p>
        </p:txBody>
      </p:sp>
      <p:sp>
        <p:nvSpPr>
          <p:cNvPr id="449" name="TextShape 34"/>
          <p:cNvSpPr txBox="1"/>
          <p:nvPr/>
        </p:nvSpPr>
        <p:spPr>
          <a:xfrm>
            <a:off x="0" y="0"/>
            <a:ext cx="0" cy="0"/>
          </a:xfrm>
          <a:prstGeom prst="rect">
            <a:avLst/>
          </a:prstGeom>
        </p:spPr>
        <p:txBody>
          <a:bodyPr lIns="90000" tIns="45000" rIns="90000" bIns="45000"/>
          <a:lstStyle/>
          <a:p>
            <a:pPr>
              <a:lnSpc>
                <a:spcPct val="100000"/>
              </a:lnSpc>
            </a:pPr>
            <a:fld id="{61E1D171-E1E1-4161-B161-B1D1015121D1}" type="slidenum">
              <a:rPr lang="en-IN">
                <a:solidFill>
                  <a:srgbClr val="000000"/>
                </a:solidFill>
                <a:latin typeface="Calibri"/>
              </a:rPr>
              <a:pPr>
                <a:lnSpc>
                  <a:spcPct val="100000"/>
                </a:lnSpc>
              </a:pPr>
              <a:t>33</a:t>
            </a:fld>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2539-86F6-485E-8044-48725A97772B}"/>
              </a:ext>
            </a:extLst>
          </p:cNvPr>
          <p:cNvSpPr>
            <a:spLocks noGrp="1"/>
          </p:cNvSpPr>
          <p:nvPr>
            <p:ph type="title"/>
          </p:nvPr>
        </p:nvSpPr>
        <p:spPr/>
        <p:txBody>
          <a:bodyPr/>
          <a:lstStyle/>
          <a:p>
            <a:r>
              <a:rPr lang="en-IN" sz="2400" dirty="0"/>
              <a:t>What type of queries u can retrieve from the SALE star schema</a:t>
            </a:r>
          </a:p>
        </p:txBody>
      </p:sp>
      <p:sp>
        <p:nvSpPr>
          <p:cNvPr id="4" name="Text Placeholder 3">
            <a:extLst>
              <a:ext uri="{FF2B5EF4-FFF2-40B4-BE49-F238E27FC236}">
                <a16:creationId xmlns:a16="http://schemas.microsoft.com/office/drawing/2014/main" id="{5D83D238-658F-4A0D-9BA2-63409DB5C8AC}"/>
              </a:ext>
            </a:extLst>
          </p:cNvPr>
          <p:cNvSpPr>
            <a:spLocks noGrp="1"/>
          </p:cNvSpPr>
          <p:nvPr>
            <p:ph type="body"/>
          </p:nvPr>
        </p:nvSpPr>
        <p:spPr/>
        <p:txBody>
          <a:bodyPr/>
          <a:lstStyle/>
          <a:p>
            <a:r>
              <a:rPr lang="en-IN" dirty="0"/>
              <a:t>Total unit sold: Branch wise, monthly, </a:t>
            </a:r>
            <a:r>
              <a:rPr lang="en-IN" dirty="0" err="1"/>
              <a:t>Itemwise</a:t>
            </a:r>
            <a:r>
              <a:rPr lang="en-IN" dirty="0"/>
              <a:t>, Location wise</a:t>
            </a:r>
          </a:p>
          <a:p>
            <a:endParaRPr lang="en-IN" dirty="0"/>
          </a:p>
          <a:p>
            <a:r>
              <a:rPr lang="en-IN" dirty="0"/>
              <a:t>Average sale: Branch wise, </a:t>
            </a:r>
            <a:r>
              <a:rPr lang="en-IN" dirty="0" err="1"/>
              <a:t>Locationwise</a:t>
            </a:r>
            <a:r>
              <a:rPr lang="en-IN" dirty="0"/>
              <a:t>, </a:t>
            </a:r>
            <a:r>
              <a:rPr lang="en-IN" dirty="0" err="1"/>
              <a:t>Itemwise</a:t>
            </a:r>
            <a:endParaRPr lang="en-IN" dirty="0"/>
          </a:p>
          <a:p>
            <a:endParaRPr lang="en-IN" dirty="0"/>
          </a:p>
          <a:p>
            <a:endParaRPr lang="en-IN" dirty="0"/>
          </a:p>
          <a:p>
            <a:r>
              <a:rPr lang="en-IN" dirty="0"/>
              <a:t>What is the  average sale of India?</a:t>
            </a:r>
          </a:p>
          <a:p>
            <a:r>
              <a:rPr lang="en-IN" dirty="0"/>
              <a:t>Average sale more than 1 lakh in Maharashtra</a:t>
            </a:r>
          </a:p>
          <a:p>
            <a:r>
              <a:rPr lang="en-IN" dirty="0" err="1"/>
              <a:t>Avarage</a:t>
            </a:r>
            <a:r>
              <a:rPr lang="en-IN" dirty="0"/>
              <a:t> quarterly sale in India</a:t>
            </a:r>
          </a:p>
          <a:p>
            <a:r>
              <a:rPr lang="en-IN" dirty="0"/>
              <a:t>Average sale more than average sale of Rajasthan</a:t>
            </a:r>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7076386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295B-6604-400D-BE03-954B04F3F0C3}"/>
              </a:ext>
            </a:extLst>
          </p:cNvPr>
          <p:cNvSpPr>
            <a:spLocks noGrp="1"/>
          </p:cNvSpPr>
          <p:nvPr>
            <p:ph type="title"/>
          </p:nvPr>
        </p:nvSpPr>
        <p:spPr/>
        <p:txBody>
          <a:bodyPr/>
          <a:lstStyle/>
          <a:p>
            <a:r>
              <a:rPr lang="en-IN" dirty="0"/>
              <a:t>Example2</a:t>
            </a:r>
          </a:p>
        </p:txBody>
      </p:sp>
      <p:sp>
        <p:nvSpPr>
          <p:cNvPr id="3" name="Text Placeholder 2">
            <a:extLst>
              <a:ext uri="{FF2B5EF4-FFF2-40B4-BE49-F238E27FC236}">
                <a16:creationId xmlns:a16="http://schemas.microsoft.com/office/drawing/2014/main" id="{584EB73A-5DD2-4DCA-850A-038069D630DA}"/>
              </a:ext>
            </a:extLst>
          </p:cNvPr>
          <p:cNvSpPr>
            <a:spLocks noGrp="1"/>
          </p:cNvSpPr>
          <p:nvPr>
            <p:ph type="body"/>
          </p:nvPr>
        </p:nvSpPr>
        <p:spPr/>
        <p:txBody>
          <a:bodyPr/>
          <a:lstStyle/>
          <a:p>
            <a:endParaRPr lang="en-IN"/>
          </a:p>
        </p:txBody>
      </p:sp>
      <p:pic>
        <p:nvPicPr>
          <p:cNvPr id="5122" name="Picture 2" descr="Star and SnowFlake Schema in Data Warehouse">
            <a:extLst>
              <a:ext uri="{FF2B5EF4-FFF2-40B4-BE49-F238E27FC236}">
                <a16:creationId xmlns:a16="http://schemas.microsoft.com/office/drawing/2014/main" id="{86E3CE6B-A7EA-43D3-9B3E-359BD9500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05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81671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228600" y="228600"/>
            <a:ext cx="8686440" cy="6400440"/>
          </a:xfrm>
          <a:prstGeom prst="rect">
            <a:avLst/>
          </a:prstGeom>
        </p:spPr>
        <p:txBody>
          <a:bodyPr/>
          <a:lstStyle/>
          <a:p>
            <a:pPr>
              <a:lnSpc>
                <a:spcPct val="100000"/>
              </a:lnSpc>
              <a:buFont typeface="Arial"/>
              <a:buChar char="•"/>
            </a:pPr>
            <a:r>
              <a:rPr lang="en-US" sz="2500">
                <a:solidFill>
                  <a:srgbClr val="000000"/>
                </a:solidFill>
                <a:latin typeface="Times New Roman"/>
              </a:rPr>
              <a:t>Such a schema, with a fact table, multiple dimension tables, and foreign keys from the fact table to the dimension tables, is called a </a:t>
            </a:r>
            <a:r>
              <a:rPr lang="en-US" sz="2500" b="1">
                <a:solidFill>
                  <a:srgbClr val="000000"/>
                </a:solidFill>
                <a:latin typeface="Times New Roman"/>
              </a:rPr>
              <a:t>star schema. </a:t>
            </a:r>
            <a:endParaRPr/>
          </a:p>
          <a:p>
            <a:pPr>
              <a:lnSpc>
                <a:spcPct val="100000"/>
              </a:lnSpc>
            </a:pPr>
            <a:endParaRPr/>
          </a:p>
          <a:p>
            <a:pPr>
              <a:lnSpc>
                <a:spcPct val="100000"/>
              </a:lnSpc>
              <a:buFont typeface="Arial"/>
              <a:buChar char="•"/>
            </a:pPr>
            <a:r>
              <a:rPr lang="en-US" sz="2500">
                <a:solidFill>
                  <a:srgbClr val="000000"/>
                </a:solidFill>
                <a:latin typeface="Times New Roman"/>
              </a:rPr>
              <a:t>More complex data-warehouse designs may have </a:t>
            </a:r>
            <a:r>
              <a:rPr lang="en-US" sz="2500" b="1">
                <a:solidFill>
                  <a:srgbClr val="000000"/>
                </a:solidFill>
                <a:latin typeface="Times New Roman"/>
              </a:rPr>
              <a:t>multiple levels of dimension tables; </a:t>
            </a:r>
            <a:endParaRPr/>
          </a:p>
          <a:p>
            <a:pPr>
              <a:lnSpc>
                <a:spcPct val="100000"/>
              </a:lnSpc>
            </a:pPr>
            <a:endParaRPr/>
          </a:p>
          <a:p>
            <a:pPr>
              <a:lnSpc>
                <a:spcPct val="100000"/>
              </a:lnSpc>
              <a:buFont typeface="Arial"/>
              <a:buChar char="•"/>
            </a:pPr>
            <a:r>
              <a:rPr lang="en-US" sz="2500" b="1">
                <a:solidFill>
                  <a:srgbClr val="000000"/>
                </a:solidFill>
                <a:latin typeface="Times New Roman"/>
              </a:rPr>
              <a:t>For example</a:t>
            </a:r>
            <a:r>
              <a:rPr lang="en-US" sz="2500">
                <a:solidFill>
                  <a:srgbClr val="000000"/>
                </a:solidFill>
                <a:latin typeface="Times New Roman"/>
              </a:rPr>
              <a:t>, the</a:t>
            </a:r>
            <a:r>
              <a:rPr lang="en-US" sz="2500" b="1">
                <a:solidFill>
                  <a:srgbClr val="000000"/>
                </a:solidFill>
                <a:latin typeface="Times New Roman"/>
              </a:rPr>
              <a:t> item info table</a:t>
            </a:r>
            <a:r>
              <a:rPr lang="en-US" sz="2500">
                <a:solidFill>
                  <a:srgbClr val="000000"/>
                </a:solidFill>
                <a:latin typeface="Times New Roman"/>
              </a:rPr>
              <a:t> may have an attribute </a:t>
            </a:r>
            <a:r>
              <a:rPr lang="en-US" sz="2500">
                <a:solidFill>
                  <a:srgbClr val="FF0000"/>
                </a:solidFill>
                <a:latin typeface="Times New Roman"/>
              </a:rPr>
              <a:t>manufacturer id </a:t>
            </a:r>
            <a:r>
              <a:rPr lang="en-US" sz="2500">
                <a:solidFill>
                  <a:srgbClr val="000000"/>
                </a:solidFill>
                <a:latin typeface="Times New Roman"/>
              </a:rPr>
              <a:t>that is a foreign key into another table giving details of the manufacturer. </a:t>
            </a:r>
            <a:endParaRPr/>
          </a:p>
          <a:p>
            <a:pPr>
              <a:lnSpc>
                <a:spcPct val="100000"/>
              </a:lnSpc>
            </a:pPr>
            <a:endParaRPr/>
          </a:p>
          <a:p>
            <a:pPr>
              <a:lnSpc>
                <a:spcPct val="100000"/>
              </a:lnSpc>
              <a:buFont typeface="Arial"/>
              <a:buChar char="•"/>
            </a:pPr>
            <a:r>
              <a:rPr lang="en-US" sz="2500">
                <a:solidFill>
                  <a:srgbClr val="000000"/>
                </a:solidFill>
                <a:latin typeface="Times New Roman"/>
              </a:rPr>
              <a:t>Such schemas are called </a:t>
            </a:r>
            <a:r>
              <a:rPr lang="en-US" sz="2500" b="1">
                <a:solidFill>
                  <a:srgbClr val="000000"/>
                </a:solidFill>
                <a:latin typeface="Times New Roman"/>
              </a:rPr>
              <a:t>snowflake schemas. </a:t>
            </a:r>
            <a:endParaRPr/>
          </a:p>
          <a:p>
            <a:pPr>
              <a:lnSpc>
                <a:spcPct val="100000"/>
              </a:lnSpc>
            </a:pPr>
            <a:endParaRPr/>
          </a:p>
          <a:p>
            <a:pPr>
              <a:lnSpc>
                <a:spcPct val="100000"/>
              </a:lnSpc>
              <a:buFont typeface="Arial"/>
              <a:buChar char="•"/>
            </a:pPr>
            <a:r>
              <a:rPr lang="en-US" sz="2500" b="1">
                <a:solidFill>
                  <a:srgbClr val="000000"/>
                </a:solidFill>
                <a:latin typeface="Times New Roman"/>
              </a:rPr>
              <a:t>Complex data warehouse </a:t>
            </a:r>
            <a:r>
              <a:rPr lang="en-US" sz="2500">
                <a:solidFill>
                  <a:srgbClr val="000000"/>
                </a:solidFill>
                <a:latin typeface="Times New Roman"/>
              </a:rPr>
              <a:t>designs may also have more than one fact table.</a:t>
            </a:r>
            <a:endParaRPr/>
          </a:p>
          <a:p>
            <a:pPr>
              <a:lnSpc>
                <a:spcPct val="100000"/>
              </a:lnSpc>
            </a:pPr>
            <a:endParaRPr/>
          </a:p>
        </p:txBody>
      </p:sp>
      <p:sp>
        <p:nvSpPr>
          <p:cNvPr id="451" name="TextShape 2"/>
          <p:cNvSpPr txBox="1"/>
          <p:nvPr/>
        </p:nvSpPr>
        <p:spPr>
          <a:xfrm>
            <a:off x="0" y="0"/>
            <a:ext cx="0" cy="0"/>
          </a:xfrm>
          <a:prstGeom prst="rect">
            <a:avLst/>
          </a:prstGeom>
        </p:spPr>
        <p:txBody>
          <a:bodyPr lIns="90000" tIns="45000" rIns="90000" bIns="45000"/>
          <a:lstStyle/>
          <a:p>
            <a:pPr>
              <a:lnSpc>
                <a:spcPct val="100000"/>
              </a:lnSpc>
            </a:pPr>
            <a:fld id="{E1617121-B1E1-4181-A141-C18141B11181}" type="slidenum">
              <a:rPr lang="en-IN">
                <a:solidFill>
                  <a:srgbClr val="000000"/>
                </a:solidFill>
                <a:latin typeface="Calibri"/>
              </a:rPr>
              <a:pPr>
                <a:lnSpc>
                  <a:spcPct val="100000"/>
                </a:lnSpc>
              </a:pPr>
              <a:t>36</a:t>
            </a:fld>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495360" y="490680"/>
            <a:ext cx="7772040" cy="498240"/>
          </a:xfrm>
          <a:prstGeom prst="rect">
            <a:avLst/>
          </a:prstGeom>
        </p:spPr>
        <p:txBody>
          <a:bodyPr anchor="ctr"/>
          <a:lstStyle/>
          <a:p>
            <a:pPr algn="ctr">
              <a:lnSpc>
                <a:spcPct val="100000"/>
              </a:lnSpc>
            </a:pPr>
            <a:r>
              <a:rPr lang="en-US" sz="4400" b="1">
                <a:solidFill>
                  <a:srgbClr val="FF0000"/>
                </a:solidFill>
                <a:latin typeface="Times New Roman"/>
              </a:rPr>
              <a:t>Example of Snowflake Schema</a:t>
            </a:r>
            <a:endParaRPr/>
          </a:p>
        </p:txBody>
      </p:sp>
      <p:sp>
        <p:nvSpPr>
          <p:cNvPr id="453" name="CustomShape 2"/>
          <p:cNvSpPr/>
          <p:nvPr/>
        </p:nvSpPr>
        <p:spPr>
          <a:xfrm>
            <a:off x="3317760" y="3105000"/>
            <a:ext cx="2064960" cy="452160"/>
          </a:xfrm>
          <a:prstGeom prst="rect">
            <a:avLst/>
          </a:prstGeom>
          <a:ln w="12600">
            <a:solidFill>
              <a:srgbClr val="000000"/>
            </a:solidFill>
            <a:miter/>
          </a:ln>
        </p:spPr>
      </p:sp>
      <p:sp>
        <p:nvSpPr>
          <p:cNvPr id="454" name="CustomShape 3"/>
          <p:cNvSpPr/>
          <p:nvPr/>
        </p:nvSpPr>
        <p:spPr>
          <a:xfrm>
            <a:off x="307800" y="1710000"/>
            <a:ext cx="1812960" cy="1738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a:latin typeface="Times New Roman"/>
              </a:rPr>
              <a:t>time_key</a:t>
            </a:r>
            <a:endParaRPr/>
          </a:p>
          <a:p>
            <a:pPr>
              <a:lnSpc>
                <a:spcPct val="100000"/>
              </a:lnSpc>
            </a:pPr>
            <a:r>
              <a:rPr lang="en-IN">
                <a:latin typeface="Times New Roman"/>
              </a:rPr>
              <a:t>day</a:t>
            </a:r>
            <a:endParaRPr/>
          </a:p>
          <a:p>
            <a:pPr>
              <a:lnSpc>
                <a:spcPct val="100000"/>
              </a:lnSpc>
            </a:pPr>
            <a:r>
              <a:rPr lang="en-IN">
                <a:latin typeface="Times New Roman"/>
              </a:rPr>
              <a:t>day_of_the_week</a:t>
            </a:r>
            <a:endParaRPr/>
          </a:p>
          <a:p>
            <a:pPr>
              <a:lnSpc>
                <a:spcPct val="100000"/>
              </a:lnSpc>
            </a:pPr>
            <a:r>
              <a:rPr lang="en-IN">
                <a:latin typeface="Times New Roman"/>
              </a:rPr>
              <a:t>month</a:t>
            </a:r>
            <a:endParaRPr/>
          </a:p>
          <a:p>
            <a:pPr>
              <a:lnSpc>
                <a:spcPct val="100000"/>
              </a:lnSpc>
            </a:pPr>
            <a:r>
              <a:rPr lang="en-IN">
                <a:latin typeface="Times New Roman"/>
              </a:rPr>
              <a:t>quarter</a:t>
            </a:r>
            <a:endParaRPr/>
          </a:p>
          <a:p>
            <a:pPr>
              <a:lnSpc>
                <a:spcPct val="100000"/>
              </a:lnSpc>
            </a:pPr>
            <a:r>
              <a:rPr lang="en-IN">
                <a:latin typeface="Times New Roman"/>
              </a:rPr>
              <a:t>year</a:t>
            </a:r>
            <a:endParaRPr/>
          </a:p>
        </p:txBody>
      </p:sp>
      <p:sp>
        <p:nvSpPr>
          <p:cNvPr id="455" name="CustomShape 4"/>
          <p:cNvSpPr/>
          <p:nvPr/>
        </p:nvSpPr>
        <p:spPr>
          <a:xfrm>
            <a:off x="308520" y="1295280"/>
            <a:ext cx="636480" cy="397440"/>
          </a:xfrm>
          <a:prstGeom prst="rect">
            <a:avLst/>
          </a:prstGeom>
          <a:solidFill>
            <a:srgbClr val="00FF99"/>
          </a:solidFill>
          <a:ln w="9360">
            <a:solidFill>
              <a:srgbClr val="000000"/>
            </a:solidFill>
            <a:miter/>
          </a:ln>
        </p:spPr>
        <p:txBody>
          <a:bodyPr wrap="none" lIns="92160" tIns="46080" rIns="92160" bIns="46080"/>
          <a:lstStyle/>
          <a:p>
            <a:pPr>
              <a:lnSpc>
                <a:spcPct val="100000"/>
              </a:lnSpc>
            </a:pPr>
            <a:r>
              <a:rPr lang="en-IN" sz="2000">
                <a:latin typeface="Times New Roman"/>
              </a:rPr>
              <a:t>time</a:t>
            </a:r>
            <a:endParaRPr/>
          </a:p>
        </p:txBody>
      </p:sp>
      <p:sp>
        <p:nvSpPr>
          <p:cNvPr id="456" name="CustomShape 5"/>
          <p:cNvSpPr/>
          <p:nvPr/>
        </p:nvSpPr>
        <p:spPr>
          <a:xfrm>
            <a:off x="5946120" y="4215600"/>
            <a:ext cx="1369440" cy="91548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a:latin typeface="Times New Roman"/>
              </a:rPr>
              <a:t>location_key</a:t>
            </a:r>
            <a:endParaRPr/>
          </a:p>
          <a:p>
            <a:pPr>
              <a:lnSpc>
                <a:spcPct val="100000"/>
              </a:lnSpc>
            </a:pPr>
            <a:r>
              <a:rPr lang="en-IN">
                <a:latin typeface="Times New Roman"/>
              </a:rPr>
              <a:t>street</a:t>
            </a:r>
            <a:endParaRPr/>
          </a:p>
          <a:p>
            <a:pPr>
              <a:lnSpc>
                <a:spcPct val="100000"/>
              </a:lnSpc>
            </a:pPr>
            <a:r>
              <a:rPr lang="en-IN">
                <a:latin typeface="Times New Roman"/>
              </a:rPr>
              <a:t>city_key</a:t>
            </a:r>
            <a:endParaRPr/>
          </a:p>
        </p:txBody>
      </p:sp>
      <p:sp>
        <p:nvSpPr>
          <p:cNvPr id="457" name="CustomShape 6"/>
          <p:cNvSpPr/>
          <p:nvPr/>
        </p:nvSpPr>
        <p:spPr>
          <a:xfrm>
            <a:off x="5945400" y="3809880"/>
            <a:ext cx="1005480" cy="39744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sz="2000">
                <a:latin typeface="Times New Roman"/>
              </a:rPr>
              <a:t>location</a:t>
            </a:r>
            <a:endParaRPr/>
          </a:p>
        </p:txBody>
      </p:sp>
      <p:sp>
        <p:nvSpPr>
          <p:cNvPr id="458" name="CustomShape 7"/>
          <p:cNvSpPr/>
          <p:nvPr/>
        </p:nvSpPr>
        <p:spPr>
          <a:xfrm>
            <a:off x="3283200" y="2152800"/>
            <a:ext cx="1843560" cy="396720"/>
          </a:xfrm>
          <a:prstGeom prst="rect">
            <a:avLst/>
          </a:prstGeom>
        </p:spPr>
        <p:txBody>
          <a:bodyPr wrap="none" lIns="92160" tIns="46080" rIns="92160" bIns="46080"/>
          <a:lstStyle/>
          <a:p>
            <a:pPr>
              <a:lnSpc>
                <a:spcPct val="100000"/>
              </a:lnSpc>
            </a:pPr>
            <a:r>
              <a:rPr lang="en-IN" sz="2000">
                <a:solidFill>
                  <a:srgbClr val="000000"/>
                </a:solidFill>
                <a:latin typeface="Times New Roman"/>
              </a:rPr>
              <a:t>Sales Fact Table</a:t>
            </a:r>
            <a:endParaRPr/>
          </a:p>
        </p:txBody>
      </p:sp>
      <p:sp>
        <p:nvSpPr>
          <p:cNvPr id="459" name="CustomShape 8"/>
          <p:cNvSpPr/>
          <p:nvPr/>
        </p:nvSpPr>
        <p:spPr>
          <a:xfrm>
            <a:off x="3317760" y="2639880"/>
            <a:ext cx="2064960" cy="452160"/>
          </a:xfrm>
          <a:prstGeom prst="rect">
            <a:avLst/>
          </a:prstGeom>
          <a:ln w="12600">
            <a:solidFill>
              <a:srgbClr val="000000"/>
            </a:solidFill>
            <a:miter/>
          </a:ln>
        </p:spPr>
      </p:sp>
      <p:sp>
        <p:nvSpPr>
          <p:cNvPr id="460" name="CustomShape 9"/>
          <p:cNvSpPr/>
          <p:nvPr/>
        </p:nvSpPr>
        <p:spPr>
          <a:xfrm>
            <a:off x="3351240" y="2685960"/>
            <a:ext cx="2057040" cy="396720"/>
          </a:xfrm>
          <a:prstGeom prst="rect">
            <a:avLst/>
          </a:prstGeom>
          <a:solidFill>
            <a:srgbClr val="00FF99"/>
          </a:solidFill>
        </p:spPr>
        <p:txBody>
          <a:bodyPr lIns="92160" tIns="46080" rIns="92160" bIns="46080"/>
          <a:lstStyle/>
          <a:p>
            <a:pPr algn="ctr">
              <a:lnSpc>
                <a:spcPct val="100000"/>
              </a:lnSpc>
            </a:pPr>
            <a:r>
              <a:rPr lang="en-IN" sz="2000">
                <a:solidFill>
                  <a:srgbClr val="000000"/>
                </a:solidFill>
                <a:latin typeface="Times New Roman"/>
              </a:rPr>
              <a:t>           time_key</a:t>
            </a:r>
            <a:endParaRPr/>
          </a:p>
        </p:txBody>
      </p:sp>
      <p:sp>
        <p:nvSpPr>
          <p:cNvPr id="461" name="CustomShape 10"/>
          <p:cNvSpPr/>
          <p:nvPr/>
        </p:nvSpPr>
        <p:spPr>
          <a:xfrm>
            <a:off x="3346560" y="3135240"/>
            <a:ext cx="2027880" cy="396720"/>
          </a:xfrm>
          <a:prstGeom prst="rect">
            <a:avLst/>
          </a:prstGeom>
          <a:solidFill>
            <a:srgbClr val="FFCC99"/>
          </a:solidFill>
        </p:spPr>
        <p:txBody>
          <a:bodyPr wrap="none" lIns="92160" tIns="46080" rIns="92160" bIns="46080"/>
          <a:lstStyle/>
          <a:p>
            <a:pPr>
              <a:lnSpc>
                <a:spcPct val="100000"/>
              </a:lnSpc>
            </a:pPr>
            <a:r>
              <a:rPr lang="en-IN" sz="2000">
                <a:solidFill>
                  <a:srgbClr val="000000"/>
                </a:solidFill>
                <a:latin typeface="Times New Roman"/>
              </a:rPr>
              <a:t>              item_key</a:t>
            </a:r>
            <a:endParaRPr/>
          </a:p>
        </p:txBody>
      </p:sp>
      <p:sp>
        <p:nvSpPr>
          <p:cNvPr id="462" name="CustomShape 11"/>
          <p:cNvSpPr/>
          <p:nvPr/>
        </p:nvSpPr>
        <p:spPr>
          <a:xfrm>
            <a:off x="3317760" y="3570120"/>
            <a:ext cx="2064960" cy="450360"/>
          </a:xfrm>
          <a:prstGeom prst="rect">
            <a:avLst/>
          </a:prstGeom>
          <a:ln w="12600">
            <a:solidFill>
              <a:srgbClr val="000000"/>
            </a:solidFill>
            <a:miter/>
          </a:ln>
        </p:spPr>
      </p:sp>
      <p:sp>
        <p:nvSpPr>
          <p:cNvPr id="463" name="CustomShape 12"/>
          <p:cNvSpPr/>
          <p:nvPr/>
        </p:nvSpPr>
        <p:spPr>
          <a:xfrm>
            <a:off x="3346200" y="3581280"/>
            <a:ext cx="2079720" cy="396720"/>
          </a:xfrm>
          <a:prstGeom prst="rect">
            <a:avLst/>
          </a:prstGeom>
          <a:solidFill>
            <a:srgbClr val="CCECFF"/>
          </a:solidFill>
        </p:spPr>
        <p:txBody>
          <a:bodyPr wrap="none" lIns="92160" tIns="46080" rIns="92160" bIns="46080"/>
          <a:lstStyle/>
          <a:p>
            <a:pPr>
              <a:lnSpc>
                <a:spcPct val="100000"/>
              </a:lnSpc>
            </a:pPr>
            <a:r>
              <a:rPr lang="en-IN" sz="2000">
                <a:solidFill>
                  <a:srgbClr val="000000"/>
                </a:solidFill>
                <a:latin typeface="Times New Roman"/>
              </a:rPr>
              <a:t>           branch_key</a:t>
            </a:r>
            <a:endParaRPr/>
          </a:p>
        </p:txBody>
      </p:sp>
      <p:sp>
        <p:nvSpPr>
          <p:cNvPr id="464" name="CustomShape 13"/>
          <p:cNvSpPr/>
          <p:nvPr/>
        </p:nvSpPr>
        <p:spPr>
          <a:xfrm>
            <a:off x="3317760" y="4033800"/>
            <a:ext cx="2064960" cy="452160"/>
          </a:xfrm>
          <a:prstGeom prst="rect">
            <a:avLst/>
          </a:prstGeom>
          <a:ln w="12600">
            <a:solidFill>
              <a:srgbClr val="000000"/>
            </a:solidFill>
            <a:miter/>
          </a:ln>
        </p:spPr>
      </p:sp>
      <p:sp>
        <p:nvSpPr>
          <p:cNvPr id="465" name="CustomShape 14"/>
          <p:cNvSpPr/>
          <p:nvPr/>
        </p:nvSpPr>
        <p:spPr>
          <a:xfrm>
            <a:off x="3345480" y="4057560"/>
            <a:ext cx="2076840" cy="396720"/>
          </a:xfrm>
          <a:prstGeom prst="rect">
            <a:avLst/>
          </a:prstGeom>
          <a:solidFill>
            <a:srgbClr val="FFFF99"/>
          </a:solidFill>
        </p:spPr>
        <p:txBody>
          <a:bodyPr wrap="none" lIns="92160" tIns="46080" rIns="92160" bIns="46080"/>
          <a:lstStyle/>
          <a:p>
            <a:pPr>
              <a:lnSpc>
                <a:spcPct val="100000"/>
              </a:lnSpc>
            </a:pPr>
            <a:r>
              <a:rPr lang="en-IN" sz="2000">
                <a:solidFill>
                  <a:srgbClr val="000000"/>
                </a:solidFill>
                <a:latin typeface="Times New Roman"/>
              </a:rPr>
              <a:t>         location_key</a:t>
            </a:r>
            <a:endParaRPr/>
          </a:p>
        </p:txBody>
      </p:sp>
      <p:sp>
        <p:nvSpPr>
          <p:cNvPr id="466" name="CustomShape 15"/>
          <p:cNvSpPr/>
          <p:nvPr/>
        </p:nvSpPr>
        <p:spPr>
          <a:xfrm>
            <a:off x="3317760" y="4498920"/>
            <a:ext cx="2064960" cy="452160"/>
          </a:xfrm>
          <a:prstGeom prst="rect">
            <a:avLst/>
          </a:prstGeom>
          <a:ln w="12600">
            <a:solidFill>
              <a:srgbClr val="000000"/>
            </a:solidFill>
            <a:miter/>
          </a:ln>
        </p:spPr>
      </p:sp>
      <p:sp>
        <p:nvSpPr>
          <p:cNvPr id="467" name="CustomShape 16"/>
          <p:cNvSpPr/>
          <p:nvPr/>
        </p:nvSpPr>
        <p:spPr>
          <a:xfrm>
            <a:off x="3345840" y="4549680"/>
            <a:ext cx="200088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units_sold</a:t>
            </a:r>
            <a:endParaRPr/>
          </a:p>
        </p:txBody>
      </p:sp>
      <p:sp>
        <p:nvSpPr>
          <p:cNvPr id="468" name="CustomShape 17"/>
          <p:cNvSpPr/>
          <p:nvPr/>
        </p:nvSpPr>
        <p:spPr>
          <a:xfrm>
            <a:off x="3317760" y="4964040"/>
            <a:ext cx="2064960" cy="450360"/>
          </a:xfrm>
          <a:prstGeom prst="rect">
            <a:avLst/>
          </a:prstGeom>
          <a:ln w="12600">
            <a:solidFill>
              <a:srgbClr val="000000"/>
            </a:solidFill>
            <a:miter/>
          </a:ln>
        </p:spPr>
      </p:sp>
      <p:sp>
        <p:nvSpPr>
          <p:cNvPr id="469" name="CustomShape 18"/>
          <p:cNvSpPr/>
          <p:nvPr/>
        </p:nvSpPr>
        <p:spPr>
          <a:xfrm>
            <a:off x="3346200" y="499428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dollars_sold</a:t>
            </a:r>
            <a:endParaRPr/>
          </a:p>
        </p:txBody>
      </p:sp>
      <p:sp>
        <p:nvSpPr>
          <p:cNvPr id="470" name="CustomShape 19"/>
          <p:cNvSpPr/>
          <p:nvPr/>
        </p:nvSpPr>
        <p:spPr>
          <a:xfrm>
            <a:off x="3317760" y="5429160"/>
            <a:ext cx="2064960" cy="450360"/>
          </a:xfrm>
          <a:prstGeom prst="rect">
            <a:avLst/>
          </a:prstGeom>
          <a:ln w="12600">
            <a:solidFill>
              <a:srgbClr val="000000"/>
            </a:solidFill>
            <a:miter/>
          </a:ln>
        </p:spPr>
      </p:sp>
      <p:sp>
        <p:nvSpPr>
          <p:cNvPr id="471" name="CustomShape 20"/>
          <p:cNvSpPr/>
          <p:nvPr/>
        </p:nvSpPr>
        <p:spPr>
          <a:xfrm>
            <a:off x="3327840" y="5440320"/>
            <a:ext cx="2006640" cy="396720"/>
          </a:xfrm>
          <a:prstGeom prst="rect">
            <a:avLst/>
          </a:prstGeom>
          <a:solidFill>
            <a:srgbClr val="FF99CC"/>
          </a:solidFill>
        </p:spPr>
        <p:txBody>
          <a:bodyPr wrap="none" lIns="92160" tIns="46080" rIns="92160" bIns="46080"/>
          <a:lstStyle/>
          <a:p>
            <a:pPr>
              <a:lnSpc>
                <a:spcPct val="100000"/>
              </a:lnSpc>
            </a:pPr>
            <a:r>
              <a:rPr lang="en-IN" sz="2000">
                <a:solidFill>
                  <a:srgbClr val="000000"/>
                </a:solidFill>
                <a:latin typeface="Times New Roman"/>
              </a:rPr>
              <a:t>             avg_sales</a:t>
            </a:r>
            <a:endParaRPr/>
          </a:p>
        </p:txBody>
      </p:sp>
      <p:sp>
        <p:nvSpPr>
          <p:cNvPr id="472" name="CustomShape 21"/>
          <p:cNvSpPr/>
          <p:nvPr/>
        </p:nvSpPr>
        <p:spPr>
          <a:xfrm>
            <a:off x="1676520" y="5867280"/>
            <a:ext cx="1218960" cy="397440"/>
          </a:xfrm>
          <a:prstGeom prst="rect">
            <a:avLst/>
          </a:prstGeom>
          <a:solidFill>
            <a:srgbClr val="FF99CC"/>
          </a:solidFill>
          <a:ln w="9360">
            <a:solidFill>
              <a:srgbClr val="000000"/>
            </a:solidFill>
            <a:miter/>
          </a:ln>
        </p:spPr>
        <p:txBody>
          <a:bodyPr lIns="92160" tIns="46080" rIns="92160" bIns="46080"/>
          <a:lstStyle/>
          <a:p>
            <a:pPr>
              <a:lnSpc>
                <a:spcPct val="100000"/>
              </a:lnSpc>
            </a:pPr>
            <a:r>
              <a:rPr lang="en-IN" sz="2000">
                <a:solidFill>
                  <a:srgbClr val="000000"/>
                </a:solidFill>
                <a:latin typeface="Times New Roman"/>
              </a:rPr>
              <a:t>Measures</a:t>
            </a:r>
            <a:endParaRPr/>
          </a:p>
        </p:txBody>
      </p:sp>
      <p:sp>
        <p:nvSpPr>
          <p:cNvPr id="473" name="Line 22"/>
          <p:cNvSpPr/>
          <p:nvPr/>
        </p:nvSpPr>
        <p:spPr>
          <a:xfrm flipV="1">
            <a:off x="2590560" y="4724280"/>
            <a:ext cx="770040" cy="1143000"/>
          </a:xfrm>
          <a:prstGeom prst="line">
            <a:avLst/>
          </a:prstGeom>
          <a:ln w="12600">
            <a:solidFill>
              <a:srgbClr val="000000"/>
            </a:solidFill>
            <a:round/>
          </a:ln>
        </p:spPr>
      </p:sp>
      <p:sp>
        <p:nvSpPr>
          <p:cNvPr id="474" name="Line 23"/>
          <p:cNvSpPr/>
          <p:nvPr/>
        </p:nvSpPr>
        <p:spPr>
          <a:xfrm flipV="1">
            <a:off x="2571480" y="5267160"/>
            <a:ext cx="789120" cy="561960"/>
          </a:xfrm>
          <a:prstGeom prst="line">
            <a:avLst/>
          </a:prstGeom>
          <a:ln w="12600">
            <a:solidFill>
              <a:srgbClr val="000000"/>
            </a:solidFill>
            <a:round/>
          </a:ln>
        </p:spPr>
      </p:sp>
      <p:sp>
        <p:nvSpPr>
          <p:cNvPr id="475" name="Line 24"/>
          <p:cNvSpPr/>
          <p:nvPr/>
        </p:nvSpPr>
        <p:spPr>
          <a:xfrm flipV="1">
            <a:off x="2571480" y="5635440"/>
            <a:ext cx="905040" cy="193680"/>
          </a:xfrm>
          <a:prstGeom prst="line">
            <a:avLst/>
          </a:prstGeom>
          <a:ln w="12600">
            <a:solidFill>
              <a:srgbClr val="000000"/>
            </a:solidFill>
            <a:round/>
          </a:ln>
        </p:spPr>
      </p:sp>
      <p:sp>
        <p:nvSpPr>
          <p:cNvPr id="476" name="Line 25"/>
          <p:cNvSpPr/>
          <p:nvPr/>
        </p:nvSpPr>
        <p:spPr>
          <a:xfrm flipH="1">
            <a:off x="1981080" y="3886200"/>
            <a:ext cx="1346040" cy="685800"/>
          </a:xfrm>
          <a:prstGeom prst="line">
            <a:avLst/>
          </a:prstGeom>
          <a:ln w="50760" cap="rnd">
            <a:solidFill>
              <a:srgbClr val="000000"/>
            </a:solidFill>
            <a:custDash>
              <a:ds d="141000" sp="141000"/>
            </a:custDash>
            <a:round/>
            <a:tailEnd type="triangle" w="med" len="med"/>
          </a:ln>
        </p:spPr>
      </p:sp>
      <p:sp>
        <p:nvSpPr>
          <p:cNvPr id="477" name="Line 26"/>
          <p:cNvSpPr/>
          <p:nvPr/>
        </p:nvSpPr>
        <p:spPr>
          <a:xfrm flipH="1" flipV="1">
            <a:off x="1981080" y="1981080"/>
            <a:ext cx="1522440" cy="866880"/>
          </a:xfrm>
          <a:prstGeom prst="line">
            <a:avLst/>
          </a:prstGeom>
          <a:ln w="50760" cap="rnd">
            <a:solidFill>
              <a:srgbClr val="000000"/>
            </a:solidFill>
            <a:custDash>
              <a:ds d="141000" sp="141000"/>
            </a:custDash>
            <a:round/>
            <a:tailEnd type="triangle" w="med" len="med"/>
          </a:ln>
        </p:spPr>
      </p:sp>
      <p:sp>
        <p:nvSpPr>
          <p:cNvPr id="478" name="Line 27"/>
          <p:cNvSpPr/>
          <p:nvPr/>
        </p:nvSpPr>
        <p:spPr>
          <a:xfrm>
            <a:off x="5333760" y="4267080"/>
            <a:ext cx="609840" cy="152280"/>
          </a:xfrm>
          <a:prstGeom prst="line">
            <a:avLst/>
          </a:prstGeom>
          <a:ln w="50760" cap="rnd">
            <a:solidFill>
              <a:srgbClr val="000000"/>
            </a:solidFill>
            <a:custDash>
              <a:ds d="141000" sp="141000"/>
            </a:custDash>
            <a:round/>
            <a:tailEnd type="triangle" w="med" len="med"/>
          </a:ln>
        </p:spPr>
      </p:sp>
      <p:sp>
        <p:nvSpPr>
          <p:cNvPr id="479" name="Line 28"/>
          <p:cNvSpPr/>
          <p:nvPr/>
        </p:nvSpPr>
        <p:spPr>
          <a:xfrm flipV="1">
            <a:off x="5333760" y="2286000"/>
            <a:ext cx="609840" cy="838080"/>
          </a:xfrm>
          <a:prstGeom prst="line">
            <a:avLst/>
          </a:prstGeom>
          <a:ln w="50760" cap="rnd">
            <a:solidFill>
              <a:srgbClr val="000000"/>
            </a:solidFill>
            <a:custDash>
              <a:ds d="141000" sp="141000"/>
            </a:custDash>
            <a:round/>
            <a:tailEnd type="triangle" w="med" len="med"/>
          </a:ln>
        </p:spPr>
      </p:sp>
      <p:sp>
        <p:nvSpPr>
          <p:cNvPr id="480" name="CustomShape 29"/>
          <p:cNvSpPr/>
          <p:nvPr/>
        </p:nvSpPr>
        <p:spPr>
          <a:xfrm>
            <a:off x="5946840" y="1973880"/>
            <a:ext cx="1368000" cy="1464120"/>
          </a:xfrm>
          <a:prstGeom prst="rect">
            <a:avLst/>
          </a:prstGeom>
          <a:solidFill>
            <a:srgbClr val="FFCC99"/>
          </a:solidFill>
          <a:ln w="9360">
            <a:solidFill>
              <a:srgbClr val="000000"/>
            </a:solidFill>
            <a:miter/>
          </a:ln>
        </p:spPr>
        <p:txBody>
          <a:bodyPr wrap="none" lIns="92160" tIns="46080" rIns="92160" bIns="46080"/>
          <a:lstStyle/>
          <a:p>
            <a:pPr>
              <a:lnSpc>
                <a:spcPct val="100000"/>
              </a:lnSpc>
            </a:pPr>
            <a:r>
              <a:rPr lang="en-IN">
                <a:latin typeface="Times New Roman"/>
              </a:rPr>
              <a:t>item_key</a:t>
            </a:r>
            <a:endParaRPr/>
          </a:p>
          <a:p>
            <a:pPr>
              <a:lnSpc>
                <a:spcPct val="100000"/>
              </a:lnSpc>
            </a:pPr>
            <a:r>
              <a:rPr lang="en-IN">
                <a:latin typeface="Times New Roman"/>
              </a:rPr>
              <a:t>item_name</a:t>
            </a:r>
            <a:endParaRPr/>
          </a:p>
          <a:p>
            <a:pPr>
              <a:lnSpc>
                <a:spcPct val="100000"/>
              </a:lnSpc>
            </a:pPr>
            <a:r>
              <a:rPr lang="en-IN">
                <a:latin typeface="Times New Roman"/>
              </a:rPr>
              <a:t>brand</a:t>
            </a:r>
            <a:endParaRPr/>
          </a:p>
          <a:p>
            <a:pPr>
              <a:lnSpc>
                <a:spcPct val="100000"/>
              </a:lnSpc>
            </a:pPr>
            <a:r>
              <a:rPr lang="en-IN">
                <a:latin typeface="Times New Roman"/>
              </a:rPr>
              <a:t>type</a:t>
            </a:r>
            <a:endParaRPr/>
          </a:p>
          <a:p>
            <a:pPr>
              <a:lnSpc>
                <a:spcPct val="100000"/>
              </a:lnSpc>
            </a:pPr>
            <a:r>
              <a:rPr lang="en-IN">
                <a:latin typeface="Times New Roman"/>
              </a:rPr>
              <a:t>supplier_key</a:t>
            </a:r>
            <a:endParaRPr/>
          </a:p>
        </p:txBody>
      </p:sp>
      <p:sp>
        <p:nvSpPr>
          <p:cNvPr id="481" name="CustomShape 30"/>
          <p:cNvSpPr/>
          <p:nvPr/>
        </p:nvSpPr>
        <p:spPr>
          <a:xfrm>
            <a:off x="6155640" y="1528560"/>
            <a:ext cx="725040" cy="45648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400">
                <a:latin typeface="Times New Roman"/>
              </a:rPr>
              <a:t>item</a:t>
            </a:r>
            <a:endParaRPr/>
          </a:p>
        </p:txBody>
      </p:sp>
      <p:sp>
        <p:nvSpPr>
          <p:cNvPr id="482" name="CustomShape 31"/>
          <p:cNvSpPr/>
          <p:nvPr/>
        </p:nvSpPr>
        <p:spPr>
          <a:xfrm>
            <a:off x="696240" y="4354200"/>
            <a:ext cx="1419840" cy="915480"/>
          </a:xfrm>
          <a:prstGeom prst="rect">
            <a:avLst/>
          </a:prstGeom>
          <a:solidFill>
            <a:srgbClr val="CCECFF"/>
          </a:solidFill>
          <a:ln w="9360">
            <a:solidFill>
              <a:srgbClr val="000000"/>
            </a:solidFill>
            <a:miter/>
          </a:ln>
        </p:spPr>
        <p:txBody>
          <a:bodyPr wrap="none" lIns="92160" tIns="46080" rIns="92160" bIns="46080"/>
          <a:lstStyle/>
          <a:p>
            <a:pPr>
              <a:lnSpc>
                <a:spcPct val="100000"/>
              </a:lnSpc>
            </a:pPr>
            <a:r>
              <a:rPr lang="en-IN">
                <a:latin typeface="Times New Roman"/>
              </a:rPr>
              <a:t>branch_key</a:t>
            </a:r>
            <a:endParaRPr/>
          </a:p>
          <a:p>
            <a:pPr>
              <a:lnSpc>
                <a:spcPct val="100000"/>
              </a:lnSpc>
            </a:pPr>
            <a:r>
              <a:rPr lang="en-IN">
                <a:latin typeface="Times New Roman"/>
              </a:rPr>
              <a:t>branch_name</a:t>
            </a:r>
            <a:endParaRPr/>
          </a:p>
          <a:p>
            <a:pPr>
              <a:lnSpc>
                <a:spcPct val="100000"/>
              </a:lnSpc>
            </a:pPr>
            <a:r>
              <a:rPr lang="en-IN">
                <a:latin typeface="Times New Roman"/>
              </a:rPr>
              <a:t>branch_type</a:t>
            </a:r>
            <a:endParaRPr/>
          </a:p>
        </p:txBody>
      </p:sp>
      <p:sp>
        <p:nvSpPr>
          <p:cNvPr id="483" name="CustomShape 32"/>
          <p:cNvSpPr/>
          <p:nvPr/>
        </p:nvSpPr>
        <p:spPr>
          <a:xfrm>
            <a:off x="615600" y="3886200"/>
            <a:ext cx="1011600" cy="45612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sz="2400">
                <a:latin typeface="Times New Roman"/>
              </a:rPr>
              <a:t>branch</a:t>
            </a:r>
            <a:endParaRPr/>
          </a:p>
        </p:txBody>
      </p:sp>
      <p:sp>
        <p:nvSpPr>
          <p:cNvPr id="484" name="CustomShape 33"/>
          <p:cNvSpPr/>
          <p:nvPr/>
        </p:nvSpPr>
        <p:spPr>
          <a:xfrm>
            <a:off x="7708680" y="2328840"/>
            <a:ext cx="1432080" cy="641160"/>
          </a:xfrm>
          <a:prstGeom prst="rect">
            <a:avLst/>
          </a:prstGeom>
          <a:solidFill>
            <a:srgbClr val="FFCC99"/>
          </a:solidFill>
          <a:ln w="9360">
            <a:solidFill>
              <a:srgbClr val="000000"/>
            </a:solidFill>
            <a:miter/>
          </a:ln>
        </p:spPr>
        <p:txBody>
          <a:bodyPr wrap="none" lIns="92160" tIns="46080" rIns="92160" bIns="46080"/>
          <a:lstStyle/>
          <a:p>
            <a:pPr>
              <a:lnSpc>
                <a:spcPct val="100000"/>
              </a:lnSpc>
            </a:pPr>
            <a:r>
              <a:rPr lang="en-IN">
                <a:latin typeface="Times New Roman"/>
              </a:rPr>
              <a:t>supplier_key</a:t>
            </a:r>
            <a:endParaRPr/>
          </a:p>
          <a:p>
            <a:pPr>
              <a:lnSpc>
                <a:spcPct val="100000"/>
              </a:lnSpc>
            </a:pPr>
            <a:r>
              <a:rPr lang="en-IN">
                <a:latin typeface="Times New Roman"/>
              </a:rPr>
              <a:t>supplier_type</a:t>
            </a:r>
            <a:endParaRPr/>
          </a:p>
        </p:txBody>
      </p:sp>
      <p:sp>
        <p:nvSpPr>
          <p:cNvPr id="485" name="CustomShape 34"/>
          <p:cNvSpPr/>
          <p:nvPr/>
        </p:nvSpPr>
        <p:spPr>
          <a:xfrm>
            <a:off x="7698960" y="1986120"/>
            <a:ext cx="1165680" cy="45648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400">
                <a:latin typeface="Times New Roman"/>
              </a:rPr>
              <a:t>supplier</a:t>
            </a:r>
            <a:endParaRPr/>
          </a:p>
        </p:txBody>
      </p:sp>
      <p:sp>
        <p:nvSpPr>
          <p:cNvPr id="486" name="Line 35"/>
          <p:cNvSpPr/>
          <p:nvPr/>
        </p:nvSpPr>
        <p:spPr>
          <a:xfrm flipV="1">
            <a:off x="7162560" y="2666880"/>
            <a:ext cx="533520" cy="533520"/>
          </a:xfrm>
          <a:prstGeom prst="line">
            <a:avLst/>
          </a:prstGeom>
          <a:ln w="50760" cap="rnd">
            <a:solidFill>
              <a:srgbClr val="000000"/>
            </a:solidFill>
            <a:custDash>
              <a:ds d="141000" sp="141000"/>
            </a:custDash>
            <a:round/>
            <a:tailEnd type="triangle" w="med" len="med"/>
          </a:ln>
        </p:spPr>
      </p:sp>
      <p:sp>
        <p:nvSpPr>
          <p:cNvPr id="487" name="CustomShape 36"/>
          <p:cNvSpPr/>
          <p:nvPr/>
        </p:nvSpPr>
        <p:spPr>
          <a:xfrm>
            <a:off x="7489800" y="5292720"/>
            <a:ext cx="1653840" cy="1065960"/>
          </a:xfrm>
          <a:prstGeom prst="rect">
            <a:avLst/>
          </a:prstGeom>
          <a:solidFill>
            <a:srgbClr val="FFFF99"/>
          </a:solidFill>
          <a:ln w="9360">
            <a:solidFill>
              <a:srgbClr val="000000"/>
            </a:solidFill>
            <a:miter/>
          </a:ln>
        </p:spPr>
        <p:txBody>
          <a:bodyPr lIns="92160" tIns="46080" rIns="92160" bIns="46080"/>
          <a:lstStyle/>
          <a:p>
            <a:pPr>
              <a:lnSpc>
                <a:spcPct val="100000"/>
              </a:lnSpc>
            </a:pPr>
            <a:r>
              <a:rPr lang="en-IN" sz="1600">
                <a:latin typeface="Times New Roman"/>
              </a:rPr>
              <a:t>city_key</a:t>
            </a:r>
            <a:endParaRPr/>
          </a:p>
          <a:p>
            <a:pPr>
              <a:lnSpc>
                <a:spcPct val="100000"/>
              </a:lnSpc>
            </a:pPr>
            <a:r>
              <a:rPr lang="en-IN" sz="1600">
                <a:latin typeface="Times New Roman"/>
              </a:rPr>
              <a:t>city</a:t>
            </a:r>
            <a:endParaRPr/>
          </a:p>
          <a:p>
            <a:pPr>
              <a:lnSpc>
                <a:spcPct val="100000"/>
              </a:lnSpc>
            </a:pPr>
            <a:r>
              <a:rPr lang="en-IN" sz="1600">
                <a:latin typeface="Times New Roman"/>
              </a:rPr>
              <a:t>state_or_province</a:t>
            </a:r>
            <a:endParaRPr/>
          </a:p>
          <a:p>
            <a:pPr>
              <a:lnSpc>
                <a:spcPct val="100000"/>
              </a:lnSpc>
            </a:pPr>
            <a:r>
              <a:rPr lang="en-IN" sz="1600">
                <a:latin typeface="Times New Roman"/>
              </a:rPr>
              <a:t>country</a:t>
            </a:r>
            <a:endParaRPr/>
          </a:p>
        </p:txBody>
      </p:sp>
      <p:sp>
        <p:nvSpPr>
          <p:cNvPr id="488" name="CustomShape 37"/>
          <p:cNvSpPr/>
          <p:nvPr/>
        </p:nvSpPr>
        <p:spPr>
          <a:xfrm>
            <a:off x="7492680" y="4876920"/>
            <a:ext cx="566280" cy="397440"/>
          </a:xfrm>
          <a:prstGeom prst="rect">
            <a:avLst/>
          </a:prstGeom>
          <a:solidFill>
            <a:srgbClr val="FFFF99"/>
          </a:solidFill>
          <a:ln w="9360">
            <a:solidFill>
              <a:srgbClr val="000000"/>
            </a:solidFill>
            <a:miter/>
          </a:ln>
        </p:spPr>
        <p:txBody>
          <a:bodyPr wrap="none" lIns="92160" tIns="46080" rIns="92160" bIns="46080"/>
          <a:lstStyle/>
          <a:p>
            <a:pPr>
              <a:lnSpc>
                <a:spcPct val="100000"/>
              </a:lnSpc>
            </a:pPr>
            <a:r>
              <a:rPr lang="en-IN" sz="2000">
                <a:latin typeface="Times New Roman"/>
              </a:rPr>
              <a:t>city</a:t>
            </a:r>
            <a:endParaRPr/>
          </a:p>
        </p:txBody>
      </p:sp>
      <p:sp>
        <p:nvSpPr>
          <p:cNvPr id="489" name="Line 38"/>
          <p:cNvSpPr/>
          <p:nvPr/>
        </p:nvSpPr>
        <p:spPr>
          <a:xfrm>
            <a:off x="6858000" y="5029200"/>
            <a:ext cx="685800" cy="457200"/>
          </a:xfrm>
          <a:prstGeom prst="line">
            <a:avLst/>
          </a:prstGeom>
          <a:ln w="50760" cap="rnd">
            <a:solidFill>
              <a:srgbClr val="000000"/>
            </a:solidFill>
            <a:custDash>
              <a:ds d="141000" sp="141000"/>
            </a:custDash>
            <a:round/>
            <a:tailEnd type="triangle" w="med" len="med"/>
          </a:ln>
        </p:spPr>
      </p:sp>
      <p:sp>
        <p:nvSpPr>
          <p:cNvPr id="490" name="TextShape 39"/>
          <p:cNvSpPr txBox="1"/>
          <p:nvPr/>
        </p:nvSpPr>
        <p:spPr>
          <a:xfrm>
            <a:off x="0" y="0"/>
            <a:ext cx="0" cy="0"/>
          </a:xfrm>
          <a:prstGeom prst="rect">
            <a:avLst/>
          </a:prstGeom>
        </p:spPr>
        <p:txBody>
          <a:bodyPr lIns="90000" tIns="45000" rIns="90000" bIns="45000"/>
          <a:lstStyle/>
          <a:p>
            <a:pPr>
              <a:lnSpc>
                <a:spcPct val="100000"/>
              </a:lnSpc>
            </a:pPr>
            <a:fld id="{01B18161-11C1-41C1-9101-C1A131511121}" type="slidenum">
              <a:rPr lang="en-IN">
                <a:solidFill>
                  <a:srgbClr val="000000"/>
                </a:solidFill>
                <a:latin typeface="Calibri"/>
              </a:rPr>
              <a:pPr>
                <a:lnSpc>
                  <a:spcPct val="100000"/>
                </a:lnSpc>
              </a:pPr>
              <a:t>37</a:t>
            </a:fld>
            <a:endParaRP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457200" y="274680"/>
            <a:ext cx="8229240" cy="1142640"/>
          </a:xfrm>
          <a:prstGeom prst="rect">
            <a:avLst/>
          </a:prstGeom>
        </p:spPr>
        <p:txBody>
          <a:bodyPr anchor="ctr"/>
          <a:lstStyle/>
          <a:p>
            <a:pPr algn="ctr">
              <a:lnSpc>
                <a:spcPct val="100000"/>
              </a:lnSpc>
            </a:pPr>
            <a:r>
              <a:rPr lang="en-US" sz="6000" b="1">
                <a:solidFill>
                  <a:srgbClr val="FF0000"/>
                </a:solidFill>
                <a:latin typeface="Times New Roman"/>
              </a:rPr>
              <a:t>Fact Constellation</a:t>
            </a:r>
            <a:endParaRPr/>
          </a:p>
        </p:txBody>
      </p:sp>
      <p:sp>
        <p:nvSpPr>
          <p:cNvPr id="492" name="TextShape 2"/>
          <p:cNvSpPr txBox="1"/>
          <p:nvPr/>
        </p:nvSpPr>
        <p:spPr>
          <a:xfrm>
            <a:off x="0" y="0"/>
            <a:ext cx="0" cy="0"/>
          </a:xfrm>
          <a:prstGeom prst="rect">
            <a:avLst/>
          </a:prstGeom>
        </p:spPr>
        <p:txBody>
          <a:bodyPr lIns="90000" tIns="45000" rIns="90000" bIns="45000"/>
          <a:lstStyle/>
          <a:p>
            <a:pPr>
              <a:lnSpc>
                <a:spcPct val="100000"/>
              </a:lnSpc>
            </a:pPr>
            <a:fld id="{E1913121-61C1-4161-A191-A1A1815141B1}" type="slidenum">
              <a:rPr lang="en-IN">
                <a:solidFill>
                  <a:srgbClr val="000000"/>
                </a:solidFill>
                <a:latin typeface="Calibri"/>
              </a:rPr>
              <a:pPr>
                <a:lnSpc>
                  <a:spcPct val="100000"/>
                </a:lnSpc>
              </a:pPr>
              <a:t>38</a:t>
            </a:fld>
            <a:endParaRPr/>
          </a:p>
        </p:txBody>
      </p:sp>
      <p:sp>
        <p:nvSpPr>
          <p:cNvPr id="493" name="CustomShape 3"/>
          <p:cNvSpPr/>
          <p:nvPr/>
        </p:nvSpPr>
        <p:spPr>
          <a:xfrm>
            <a:off x="380880" y="1981080"/>
            <a:ext cx="8381520" cy="2528280"/>
          </a:xfrm>
          <a:prstGeom prst="rect">
            <a:avLst/>
          </a:prstGeom>
        </p:spPr>
        <p:txBody>
          <a:bodyPr lIns="90000" tIns="45000" rIns="90000" bIns="45000"/>
          <a:lstStyle/>
          <a:p>
            <a:pPr>
              <a:lnSpc>
                <a:spcPct val="100000"/>
              </a:lnSpc>
              <a:buFont typeface="Arial"/>
              <a:buChar char="•"/>
            </a:pPr>
            <a:r>
              <a:rPr lang="en-IN" sz="4000">
                <a:solidFill>
                  <a:srgbClr val="006666"/>
                </a:solidFill>
                <a:latin typeface="Times New Roman"/>
              </a:rPr>
              <a:t>Multiple fact tables share dimension tables</a:t>
            </a:r>
            <a:r>
              <a:rPr lang="en-IN" sz="4000">
                <a:solidFill>
                  <a:srgbClr val="000000"/>
                </a:solidFill>
                <a:latin typeface="Times New Roman"/>
              </a:rPr>
              <a:t>, viewed as a collection of stars, therefore called </a:t>
            </a:r>
            <a:r>
              <a:rPr lang="en-IN" sz="4000">
                <a:solidFill>
                  <a:srgbClr val="800080"/>
                </a:solidFill>
                <a:latin typeface="Times New Roman"/>
              </a:rPr>
              <a:t>galaxy schema</a:t>
            </a:r>
            <a:r>
              <a:rPr lang="en-IN" sz="4000">
                <a:solidFill>
                  <a:srgbClr val="000000"/>
                </a:solidFill>
                <a:latin typeface="Times New Roman"/>
              </a:rPr>
              <a:t> or fact constellation </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990720" y="228600"/>
            <a:ext cx="7009920" cy="914040"/>
          </a:xfrm>
          <a:prstGeom prst="rect">
            <a:avLst/>
          </a:prstGeom>
        </p:spPr>
        <p:txBody>
          <a:bodyPr anchor="ctr"/>
          <a:lstStyle/>
          <a:p>
            <a:pPr algn="ctr">
              <a:lnSpc>
                <a:spcPct val="100000"/>
              </a:lnSpc>
            </a:pPr>
            <a:r>
              <a:rPr lang="en-US" sz="4000" b="1">
                <a:solidFill>
                  <a:srgbClr val="FF0000"/>
                </a:solidFill>
                <a:latin typeface="Times New Roman"/>
              </a:rPr>
              <a:t>Example of Fact Constellation</a:t>
            </a:r>
            <a:endParaRPr/>
          </a:p>
        </p:txBody>
      </p:sp>
      <p:sp>
        <p:nvSpPr>
          <p:cNvPr id="495" name="CustomShape 2"/>
          <p:cNvSpPr/>
          <p:nvPr/>
        </p:nvSpPr>
        <p:spPr>
          <a:xfrm>
            <a:off x="2895480" y="3048120"/>
            <a:ext cx="1607760" cy="456840"/>
          </a:xfrm>
          <a:prstGeom prst="rect">
            <a:avLst/>
          </a:prstGeom>
          <a:ln w="12600">
            <a:solidFill>
              <a:srgbClr val="000000"/>
            </a:solidFill>
            <a:miter/>
          </a:ln>
        </p:spPr>
      </p:sp>
      <p:sp>
        <p:nvSpPr>
          <p:cNvPr id="496" name="CustomShape 3"/>
          <p:cNvSpPr/>
          <p:nvPr/>
        </p:nvSpPr>
        <p:spPr>
          <a:xfrm>
            <a:off x="232560" y="1633680"/>
            <a:ext cx="1631520" cy="1552680"/>
          </a:xfrm>
          <a:prstGeom prst="rect">
            <a:avLst/>
          </a:prstGeom>
          <a:solidFill>
            <a:srgbClr val="00FF99"/>
          </a:solidFill>
          <a:ln w="9360">
            <a:solidFill>
              <a:srgbClr val="000000"/>
            </a:solidFill>
            <a:miter/>
          </a:ln>
        </p:spPr>
        <p:txBody>
          <a:bodyPr wrap="none" lIns="92160" tIns="46080" rIns="92160" bIns="46080"/>
          <a:lstStyle/>
          <a:p>
            <a:r>
              <a:rPr lang="en-IN" sz="1600">
                <a:solidFill>
                  <a:srgbClr val="000000"/>
                </a:solidFill>
                <a:latin typeface="Times New Roman"/>
              </a:rPr>
              <a:t>time_key</a:t>
            </a:r>
            <a:endParaRPr/>
          </a:p>
          <a:p>
            <a:r>
              <a:rPr lang="en-IN" sz="1600">
                <a:solidFill>
                  <a:srgbClr val="000000"/>
                </a:solidFill>
                <a:latin typeface="Times New Roman"/>
              </a:rPr>
              <a:t>day</a:t>
            </a:r>
            <a:endParaRPr/>
          </a:p>
          <a:p>
            <a:r>
              <a:rPr lang="en-IN" sz="1600">
                <a:solidFill>
                  <a:srgbClr val="000000"/>
                </a:solidFill>
                <a:latin typeface="Times New Roman"/>
              </a:rPr>
              <a:t>day_of_the_week</a:t>
            </a:r>
            <a:endParaRPr/>
          </a:p>
          <a:p>
            <a:r>
              <a:rPr lang="en-IN" sz="1600">
                <a:solidFill>
                  <a:srgbClr val="000000"/>
                </a:solidFill>
                <a:latin typeface="Times New Roman"/>
              </a:rPr>
              <a:t>month</a:t>
            </a:r>
            <a:endParaRPr/>
          </a:p>
          <a:p>
            <a:r>
              <a:rPr lang="en-IN" sz="1600">
                <a:solidFill>
                  <a:srgbClr val="000000"/>
                </a:solidFill>
                <a:latin typeface="Times New Roman"/>
              </a:rPr>
              <a:t>quarter</a:t>
            </a:r>
            <a:endParaRPr/>
          </a:p>
          <a:p>
            <a:r>
              <a:rPr lang="en-IN" sz="1600">
                <a:solidFill>
                  <a:srgbClr val="000000"/>
                </a:solidFill>
                <a:latin typeface="Times New Roman"/>
              </a:rPr>
              <a:t>year</a:t>
            </a:r>
            <a:endParaRPr/>
          </a:p>
        </p:txBody>
      </p:sp>
      <p:sp>
        <p:nvSpPr>
          <p:cNvPr id="497" name="CustomShape 4"/>
          <p:cNvSpPr/>
          <p:nvPr/>
        </p:nvSpPr>
        <p:spPr>
          <a:xfrm>
            <a:off x="231840" y="1219320"/>
            <a:ext cx="594000" cy="366840"/>
          </a:xfrm>
          <a:prstGeom prst="rect">
            <a:avLst/>
          </a:prstGeom>
          <a:solidFill>
            <a:srgbClr val="00FF99"/>
          </a:solidFill>
          <a:ln w="9360">
            <a:solidFill>
              <a:srgbClr val="000000"/>
            </a:solidFill>
            <a:miter/>
          </a:ln>
        </p:spPr>
        <p:txBody>
          <a:bodyPr wrap="none" lIns="92160" tIns="46080" rIns="92160" bIns="46080"/>
          <a:lstStyle/>
          <a:p>
            <a:r>
              <a:rPr lang="en-IN">
                <a:solidFill>
                  <a:srgbClr val="000000"/>
                </a:solidFill>
                <a:latin typeface="Times New Roman"/>
              </a:rPr>
              <a:t>time</a:t>
            </a:r>
            <a:endParaRPr/>
          </a:p>
        </p:txBody>
      </p:sp>
      <p:sp>
        <p:nvSpPr>
          <p:cNvPr id="498" name="CustomShape 5"/>
          <p:cNvSpPr/>
          <p:nvPr/>
        </p:nvSpPr>
        <p:spPr>
          <a:xfrm>
            <a:off x="5112000" y="4448160"/>
            <a:ext cx="1709280" cy="1309320"/>
          </a:xfrm>
          <a:prstGeom prst="rect">
            <a:avLst/>
          </a:prstGeom>
          <a:solidFill>
            <a:srgbClr val="FFFF99"/>
          </a:solidFill>
          <a:ln w="9360">
            <a:solidFill>
              <a:srgbClr val="000000"/>
            </a:solidFill>
            <a:miter/>
          </a:ln>
        </p:spPr>
        <p:txBody>
          <a:bodyPr wrap="none" lIns="92160" tIns="46080" rIns="92160" bIns="46080"/>
          <a:lstStyle/>
          <a:p>
            <a:r>
              <a:rPr lang="en-IN" sz="1600">
                <a:solidFill>
                  <a:srgbClr val="000000"/>
                </a:solidFill>
                <a:latin typeface="Times New Roman"/>
              </a:rPr>
              <a:t>location_key</a:t>
            </a:r>
            <a:endParaRPr/>
          </a:p>
          <a:p>
            <a:r>
              <a:rPr lang="en-IN" sz="1600">
                <a:solidFill>
                  <a:srgbClr val="000000"/>
                </a:solidFill>
                <a:latin typeface="Times New Roman"/>
              </a:rPr>
              <a:t>street</a:t>
            </a:r>
            <a:endParaRPr/>
          </a:p>
          <a:p>
            <a:r>
              <a:rPr lang="en-IN" sz="1600">
                <a:solidFill>
                  <a:srgbClr val="000000"/>
                </a:solidFill>
                <a:latin typeface="Times New Roman"/>
              </a:rPr>
              <a:t>city</a:t>
            </a:r>
            <a:endParaRPr/>
          </a:p>
          <a:p>
            <a:r>
              <a:rPr lang="en-IN" sz="1600">
                <a:solidFill>
                  <a:srgbClr val="000000"/>
                </a:solidFill>
                <a:latin typeface="Times New Roman"/>
              </a:rPr>
              <a:t>province_or_street</a:t>
            </a:r>
            <a:endParaRPr/>
          </a:p>
          <a:p>
            <a:r>
              <a:rPr lang="en-IN" sz="1600">
                <a:solidFill>
                  <a:srgbClr val="000000"/>
                </a:solidFill>
                <a:latin typeface="Times New Roman"/>
              </a:rPr>
              <a:t>country</a:t>
            </a:r>
            <a:endParaRPr/>
          </a:p>
        </p:txBody>
      </p:sp>
      <p:sp>
        <p:nvSpPr>
          <p:cNvPr id="499" name="CustomShape 6"/>
          <p:cNvSpPr/>
          <p:nvPr/>
        </p:nvSpPr>
        <p:spPr>
          <a:xfrm>
            <a:off x="5108400" y="4038480"/>
            <a:ext cx="924480" cy="366840"/>
          </a:xfrm>
          <a:prstGeom prst="rect">
            <a:avLst/>
          </a:prstGeom>
          <a:solidFill>
            <a:srgbClr val="FFFF99"/>
          </a:solidFill>
          <a:ln w="9360">
            <a:solidFill>
              <a:srgbClr val="000000"/>
            </a:solidFill>
            <a:miter/>
          </a:ln>
        </p:spPr>
        <p:txBody>
          <a:bodyPr wrap="none" lIns="92160" tIns="46080" rIns="92160" bIns="46080"/>
          <a:lstStyle/>
          <a:p>
            <a:r>
              <a:rPr lang="en-IN">
                <a:solidFill>
                  <a:srgbClr val="000000"/>
                </a:solidFill>
                <a:latin typeface="Times New Roman"/>
              </a:rPr>
              <a:t>location</a:t>
            </a:r>
            <a:endParaRPr/>
          </a:p>
        </p:txBody>
      </p:sp>
      <p:sp>
        <p:nvSpPr>
          <p:cNvPr id="500" name="CustomShape 7"/>
          <p:cNvSpPr/>
          <p:nvPr/>
        </p:nvSpPr>
        <p:spPr>
          <a:xfrm>
            <a:off x="2749680" y="2133720"/>
            <a:ext cx="1681920" cy="366480"/>
          </a:xfrm>
          <a:prstGeom prst="rect">
            <a:avLst/>
          </a:prstGeom>
        </p:spPr>
        <p:txBody>
          <a:bodyPr wrap="none" lIns="92160" tIns="46080" rIns="92160" bIns="46080"/>
          <a:lstStyle/>
          <a:p>
            <a:pPr>
              <a:lnSpc>
                <a:spcPct val="100000"/>
              </a:lnSpc>
            </a:pPr>
            <a:r>
              <a:rPr lang="en-IN">
                <a:solidFill>
                  <a:srgbClr val="000000"/>
                </a:solidFill>
                <a:latin typeface="Times New Roman"/>
              </a:rPr>
              <a:t>Sales Fact Table</a:t>
            </a:r>
            <a:endParaRPr/>
          </a:p>
        </p:txBody>
      </p:sp>
      <p:sp>
        <p:nvSpPr>
          <p:cNvPr id="501" name="CustomShape 8"/>
          <p:cNvSpPr/>
          <p:nvPr/>
        </p:nvSpPr>
        <p:spPr>
          <a:xfrm>
            <a:off x="2895480" y="2590920"/>
            <a:ext cx="1599840" cy="452160"/>
          </a:xfrm>
          <a:prstGeom prst="rect">
            <a:avLst/>
          </a:prstGeom>
          <a:ln w="12600">
            <a:solidFill>
              <a:srgbClr val="000000"/>
            </a:solidFill>
            <a:miter/>
          </a:ln>
        </p:spPr>
      </p:sp>
      <p:sp>
        <p:nvSpPr>
          <p:cNvPr id="502" name="CustomShape 9"/>
          <p:cNvSpPr/>
          <p:nvPr/>
        </p:nvSpPr>
        <p:spPr>
          <a:xfrm>
            <a:off x="2895480" y="2666880"/>
            <a:ext cx="1601280" cy="366480"/>
          </a:xfrm>
          <a:prstGeom prst="rect">
            <a:avLst/>
          </a:prstGeom>
          <a:solidFill>
            <a:srgbClr val="00FF99"/>
          </a:solidFill>
        </p:spPr>
        <p:txBody>
          <a:bodyPr lIns="92160" tIns="46080" rIns="92160" bIns="46080"/>
          <a:lstStyle/>
          <a:p>
            <a:pPr algn="ctr">
              <a:lnSpc>
                <a:spcPct val="100000"/>
              </a:lnSpc>
            </a:pPr>
            <a:r>
              <a:rPr lang="en-IN">
                <a:solidFill>
                  <a:srgbClr val="000000"/>
                </a:solidFill>
                <a:latin typeface="Times New Roman"/>
              </a:rPr>
              <a:t>time_key</a:t>
            </a:r>
            <a:endParaRPr/>
          </a:p>
        </p:txBody>
      </p:sp>
      <p:sp>
        <p:nvSpPr>
          <p:cNvPr id="503" name="CustomShape 10"/>
          <p:cNvSpPr/>
          <p:nvPr/>
        </p:nvSpPr>
        <p:spPr>
          <a:xfrm>
            <a:off x="2895480" y="3124080"/>
            <a:ext cx="1599840" cy="366480"/>
          </a:xfrm>
          <a:prstGeom prst="rect">
            <a:avLst/>
          </a:prstGeom>
          <a:solidFill>
            <a:srgbClr val="FFCC99"/>
          </a:solidFill>
        </p:spPr>
        <p:txBody>
          <a:bodyPr lIns="92160" tIns="46080" rIns="92160" bIns="46080"/>
          <a:lstStyle/>
          <a:p>
            <a:pPr>
              <a:lnSpc>
                <a:spcPct val="100000"/>
              </a:lnSpc>
            </a:pPr>
            <a:r>
              <a:rPr lang="en-IN">
                <a:solidFill>
                  <a:srgbClr val="000000"/>
                </a:solidFill>
                <a:latin typeface="Times New Roman"/>
              </a:rPr>
              <a:t>         item_key</a:t>
            </a:r>
            <a:endParaRPr/>
          </a:p>
        </p:txBody>
      </p:sp>
      <p:sp>
        <p:nvSpPr>
          <p:cNvPr id="504" name="CustomShape 11"/>
          <p:cNvSpPr/>
          <p:nvPr/>
        </p:nvSpPr>
        <p:spPr>
          <a:xfrm>
            <a:off x="2895480" y="3505320"/>
            <a:ext cx="1599840" cy="450360"/>
          </a:xfrm>
          <a:prstGeom prst="rect">
            <a:avLst/>
          </a:prstGeom>
          <a:ln w="12600">
            <a:solidFill>
              <a:srgbClr val="000000"/>
            </a:solidFill>
            <a:miter/>
          </a:ln>
        </p:spPr>
      </p:sp>
      <p:sp>
        <p:nvSpPr>
          <p:cNvPr id="505" name="CustomShape 12"/>
          <p:cNvSpPr/>
          <p:nvPr/>
        </p:nvSpPr>
        <p:spPr>
          <a:xfrm>
            <a:off x="2895480" y="3505320"/>
            <a:ext cx="1599840" cy="640440"/>
          </a:xfrm>
          <a:prstGeom prst="rect">
            <a:avLst/>
          </a:prstGeom>
          <a:solidFill>
            <a:srgbClr val="CCECFF"/>
          </a:solidFill>
        </p:spPr>
        <p:txBody>
          <a:bodyPr lIns="92160" tIns="46080" rIns="92160" bIns="46080"/>
          <a:lstStyle/>
          <a:p>
            <a:pPr>
              <a:lnSpc>
                <a:spcPct val="100000"/>
              </a:lnSpc>
            </a:pPr>
            <a:r>
              <a:rPr lang="en-IN">
                <a:solidFill>
                  <a:srgbClr val="000000"/>
                </a:solidFill>
                <a:latin typeface="Times New Roman"/>
              </a:rPr>
              <a:t>      branch_key</a:t>
            </a:r>
            <a:endParaRPr/>
          </a:p>
        </p:txBody>
      </p:sp>
      <p:sp>
        <p:nvSpPr>
          <p:cNvPr id="506" name="CustomShape 13"/>
          <p:cNvSpPr/>
          <p:nvPr/>
        </p:nvSpPr>
        <p:spPr>
          <a:xfrm>
            <a:off x="2895480" y="3962520"/>
            <a:ext cx="1599840" cy="452160"/>
          </a:xfrm>
          <a:prstGeom prst="rect">
            <a:avLst/>
          </a:prstGeom>
          <a:ln w="12600">
            <a:solidFill>
              <a:srgbClr val="000000"/>
            </a:solidFill>
            <a:miter/>
          </a:ln>
        </p:spPr>
      </p:sp>
      <p:sp>
        <p:nvSpPr>
          <p:cNvPr id="507" name="CustomShape 14"/>
          <p:cNvSpPr/>
          <p:nvPr/>
        </p:nvSpPr>
        <p:spPr>
          <a:xfrm>
            <a:off x="2891160" y="3981600"/>
            <a:ext cx="1599480" cy="366480"/>
          </a:xfrm>
          <a:prstGeom prst="rect">
            <a:avLst/>
          </a:prstGeom>
          <a:solidFill>
            <a:srgbClr val="FFFF99"/>
          </a:solidFill>
        </p:spPr>
        <p:txBody>
          <a:bodyPr wrap="none" lIns="92160" tIns="46080" rIns="92160" bIns="46080"/>
          <a:lstStyle/>
          <a:p>
            <a:pPr>
              <a:lnSpc>
                <a:spcPct val="100000"/>
              </a:lnSpc>
            </a:pPr>
            <a:r>
              <a:rPr lang="en-IN">
                <a:solidFill>
                  <a:srgbClr val="000000"/>
                </a:solidFill>
                <a:latin typeface="Times New Roman"/>
              </a:rPr>
              <a:t>    location_key</a:t>
            </a:r>
            <a:endParaRPr/>
          </a:p>
        </p:txBody>
      </p:sp>
      <p:sp>
        <p:nvSpPr>
          <p:cNvPr id="508" name="CustomShape 15"/>
          <p:cNvSpPr/>
          <p:nvPr/>
        </p:nvSpPr>
        <p:spPr>
          <a:xfrm>
            <a:off x="2860560" y="4419720"/>
            <a:ext cx="1634760" cy="455400"/>
          </a:xfrm>
          <a:prstGeom prst="rect">
            <a:avLst/>
          </a:prstGeom>
          <a:ln w="12600">
            <a:solidFill>
              <a:srgbClr val="000000"/>
            </a:solidFill>
            <a:miter/>
          </a:ln>
        </p:spPr>
      </p:sp>
      <p:sp>
        <p:nvSpPr>
          <p:cNvPr id="509" name="CustomShape 16"/>
          <p:cNvSpPr/>
          <p:nvPr/>
        </p:nvSpPr>
        <p:spPr>
          <a:xfrm>
            <a:off x="2892240" y="4473720"/>
            <a:ext cx="158760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units_sold</a:t>
            </a:r>
            <a:endParaRPr/>
          </a:p>
        </p:txBody>
      </p:sp>
      <p:sp>
        <p:nvSpPr>
          <p:cNvPr id="510" name="CustomShape 17"/>
          <p:cNvSpPr/>
          <p:nvPr/>
        </p:nvSpPr>
        <p:spPr>
          <a:xfrm>
            <a:off x="2860560" y="4876920"/>
            <a:ext cx="1634760" cy="461520"/>
          </a:xfrm>
          <a:prstGeom prst="rect">
            <a:avLst/>
          </a:prstGeom>
          <a:ln w="12600">
            <a:solidFill>
              <a:srgbClr val="000000"/>
            </a:solidFill>
            <a:miter/>
          </a:ln>
        </p:spPr>
      </p:sp>
      <p:sp>
        <p:nvSpPr>
          <p:cNvPr id="511" name="CustomShape 18"/>
          <p:cNvSpPr/>
          <p:nvPr/>
        </p:nvSpPr>
        <p:spPr>
          <a:xfrm>
            <a:off x="2893320" y="4917960"/>
            <a:ext cx="159192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dollars_sold</a:t>
            </a:r>
            <a:endParaRPr/>
          </a:p>
        </p:txBody>
      </p:sp>
      <p:sp>
        <p:nvSpPr>
          <p:cNvPr id="512" name="CustomShape 19"/>
          <p:cNvSpPr/>
          <p:nvPr/>
        </p:nvSpPr>
        <p:spPr>
          <a:xfrm>
            <a:off x="1295280" y="5715000"/>
            <a:ext cx="1218960" cy="366840"/>
          </a:xfrm>
          <a:prstGeom prst="rect">
            <a:avLst/>
          </a:prstGeom>
          <a:solidFill>
            <a:srgbClr val="FF99CC"/>
          </a:solidFill>
          <a:ln w="9360">
            <a:solidFill>
              <a:srgbClr val="000000"/>
            </a:solidFill>
            <a:miter/>
          </a:ln>
        </p:spPr>
        <p:txBody>
          <a:bodyPr lIns="92160" tIns="46080" rIns="92160" bIns="46080"/>
          <a:lstStyle/>
          <a:p>
            <a:pPr>
              <a:lnSpc>
                <a:spcPct val="100000"/>
              </a:lnSpc>
            </a:pPr>
            <a:r>
              <a:rPr lang="en-IN">
                <a:solidFill>
                  <a:srgbClr val="000000"/>
                </a:solidFill>
                <a:latin typeface="Times New Roman"/>
              </a:rPr>
              <a:t>Measures</a:t>
            </a:r>
            <a:endParaRPr/>
          </a:p>
        </p:txBody>
      </p:sp>
      <p:sp>
        <p:nvSpPr>
          <p:cNvPr id="513" name="Line 20"/>
          <p:cNvSpPr/>
          <p:nvPr/>
        </p:nvSpPr>
        <p:spPr>
          <a:xfrm flipV="1">
            <a:off x="2084040" y="4647960"/>
            <a:ext cx="770040" cy="1143000"/>
          </a:xfrm>
          <a:prstGeom prst="line">
            <a:avLst/>
          </a:prstGeom>
          <a:ln w="12600">
            <a:solidFill>
              <a:srgbClr val="000000"/>
            </a:solidFill>
            <a:round/>
          </a:ln>
        </p:spPr>
      </p:sp>
      <p:sp>
        <p:nvSpPr>
          <p:cNvPr id="514" name="Line 21"/>
          <p:cNvSpPr/>
          <p:nvPr/>
        </p:nvSpPr>
        <p:spPr>
          <a:xfrm flipV="1">
            <a:off x="2065320" y="5190840"/>
            <a:ext cx="788760" cy="561960"/>
          </a:xfrm>
          <a:prstGeom prst="line">
            <a:avLst/>
          </a:prstGeom>
          <a:ln w="12600">
            <a:solidFill>
              <a:srgbClr val="000000"/>
            </a:solidFill>
            <a:round/>
          </a:ln>
        </p:spPr>
      </p:sp>
      <p:sp>
        <p:nvSpPr>
          <p:cNvPr id="515" name="Line 22"/>
          <p:cNvSpPr/>
          <p:nvPr/>
        </p:nvSpPr>
        <p:spPr>
          <a:xfrm flipH="1">
            <a:off x="1641240" y="3816000"/>
            <a:ext cx="1193760" cy="735120"/>
          </a:xfrm>
          <a:prstGeom prst="line">
            <a:avLst/>
          </a:prstGeom>
          <a:ln w="50760" cap="rnd">
            <a:solidFill>
              <a:srgbClr val="000000"/>
            </a:solidFill>
            <a:custDash>
              <a:ds d="141000" sp="141000"/>
            </a:custDash>
            <a:round/>
            <a:tailEnd type="triangle" w="med" len="med"/>
          </a:ln>
        </p:spPr>
      </p:sp>
      <p:sp>
        <p:nvSpPr>
          <p:cNvPr id="516" name="Line 23"/>
          <p:cNvSpPr/>
          <p:nvPr/>
        </p:nvSpPr>
        <p:spPr>
          <a:xfrm flipH="1" flipV="1">
            <a:off x="1904760" y="2361960"/>
            <a:ext cx="914400" cy="381240"/>
          </a:xfrm>
          <a:prstGeom prst="line">
            <a:avLst/>
          </a:prstGeom>
          <a:ln w="50760" cap="rnd">
            <a:solidFill>
              <a:srgbClr val="000000"/>
            </a:solidFill>
            <a:custDash>
              <a:ds d="141000" sp="141000"/>
            </a:custDash>
            <a:round/>
            <a:tailEnd type="triangle" w="med" len="med"/>
          </a:ln>
        </p:spPr>
      </p:sp>
      <p:sp>
        <p:nvSpPr>
          <p:cNvPr id="517" name="Line 24"/>
          <p:cNvSpPr/>
          <p:nvPr/>
        </p:nvSpPr>
        <p:spPr>
          <a:xfrm>
            <a:off x="4572000" y="4267080"/>
            <a:ext cx="533160" cy="380880"/>
          </a:xfrm>
          <a:prstGeom prst="line">
            <a:avLst/>
          </a:prstGeom>
          <a:ln w="50760" cap="rnd">
            <a:solidFill>
              <a:srgbClr val="000000"/>
            </a:solidFill>
            <a:custDash>
              <a:ds d="141000" sp="141000"/>
            </a:custDash>
            <a:round/>
            <a:tailEnd type="triangle" w="med" len="med"/>
          </a:ln>
        </p:spPr>
      </p:sp>
      <p:sp>
        <p:nvSpPr>
          <p:cNvPr id="518" name="Line 25"/>
          <p:cNvSpPr/>
          <p:nvPr/>
        </p:nvSpPr>
        <p:spPr>
          <a:xfrm flipV="1">
            <a:off x="4495680" y="2743200"/>
            <a:ext cx="762120" cy="525240"/>
          </a:xfrm>
          <a:prstGeom prst="line">
            <a:avLst/>
          </a:prstGeom>
          <a:ln w="50760" cap="rnd">
            <a:solidFill>
              <a:srgbClr val="000000"/>
            </a:solidFill>
            <a:custDash>
              <a:ds d="141000" sp="141000"/>
            </a:custDash>
            <a:round/>
            <a:tailEnd type="triangle" w="med" len="med"/>
          </a:ln>
        </p:spPr>
      </p:sp>
      <p:sp>
        <p:nvSpPr>
          <p:cNvPr id="519" name="CustomShape 26"/>
          <p:cNvSpPr/>
          <p:nvPr/>
        </p:nvSpPr>
        <p:spPr>
          <a:xfrm>
            <a:off x="5186160" y="1943640"/>
            <a:ext cx="1293480" cy="1309320"/>
          </a:xfrm>
          <a:prstGeom prst="rect">
            <a:avLst/>
          </a:prstGeom>
          <a:solidFill>
            <a:srgbClr val="FFCC99"/>
          </a:solidFill>
          <a:ln w="9360">
            <a:solidFill>
              <a:srgbClr val="000000"/>
            </a:solidFill>
            <a:miter/>
          </a:ln>
        </p:spPr>
        <p:txBody>
          <a:bodyPr wrap="none" lIns="92160" tIns="46080" rIns="92160" bIns="46080"/>
          <a:lstStyle/>
          <a:p>
            <a:r>
              <a:rPr lang="en-IN" sz="1600">
                <a:solidFill>
                  <a:srgbClr val="000000"/>
                </a:solidFill>
                <a:latin typeface="Times New Roman"/>
              </a:rPr>
              <a:t>item_key</a:t>
            </a:r>
            <a:endParaRPr/>
          </a:p>
          <a:p>
            <a:r>
              <a:rPr lang="en-IN" sz="1600">
                <a:solidFill>
                  <a:srgbClr val="000000"/>
                </a:solidFill>
                <a:latin typeface="Times New Roman"/>
              </a:rPr>
              <a:t>item_name</a:t>
            </a:r>
            <a:endParaRPr/>
          </a:p>
          <a:p>
            <a:r>
              <a:rPr lang="en-IN" sz="1600">
                <a:solidFill>
                  <a:srgbClr val="000000"/>
                </a:solidFill>
                <a:latin typeface="Times New Roman"/>
              </a:rPr>
              <a:t>brand</a:t>
            </a:r>
            <a:endParaRPr/>
          </a:p>
          <a:p>
            <a:r>
              <a:rPr lang="en-IN" sz="1600">
                <a:solidFill>
                  <a:srgbClr val="000000"/>
                </a:solidFill>
                <a:latin typeface="Times New Roman"/>
              </a:rPr>
              <a:t>type</a:t>
            </a:r>
            <a:endParaRPr/>
          </a:p>
          <a:p>
            <a:r>
              <a:rPr lang="en-IN" sz="1600">
                <a:solidFill>
                  <a:srgbClr val="000000"/>
                </a:solidFill>
                <a:latin typeface="Times New Roman"/>
              </a:rPr>
              <a:t>supplier_type</a:t>
            </a:r>
            <a:endParaRPr/>
          </a:p>
        </p:txBody>
      </p:sp>
      <p:sp>
        <p:nvSpPr>
          <p:cNvPr id="520" name="CustomShape 27"/>
          <p:cNvSpPr/>
          <p:nvPr/>
        </p:nvSpPr>
        <p:spPr>
          <a:xfrm>
            <a:off x="5438880" y="1529280"/>
            <a:ext cx="632160" cy="395640"/>
          </a:xfrm>
          <a:prstGeom prst="rect">
            <a:avLst/>
          </a:prstGeom>
          <a:solidFill>
            <a:srgbClr val="FFCC99"/>
          </a:solidFill>
          <a:ln w="9360">
            <a:solidFill>
              <a:srgbClr val="000000"/>
            </a:solidFill>
            <a:miter/>
          </a:ln>
        </p:spPr>
        <p:txBody>
          <a:bodyPr wrap="none" lIns="90000" tIns="45000" rIns="90000" bIns="45000" anchor="ctr"/>
          <a:lstStyle/>
          <a:p>
            <a:pPr algn="ctr">
              <a:lnSpc>
                <a:spcPct val="100000"/>
              </a:lnSpc>
            </a:pPr>
            <a:r>
              <a:rPr lang="en-IN" sz="2000">
                <a:solidFill>
                  <a:srgbClr val="000000"/>
                </a:solidFill>
                <a:latin typeface="Times New Roman"/>
              </a:rPr>
              <a:t>item</a:t>
            </a:r>
            <a:endParaRPr/>
          </a:p>
        </p:txBody>
      </p:sp>
      <p:sp>
        <p:nvSpPr>
          <p:cNvPr id="521" name="CustomShape 28"/>
          <p:cNvSpPr/>
          <p:nvPr/>
        </p:nvSpPr>
        <p:spPr>
          <a:xfrm>
            <a:off x="309960" y="4356360"/>
            <a:ext cx="1279800" cy="822600"/>
          </a:xfrm>
          <a:prstGeom prst="rect">
            <a:avLst/>
          </a:prstGeom>
          <a:solidFill>
            <a:srgbClr val="CCECFF"/>
          </a:solidFill>
          <a:ln w="9360">
            <a:solidFill>
              <a:srgbClr val="000000"/>
            </a:solidFill>
            <a:miter/>
          </a:ln>
        </p:spPr>
        <p:txBody>
          <a:bodyPr wrap="none" lIns="92160" tIns="46080" rIns="92160" bIns="46080"/>
          <a:lstStyle/>
          <a:p>
            <a:r>
              <a:rPr lang="en-IN" sz="1600">
                <a:solidFill>
                  <a:srgbClr val="000000"/>
                </a:solidFill>
                <a:latin typeface="Times New Roman"/>
              </a:rPr>
              <a:t>branch_key</a:t>
            </a:r>
            <a:endParaRPr/>
          </a:p>
          <a:p>
            <a:r>
              <a:rPr lang="en-IN" sz="1600">
                <a:solidFill>
                  <a:srgbClr val="000000"/>
                </a:solidFill>
                <a:latin typeface="Times New Roman"/>
              </a:rPr>
              <a:t>branch_name</a:t>
            </a:r>
            <a:endParaRPr/>
          </a:p>
          <a:p>
            <a:r>
              <a:rPr lang="en-IN" sz="1600">
                <a:solidFill>
                  <a:srgbClr val="000000"/>
                </a:solidFill>
                <a:latin typeface="Times New Roman"/>
              </a:rPr>
              <a:t>branch_type</a:t>
            </a:r>
            <a:endParaRPr/>
          </a:p>
        </p:txBody>
      </p:sp>
      <p:sp>
        <p:nvSpPr>
          <p:cNvPr id="522" name="CustomShape 29"/>
          <p:cNvSpPr/>
          <p:nvPr/>
        </p:nvSpPr>
        <p:spPr>
          <a:xfrm>
            <a:off x="327600" y="3962520"/>
            <a:ext cx="804240" cy="36468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a:solidFill>
                  <a:srgbClr val="000000"/>
                </a:solidFill>
                <a:latin typeface="Times New Roman"/>
              </a:rPr>
              <a:t>branch</a:t>
            </a:r>
            <a:endParaRPr/>
          </a:p>
        </p:txBody>
      </p:sp>
      <p:sp>
        <p:nvSpPr>
          <p:cNvPr id="523" name="CustomShape 30"/>
          <p:cNvSpPr/>
          <p:nvPr/>
        </p:nvSpPr>
        <p:spPr>
          <a:xfrm>
            <a:off x="7012080" y="2495520"/>
            <a:ext cx="1607760" cy="456840"/>
          </a:xfrm>
          <a:prstGeom prst="rect">
            <a:avLst/>
          </a:prstGeom>
          <a:ln w="12600">
            <a:solidFill>
              <a:srgbClr val="000000"/>
            </a:solidFill>
            <a:miter/>
          </a:ln>
        </p:spPr>
      </p:sp>
      <p:sp>
        <p:nvSpPr>
          <p:cNvPr id="524" name="CustomShape 31"/>
          <p:cNvSpPr/>
          <p:nvPr/>
        </p:nvSpPr>
        <p:spPr>
          <a:xfrm>
            <a:off x="6865920" y="1581120"/>
            <a:ext cx="2025000" cy="366480"/>
          </a:xfrm>
          <a:prstGeom prst="rect">
            <a:avLst/>
          </a:prstGeom>
        </p:spPr>
        <p:txBody>
          <a:bodyPr wrap="none" lIns="92160" tIns="46080" rIns="92160" bIns="46080"/>
          <a:lstStyle/>
          <a:p>
            <a:pPr>
              <a:lnSpc>
                <a:spcPct val="100000"/>
              </a:lnSpc>
            </a:pPr>
            <a:r>
              <a:rPr lang="en-IN">
                <a:solidFill>
                  <a:srgbClr val="000000"/>
                </a:solidFill>
                <a:latin typeface="Times New Roman"/>
              </a:rPr>
              <a:t>Shipping Fact Table</a:t>
            </a:r>
            <a:endParaRPr/>
          </a:p>
        </p:txBody>
      </p:sp>
      <p:sp>
        <p:nvSpPr>
          <p:cNvPr id="525" name="CustomShape 32"/>
          <p:cNvSpPr/>
          <p:nvPr/>
        </p:nvSpPr>
        <p:spPr>
          <a:xfrm>
            <a:off x="7012080" y="2038320"/>
            <a:ext cx="1599840" cy="452160"/>
          </a:xfrm>
          <a:prstGeom prst="rect">
            <a:avLst/>
          </a:prstGeom>
          <a:ln w="12600">
            <a:solidFill>
              <a:srgbClr val="000000"/>
            </a:solidFill>
            <a:miter/>
          </a:ln>
        </p:spPr>
      </p:sp>
      <p:sp>
        <p:nvSpPr>
          <p:cNvPr id="526" name="CustomShape 33"/>
          <p:cNvSpPr/>
          <p:nvPr/>
        </p:nvSpPr>
        <p:spPr>
          <a:xfrm>
            <a:off x="7012080" y="2114640"/>
            <a:ext cx="1601280" cy="366480"/>
          </a:xfrm>
          <a:prstGeom prst="rect">
            <a:avLst/>
          </a:prstGeom>
          <a:solidFill>
            <a:srgbClr val="00FF99"/>
          </a:solidFill>
        </p:spPr>
        <p:txBody>
          <a:bodyPr lIns="92160" tIns="46080" rIns="92160" bIns="46080"/>
          <a:lstStyle/>
          <a:p>
            <a:pPr algn="ctr">
              <a:lnSpc>
                <a:spcPct val="100000"/>
              </a:lnSpc>
            </a:pPr>
            <a:r>
              <a:rPr lang="en-IN">
                <a:solidFill>
                  <a:srgbClr val="000000"/>
                </a:solidFill>
                <a:latin typeface="Times New Roman"/>
              </a:rPr>
              <a:t>time_key</a:t>
            </a:r>
            <a:endParaRPr/>
          </a:p>
        </p:txBody>
      </p:sp>
      <p:sp>
        <p:nvSpPr>
          <p:cNvPr id="527" name="CustomShape 34"/>
          <p:cNvSpPr/>
          <p:nvPr/>
        </p:nvSpPr>
        <p:spPr>
          <a:xfrm>
            <a:off x="7012080" y="2571840"/>
            <a:ext cx="1599840" cy="366480"/>
          </a:xfrm>
          <a:prstGeom prst="rect">
            <a:avLst/>
          </a:prstGeom>
          <a:solidFill>
            <a:srgbClr val="FFCC99"/>
          </a:solidFill>
        </p:spPr>
        <p:txBody>
          <a:bodyPr lIns="92160" tIns="46080" rIns="92160" bIns="46080"/>
          <a:lstStyle/>
          <a:p>
            <a:pPr>
              <a:lnSpc>
                <a:spcPct val="100000"/>
              </a:lnSpc>
            </a:pPr>
            <a:r>
              <a:rPr lang="en-IN">
                <a:solidFill>
                  <a:srgbClr val="000000"/>
                </a:solidFill>
                <a:latin typeface="Times New Roman"/>
              </a:rPr>
              <a:t>         item_key</a:t>
            </a:r>
            <a:endParaRPr/>
          </a:p>
        </p:txBody>
      </p:sp>
      <p:sp>
        <p:nvSpPr>
          <p:cNvPr id="528" name="CustomShape 35"/>
          <p:cNvSpPr/>
          <p:nvPr/>
        </p:nvSpPr>
        <p:spPr>
          <a:xfrm>
            <a:off x="7012080" y="2952720"/>
            <a:ext cx="1599840" cy="450360"/>
          </a:xfrm>
          <a:prstGeom prst="rect">
            <a:avLst/>
          </a:prstGeom>
          <a:ln w="12600">
            <a:solidFill>
              <a:srgbClr val="000000"/>
            </a:solidFill>
            <a:miter/>
          </a:ln>
        </p:spPr>
      </p:sp>
      <p:sp>
        <p:nvSpPr>
          <p:cNvPr id="529" name="CustomShape 36"/>
          <p:cNvSpPr/>
          <p:nvPr/>
        </p:nvSpPr>
        <p:spPr>
          <a:xfrm>
            <a:off x="7012080" y="2952720"/>
            <a:ext cx="1599840" cy="366480"/>
          </a:xfrm>
          <a:prstGeom prst="rect">
            <a:avLst/>
          </a:prstGeom>
          <a:solidFill>
            <a:srgbClr val="CCECFF"/>
          </a:solidFill>
        </p:spPr>
        <p:txBody>
          <a:bodyPr lIns="92160" tIns="46080" rIns="92160" bIns="46080"/>
          <a:lstStyle/>
          <a:p>
            <a:pPr>
              <a:lnSpc>
                <a:spcPct val="100000"/>
              </a:lnSpc>
            </a:pPr>
            <a:r>
              <a:rPr lang="en-IN">
                <a:solidFill>
                  <a:srgbClr val="000000"/>
                </a:solidFill>
                <a:latin typeface="Times New Roman"/>
              </a:rPr>
              <a:t>     shipper_key</a:t>
            </a:r>
            <a:endParaRPr/>
          </a:p>
        </p:txBody>
      </p:sp>
      <p:sp>
        <p:nvSpPr>
          <p:cNvPr id="530" name="CustomShape 37"/>
          <p:cNvSpPr/>
          <p:nvPr/>
        </p:nvSpPr>
        <p:spPr>
          <a:xfrm>
            <a:off x="7012080" y="3409920"/>
            <a:ext cx="1599840" cy="452160"/>
          </a:xfrm>
          <a:prstGeom prst="rect">
            <a:avLst/>
          </a:prstGeom>
          <a:ln w="12600">
            <a:solidFill>
              <a:srgbClr val="000000"/>
            </a:solidFill>
            <a:miter/>
          </a:ln>
        </p:spPr>
      </p:sp>
      <p:sp>
        <p:nvSpPr>
          <p:cNvPr id="531" name="CustomShape 38"/>
          <p:cNvSpPr/>
          <p:nvPr/>
        </p:nvSpPr>
        <p:spPr>
          <a:xfrm>
            <a:off x="7007760" y="3429000"/>
            <a:ext cx="1598400" cy="366480"/>
          </a:xfrm>
          <a:prstGeom prst="rect">
            <a:avLst/>
          </a:prstGeom>
          <a:solidFill>
            <a:srgbClr val="FFFF99"/>
          </a:solidFill>
        </p:spPr>
        <p:txBody>
          <a:bodyPr wrap="none" lIns="92160" tIns="46080" rIns="92160" bIns="46080"/>
          <a:lstStyle/>
          <a:p>
            <a:pPr>
              <a:lnSpc>
                <a:spcPct val="100000"/>
              </a:lnSpc>
            </a:pPr>
            <a:r>
              <a:rPr lang="en-IN">
                <a:solidFill>
                  <a:srgbClr val="000000"/>
                </a:solidFill>
                <a:latin typeface="Times New Roman"/>
              </a:rPr>
              <a:t>  from_location</a:t>
            </a:r>
            <a:endParaRPr/>
          </a:p>
        </p:txBody>
      </p:sp>
      <p:sp>
        <p:nvSpPr>
          <p:cNvPr id="532" name="CustomShape 39"/>
          <p:cNvSpPr/>
          <p:nvPr/>
        </p:nvSpPr>
        <p:spPr>
          <a:xfrm>
            <a:off x="6977160" y="3867120"/>
            <a:ext cx="1634760" cy="455400"/>
          </a:xfrm>
          <a:prstGeom prst="rect">
            <a:avLst/>
          </a:prstGeom>
          <a:ln w="12600">
            <a:solidFill>
              <a:srgbClr val="000000"/>
            </a:solidFill>
            <a:miter/>
          </a:ln>
        </p:spPr>
      </p:sp>
      <p:sp>
        <p:nvSpPr>
          <p:cNvPr id="533" name="CustomShape 40"/>
          <p:cNvSpPr/>
          <p:nvPr/>
        </p:nvSpPr>
        <p:spPr>
          <a:xfrm>
            <a:off x="7008480" y="3943440"/>
            <a:ext cx="1563120" cy="366480"/>
          </a:xfrm>
          <a:prstGeom prst="rect">
            <a:avLst/>
          </a:prstGeom>
          <a:solidFill>
            <a:srgbClr val="FFFF99"/>
          </a:solidFill>
        </p:spPr>
        <p:txBody>
          <a:bodyPr wrap="none" lIns="92160" tIns="46080" rIns="92160" bIns="46080"/>
          <a:lstStyle/>
          <a:p>
            <a:pPr>
              <a:lnSpc>
                <a:spcPct val="100000"/>
              </a:lnSpc>
            </a:pPr>
            <a:r>
              <a:rPr lang="en-IN">
                <a:solidFill>
                  <a:srgbClr val="000000"/>
                </a:solidFill>
                <a:latin typeface="Times New Roman"/>
              </a:rPr>
              <a:t>      to_location</a:t>
            </a:r>
            <a:endParaRPr/>
          </a:p>
        </p:txBody>
      </p:sp>
      <p:sp>
        <p:nvSpPr>
          <p:cNvPr id="534" name="CustomShape 41"/>
          <p:cNvSpPr/>
          <p:nvPr/>
        </p:nvSpPr>
        <p:spPr>
          <a:xfrm>
            <a:off x="6977160" y="4324320"/>
            <a:ext cx="1634760" cy="461520"/>
          </a:xfrm>
          <a:prstGeom prst="rect">
            <a:avLst/>
          </a:prstGeom>
          <a:ln w="12600">
            <a:solidFill>
              <a:srgbClr val="000000"/>
            </a:solidFill>
            <a:miter/>
          </a:ln>
        </p:spPr>
      </p:sp>
      <p:sp>
        <p:nvSpPr>
          <p:cNvPr id="535" name="CustomShape 42"/>
          <p:cNvSpPr/>
          <p:nvPr/>
        </p:nvSpPr>
        <p:spPr>
          <a:xfrm>
            <a:off x="7009560" y="4365720"/>
            <a:ext cx="157968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dollars_cost</a:t>
            </a:r>
            <a:endParaRPr/>
          </a:p>
        </p:txBody>
      </p:sp>
      <p:sp>
        <p:nvSpPr>
          <p:cNvPr id="536" name="CustomShape 43"/>
          <p:cNvSpPr/>
          <p:nvPr/>
        </p:nvSpPr>
        <p:spPr>
          <a:xfrm>
            <a:off x="6977160" y="4781520"/>
            <a:ext cx="1634760" cy="469440"/>
          </a:xfrm>
          <a:prstGeom prst="rect">
            <a:avLst/>
          </a:prstGeom>
          <a:ln w="12600">
            <a:solidFill>
              <a:srgbClr val="000000"/>
            </a:solidFill>
            <a:miter/>
          </a:ln>
        </p:spPr>
      </p:sp>
      <p:sp>
        <p:nvSpPr>
          <p:cNvPr id="537" name="CustomShape 44"/>
          <p:cNvSpPr/>
          <p:nvPr/>
        </p:nvSpPr>
        <p:spPr>
          <a:xfrm>
            <a:off x="6991200" y="4811760"/>
            <a:ext cx="1629000" cy="366480"/>
          </a:xfrm>
          <a:prstGeom prst="rect">
            <a:avLst/>
          </a:prstGeom>
          <a:solidFill>
            <a:srgbClr val="FF99CC"/>
          </a:solidFill>
        </p:spPr>
        <p:txBody>
          <a:bodyPr wrap="none" lIns="92160" tIns="46080" rIns="92160" bIns="46080"/>
          <a:lstStyle/>
          <a:p>
            <a:pPr>
              <a:lnSpc>
                <a:spcPct val="100000"/>
              </a:lnSpc>
            </a:pPr>
            <a:r>
              <a:rPr lang="en-IN">
                <a:solidFill>
                  <a:srgbClr val="000000"/>
                </a:solidFill>
                <a:latin typeface="Times New Roman"/>
              </a:rPr>
              <a:t>   units_shipped</a:t>
            </a:r>
            <a:endParaRPr/>
          </a:p>
        </p:txBody>
      </p:sp>
      <p:sp>
        <p:nvSpPr>
          <p:cNvPr id="538" name="Line 45"/>
          <p:cNvSpPr/>
          <p:nvPr/>
        </p:nvSpPr>
        <p:spPr>
          <a:xfrm flipH="1" flipV="1">
            <a:off x="6629400" y="1523880"/>
            <a:ext cx="380880" cy="685800"/>
          </a:xfrm>
          <a:prstGeom prst="line">
            <a:avLst/>
          </a:prstGeom>
          <a:ln w="28440" cap="rnd">
            <a:solidFill>
              <a:srgbClr val="000000"/>
            </a:solidFill>
            <a:custDash>
              <a:ds d="79000" sp="79000"/>
            </a:custDash>
            <a:miter/>
          </a:ln>
        </p:spPr>
      </p:sp>
      <p:sp>
        <p:nvSpPr>
          <p:cNvPr id="539" name="Line 46"/>
          <p:cNvSpPr/>
          <p:nvPr/>
        </p:nvSpPr>
        <p:spPr>
          <a:xfrm flipH="1">
            <a:off x="2743200" y="1523880"/>
            <a:ext cx="3886200" cy="0"/>
          </a:xfrm>
          <a:prstGeom prst="line">
            <a:avLst/>
          </a:prstGeom>
          <a:ln w="28440" cap="rnd">
            <a:solidFill>
              <a:srgbClr val="000000"/>
            </a:solidFill>
            <a:custDash>
              <a:ds d="79000" sp="79000"/>
            </a:custDash>
            <a:miter/>
          </a:ln>
        </p:spPr>
      </p:sp>
      <p:sp>
        <p:nvSpPr>
          <p:cNvPr id="540" name="Line 47"/>
          <p:cNvSpPr/>
          <p:nvPr/>
        </p:nvSpPr>
        <p:spPr>
          <a:xfrm flipH="1">
            <a:off x="1904760" y="1523880"/>
            <a:ext cx="914400" cy="457200"/>
          </a:xfrm>
          <a:prstGeom prst="line">
            <a:avLst/>
          </a:prstGeom>
          <a:ln w="28440" cap="rnd">
            <a:solidFill>
              <a:srgbClr val="000000"/>
            </a:solidFill>
            <a:custDash>
              <a:ds d="79000" sp="79000"/>
            </a:custDash>
            <a:miter/>
            <a:tailEnd type="triangle" w="med" len="med"/>
          </a:ln>
        </p:spPr>
      </p:sp>
      <p:sp>
        <p:nvSpPr>
          <p:cNvPr id="541" name="Line 48"/>
          <p:cNvSpPr/>
          <p:nvPr/>
        </p:nvSpPr>
        <p:spPr>
          <a:xfrm flipH="1" flipV="1">
            <a:off x="6553080" y="2666880"/>
            <a:ext cx="533520" cy="76320"/>
          </a:xfrm>
          <a:prstGeom prst="line">
            <a:avLst/>
          </a:prstGeom>
          <a:ln w="28440" cap="rnd">
            <a:solidFill>
              <a:srgbClr val="000000"/>
            </a:solidFill>
            <a:custDash>
              <a:ds d="79000" sp="79000"/>
            </a:custDash>
            <a:miter/>
            <a:tailEnd type="triangle" w="med" len="med"/>
          </a:ln>
        </p:spPr>
      </p:sp>
      <p:sp>
        <p:nvSpPr>
          <p:cNvPr id="542" name="Line 49"/>
          <p:cNvSpPr/>
          <p:nvPr/>
        </p:nvSpPr>
        <p:spPr>
          <a:xfrm flipH="1">
            <a:off x="6248160" y="3657600"/>
            <a:ext cx="685800" cy="761760"/>
          </a:xfrm>
          <a:prstGeom prst="line">
            <a:avLst/>
          </a:prstGeom>
          <a:ln w="28440" cap="rnd">
            <a:solidFill>
              <a:srgbClr val="000000"/>
            </a:solidFill>
            <a:custDash>
              <a:ds d="79000" sp="79000"/>
            </a:custDash>
            <a:miter/>
            <a:tailEnd type="triangle" w="med" len="med"/>
          </a:ln>
        </p:spPr>
      </p:sp>
      <p:sp>
        <p:nvSpPr>
          <p:cNvPr id="543" name="Line 50"/>
          <p:cNvSpPr/>
          <p:nvPr/>
        </p:nvSpPr>
        <p:spPr>
          <a:xfrm flipH="1">
            <a:off x="6476760" y="4190760"/>
            <a:ext cx="457200" cy="228600"/>
          </a:xfrm>
          <a:prstGeom prst="line">
            <a:avLst/>
          </a:prstGeom>
          <a:ln w="28440" cap="rnd">
            <a:solidFill>
              <a:srgbClr val="000000"/>
            </a:solidFill>
            <a:custDash>
              <a:ds d="79000" sp="79000"/>
            </a:custDash>
            <a:miter/>
            <a:tailEnd type="triangle" w="med" len="med"/>
          </a:ln>
        </p:spPr>
      </p:sp>
      <p:sp>
        <p:nvSpPr>
          <p:cNvPr id="544" name="Line 51"/>
          <p:cNvSpPr/>
          <p:nvPr/>
        </p:nvSpPr>
        <p:spPr>
          <a:xfrm>
            <a:off x="8991360" y="3200400"/>
            <a:ext cx="0" cy="1676160"/>
          </a:xfrm>
          <a:prstGeom prst="line">
            <a:avLst/>
          </a:prstGeom>
          <a:ln w="28440" cap="rnd">
            <a:solidFill>
              <a:srgbClr val="000000"/>
            </a:solidFill>
            <a:custDash>
              <a:ds d="79000" sp="79000"/>
            </a:custDash>
            <a:miter/>
          </a:ln>
        </p:spPr>
      </p:sp>
      <p:sp>
        <p:nvSpPr>
          <p:cNvPr id="545" name="CustomShape 52"/>
          <p:cNvSpPr/>
          <p:nvPr/>
        </p:nvSpPr>
        <p:spPr>
          <a:xfrm>
            <a:off x="7625520" y="5803200"/>
            <a:ext cx="1325520" cy="1065960"/>
          </a:xfrm>
          <a:prstGeom prst="rect">
            <a:avLst/>
          </a:prstGeom>
          <a:solidFill>
            <a:srgbClr val="CCECFF"/>
          </a:solidFill>
          <a:ln w="9360">
            <a:solidFill>
              <a:srgbClr val="000000"/>
            </a:solidFill>
            <a:miter/>
          </a:ln>
        </p:spPr>
        <p:txBody>
          <a:bodyPr wrap="none" lIns="92160" tIns="46080" rIns="92160" bIns="46080"/>
          <a:lstStyle/>
          <a:p>
            <a:r>
              <a:rPr lang="en-IN" sz="1600">
                <a:solidFill>
                  <a:srgbClr val="000000"/>
                </a:solidFill>
                <a:latin typeface="Times New Roman"/>
              </a:rPr>
              <a:t>shipper_key</a:t>
            </a:r>
            <a:endParaRPr/>
          </a:p>
          <a:p>
            <a:r>
              <a:rPr lang="en-IN" sz="1600">
                <a:solidFill>
                  <a:srgbClr val="000000"/>
                </a:solidFill>
                <a:latin typeface="Times New Roman"/>
              </a:rPr>
              <a:t>shipper_name</a:t>
            </a:r>
            <a:endParaRPr/>
          </a:p>
          <a:p>
            <a:r>
              <a:rPr lang="en-IN" sz="1600">
                <a:solidFill>
                  <a:srgbClr val="000000"/>
                </a:solidFill>
                <a:latin typeface="Times New Roman"/>
              </a:rPr>
              <a:t>location_key</a:t>
            </a:r>
            <a:endParaRPr/>
          </a:p>
          <a:p>
            <a:r>
              <a:rPr lang="en-IN" sz="1600">
                <a:solidFill>
                  <a:srgbClr val="000000"/>
                </a:solidFill>
                <a:latin typeface="Times New Roman"/>
              </a:rPr>
              <a:t>shipper_type</a:t>
            </a:r>
            <a:endParaRPr/>
          </a:p>
        </p:txBody>
      </p:sp>
      <p:sp>
        <p:nvSpPr>
          <p:cNvPr id="546" name="CustomShape 53"/>
          <p:cNvSpPr/>
          <p:nvPr/>
        </p:nvSpPr>
        <p:spPr>
          <a:xfrm>
            <a:off x="7617960" y="5410080"/>
            <a:ext cx="854640" cy="364680"/>
          </a:xfrm>
          <a:prstGeom prst="rect">
            <a:avLst/>
          </a:prstGeom>
          <a:solidFill>
            <a:srgbClr val="CCECFF"/>
          </a:solidFill>
          <a:ln w="9360">
            <a:solidFill>
              <a:srgbClr val="000000"/>
            </a:solidFill>
            <a:miter/>
          </a:ln>
        </p:spPr>
        <p:txBody>
          <a:bodyPr wrap="none" lIns="90000" tIns="45000" rIns="90000" bIns="45000"/>
          <a:lstStyle/>
          <a:p>
            <a:pPr algn="ctr">
              <a:lnSpc>
                <a:spcPct val="100000"/>
              </a:lnSpc>
            </a:pPr>
            <a:r>
              <a:rPr lang="en-IN">
                <a:solidFill>
                  <a:srgbClr val="000000"/>
                </a:solidFill>
                <a:latin typeface="Times New Roman"/>
              </a:rPr>
              <a:t>shipper</a:t>
            </a:r>
            <a:endParaRPr/>
          </a:p>
        </p:txBody>
      </p:sp>
      <p:sp>
        <p:nvSpPr>
          <p:cNvPr id="547" name="Line 54"/>
          <p:cNvSpPr/>
          <p:nvPr/>
        </p:nvSpPr>
        <p:spPr>
          <a:xfrm flipH="1">
            <a:off x="8610480" y="4800600"/>
            <a:ext cx="380880" cy="1066680"/>
          </a:xfrm>
          <a:prstGeom prst="line">
            <a:avLst/>
          </a:prstGeom>
          <a:ln w="28440" cap="rnd">
            <a:solidFill>
              <a:srgbClr val="000000"/>
            </a:solidFill>
            <a:custDash>
              <a:ds d="79000" sp="79000"/>
            </a:custDash>
            <a:miter/>
            <a:tailEnd type="triangle" w="med" len="med"/>
          </a:ln>
        </p:spPr>
      </p:sp>
      <p:sp>
        <p:nvSpPr>
          <p:cNvPr id="548" name="Line 55"/>
          <p:cNvSpPr/>
          <p:nvPr/>
        </p:nvSpPr>
        <p:spPr>
          <a:xfrm>
            <a:off x="8610480" y="3200400"/>
            <a:ext cx="380880" cy="0"/>
          </a:xfrm>
          <a:prstGeom prst="line">
            <a:avLst/>
          </a:prstGeom>
          <a:ln w="28440" cap="rnd">
            <a:solidFill>
              <a:srgbClr val="000000"/>
            </a:solidFill>
            <a:custDash>
              <a:ds d="79000" sp="79000"/>
            </a:custDash>
            <a:miter/>
          </a:ln>
        </p:spPr>
      </p:sp>
      <p:sp>
        <p:nvSpPr>
          <p:cNvPr id="549" name="Line 56"/>
          <p:cNvSpPr/>
          <p:nvPr/>
        </p:nvSpPr>
        <p:spPr>
          <a:xfrm flipH="1" flipV="1">
            <a:off x="5867280" y="5790960"/>
            <a:ext cx="1752480" cy="685800"/>
          </a:xfrm>
          <a:prstGeom prst="line">
            <a:avLst/>
          </a:prstGeom>
          <a:ln w="28440" cap="rnd">
            <a:solidFill>
              <a:srgbClr val="000000"/>
            </a:solidFill>
            <a:custDash>
              <a:ds d="79000" sp="79000"/>
            </a:custDash>
            <a:miter/>
            <a:tailEnd type="triangle" w="med" len="med"/>
          </a:ln>
        </p:spPr>
      </p:sp>
      <p:sp>
        <p:nvSpPr>
          <p:cNvPr id="550" name="TextShape 57"/>
          <p:cNvSpPr txBox="1"/>
          <p:nvPr/>
        </p:nvSpPr>
        <p:spPr>
          <a:xfrm>
            <a:off x="0" y="0"/>
            <a:ext cx="0" cy="0"/>
          </a:xfrm>
          <a:prstGeom prst="rect">
            <a:avLst/>
          </a:prstGeom>
        </p:spPr>
        <p:txBody>
          <a:bodyPr lIns="90000" tIns="45000" rIns="90000" bIns="45000"/>
          <a:lstStyle/>
          <a:p>
            <a:pPr>
              <a:lnSpc>
                <a:spcPct val="100000"/>
              </a:lnSpc>
            </a:pPr>
            <a:fld id="{91912151-41B1-4181-91F1-0181C101B191}" type="slidenum">
              <a:rPr lang="en-IN">
                <a:solidFill>
                  <a:srgbClr val="000000"/>
                </a:solidFill>
                <a:latin typeface="Calibri"/>
              </a:rPr>
              <a:pPr>
                <a:lnSpc>
                  <a:spcPct val="100000"/>
                </a:lnSpc>
              </a:pPr>
              <a:t>39</a:t>
            </a:fld>
            <a:endParaRPr/>
          </a:p>
        </p:txBody>
      </p:sp>
      <p:pic>
        <p:nvPicPr>
          <p:cNvPr id="59" name="Picture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457200" y="274680"/>
            <a:ext cx="8229240" cy="410760"/>
          </a:xfrm>
          <a:prstGeom prst="rect">
            <a:avLst/>
          </a:prstGeom>
        </p:spPr>
        <p:txBody>
          <a:bodyPr anchor="ctr"/>
          <a:lstStyle/>
          <a:p>
            <a:pPr algn="ctr">
              <a:lnSpc>
                <a:spcPct val="100000"/>
              </a:lnSpc>
            </a:pPr>
            <a:r>
              <a:rPr lang="en-US" sz="4000" b="1">
                <a:solidFill>
                  <a:srgbClr val="FF0000"/>
                </a:solidFill>
                <a:latin typeface="Times New Roman"/>
              </a:rPr>
              <a:t>Data warehouse</a:t>
            </a:r>
            <a:endParaRPr/>
          </a:p>
        </p:txBody>
      </p:sp>
      <p:sp>
        <p:nvSpPr>
          <p:cNvPr id="303" name="TextShape 2"/>
          <p:cNvSpPr txBox="1"/>
          <p:nvPr/>
        </p:nvSpPr>
        <p:spPr>
          <a:xfrm>
            <a:off x="228600" y="838080"/>
            <a:ext cx="8686440" cy="5638320"/>
          </a:xfrm>
          <a:prstGeom prst="rect">
            <a:avLst/>
          </a:prstGeom>
        </p:spPr>
        <p:txBody>
          <a:bodyPr/>
          <a:lstStyle/>
          <a:p>
            <a:pPr>
              <a:lnSpc>
                <a:spcPct val="100000"/>
              </a:lnSpc>
              <a:buFont typeface="Arial"/>
              <a:buChar char="•"/>
            </a:pPr>
            <a:r>
              <a:rPr lang="en-US" sz="2700">
                <a:solidFill>
                  <a:srgbClr val="000000"/>
                </a:solidFill>
                <a:latin typeface="Times New Roman"/>
              </a:rPr>
              <a:t>A </a:t>
            </a:r>
            <a:r>
              <a:rPr lang="en-US" sz="2700" b="1">
                <a:solidFill>
                  <a:srgbClr val="000000"/>
                </a:solidFill>
                <a:latin typeface="Times New Roman"/>
              </a:rPr>
              <a:t>data warehouse is a repository (or archive) </a:t>
            </a:r>
            <a:r>
              <a:rPr lang="en-US" sz="2700">
                <a:solidFill>
                  <a:srgbClr val="000000"/>
                </a:solidFill>
                <a:latin typeface="Times New Roman"/>
              </a:rPr>
              <a:t>of information gathered from multiple sources, stored under a unified schema, at a single site. </a:t>
            </a:r>
            <a:endParaRPr/>
          </a:p>
          <a:p>
            <a:pPr>
              <a:lnSpc>
                <a:spcPct val="100000"/>
              </a:lnSpc>
            </a:pPr>
            <a:endParaRPr/>
          </a:p>
          <a:p>
            <a:pPr>
              <a:lnSpc>
                <a:spcPct val="100000"/>
              </a:lnSpc>
              <a:buFont typeface="Arial"/>
              <a:buChar char="•"/>
            </a:pPr>
            <a:r>
              <a:rPr lang="en-US" sz="2700">
                <a:solidFill>
                  <a:srgbClr val="000000"/>
                </a:solidFill>
                <a:latin typeface="Times New Roman"/>
              </a:rPr>
              <a:t>Once gathered, the data are stored for a long time. </a:t>
            </a:r>
            <a:endParaRPr/>
          </a:p>
          <a:p>
            <a:pPr>
              <a:lnSpc>
                <a:spcPct val="100000"/>
              </a:lnSpc>
            </a:pPr>
            <a:endParaRPr/>
          </a:p>
          <a:p>
            <a:pPr>
              <a:lnSpc>
                <a:spcPct val="100000"/>
              </a:lnSpc>
              <a:buFont typeface="Arial"/>
              <a:buChar char="•"/>
            </a:pPr>
            <a:r>
              <a:rPr lang="en-US" sz="2700">
                <a:solidFill>
                  <a:srgbClr val="000000"/>
                </a:solidFill>
                <a:latin typeface="Times New Roman"/>
              </a:rPr>
              <a:t>Thus, data warehouses provide the user a single combined interface to data, making decision-support queries easier to write.</a:t>
            </a:r>
            <a:endParaRPr/>
          </a:p>
        </p:txBody>
      </p:sp>
      <p:sp>
        <p:nvSpPr>
          <p:cNvPr id="304" name="TextShape 3"/>
          <p:cNvSpPr txBox="1"/>
          <p:nvPr/>
        </p:nvSpPr>
        <p:spPr>
          <a:xfrm>
            <a:off x="0" y="0"/>
            <a:ext cx="0" cy="0"/>
          </a:xfrm>
          <a:prstGeom prst="rect">
            <a:avLst/>
          </a:prstGeom>
        </p:spPr>
        <p:txBody>
          <a:bodyPr lIns="90000" tIns="45000" rIns="90000" bIns="45000"/>
          <a:lstStyle/>
          <a:p>
            <a:pPr>
              <a:lnSpc>
                <a:spcPct val="100000"/>
              </a:lnSpc>
            </a:pPr>
            <a:fld id="{E1E1B151-F181-41B1-A1C1-D1918121F101}" type="slidenum">
              <a:rPr lang="en-IN">
                <a:solidFill>
                  <a:srgbClr val="000000"/>
                </a:solidFill>
                <a:latin typeface="Calibri"/>
              </a:rPr>
              <a:pPr>
                <a:lnSpc>
                  <a:spcPct val="100000"/>
                </a:lnSpc>
              </a:pPr>
              <a:t>4</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TextShape 1"/>
          <p:cNvSpPr txBox="1"/>
          <p:nvPr/>
        </p:nvSpPr>
        <p:spPr>
          <a:xfrm>
            <a:off x="152280" y="304920"/>
            <a:ext cx="8838720" cy="1066320"/>
          </a:xfrm>
          <a:prstGeom prst="rect">
            <a:avLst/>
          </a:prstGeom>
        </p:spPr>
        <p:txBody>
          <a:bodyPr anchor="ctr"/>
          <a:lstStyle/>
          <a:p>
            <a:pPr algn="ctr">
              <a:lnSpc>
                <a:spcPct val="100000"/>
              </a:lnSpc>
            </a:pPr>
            <a:r>
              <a:rPr lang="en-US" sz="4000" b="1">
                <a:solidFill>
                  <a:srgbClr val="FF0000"/>
                </a:solidFill>
                <a:latin typeface="Times New Roman"/>
              </a:rPr>
              <a:t>Conceptual Modeling of Data Warehouses</a:t>
            </a:r>
            <a:endParaRPr/>
          </a:p>
        </p:txBody>
      </p:sp>
      <p:sp>
        <p:nvSpPr>
          <p:cNvPr id="552" name="TextShape 2"/>
          <p:cNvSpPr txBox="1"/>
          <p:nvPr/>
        </p:nvSpPr>
        <p:spPr>
          <a:xfrm>
            <a:off x="228600" y="1600200"/>
            <a:ext cx="8686440" cy="4857480"/>
          </a:xfrm>
          <a:prstGeom prst="rect">
            <a:avLst/>
          </a:prstGeom>
        </p:spPr>
        <p:txBody>
          <a:bodyPr/>
          <a:lstStyle/>
          <a:p>
            <a:pPr>
              <a:lnSpc>
                <a:spcPct val="130000"/>
              </a:lnSpc>
              <a:buFont typeface="Arial"/>
              <a:buChar char="•"/>
            </a:pPr>
            <a:r>
              <a:rPr lang="en-US" sz="2400">
                <a:solidFill>
                  <a:srgbClr val="000000"/>
                </a:solidFill>
                <a:latin typeface="Times New Roman"/>
              </a:rPr>
              <a:t>Modeling data warehouses: dimensions &amp; measures</a:t>
            </a:r>
            <a:endParaRPr/>
          </a:p>
          <a:p>
            <a:pPr lvl="1">
              <a:lnSpc>
                <a:spcPct val="130000"/>
              </a:lnSpc>
              <a:buFont typeface="Arial"/>
              <a:buChar char="–"/>
            </a:pPr>
            <a:r>
              <a:rPr lang="en-US" sz="2400" u="sng">
                <a:solidFill>
                  <a:srgbClr val="0000FF"/>
                </a:solidFill>
                <a:latin typeface="Times New Roman"/>
              </a:rPr>
              <a:t>Star schema</a:t>
            </a:r>
            <a:r>
              <a:rPr lang="en-US" sz="2400">
                <a:solidFill>
                  <a:srgbClr val="000000"/>
                </a:solidFill>
                <a:latin typeface="Times New Roman"/>
              </a:rPr>
              <a:t>: </a:t>
            </a:r>
            <a:r>
              <a:rPr lang="en-US" sz="2400">
                <a:solidFill>
                  <a:srgbClr val="006666"/>
                </a:solidFill>
                <a:latin typeface="Times New Roman"/>
              </a:rPr>
              <a:t>A fact table in the middle connected to a set of dimension tables </a:t>
            </a:r>
            <a:endParaRPr/>
          </a:p>
          <a:p>
            <a:pPr lvl="1">
              <a:lnSpc>
                <a:spcPct val="130000"/>
              </a:lnSpc>
              <a:buFont typeface="Arial"/>
              <a:buChar char="–"/>
            </a:pPr>
            <a:r>
              <a:rPr lang="en-US" sz="2400" u="sng">
                <a:solidFill>
                  <a:srgbClr val="0000FF"/>
                </a:solidFill>
                <a:latin typeface="Times New Roman"/>
              </a:rPr>
              <a:t>Snowflake schema</a:t>
            </a:r>
            <a:r>
              <a:rPr lang="en-US" sz="2400">
                <a:solidFill>
                  <a:srgbClr val="000000"/>
                </a:solidFill>
                <a:latin typeface="Times New Roman"/>
              </a:rPr>
              <a:t>:  </a:t>
            </a:r>
            <a:r>
              <a:rPr lang="en-US" sz="2400">
                <a:solidFill>
                  <a:srgbClr val="006666"/>
                </a:solidFill>
                <a:latin typeface="Times New Roman"/>
              </a:rPr>
              <a:t>A refinement of star schema where some dimensional hierarchy is </a:t>
            </a:r>
            <a:r>
              <a:rPr lang="en-US" sz="2400">
                <a:solidFill>
                  <a:srgbClr val="800080"/>
                </a:solidFill>
                <a:latin typeface="Times New Roman"/>
              </a:rPr>
              <a:t>normalized</a:t>
            </a:r>
            <a:r>
              <a:rPr lang="en-US" sz="2400">
                <a:solidFill>
                  <a:srgbClr val="006666"/>
                </a:solidFill>
                <a:latin typeface="Times New Roman"/>
              </a:rPr>
              <a:t> into a set of smaller dimension tables.</a:t>
            </a:r>
            <a:endParaRPr/>
          </a:p>
          <a:p>
            <a:pPr lvl="1">
              <a:lnSpc>
                <a:spcPct val="130000"/>
              </a:lnSpc>
              <a:buFont typeface="Arial"/>
              <a:buChar char="–"/>
            </a:pPr>
            <a:r>
              <a:rPr lang="en-US" sz="2400" u="sng">
                <a:solidFill>
                  <a:srgbClr val="0000FF"/>
                </a:solidFill>
                <a:latin typeface="Times New Roman"/>
              </a:rPr>
              <a:t>Fact constellations</a:t>
            </a:r>
            <a:r>
              <a:rPr lang="en-US" sz="2400">
                <a:solidFill>
                  <a:srgbClr val="000000"/>
                </a:solidFill>
                <a:latin typeface="Times New Roman"/>
              </a:rPr>
              <a:t>:  </a:t>
            </a:r>
            <a:r>
              <a:rPr lang="en-US" sz="2400">
                <a:solidFill>
                  <a:srgbClr val="006666"/>
                </a:solidFill>
                <a:latin typeface="Times New Roman"/>
              </a:rPr>
              <a:t>Multiple fact tables share dimension tables</a:t>
            </a:r>
            <a:r>
              <a:rPr lang="en-US" sz="2400">
                <a:solidFill>
                  <a:srgbClr val="000000"/>
                </a:solidFill>
                <a:latin typeface="Times New Roman"/>
              </a:rPr>
              <a:t>, viewed as a collection of stars, therefore called </a:t>
            </a:r>
            <a:r>
              <a:rPr lang="en-US" sz="2400">
                <a:solidFill>
                  <a:srgbClr val="800080"/>
                </a:solidFill>
                <a:latin typeface="Times New Roman"/>
              </a:rPr>
              <a:t>galaxy schema</a:t>
            </a:r>
            <a:r>
              <a:rPr lang="en-US" sz="2400">
                <a:solidFill>
                  <a:srgbClr val="000000"/>
                </a:solidFill>
                <a:latin typeface="Times New Roman"/>
              </a:rPr>
              <a:t> or fact constellation </a:t>
            </a:r>
            <a:endParaRPr/>
          </a:p>
        </p:txBody>
      </p:sp>
      <p:sp>
        <p:nvSpPr>
          <p:cNvPr id="553" name="TextShape 3"/>
          <p:cNvSpPr txBox="1"/>
          <p:nvPr/>
        </p:nvSpPr>
        <p:spPr>
          <a:xfrm>
            <a:off x="0" y="0"/>
            <a:ext cx="0" cy="0"/>
          </a:xfrm>
          <a:prstGeom prst="rect">
            <a:avLst/>
          </a:prstGeom>
        </p:spPr>
        <p:txBody>
          <a:bodyPr lIns="90000" tIns="45000" rIns="90000" bIns="45000"/>
          <a:lstStyle/>
          <a:p>
            <a:pPr>
              <a:lnSpc>
                <a:spcPct val="100000"/>
              </a:lnSpc>
            </a:pPr>
            <a:fld id="{210181C1-B191-4101-9151-711121718161}" type="slidenum">
              <a:rPr lang="en-IN">
                <a:solidFill>
                  <a:srgbClr val="000000"/>
                </a:solidFill>
                <a:latin typeface="Calibri"/>
              </a:rPr>
              <a:pPr>
                <a:lnSpc>
                  <a:spcPct val="100000"/>
                </a:lnSpc>
              </a:pPr>
              <a:t>40</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457200" y="274680"/>
            <a:ext cx="8229240" cy="715680"/>
          </a:xfrm>
          <a:prstGeom prst="rect">
            <a:avLst/>
          </a:prstGeom>
        </p:spPr>
        <p:txBody>
          <a:bodyPr anchor="ctr"/>
          <a:lstStyle/>
          <a:p>
            <a:pPr algn="ctr">
              <a:lnSpc>
                <a:spcPct val="100000"/>
              </a:lnSpc>
            </a:pPr>
            <a:r>
              <a:rPr lang="en-US" sz="4000" b="1">
                <a:solidFill>
                  <a:srgbClr val="FF0000"/>
                </a:solidFill>
                <a:latin typeface="Times New Roman"/>
              </a:rPr>
              <a:t>Multidimensional Data Model</a:t>
            </a:r>
            <a:endParaRPr/>
          </a:p>
        </p:txBody>
      </p:sp>
      <p:sp>
        <p:nvSpPr>
          <p:cNvPr id="555" name="TextShape 2"/>
          <p:cNvSpPr txBox="1"/>
          <p:nvPr/>
        </p:nvSpPr>
        <p:spPr>
          <a:xfrm>
            <a:off x="228600" y="1219320"/>
            <a:ext cx="8686440" cy="5333760"/>
          </a:xfrm>
          <a:prstGeom prst="rect">
            <a:avLst/>
          </a:prstGeom>
        </p:spPr>
        <p:txBody>
          <a:bodyPr/>
          <a:lstStyle/>
          <a:p>
            <a:pPr>
              <a:lnSpc>
                <a:spcPct val="90000"/>
              </a:lnSpc>
              <a:buFont typeface="Arial"/>
              <a:buChar char="•"/>
            </a:pPr>
            <a:r>
              <a:rPr lang="en-US" sz="2500">
                <a:solidFill>
                  <a:srgbClr val="000000"/>
                </a:solidFill>
                <a:latin typeface="Times New Roman"/>
              </a:rPr>
              <a:t>Database is a set of</a:t>
            </a:r>
            <a:r>
              <a:rPr lang="en-US" sz="2500" i="1">
                <a:solidFill>
                  <a:srgbClr val="000000"/>
                </a:solidFill>
                <a:latin typeface="Times New Roman"/>
              </a:rPr>
              <a:t> facts</a:t>
            </a:r>
            <a:r>
              <a:rPr lang="en-US" sz="2500">
                <a:solidFill>
                  <a:srgbClr val="000000"/>
                </a:solidFill>
                <a:latin typeface="Times New Roman"/>
              </a:rPr>
              <a:t> (points) in a multidimensional space.</a:t>
            </a:r>
            <a:endParaRPr/>
          </a:p>
          <a:p>
            <a:pPr>
              <a:lnSpc>
                <a:spcPct val="90000"/>
              </a:lnSpc>
              <a:buFont typeface="Arial"/>
              <a:buChar char="•"/>
            </a:pPr>
            <a:r>
              <a:rPr lang="en-US" sz="2500">
                <a:solidFill>
                  <a:srgbClr val="000000"/>
                </a:solidFill>
                <a:latin typeface="Times New Roman"/>
              </a:rPr>
              <a:t>A fact has a </a:t>
            </a:r>
            <a:r>
              <a:rPr lang="en-US" sz="2500" i="1">
                <a:solidFill>
                  <a:srgbClr val="000000"/>
                </a:solidFill>
                <a:latin typeface="Times New Roman"/>
              </a:rPr>
              <a:t>measure</a:t>
            </a:r>
            <a:r>
              <a:rPr lang="en-US" sz="2500">
                <a:solidFill>
                  <a:srgbClr val="000000"/>
                </a:solidFill>
                <a:latin typeface="Times New Roman"/>
              </a:rPr>
              <a:t> dimension</a:t>
            </a:r>
            <a:endParaRPr/>
          </a:p>
          <a:p>
            <a:pPr lvl="1">
              <a:lnSpc>
                <a:spcPct val="90000"/>
              </a:lnSpc>
              <a:buFont typeface="Wingdings" charset="2"/>
              <a:buChar char=""/>
            </a:pPr>
            <a:r>
              <a:rPr lang="en-US" sz="2200">
                <a:solidFill>
                  <a:srgbClr val="000000"/>
                </a:solidFill>
                <a:latin typeface="Times New Roman"/>
              </a:rPr>
              <a:t>quantity that is analyzed, e.g., sale, budget</a:t>
            </a:r>
            <a:endParaRPr/>
          </a:p>
          <a:p>
            <a:endParaRPr/>
          </a:p>
          <a:p>
            <a:pPr>
              <a:lnSpc>
                <a:spcPct val="90000"/>
              </a:lnSpc>
              <a:buFont typeface="Arial"/>
              <a:buChar char="•"/>
            </a:pPr>
            <a:r>
              <a:rPr lang="en-US" sz="2500">
                <a:solidFill>
                  <a:srgbClr val="000000"/>
                </a:solidFill>
                <a:latin typeface="Times New Roman"/>
              </a:rPr>
              <a:t>A set of </a:t>
            </a:r>
            <a:r>
              <a:rPr lang="en-US" sz="2500" i="1">
                <a:solidFill>
                  <a:srgbClr val="000000"/>
                </a:solidFill>
                <a:latin typeface="Times New Roman"/>
              </a:rPr>
              <a:t>dimensions</a:t>
            </a:r>
            <a:r>
              <a:rPr lang="en-US" sz="2500">
                <a:solidFill>
                  <a:srgbClr val="000000"/>
                </a:solidFill>
                <a:latin typeface="Times New Roman"/>
              </a:rPr>
              <a:t>  on  which data is analyzed</a:t>
            </a:r>
            <a:endParaRPr/>
          </a:p>
          <a:p>
            <a:pPr lvl="1">
              <a:lnSpc>
                <a:spcPct val="90000"/>
              </a:lnSpc>
              <a:buFont typeface="Wingdings" charset="2"/>
              <a:buChar char=""/>
            </a:pPr>
            <a:r>
              <a:rPr lang="en-US" sz="2200">
                <a:solidFill>
                  <a:srgbClr val="000000"/>
                </a:solidFill>
                <a:latin typeface="Times New Roman"/>
              </a:rPr>
              <a:t>e.g. , store, product, date associated with a sale amount</a:t>
            </a:r>
            <a:endParaRPr/>
          </a:p>
          <a:p>
            <a:pPr>
              <a:lnSpc>
                <a:spcPct val="90000"/>
              </a:lnSpc>
            </a:pPr>
            <a:endParaRPr/>
          </a:p>
          <a:p>
            <a:pPr>
              <a:lnSpc>
                <a:spcPct val="90000"/>
              </a:lnSpc>
              <a:buFont typeface="Arial"/>
              <a:buChar char="•"/>
            </a:pPr>
            <a:r>
              <a:rPr lang="en-US" sz="2400">
                <a:solidFill>
                  <a:srgbClr val="000000"/>
                </a:solidFill>
                <a:latin typeface="Times New Roman"/>
              </a:rPr>
              <a:t>Each dimension has a set of </a:t>
            </a:r>
            <a:r>
              <a:rPr lang="en-US" sz="2400" i="1">
                <a:solidFill>
                  <a:srgbClr val="000000"/>
                </a:solidFill>
                <a:latin typeface="Times New Roman"/>
              </a:rPr>
              <a:t>attributes</a:t>
            </a:r>
            <a:endParaRPr/>
          </a:p>
          <a:p>
            <a:pPr lvl="1">
              <a:lnSpc>
                <a:spcPct val="90000"/>
              </a:lnSpc>
              <a:buFont typeface="Wingdings" charset="2"/>
              <a:buChar char=""/>
            </a:pPr>
            <a:r>
              <a:rPr lang="en-US" sz="2200">
                <a:solidFill>
                  <a:srgbClr val="000000"/>
                </a:solidFill>
                <a:latin typeface="Times New Roman"/>
              </a:rPr>
              <a:t>e.g., owner city and region of store</a:t>
            </a:r>
            <a:endParaRPr/>
          </a:p>
          <a:p>
            <a:endParaRPr/>
          </a:p>
          <a:p>
            <a:pPr>
              <a:lnSpc>
                <a:spcPct val="90000"/>
              </a:lnSpc>
              <a:buFont typeface="Arial"/>
              <a:buChar char="•"/>
            </a:pPr>
            <a:r>
              <a:rPr lang="en-US" sz="2500">
                <a:solidFill>
                  <a:srgbClr val="000000"/>
                </a:solidFill>
                <a:latin typeface="Times New Roman"/>
              </a:rPr>
              <a:t>Attributes of a dimension may be related by partial order</a:t>
            </a:r>
            <a:endParaRPr/>
          </a:p>
          <a:p>
            <a:pPr lvl="1">
              <a:lnSpc>
                <a:spcPct val="90000"/>
              </a:lnSpc>
              <a:buFont typeface="Wingdings" charset="2"/>
              <a:buChar char=""/>
            </a:pPr>
            <a:r>
              <a:rPr lang="en-US" sz="2200" i="1">
                <a:solidFill>
                  <a:srgbClr val="000000"/>
                </a:solidFill>
                <a:latin typeface="Times New Roman"/>
              </a:rPr>
              <a:t>Hierarchy</a:t>
            </a:r>
            <a:r>
              <a:rPr lang="en-US" sz="2200">
                <a:solidFill>
                  <a:srgbClr val="000000"/>
                </a:solidFill>
                <a:latin typeface="Times New Roman"/>
              </a:rPr>
              <a:t>: e.g., street &gt; region &gt;city</a:t>
            </a:r>
            <a:endParaRPr/>
          </a:p>
          <a:p>
            <a:pPr lvl="1">
              <a:lnSpc>
                <a:spcPct val="90000"/>
              </a:lnSpc>
              <a:buFont typeface="Wingdings" charset="2"/>
              <a:buChar char=""/>
            </a:pPr>
            <a:r>
              <a:rPr lang="en-US" sz="2200" i="1">
                <a:solidFill>
                  <a:srgbClr val="000000"/>
                </a:solidFill>
                <a:latin typeface="Times New Roman"/>
              </a:rPr>
              <a:t>Lattice/pattern</a:t>
            </a:r>
            <a:r>
              <a:rPr lang="en-US" sz="2200">
                <a:solidFill>
                  <a:srgbClr val="000000"/>
                </a:solidFill>
                <a:latin typeface="Times New Roman"/>
              </a:rPr>
              <a:t>: e.g., date&gt; month&gt;year, date&gt;week&gt;year </a:t>
            </a:r>
            <a:endParaRPr/>
          </a:p>
        </p:txBody>
      </p:sp>
      <p:sp>
        <p:nvSpPr>
          <p:cNvPr id="556" name="TextShape 3"/>
          <p:cNvSpPr txBox="1"/>
          <p:nvPr/>
        </p:nvSpPr>
        <p:spPr>
          <a:xfrm>
            <a:off x="0" y="0"/>
            <a:ext cx="0" cy="0"/>
          </a:xfrm>
          <a:prstGeom prst="rect">
            <a:avLst/>
          </a:prstGeom>
        </p:spPr>
        <p:txBody>
          <a:bodyPr lIns="90000" tIns="45000" rIns="90000" bIns="45000"/>
          <a:lstStyle/>
          <a:p>
            <a:pPr>
              <a:lnSpc>
                <a:spcPct val="100000"/>
              </a:lnSpc>
            </a:pPr>
            <a:fld id="{71E1A191-3161-4121-A131-519161812141}" type="slidenum">
              <a:rPr lang="en-IN">
                <a:solidFill>
                  <a:srgbClr val="000000"/>
                </a:solidFill>
                <a:latin typeface="Calibri"/>
              </a:rPr>
              <a:pPr>
                <a:lnSpc>
                  <a:spcPct val="100000"/>
                </a:lnSpc>
              </a:pPr>
              <a:t>41</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4"/>
          <p:cNvSpPr>
            <a:spLocks noGrp="1"/>
          </p:cNvSpPr>
          <p:nvPr>
            <p:ph type="sldNum" sz="quarter" idx="4294967295"/>
          </p:nvPr>
        </p:nvSpPr>
        <p:spPr>
          <a:xfrm>
            <a:off x="7239000" y="6400800"/>
            <a:ext cx="1905000" cy="457200"/>
          </a:xfrm>
          <a:prstGeom prst="rect">
            <a:avLst/>
          </a:prstGeom>
        </p:spPr>
        <p:txBody>
          <a:bodyPr/>
          <a:lstStyle/>
          <a:p>
            <a:fld id="{CDC0D19F-DD05-4AC3-878C-D8348DC26283}" type="slidenum">
              <a:rPr lang="en-US"/>
              <a:pPr/>
              <a:t>42</a:t>
            </a:fld>
            <a:endParaRPr lang="en-US"/>
          </a:p>
        </p:txBody>
      </p:sp>
      <p:sp>
        <p:nvSpPr>
          <p:cNvPr id="883714" name="Rectangle 2"/>
          <p:cNvSpPr>
            <a:spLocks noGrp="1" noChangeArrowheads="1"/>
          </p:cNvSpPr>
          <p:nvPr>
            <p:ph type="title"/>
          </p:nvPr>
        </p:nvSpPr>
        <p:spPr>
          <a:xfrm>
            <a:off x="381000" y="228600"/>
            <a:ext cx="7296150" cy="512763"/>
          </a:xfrm>
          <a:noFill/>
          <a:ln/>
        </p:spPr>
        <p:txBody>
          <a:bodyPr lIns="90488" tIns="44450" rIns="90488" bIns="44450" anchor="ctr"/>
          <a:lstStyle/>
          <a:p>
            <a:pPr algn="ctr">
              <a:lnSpc>
                <a:spcPct val="100000"/>
              </a:lnSpc>
            </a:pPr>
            <a:r>
              <a:rPr lang="en-US" sz="3200" b="1" dirty="0">
                <a:solidFill>
                  <a:srgbClr val="FF0000"/>
                </a:solidFill>
                <a:latin typeface="Times New Roman"/>
              </a:rPr>
              <a:t>Multidimensional Data</a:t>
            </a:r>
            <a:endParaRPr lang="en-US" sz="3200" dirty="0"/>
          </a:p>
        </p:txBody>
      </p:sp>
      <p:sp>
        <p:nvSpPr>
          <p:cNvPr id="883715" name="Rectangle 3"/>
          <p:cNvSpPr>
            <a:spLocks noChangeArrowheads="1"/>
          </p:cNvSpPr>
          <p:nvPr/>
        </p:nvSpPr>
        <p:spPr bwMode="auto">
          <a:xfrm>
            <a:off x="704850" y="6191250"/>
            <a:ext cx="8001000" cy="1828800"/>
          </a:xfrm>
          <a:prstGeom prst="rect">
            <a:avLst/>
          </a:prstGeom>
          <a:noFill/>
          <a:ln w="9525">
            <a:noFill/>
            <a:miter lim="800000"/>
            <a:headEnd/>
            <a:tailEnd/>
          </a:ln>
          <a:effectLst/>
        </p:spPr>
        <p:txBody>
          <a:bodyPr lIns="92075" tIns="46038" rIns="92075" bIns="46038"/>
          <a:lstStyle/>
          <a:p>
            <a:pPr eaLnBrk="0" hangingPunct="0">
              <a:buFont typeface="Monotype Sorts" pitchFamily="2" charset="2"/>
              <a:buNone/>
            </a:pPr>
            <a:endParaRPr lang="en-US" sz="2000">
              <a:latin typeface="Times New Roman" pitchFamily="18" charset="0"/>
            </a:endParaRPr>
          </a:p>
        </p:txBody>
      </p:sp>
      <p:sp>
        <p:nvSpPr>
          <p:cNvPr id="883716" name="AutoShape 4"/>
          <p:cNvSpPr>
            <a:spLocks noChangeArrowheads="1"/>
          </p:cNvSpPr>
          <p:nvPr/>
        </p:nvSpPr>
        <p:spPr bwMode="auto">
          <a:xfrm>
            <a:off x="6378575" y="1485900"/>
            <a:ext cx="2403475" cy="657490"/>
          </a:xfrm>
          <a:prstGeom prst="wedgeRoundRectCallout">
            <a:avLst>
              <a:gd name="adj1" fmla="val -41671"/>
              <a:gd name="adj2" fmla="val 66667"/>
              <a:gd name="adj3" fmla="val 16667"/>
            </a:avLst>
          </a:prstGeom>
          <a:solidFill>
            <a:srgbClr val="CCFFCC"/>
          </a:solidFill>
          <a:ln w="12700">
            <a:solidFill>
              <a:schemeClr val="tx1"/>
            </a:solidFill>
            <a:miter lim="800000"/>
            <a:headEnd/>
            <a:tailEnd/>
          </a:ln>
          <a:effectLst/>
        </p:spPr>
        <p:txBody>
          <a:bodyPr wrap="none" lIns="90488" tIns="44450" rIns="90488" bIns="44450" anchor="ctr"/>
          <a:lstStyle/>
          <a:p>
            <a:pPr algn="ctr" eaLnBrk="0" hangingPunct="0"/>
            <a:r>
              <a:rPr lang="en-US" sz="2000" b="1">
                <a:latin typeface="Times New Roman" pitchFamily="18" charset="0"/>
              </a:rPr>
              <a:t>Total annual sales</a:t>
            </a:r>
          </a:p>
          <a:p>
            <a:pPr algn="ctr" eaLnBrk="0" hangingPunct="0"/>
            <a:r>
              <a:rPr lang="en-US" sz="2000" b="1">
                <a:latin typeface="Times New Roman" pitchFamily="18" charset="0"/>
              </a:rPr>
              <a:t>of  TV in U.S.A.</a:t>
            </a:r>
            <a:endParaRPr lang="en-US" sz="2400" b="1">
              <a:latin typeface="Times New Roman" pitchFamily="18" charset="0"/>
            </a:endParaRPr>
          </a:p>
        </p:txBody>
      </p:sp>
      <p:grpSp>
        <p:nvGrpSpPr>
          <p:cNvPr id="2" name="Group 5"/>
          <p:cNvGrpSpPr>
            <a:grpSpLocks/>
          </p:cNvGrpSpPr>
          <p:nvPr/>
        </p:nvGrpSpPr>
        <p:grpSpPr bwMode="auto">
          <a:xfrm>
            <a:off x="762000" y="1600200"/>
            <a:ext cx="7127875" cy="4760913"/>
            <a:chOff x="444" y="1008"/>
            <a:chExt cx="4490" cy="2999"/>
          </a:xfrm>
        </p:grpSpPr>
        <p:sp>
          <p:nvSpPr>
            <p:cNvPr id="883718" name="Rectangle 6"/>
            <p:cNvSpPr>
              <a:spLocks noChangeArrowheads="1"/>
            </p:cNvSpPr>
            <p:nvPr/>
          </p:nvSpPr>
          <p:spPr bwMode="auto">
            <a:xfrm>
              <a:off x="2412" y="1008"/>
              <a:ext cx="498"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latin typeface="Times New Roman" pitchFamily="18" charset="0"/>
                </a:rPr>
                <a:t>Date</a:t>
              </a:r>
            </a:p>
          </p:txBody>
        </p:sp>
        <p:sp>
          <p:nvSpPr>
            <p:cNvPr id="883719" name="Rectangle 7"/>
            <p:cNvSpPr>
              <a:spLocks noChangeArrowheads="1"/>
            </p:cNvSpPr>
            <p:nvPr/>
          </p:nvSpPr>
          <p:spPr bwMode="auto">
            <a:xfrm rot="-2984941">
              <a:off x="276" y="1342"/>
              <a:ext cx="775"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latin typeface="Times New Roman" pitchFamily="18" charset="0"/>
                </a:rPr>
                <a:t>Product</a:t>
              </a:r>
            </a:p>
          </p:txBody>
        </p:sp>
        <p:sp>
          <p:nvSpPr>
            <p:cNvPr id="883720" name="Rectangle 8"/>
            <p:cNvSpPr>
              <a:spLocks noChangeArrowheads="1"/>
            </p:cNvSpPr>
            <p:nvPr/>
          </p:nvSpPr>
          <p:spPr bwMode="auto">
            <a:xfrm rot="-5400000">
              <a:off x="4378" y="2088"/>
              <a:ext cx="808"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latin typeface="Times New Roman" pitchFamily="18" charset="0"/>
                </a:rPr>
                <a:t>Country</a:t>
              </a:r>
            </a:p>
          </p:txBody>
        </p:sp>
        <p:grpSp>
          <p:nvGrpSpPr>
            <p:cNvPr id="3" name="Group 9"/>
            <p:cNvGrpSpPr>
              <a:grpSpLocks/>
            </p:cNvGrpSpPr>
            <p:nvPr/>
          </p:nvGrpSpPr>
          <p:grpSpPr bwMode="auto">
            <a:xfrm>
              <a:off x="3604" y="3717"/>
              <a:ext cx="1330" cy="290"/>
              <a:chOff x="3508" y="3022"/>
              <a:chExt cx="1330" cy="290"/>
            </a:xfrm>
          </p:grpSpPr>
          <p:sp>
            <p:nvSpPr>
              <p:cNvPr id="883722" name="WordArt 10"/>
              <p:cNvSpPr>
                <a:spLocks noChangeArrowheads="1" noChangeShapeType="1" noTextEdit="1"/>
              </p:cNvSpPr>
              <p:nvPr/>
            </p:nvSpPr>
            <p:spPr bwMode="auto">
              <a:xfrm>
                <a:off x="3854" y="3022"/>
                <a:ext cx="984" cy="29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All, All, All</a:t>
                </a:r>
              </a:p>
            </p:txBody>
          </p:sp>
          <p:sp>
            <p:nvSpPr>
              <p:cNvPr id="883723"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a:effectLst/>
            </p:spPr>
            <p:txBody>
              <a:bodyPr wrap="none" anchor="ctr"/>
              <a:lstStyle/>
              <a:p>
                <a:endParaRPr lang="en-US"/>
              </a:p>
            </p:txBody>
          </p:sp>
        </p:grpSp>
        <p:sp>
          <p:nvSpPr>
            <p:cNvPr id="883724"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a:effectLst/>
          </p:spPr>
          <p:txBody>
            <a:bodyPr wrap="none" anchor="ctr"/>
            <a:lstStyle/>
            <a:p>
              <a:endParaRPr lang="en-US"/>
            </a:p>
          </p:txBody>
        </p:sp>
        <p:sp>
          <p:nvSpPr>
            <p:cNvPr id="883725"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26"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27"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a:effectLst/>
          </p:spPr>
          <p:txBody>
            <a:bodyPr wrap="none" anchor="ctr"/>
            <a:lstStyle/>
            <a:p>
              <a:endParaRPr lang="en-US"/>
            </a:p>
          </p:txBody>
        </p:sp>
        <p:sp>
          <p:nvSpPr>
            <p:cNvPr id="883728"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29"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30"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a:effectLst/>
          </p:spPr>
          <p:txBody>
            <a:bodyPr wrap="none" anchor="ctr"/>
            <a:lstStyle/>
            <a:p>
              <a:endParaRPr lang="en-US"/>
            </a:p>
          </p:txBody>
        </p:sp>
        <p:sp>
          <p:nvSpPr>
            <p:cNvPr id="883731"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32"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33" name="Rectangle 21"/>
            <p:cNvSpPr>
              <a:spLocks noChangeArrowheads="1"/>
            </p:cNvSpPr>
            <p:nvPr/>
          </p:nvSpPr>
          <p:spPr bwMode="auto">
            <a:xfrm>
              <a:off x="444" y="1866"/>
              <a:ext cx="41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i="1">
                  <a:latin typeface="Arial" pitchFamily="34" charset="0"/>
                </a:rPr>
                <a:t>sum</a:t>
              </a:r>
              <a:endParaRPr lang="en-US" sz="1600" i="1">
                <a:latin typeface="Arial" pitchFamily="34" charset="0"/>
              </a:endParaRPr>
            </a:p>
          </p:txBody>
        </p:sp>
        <p:sp>
          <p:nvSpPr>
            <p:cNvPr id="883734" name="Rectangle 22"/>
            <p:cNvSpPr>
              <a:spLocks noChangeArrowheads="1"/>
            </p:cNvSpPr>
            <p:nvPr/>
          </p:nvSpPr>
          <p:spPr bwMode="auto">
            <a:xfrm>
              <a:off x="3616" y="1206"/>
              <a:ext cx="41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i="1">
                  <a:latin typeface="Arial" pitchFamily="34" charset="0"/>
                </a:rPr>
                <a:t>sum</a:t>
              </a:r>
              <a:endParaRPr lang="en-US" sz="1600" i="1">
                <a:latin typeface="Arial" pitchFamily="34" charset="0"/>
              </a:endParaRPr>
            </a:p>
          </p:txBody>
        </p:sp>
        <p:sp>
          <p:nvSpPr>
            <p:cNvPr id="883735"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6"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7"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8"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39"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0"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1"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2"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3"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4"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5"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6"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a:effectLst/>
          </p:spPr>
          <p:txBody>
            <a:bodyPr wrap="none" anchor="ctr"/>
            <a:lstStyle/>
            <a:p>
              <a:endParaRPr lang="en-US"/>
            </a:p>
          </p:txBody>
        </p:sp>
        <p:sp>
          <p:nvSpPr>
            <p:cNvPr id="883747"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48"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sp>
          <p:nvSpPr>
            <p:cNvPr id="883749"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a:effectLst/>
          </p:spPr>
          <p:txBody>
            <a:bodyPr wrap="none" anchor="ctr"/>
            <a:lstStyle/>
            <a:p>
              <a:endParaRPr lang="en-US"/>
            </a:p>
          </p:txBody>
        </p:sp>
        <p:grpSp>
          <p:nvGrpSpPr>
            <p:cNvPr id="4" name="Group 38"/>
            <p:cNvGrpSpPr>
              <a:grpSpLocks/>
            </p:cNvGrpSpPr>
            <p:nvPr/>
          </p:nvGrpSpPr>
          <p:grpSpPr bwMode="auto">
            <a:xfrm>
              <a:off x="823" y="1926"/>
              <a:ext cx="2768" cy="1937"/>
              <a:chOff x="1388" y="1937"/>
              <a:chExt cx="2026" cy="1310"/>
            </a:xfrm>
          </p:grpSpPr>
          <p:sp>
            <p:nvSpPr>
              <p:cNvPr id="883751"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52"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53"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4"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5"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6"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7"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58"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59"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0"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a:effectLst/>
            </p:spPr>
            <p:txBody>
              <a:bodyPr wrap="none" anchor="ctr"/>
              <a:lstStyle/>
              <a:p>
                <a:endParaRPr lang="en-US"/>
              </a:p>
            </p:txBody>
          </p:sp>
          <p:sp>
            <p:nvSpPr>
              <p:cNvPr id="883761"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2"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3"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a:effectLst/>
            </p:spPr>
            <p:txBody>
              <a:bodyPr wrap="none" anchor="ctr"/>
              <a:lstStyle/>
              <a:p>
                <a:endParaRPr lang="en-US"/>
              </a:p>
            </p:txBody>
          </p:sp>
          <p:sp>
            <p:nvSpPr>
              <p:cNvPr id="883764"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a:effectLst/>
            </p:spPr>
            <p:txBody>
              <a:bodyPr wrap="none" anchor="ctr"/>
              <a:lstStyle/>
              <a:p>
                <a:endParaRPr lang="en-US"/>
              </a:p>
            </p:txBody>
          </p:sp>
          <p:sp>
            <p:nvSpPr>
              <p:cNvPr id="883765"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a:effectLst/>
            </p:spPr>
            <p:txBody>
              <a:bodyPr wrap="none" anchor="ctr"/>
              <a:lstStyle/>
              <a:p>
                <a:endParaRPr lang="en-US"/>
              </a:p>
            </p:txBody>
          </p:sp>
          <p:sp>
            <p:nvSpPr>
              <p:cNvPr id="883766"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7"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8"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69"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a:effectLst/>
            </p:spPr>
            <p:txBody>
              <a:bodyPr wrap="none" anchor="ctr"/>
              <a:lstStyle/>
              <a:p>
                <a:endParaRPr lang="en-US"/>
              </a:p>
            </p:txBody>
          </p:sp>
          <p:sp>
            <p:nvSpPr>
              <p:cNvPr id="883770"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a:effectLst/>
            </p:spPr>
            <p:txBody>
              <a:bodyPr wrap="none" anchor="ctr"/>
              <a:lstStyle/>
              <a:p>
                <a:pPr algn="ctr" eaLnBrk="0" hangingPunct="0"/>
                <a:endParaRPr lang="en-US" sz="2400" b="1">
                  <a:latin typeface="Times New Roman" pitchFamily="18" charset="0"/>
                </a:endParaRPr>
              </a:p>
            </p:txBody>
          </p:sp>
        </p:grpSp>
        <p:sp>
          <p:nvSpPr>
            <p:cNvPr id="883771" name="Rectangle 59"/>
            <p:cNvSpPr>
              <a:spLocks noChangeArrowheads="1"/>
            </p:cNvSpPr>
            <p:nvPr/>
          </p:nvSpPr>
          <p:spPr bwMode="auto">
            <a:xfrm>
              <a:off x="2468" y="1182"/>
              <a:ext cx="769" cy="210"/>
            </a:xfrm>
            <a:prstGeom prst="rect">
              <a:avLst/>
            </a:prstGeom>
            <a:noFill/>
            <a:ln w="12700">
              <a:noFill/>
              <a:miter lim="800000"/>
              <a:headEnd/>
              <a:tailEnd/>
            </a:ln>
            <a:effectLst/>
          </p:spPr>
          <p:txBody>
            <a:bodyPr lIns="90488" tIns="44450" rIns="90488" bIns="44450">
              <a:spAutoFit/>
            </a:bodyPr>
            <a:lstStyle/>
            <a:p>
              <a:pPr eaLnBrk="0" hangingPunct="0"/>
              <a:r>
                <a:rPr lang="en-US" sz="1600" i="1">
                  <a:latin typeface="Arial" pitchFamily="34" charset="0"/>
                </a:rPr>
                <a:t> </a:t>
              </a:r>
            </a:p>
          </p:txBody>
        </p:sp>
        <p:sp>
          <p:nvSpPr>
            <p:cNvPr id="883772" name="Text Box 60"/>
            <p:cNvSpPr txBox="1">
              <a:spLocks noChangeArrowheads="1"/>
            </p:cNvSpPr>
            <p:nvPr/>
          </p:nvSpPr>
          <p:spPr bwMode="auto">
            <a:xfrm>
              <a:off x="1103" y="1300"/>
              <a:ext cx="330"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TV</a:t>
              </a:r>
              <a:endParaRPr lang="en-US" sz="2400">
                <a:latin typeface="Times New Roman" pitchFamily="18" charset="0"/>
              </a:endParaRPr>
            </a:p>
          </p:txBody>
        </p:sp>
        <p:sp>
          <p:nvSpPr>
            <p:cNvPr id="883773" name="Text Box 61"/>
            <p:cNvSpPr txBox="1">
              <a:spLocks noChangeArrowheads="1"/>
            </p:cNvSpPr>
            <p:nvPr/>
          </p:nvSpPr>
          <p:spPr bwMode="auto">
            <a:xfrm>
              <a:off x="679" y="1669"/>
              <a:ext cx="446"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VCR</a:t>
              </a:r>
              <a:endParaRPr lang="en-US" sz="2400">
                <a:latin typeface="Times New Roman" pitchFamily="18" charset="0"/>
              </a:endParaRPr>
            </a:p>
          </p:txBody>
        </p:sp>
        <p:sp>
          <p:nvSpPr>
            <p:cNvPr id="883774" name="Text Box 62"/>
            <p:cNvSpPr txBox="1">
              <a:spLocks noChangeArrowheads="1"/>
            </p:cNvSpPr>
            <p:nvPr/>
          </p:nvSpPr>
          <p:spPr bwMode="auto">
            <a:xfrm>
              <a:off x="941" y="1492"/>
              <a:ext cx="312"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PC</a:t>
              </a:r>
              <a:endParaRPr lang="en-US" sz="2400">
                <a:latin typeface="Times New Roman" pitchFamily="18" charset="0"/>
              </a:endParaRPr>
            </a:p>
          </p:txBody>
        </p:sp>
        <p:sp>
          <p:nvSpPr>
            <p:cNvPr id="883775" name="Text Box 63"/>
            <p:cNvSpPr txBox="1">
              <a:spLocks noChangeArrowheads="1"/>
            </p:cNvSpPr>
            <p:nvPr/>
          </p:nvSpPr>
          <p:spPr bwMode="auto">
            <a:xfrm>
              <a:off x="1472" y="1197"/>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1Qtr</a:t>
              </a:r>
              <a:endParaRPr lang="en-US" sz="2400">
                <a:latin typeface="Times New Roman" pitchFamily="18" charset="0"/>
              </a:endParaRPr>
            </a:p>
          </p:txBody>
        </p:sp>
        <p:sp>
          <p:nvSpPr>
            <p:cNvPr id="883776" name="Text Box 64"/>
            <p:cNvSpPr txBox="1">
              <a:spLocks noChangeArrowheads="1"/>
            </p:cNvSpPr>
            <p:nvPr/>
          </p:nvSpPr>
          <p:spPr bwMode="auto">
            <a:xfrm>
              <a:off x="2036" y="1185"/>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2Qtr</a:t>
              </a:r>
              <a:endParaRPr lang="en-US" sz="2400">
                <a:latin typeface="Times New Roman" pitchFamily="18" charset="0"/>
              </a:endParaRPr>
            </a:p>
          </p:txBody>
        </p:sp>
        <p:sp>
          <p:nvSpPr>
            <p:cNvPr id="883777" name="Text Box 65"/>
            <p:cNvSpPr txBox="1">
              <a:spLocks noChangeArrowheads="1"/>
            </p:cNvSpPr>
            <p:nvPr/>
          </p:nvSpPr>
          <p:spPr bwMode="auto">
            <a:xfrm>
              <a:off x="2528" y="1209"/>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3Qtr</a:t>
              </a:r>
              <a:endParaRPr lang="en-US" sz="2400">
                <a:latin typeface="Times New Roman" pitchFamily="18" charset="0"/>
              </a:endParaRPr>
            </a:p>
          </p:txBody>
        </p:sp>
        <p:sp>
          <p:nvSpPr>
            <p:cNvPr id="883778" name="Text Box 66"/>
            <p:cNvSpPr txBox="1">
              <a:spLocks noChangeArrowheads="1"/>
            </p:cNvSpPr>
            <p:nvPr/>
          </p:nvSpPr>
          <p:spPr bwMode="auto">
            <a:xfrm>
              <a:off x="3104" y="1221"/>
              <a:ext cx="409" cy="250"/>
            </a:xfrm>
            <a:prstGeom prst="rect">
              <a:avLst/>
            </a:prstGeom>
            <a:noFill/>
            <a:ln w="9525">
              <a:noFill/>
              <a:miter lim="800000"/>
              <a:headEnd/>
              <a:tailEnd/>
            </a:ln>
            <a:effectLst/>
          </p:spPr>
          <p:txBody>
            <a:bodyPr wrap="none">
              <a:spAutoFit/>
            </a:bodyPr>
            <a:lstStyle/>
            <a:p>
              <a:pPr algn="ctr" eaLnBrk="0" hangingPunct="0"/>
              <a:r>
                <a:rPr lang="en-US" sz="2000">
                  <a:latin typeface="Times New Roman" pitchFamily="18" charset="0"/>
                </a:rPr>
                <a:t>4Qtr</a:t>
              </a:r>
              <a:endParaRPr lang="en-US" sz="2400">
                <a:latin typeface="Times New Roman" pitchFamily="18" charset="0"/>
              </a:endParaRPr>
            </a:p>
          </p:txBody>
        </p:sp>
        <p:sp>
          <p:nvSpPr>
            <p:cNvPr id="883779" name="Text Box 67"/>
            <p:cNvSpPr txBox="1">
              <a:spLocks noChangeArrowheads="1"/>
            </p:cNvSpPr>
            <p:nvPr/>
          </p:nvSpPr>
          <p:spPr bwMode="auto">
            <a:xfrm>
              <a:off x="4085" y="1482"/>
              <a:ext cx="517"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a:latin typeface="Times New Roman" pitchFamily="18" charset="0"/>
                </a:rPr>
                <a:t>U.S.A</a:t>
              </a:r>
              <a:endParaRPr lang="en-US" sz="2400">
                <a:latin typeface="Times New Roman" pitchFamily="18" charset="0"/>
              </a:endParaRPr>
            </a:p>
          </p:txBody>
        </p:sp>
        <p:sp>
          <p:nvSpPr>
            <p:cNvPr id="883780" name="Text Box 68"/>
            <p:cNvSpPr txBox="1">
              <a:spLocks noChangeArrowheads="1"/>
            </p:cNvSpPr>
            <p:nvPr/>
          </p:nvSpPr>
          <p:spPr bwMode="auto">
            <a:xfrm>
              <a:off x="4034" y="1974"/>
              <a:ext cx="596"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a:latin typeface="Times New Roman" pitchFamily="18" charset="0"/>
                </a:rPr>
                <a:t>Canada</a:t>
              </a:r>
              <a:endParaRPr lang="en-US" sz="2400">
                <a:latin typeface="Times New Roman" pitchFamily="18" charset="0"/>
              </a:endParaRPr>
            </a:p>
          </p:txBody>
        </p:sp>
        <p:sp>
          <p:nvSpPr>
            <p:cNvPr id="883781" name="Text Box 69"/>
            <p:cNvSpPr txBox="1">
              <a:spLocks noChangeArrowheads="1"/>
            </p:cNvSpPr>
            <p:nvPr/>
          </p:nvSpPr>
          <p:spPr bwMode="auto">
            <a:xfrm>
              <a:off x="4054" y="2394"/>
              <a:ext cx="604"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a:latin typeface="Times New Roman" pitchFamily="18" charset="0"/>
                </a:rPr>
                <a:t>Mexico</a:t>
              </a:r>
              <a:endParaRPr lang="en-US" sz="2400">
                <a:latin typeface="Times New Roman" pitchFamily="18" charset="0"/>
              </a:endParaRPr>
            </a:p>
          </p:txBody>
        </p:sp>
        <p:sp>
          <p:nvSpPr>
            <p:cNvPr id="883782" name="Text Box 70"/>
            <p:cNvSpPr txBox="1">
              <a:spLocks noChangeArrowheads="1"/>
            </p:cNvSpPr>
            <p:nvPr/>
          </p:nvSpPr>
          <p:spPr bwMode="auto">
            <a:xfrm>
              <a:off x="4180" y="2874"/>
              <a:ext cx="374" cy="250"/>
            </a:xfrm>
            <a:prstGeom prst="rect">
              <a:avLst/>
            </a:prstGeom>
            <a:noFill/>
            <a:ln w="9525">
              <a:noFill/>
              <a:miter lim="800000"/>
              <a:headEnd/>
              <a:tailEnd/>
            </a:ln>
            <a:effectLst/>
          </p:spPr>
          <p:txBody>
            <a:bodyPr wrap="none">
              <a:spAutoFit/>
            </a:bodyPr>
            <a:lstStyle/>
            <a:p>
              <a:pPr algn="ctr" eaLnBrk="0" hangingPunct="0">
                <a:spcBef>
                  <a:spcPct val="50000"/>
                </a:spcBef>
              </a:pPr>
              <a:r>
                <a:rPr lang="en-US" sz="2000" i="1">
                  <a:latin typeface="Times New Roman" pitchFamily="18" charset="0"/>
                </a:rPr>
                <a:t>sum</a:t>
              </a:r>
              <a:endParaRPr lang="en-US" sz="2400">
                <a:latin typeface="Times New Roman" pitchFamily="18" charset="0"/>
              </a:endParaRPr>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TextShape 1"/>
          <p:cNvSpPr txBox="1"/>
          <p:nvPr/>
        </p:nvSpPr>
        <p:spPr>
          <a:xfrm>
            <a:off x="457200" y="152280"/>
            <a:ext cx="8229240" cy="685440"/>
          </a:xfrm>
          <a:prstGeom prst="rect">
            <a:avLst/>
          </a:prstGeom>
        </p:spPr>
        <p:txBody>
          <a:bodyPr anchor="ctr"/>
          <a:lstStyle/>
          <a:p>
            <a:pPr algn="ctr">
              <a:lnSpc>
                <a:spcPct val="100000"/>
              </a:lnSpc>
            </a:pPr>
            <a:r>
              <a:rPr lang="en-US" sz="4500" b="1">
                <a:solidFill>
                  <a:srgbClr val="FF0000"/>
                </a:solidFill>
                <a:latin typeface="Times New Roman"/>
              </a:rPr>
              <a:t>OLAP</a:t>
            </a:r>
            <a:endParaRPr/>
          </a:p>
        </p:txBody>
      </p:sp>
      <p:sp>
        <p:nvSpPr>
          <p:cNvPr id="592" name="TextShape 2"/>
          <p:cNvSpPr txBox="1"/>
          <p:nvPr/>
        </p:nvSpPr>
        <p:spPr>
          <a:xfrm>
            <a:off x="228600" y="914400"/>
            <a:ext cx="8686440" cy="5638320"/>
          </a:xfrm>
          <a:prstGeom prst="rect">
            <a:avLst/>
          </a:prstGeom>
        </p:spPr>
        <p:txBody>
          <a:bodyPr/>
          <a:lstStyle/>
          <a:p>
            <a:pPr>
              <a:lnSpc>
                <a:spcPct val="100000"/>
              </a:lnSpc>
              <a:buFont typeface="Arial"/>
              <a:buChar char="•"/>
            </a:pPr>
            <a:r>
              <a:rPr lang="en-US" sz="2500">
                <a:solidFill>
                  <a:srgbClr val="000000"/>
                </a:solidFill>
                <a:latin typeface="Times New Roman"/>
              </a:rPr>
              <a:t>OLAP technology is a vast improvement over traditional relational database management systems (RDBMS). </a:t>
            </a:r>
            <a:endParaRPr/>
          </a:p>
          <a:p>
            <a:pPr>
              <a:lnSpc>
                <a:spcPct val="100000"/>
              </a:lnSpc>
            </a:pPr>
            <a:endParaRPr/>
          </a:p>
          <a:p>
            <a:pPr>
              <a:lnSpc>
                <a:spcPct val="100000"/>
              </a:lnSpc>
              <a:buFont typeface="Arial"/>
              <a:buChar char="•"/>
            </a:pPr>
            <a:r>
              <a:rPr lang="en-US" sz="2500">
                <a:solidFill>
                  <a:srgbClr val="000000"/>
                </a:solidFill>
                <a:latin typeface="Times New Roman"/>
              </a:rPr>
              <a:t>Relational databases, which have a two-dimensional structure, do not allow the multidimensional data views that OLAP provides. </a:t>
            </a:r>
            <a:endParaRPr/>
          </a:p>
          <a:p>
            <a:pPr>
              <a:lnSpc>
                <a:spcPct val="100000"/>
              </a:lnSpc>
            </a:pPr>
            <a:endParaRPr/>
          </a:p>
          <a:p>
            <a:pPr>
              <a:lnSpc>
                <a:spcPct val="100000"/>
              </a:lnSpc>
              <a:buFont typeface="Arial"/>
              <a:buChar char="•"/>
            </a:pPr>
            <a:r>
              <a:rPr lang="en-US" sz="2500">
                <a:solidFill>
                  <a:srgbClr val="000000"/>
                </a:solidFill>
                <a:latin typeface="Times New Roman"/>
              </a:rPr>
              <a:t>Traditionally used as an analytical tool for marketing and financial reporting, OLAP is viewed as a valuable tool for any management system that needs to create a flexible decision support system. </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593" name="TextShape 3"/>
          <p:cNvSpPr txBox="1"/>
          <p:nvPr/>
        </p:nvSpPr>
        <p:spPr>
          <a:xfrm>
            <a:off x="0" y="0"/>
            <a:ext cx="0" cy="0"/>
          </a:xfrm>
          <a:prstGeom prst="rect">
            <a:avLst/>
          </a:prstGeom>
        </p:spPr>
        <p:txBody>
          <a:bodyPr lIns="90000" tIns="45000" rIns="90000" bIns="45000"/>
          <a:lstStyle/>
          <a:p>
            <a:pPr>
              <a:lnSpc>
                <a:spcPct val="100000"/>
              </a:lnSpc>
            </a:pPr>
            <a:fld id="{E1C16101-5131-4131-B1A1-5131E171F111}" type="slidenum">
              <a:rPr lang="en-IN">
                <a:solidFill>
                  <a:srgbClr val="000000"/>
                </a:solidFill>
                <a:latin typeface="Calibri"/>
              </a:rPr>
              <a:pPr>
                <a:lnSpc>
                  <a:spcPct val="100000"/>
                </a:lnSpc>
              </a:pPr>
              <a:t>43</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TextShape 1"/>
          <p:cNvSpPr txBox="1"/>
          <p:nvPr/>
        </p:nvSpPr>
        <p:spPr>
          <a:xfrm>
            <a:off x="0" y="0"/>
            <a:ext cx="0" cy="0"/>
          </a:xfrm>
          <a:prstGeom prst="rect">
            <a:avLst/>
          </a:prstGeom>
        </p:spPr>
        <p:txBody>
          <a:bodyPr lIns="90000" tIns="45000" rIns="90000" bIns="45000"/>
          <a:lstStyle/>
          <a:p>
            <a:pPr>
              <a:lnSpc>
                <a:spcPct val="100000"/>
              </a:lnSpc>
            </a:pPr>
            <a:fld id="{F121B191-E131-4191-8161-6151E1A12171}" type="slidenum">
              <a:rPr lang="en-IN">
                <a:solidFill>
                  <a:srgbClr val="000000"/>
                </a:solidFill>
                <a:latin typeface="Calibri"/>
              </a:rPr>
              <a:pPr>
                <a:lnSpc>
                  <a:spcPct val="100000"/>
                </a:lnSpc>
              </a:pPr>
              <a:t>44</a:t>
            </a:fld>
            <a:endParaRPr/>
          </a:p>
        </p:txBody>
      </p:sp>
      <p:sp>
        <p:nvSpPr>
          <p:cNvPr id="595" name="TextShape 2"/>
          <p:cNvSpPr txBox="1"/>
          <p:nvPr/>
        </p:nvSpPr>
        <p:spPr>
          <a:xfrm>
            <a:off x="304920" y="228600"/>
            <a:ext cx="8686440" cy="5260680"/>
          </a:xfrm>
          <a:prstGeom prst="rect">
            <a:avLst/>
          </a:prstGeom>
        </p:spPr>
        <p:txBody>
          <a:bodyPr/>
          <a:lstStyle/>
          <a:p>
            <a:pPr>
              <a:lnSpc>
                <a:spcPct val="80000"/>
              </a:lnSpc>
              <a:buFont typeface="Arial"/>
              <a:buChar char="•"/>
            </a:pPr>
            <a:r>
              <a:rPr lang="en-US" sz="3200">
                <a:solidFill>
                  <a:srgbClr val="000000"/>
                </a:solidFill>
                <a:latin typeface="Times New Roman"/>
              </a:rPr>
              <a:t>Traditional tools of report writers, query products, spreadsheets, &amp; language interfaces do not match the user expectations as far as performing multidimensional analysis with complex calculations is concerned.</a:t>
            </a:r>
            <a:endParaRPr/>
          </a:p>
          <a:p>
            <a:pPr>
              <a:lnSpc>
                <a:spcPct val="80000"/>
              </a:lnSpc>
            </a:pPr>
            <a:endParaRPr/>
          </a:p>
          <a:p>
            <a:pPr>
              <a:lnSpc>
                <a:spcPct val="80000"/>
              </a:lnSpc>
              <a:buFont typeface="Arial"/>
              <a:buChar char="•"/>
            </a:pPr>
            <a:r>
              <a:rPr lang="en-US" sz="3200">
                <a:solidFill>
                  <a:srgbClr val="000000"/>
                </a:solidFill>
                <a:latin typeface="Times New Roman"/>
              </a:rPr>
              <a:t>Tools used with OLTP and basic DW environments do not match up to the task.</a:t>
            </a:r>
            <a:endParaRPr/>
          </a:p>
          <a:p>
            <a:pPr>
              <a:lnSpc>
                <a:spcPct val="80000"/>
              </a:lnSpc>
            </a:pPr>
            <a:endParaRPr/>
          </a:p>
          <a:p>
            <a:pPr>
              <a:lnSpc>
                <a:spcPct val="80000"/>
              </a:lnSpc>
              <a:buFont typeface="Arial"/>
              <a:buChar char="•"/>
            </a:pPr>
            <a:r>
              <a:rPr lang="en-US" sz="3200">
                <a:solidFill>
                  <a:srgbClr val="000000"/>
                </a:solidFill>
                <a:latin typeface="Times New Roman"/>
              </a:rPr>
              <a:t>OLAP provides the multidimensional capabilities that most organizations need today. </a:t>
            </a: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TextShape 1"/>
          <p:cNvSpPr txBox="1"/>
          <p:nvPr/>
        </p:nvSpPr>
        <p:spPr>
          <a:xfrm>
            <a:off x="0" y="0"/>
            <a:ext cx="0" cy="0"/>
          </a:xfrm>
          <a:prstGeom prst="rect">
            <a:avLst/>
          </a:prstGeom>
        </p:spPr>
        <p:txBody>
          <a:bodyPr lIns="90000" tIns="45000" rIns="90000" bIns="45000"/>
          <a:lstStyle/>
          <a:p>
            <a:pPr>
              <a:lnSpc>
                <a:spcPct val="100000"/>
              </a:lnSpc>
            </a:pPr>
            <a:fld id="{01813111-E181-41A1-A1D1-B1413161D161}" type="slidenum">
              <a:rPr lang="en-IN">
                <a:solidFill>
                  <a:srgbClr val="000000"/>
                </a:solidFill>
                <a:latin typeface="Calibri"/>
              </a:rPr>
              <a:pPr>
                <a:lnSpc>
                  <a:spcPct val="100000"/>
                </a:lnSpc>
              </a:pPr>
              <a:t>45</a:t>
            </a:fld>
            <a:endParaRPr/>
          </a:p>
        </p:txBody>
      </p:sp>
      <p:sp>
        <p:nvSpPr>
          <p:cNvPr id="597" name="TextShape 2"/>
          <p:cNvSpPr txBox="1"/>
          <p:nvPr/>
        </p:nvSpPr>
        <p:spPr>
          <a:xfrm>
            <a:off x="990720" y="304920"/>
            <a:ext cx="7313400" cy="685440"/>
          </a:xfrm>
          <a:prstGeom prst="rect">
            <a:avLst/>
          </a:prstGeom>
        </p:spPr>
        <p:txBody>
          <a:bodyPr anchor="ctr"/>
          <a:lstStyle/>
          <a:p>
            <a:pPr algn="ctr">
              <a:lnSpc>
                <a:spcPct val="100000"/>
              </a:lnSpc>
            </a:pPr>
            <a:r>
              <a:rPr lang="en-US" sz="5400" b="1">
                <a:solidFill>
                  <a:srgbClr val="FF0000"/>
                </a:solidFill>
                <a:latin typeface="Times New Roman"/>
              </a:rPr>
              <a:t>OLAP</a:t>
            </a:r>
            <a:endParaRPr/>
          </a:p>
        </p:txBody>
      </p:sp>
      <p:sp>
        <p:nvSpPr>
          <p:cNvPr id="598" name="TextShape 3"/>
          <p:cNvSpPr txBox="1"/>
          <p:nvPr/>
        </p:nvSpPr>
        <p:spPr>
          <a:xfrm>
            <a:off x="380880" y="1295280"/>
            <a:ext cx="8534160" cy="4193640"/>
          </a:xfrm>
          <a:prstGeom prst="rect">
            <a:avLst/>
          </a:prstGeom>
        </p:spPr>
        <p:txBody>
          <a:bodyPr/>
          <a:lstStyle/>
          <a:p>
            <a:pPr lvl="1">
              <a:lnSpc>
                <a:spcPct val="100000"/>
              </a:lnSpc>
              <a:buFont typeface="Arial"/>
              <a:buChar char="–"/>
            </a:pPr>
            <a:r>
              <a:rPr lang="en-US" sz="2900">
                <a:solidFill>
                  <a:srgbClr val="000000"/>
                </a:solidFill>
                <a:latin typeface="Times New Roman"/>
              </a:rPr>
              <a:t>	OLAP is a category of software technology that enables analysts, managers, and executives to gain insight into the data through fast, consistent, interactive, access in a wide variety of possible views of information that has been transformed from raw data to reflect the real dimensionality of the enterprise as understood by the user.</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TextShape 1"/>
          <p:cNvSpPr txBox="1"/>
          <p:nvPr/>
        </p:nvSpPr>
        <p:spPr>
          <a:xfrm>
            <a:off x="0" y="0"/>
            <a:ext cx="0" cy="0"/>
          </a:xfrm>
          <a:prstGeom prst="rect">
            <a:avLst/>
          </a:prstGeom>
        </p:spPr>
        <p:txBody>
          <a:bodyPr lIns="90000" tIns="45000" rIns="90000" bIns="45000"/>
          <a:lstStyle/>
          <a:p>
            <a:pPr>
              <a:lnSpc>
                <a:spcPct val="100000"/>
              </a:lnSpc>
            </a:pPr>
            <a:fld id="{610151C1-A171-4161-A181-2141D111F1C1}" type="slidenum">
              <a:rPr lang="en-IN">
                <a:solidFill>
                  <a:srgbClr val="000000"/>
                </a:solidFill>
                <a:latin typeface="Calibri"/>
              </a:rPr>
              <a:pPr>
                <a:lnSpc>
                  <a:spcPct val="100000"/>
                </a:lnSpc>
              </a:pPr>
              <a:t>46</a:t>
            </a:fld>
            <a:endParaRPr/>
          </a:p>
        </p:txBody>
      </p:sp>
      <p:sp>
        <p:nvSpPr>
          <p:cNvPr id="600" name="TextShape 2"/>
          <p:cNvSpPr txBox="1"/>
          <p:nvPr/>
        </p:nvSpPr>
        <p:spPr>
          <a:xfrm>
            <a:off x="685800" y="304920"/>
            <a:ext cx="7772040" cy="533160"/>
          </a:xfrm>
          <a:prstGeom prst="rect">
            <a:avLst/>
          </a:prstGeom>
        </p:spPr>
        <p:txBody>
          <a:bodyPr anchor="ctr"/>
          <a:lstStyle/>
          <a:p>
            <a:pPr algn="ctr">
              <a:lnSpc>
                <a:spcPct val="100000"/>
              </a:lnSpc>
            </a:pPr>
            <a:r>
              <a:rPr lang="en-US" sz="4000" b="1">
                <a:solidFill>
                  <a:srgbClr val="FF0000"/>
                </a:solidFill>
                <a:latin typeface="Times New Roman"/>
              </a:rPr>
              <a:t>What and Why OLAP?</a:t>
            </a:r>
            <a:endParaRPr/>
          </a:p>
        </p:txBody>
      </p:sp>
      <p:sp>
        <p:nvSpPr>
          <p:cNvPr id="601" name="TextShape 3"/>
          <p:cNvSpPr txBox="1"/>
          <p:nvPr/>
        </p:nvSpPr>
        <p:spPr>
          <a:xfrm>
            <a:off x="304920" y="1143000"/>
            <a:ext cx="8637120" cy="5409720"/>
          </a:xfrm>
          <a:prstGeom prst="rect">
            <a:avLst/>
          </a:prstGeom>
        </p:spPr>
        <p:txBody>
          <a:bodyPr/>
          <a:lstStyle/>
          <a:p>
            <a:pPr>
              <a:lnSpc>
                <a:spcPct val="90000"/>
              </a:lnSpc>
              <a:buFont typeface="Arial"/>
              <a:buChar char="•"/>
            </a:pPr>
            <a:r>
              <a:rPr lang="en-US" sz="2800">
                <a:solidFill>
                  <a:srgbClr val="000000"/>
                </a:solidFill>
                <a:latin typeface="Times New Roman"/>
              </a:rPr>
              <a:t>OLAP  is the dynamic synthesis, analysis, and consolidation  of large volumes of multi-dimensional data.</a:t>
            </a:r>
            <a:endParaRPr/>
          </a:p>
          <a:p>
            <a:pPr>
              <a:lnSpc>
                <a:spcPct val="90000"/>
              </a:lnSpc>
            </a:pPr>
            <a:endParaRPr/>
          </a:p>
          <a:p>
            <a:pPr>
              <a:lnSpc>
                <a:spcPct val="90000"/>
              </a:lnSpc>
              <a:buFont typeface="Arial"/>
              <a:buChar char="•"/>
            </a:pPr>
            <a:r>
              <a:rPr lang="en-US" sz="2800">
                <a:solidFill>
                  <a:srgbClr val="000000"/>
                </a:solidFill>
                <a:latin typeface="Times New Roman"/>
              </a:rPr>
              <a:t>OLAP is the term that describes a technology that uses multi-dimensional view of aggregate data to provide quick access to strategic information for the purposes of advanced analysis.</a:t>
            </a:r>
            <a:endParaRPr/>
          </a:p>
          <a:p>
            <a:pPr>
              <a:lnSpc>
                <a:spcPct val="90000"/>
              </a:lnSpc>
            </a:pPr>
            <a:endParaRPr/>
          </a:p>
          <a:p>
            <a:pPr>
              <a:lnSpc>
                <a:spcPct val="90000"/>
              </a:lnSpc>
              <a:buFont typeface="Arial"/>
              <a:buChar char="•"/>
            </a:pPr>
            <a:r>
              <a:rPr lang="en-US" sz="2800">
                <a:solidFill>
                  <a:srgbClr val="000000"/>
                </a:solidFill>
                <a:latin typeface="Times New Roman"/>
              </a:rPr>
              <a:t>OLAP enables users to gain a deeper understanding and knowledge about various aspects of their corporate data through fast, consistent, interactive access to a variety of possible views of data.</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Shape 1"/>
          <p:cNvSpPr txBox="1"/>
          <p:nvPr/>
        </p:nvSpPr>
        <p:spPr>
          <a:xfrm>
            <a:off x="0" y="0"/>
            <a:ext cx="0" cy="0"/>
          </a:xfrm>
          <a:prstGeom prst="rect">
            <a:avLst/>
          </a:prstGeom>
        </p:spPr>
        <p:txBody>
          <a:bodyPr lIns="90000" tIns="45000" rIns="90000" bIns="45000"/>
          <a:lstStyle/>
          <a:p>
            <a:pPr>
              <a:lnSpc>
                <a:spcPct val="100000"/>
              </a:lnSpc>
            </a:pPr>
            <a:fld id="{8131D111-7111-4111-B111-4141A1D1B1F1}" type="slidenum">
              <a:rPr lang="en-IN">
                <a:solidFill>
                  <a:srgbClr val="000000"/>
                </a:solidFill>
                <a:latin typeface="Calibri"/>
              </a:rPr>
              <a:pPr>
                <a:lnSpc>
                  <a:spcPct val="100000"/>
                </a:lnSpc>
              </a:pPr>
              <a:t>47</a:t>
            </a:fld>
            <a:endParaRPr/>
          </a:p>
        </p:txBody>
      </p:sp>
      <p:sp>
        <p:nvSpPr>
          <p:cNvPr id="603" name="TextShape 2"/>
          <p:cNvSpPr txBox="1"/>
          <p:nvPr/>
        </p:nvSpPr>
        <p:spPr>
          <a:xfrm>
            <a:off x="990720" y="228600"/>
            <a:ext cx="7772040" cy="837720"/>
          </a:xfrm>
          <a:prstGeom prst="rect">
            <a:avLst/>
          </a:prstGeom>
        </p:spPr>
        <p:txBody>
          <a:bodyPr anchor="ctr"/>
          <a:lstStyle/>
          <a:p>
            <a:pPr algn="ctr">
              <a:lnSpc>
                <a:spcPct val="100000"/>
              </a:lnSpc>
            </a:pPr>
            <a:r>
              <a:rPr lang="en-US" sz="3600" b="1">
                <a:solidFill>
                  <a:srgbClr val="FF0000"/>
                </a:solidFill>
                <a:latin typeface="Times New Roman"/>
              </a:rPr>
              <a:t>OLAP Applications</a:t>
            </a:r>
            <a:endParaRPr/>
          </a:p>
        </p:txBody>
      </p:sp>
      <p:sp>
        <p:nvSpPr>
          <p:cNvPr id="604" name="TextShape 3"/>
          <p:cNvSpPr txBox="1"/>
          <p:nvPr/>
        </p:nvSpPr>
        <p:spPr>
          <a:xfrm>
            <a:off x="304920" y="1143000"/>
            <a:ext cx="8637120" cy="5486040"/>
          </a:xfrm>
          <a:prstGeom prst="rect">
            <a:avLst/>
          </a:prstGeom>
        </p:spPr>
        <p:txBody>
          <a:bodyPr/>
          <a:lstStyle/>
          <a:p>
            <a:pPr>
              <a:lnSpc>
                <a:spcPct val="100000"/>
              </a:lnSpc>
              <a:buFont typeface="Arial"/>
              <a:buChar char="•"/>
            </a:pPr>
            <a:r>
              <a:rPr lang="en-US" sz="3200" b="1" u="sng">
                <a:solidFill>
                  <a:srgbClr val="FF0000"/>
                </a:solidFill>
                <a:latin typeface="Times New Roman"/>
              </a:rPr>
              <a:t>Finance</a:t>
            </a:r>
            <a:r>
              <a:rPr lang="en-US" sz="3200" b="1">
                <a:solidFill>
                  <a:srgbClr val="FF0000"/>
                </a:solidFill>
                <a:latin typeface="Times New Roman"/>
              </a:rPr>
              <a:t>: </a:t>
            </a:r>
            <a:r>
              <a:rPr lang="en-US" sz="3200">
                <a:solidFill>
                  <a:srgbClr val="000000"/>
                </a:solidFill>
                <a:latin typeface="Times New Roman"/>
              </a:rPr>
              <a:t>Budgeting, activity-based costing, financial performance analysis, and financial modeling.</a:t>
            </a:r>
            <a:endParaRPr/>
          </a:p>
          <a:p>
            <a:pPr>
              <a:lnSpc>
                <a:spcPct val="100000"/>
              </a:lnSpc>
            </a:pPr>
            <a:endParaRPr/>
          </a:p>
          <a:p>
            <a:pPr>
              <a:lnSpc>
                <a:spcPct val="100000"/>
              </a:lnSpc>
              <a:buFont typeface="Arial"/>
              <a:buChar char="•"/>
            </a:pPr>
            <a:r>
              <a:rPr lang="en-US" sz="3200" b="1" u="sng">
                <a:solidFill>
                  <a:srgbClr val="FF0000"/>
                </a:solidFill>
                <a:latin typeface="Times New Roman"/>
              </a:rPr>
              <a:t>Sales</a:t>
            </a:r>
            <a:r>
              <a:rPr lang="en-US" sz="3200" b="1">
                <a:solidFill>
                  <a:srgbClr val="FF0000"/>
                </a:solidFill>
                <a:latin typeface="Times New Roman"/>
              </a:rPr>
              <a:t>: </a:t>
            </a:r>
            <a:r>
              <a:rPr lang="en-US" sz="3200">
                <a:solidFill>
                  <a:srgbClr val="000000"/>
                </a:solidFill>
                <a:latin typeface="Times New Roman"/>
              </a:rPr>
              <a:t>Sales analysis and sales forecasting.</a:t>
            </a:r>
            <a:endParaRPr/>
          </a:p>
          <a:p>
            <a:pPr>
              <a:lnSpc>
                <a:spcPct val="100000"/>
              </a:lnSpc>
            </a:pPr>
            <a:endParaRPr/>
          </a:p>
          <a:p>
            <a:pPr>
              <a:lnSpc>
                <a:spcPct val="100000"/>
              </a:lnSpc>
              <a:buFont typeface="Arial"/>
              <a:buChar char="•"/>
            </a:pPr>
            <a:r>
              <a:rPr lang="en-US" sz="3200" b="1" u="sng">
                <a:solidFill>
                  <a:srgbClr val="FF0000"/>
                </a:solidFill>
                <a:latin typeface="Times New Roman"/>
              </a:rPr>
              <a:t>Marketing</a:t>
            </a:r>
            <a:r>
              <a:rPr lang="en-US" sz="3200" b="1">
                <a:solidFill>
                  <a:srgbClr val="FF0000"/>
                </a:solidFill>
                <a:latin typeface="Times New Roman"/>
              </a:rPr>
              <a:t>: </a:t>
            </a:r>
            <a:r>
              <a:rPr lang="en-US" sz="3200">
                <a:solidFill>
                  <a:srgbClr val="000000"/>
                </a:solidFill>
                <a:latin typeface="Times New Roman"/>
              </a:rPr>
              <a:t>Market research analysis, sales forecasting, promotions analysis, customer analysis, and market/customer segmentation.</a:t>
            </a:r>
            <a:endParaRPr/>
          </a:p>
          <a:p>
            <a:pPr>
              <a:lnSpc>
                <a:spcPct val="100000"/>
              </a:lnSpc>
            </a:pPr>
            <a:endParaRPr/>
          </a:p>
          <a:p>
            <a:pPr>
              <a:lnSpc>
                <a:spcPct val="100000"/>
              </a:lnSpc>
              <a:buFont typeface="Arial"/>
              <a:buChar char="•"/>
            </a:pPr>
            <a:r>
              <a:rPr lang="en-US" sz="3200" b="1" u="sng">
                <a:solidFill>
                  <a:srgbClr val="FF0000"/>
                </a:solidFill>
                <a:latin typeface="Times New Roman"/>
              </a:rPr>
              <a:t>Manufacturing</a:t>
            </a:r>
            <a:r>
              <a:rPr lang="en-US" sz="3200" b="1">
                <a:solidFill>
                  <a:srgbClr val="FF0000"/>
                </a:solidFill>
                <a:latin typeface="Times New Roman"/>
              </a:rPr>
              <a:t>: </a:t>
            </a:r>
            <a:r>
              <a:rPr lang="en-US" sz="3200">
                <a:solidFill>
                  <a:srgbClr val="000000"/>
                </a:solidFill>
                <a:latin typeface="Times New Roman"/>
              </a:rPr>
              <a:t>Production planning and defect analysis.</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TextShape 1"/>
          <p:cNvSpPr txBox="1"/>
          <p:nvPr/>
        </p:nvSpPr>
        <p:spPr>
          <a:xfrm>
            <a:off x="0" y="0"/>
            <a:ext cx="0" cy="0"/>
          </a:xfrm>
          <a:prstGeom prst="rect">
            <a:avLst/>
          </a:prstGeom>
        </p:spPr>
        <p:txBody>
          <a:bodyPr lIns="90000" tIns="45000" rIns="90000" bIns="45000"/>
          <a:lstStyle/>
          <a:p>
            <a:pPr>
              <a:lnSpc>
                <a:spcPct val="100000"/>
              </a:lnSpc>
            </a:pPr>
            <a:fld id="{E1112151-5171-4141-91B1-F1C1117101A1}" type="slidenum">
              <a:rPr lang="en-IN">
                <a:solidFill>
                  <a:srgbClr val="000000"/>
                </a:solidFill>
                <a:latin typeface="Calibri"/>
              </a:rPr>
              <a:pPr>
                <a:lnSpc>
                  <a:spcPct val="100000"/>
                </a:lnSpc>
              </a:pPr>
              <a:t>48</a:t>
            </a:fld>
            <a:endParaRPr/>
          </a:p>
        </p:txBody>
      </p:sp>
      <p:sp>
        <p:nvSpPr>
          <p:cNvPr id="606" name="TextShape 2"/>
          <p:cNvSpPr txBox="1"/>
          <p:nvPr/>
        </p:nvSpPr>
        <p:spPr>
          <a:xfrm>
            <a:off x="685800" y="228600"/>
            <a:ext cx="7772040" cy="914040"/>
          </a:xfrm>
          <a:prstGeom prst="rect">
            <a:avLst/>
          </a:prstGeom>
        </p:spPr>
        <p:txBody>
          <a:bodyPr anchor="ctr"/>
          <a:lstStyle/>
          <a:p>
            <a:pPr algn="ctr">
              <a:lnSpc>
                <a:spcPct val="100000"/>
              </a:lnSpc>
            </a:pPr>
            <a:r>
              <a:rPr lang="en-US" sz="4500" b="1">
                <a:solidFill>
                  <a:srgbClr val="FF0000"/>
                </a:solidFill>
                <a:latin typeface="Times New Roman"/>
              </a:rPr>
              <a:t>OLAP Key Features</a:t>
            </a:r>
            <a:endParaRPr/>
          </a:p>
        </p:txBody>
      </p:sp>
      <p:sp>
        <p:nvSpPr>
          <p:cNvPr id="607" name="TextShape 3"/>
          <p:cNvSpPr txBox="1"/>
          <p:nvPr/>
        </p:nvSpPr>
        <p:spPr>
          <a:xfrm>
            <a:off x="304920" y="1523880"/>
            <a:ext cx="8637120" cy="4343040"/>
          </a:xfrm>
          <a:prstGeom prst="rect">
            <a:avLst/>
          </a:prstGeom>
        </p:spPr>
        <p:txBody>
          <a:bodyPr/>
          <a:lstStyle/>
          <a:p>
            <a:pPr>
              <a:lnSpc>
                <a:spcPct val="100000"/>
              </a:lnSpc>
              <a:buFont typeface="Arial"/>
              <a:buChar char="•"/>
            </a:pPr>
            <a:r>
              <a:rPr lang="en-US" sz="3600">
                <a:solidFill>
                  <a:srgbClr val="000000"/>
                </a:solidFill>
                <a:latin typeface="Times New Roman"/>
              </a:rPr>
              <a:t> Multi-dimensional views of data.</a:t>
            </a:r>
            <a:endParaRPr/>
          </a:p>
          <a:p>
            <a:pPr>
              <a:lnSpc>
                <a:spcPct val="100000"/>
              </a:lnSpc>
            </a:pPr>
            <a:endParaRPr/>
          </a:p>
          <a:p>
            <a:pPr>
              <a:lnSpc>
                <a:spcPct val="100000"/>
              </a:lnSpc>
              <a:buFont typeface="Arial"/>
              <a:buChar char="•"/>
            </a:pPr>
            <a:r>
              <a:rPr lang="en-US" sz="3600">
                <a:solidFill>
                  <a:srgbClr val="000000"/>
                </a:solidFill>
                <a:latin typeface="Times New Roman"/>
              </a:rPr>
              <a:t> Support for complex calculations.</a:t>
            </a:r>
            <a:endParaRPr/>
          </a:p>
          <a:p>
            <a:pPr>
              <a:lnSpc>
                <a:spcPct val="100000"/>
              </a:lnSpc>
            </a:pPr>
            <a:r>
              <a:rPr lang="en-US" sz="3600">
                <a:solidFill>
                  <a:srgbClr val="000000"/>
                </a:solidFill>
                <a:latin typeface="Times New Roman"/>
              </a:rPr>
              <a:t> </a:t>
            </a:r>
            <a:endParaRPr/>
          </a:p>
          <a:p>
            <a:pPr>
              <a:lnSpc>
                <a:spcPct val="100000"/>
              </a:lnSpc>
              <a:buFont typeface="Arial"/>
              <a:buChar char="•"/>
            </a:pPr>
            <a:r>
              <a:rPr lang="en-US" sz="3600">
                <a:solidFill>
                  <a:srgbClr val="000000"/>
                </a:solidFill>
                <a:latin typeface="Times New Roman"/>
              </a:rPr>
              <a:t> Time Intelligence.</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extShape 1"/>
          <p:cNvSpPr txBox="1"/>
          <p:nvPr/>
        </p:nvSpPr>
        <p:spPr>
          <a:xfrm>
            <a:off x="0" y="0"/>
            <a:ext cx="0" cy="0"/>
          </a:xfrm>
          <a:prstGeom prst="rect">
            <a:avLst/>
          </a:prstGeom>
        </p:spPr>
        <p:txBody>
          <a:bodyPr lIns="90000" tIns="45000" rIns="90000" bIns="45000"/>
          <a:lstStyle/>
          <a:p>
            <a:pPr>
              <a:lnSpc>
                <a:spcPct val="100000"/>
              </a:lnSpc>
            </a:pPr>
            <a:fld id="{21A181C1-B171-4181-B131-E1818171E1A1}" type="slidenum">
              <a:rPr lang="en-IN">
                <a:solidFill>
                  <a:srgbClr val="000000"/>
                </a:solidFill>
                <a:latin typeface="Calibri"/>
              </a:rPr>
              <a:pPr>
                <a:lnSpc>
                  <a:spcPct val="100000"/>
                </a:lnSpc>
              </a:pPr>
              <a:t>49</a:t>
            </a:fld>
            <a:endParaRPr/>
          </a:p>
        </p:txBody>
      </p:sp>
      <p:sp>
        <p:nvSpPr>
          <p:cNvPr id="609" name="TextShape 2"/>
          <p:cNvSpPr txBox="1"/>
          <p:nvPr/>
        </p:nvSpPr>
        <p:spPr>
          <a:xfrm>
            <a:off x="990720" y="228600"/>
            <a:ext cx="7772040" cy="304560"/>
          </a:xfrm>
          <a:prstGeom prst="rect">
            <a:avLst/>
          </a:prstGeom>
        </p:spPr>
        <p:txBody>
          <a:bodyPr anchor="ctr"/>
          <a:lstStyle/>
          <a:p>
            <a:pPr algn="ctr">
              <a:lnSpc>
                <a:spcPct val="100000"/>
              </a:lnSpc>
            </a:pPr>
            <a:r>
              <a:rPr lang="en-US" sz="3200" b="1">
                <a:solidFill>
                  <a:srgbClr val="FF0000"/>
                </a:solidFill>
                <a:latin typeface="Times New Roman"/>
              </a:rPr>
              <a:t>Representation of Multi-Dimensional Data</a:t>
            </a:r>
            <a:endParaRPr/>
          </a:p>
        </p:txBody>
      </p:sp>
      <p:sp>
        <p:nvSpPr>
          <p:cNvPr id="610" name="TextShape 3"/>
          <p:cNvSpPr txBox="1"/>
          <p:nvPr/>
        </p:nvSpPr>
        <p:spPr>
          <a:xfrm>
            <a:off x="304920" y="609480"/>
            <a:ext cx="8637120" cy="5714640"/>
          </a:xfrm>
          <a:prstGeom prst="rect">
            <a:avLst/>
          </a:prstGeom>
        </p:spPr>
        <p:txBody>
          <a:bodyPr/>
          <a:lstStyle/>
          <a:p>
            <a:pPr>
              <a:lnSpc>
                <a:spcPct val="100000"/>
              </a:lnSpc>
              <a:buFont typeface="Arial"/>
              <a:buChar char="•"/>
            </a:pPr>
            <a:r>
              <a:rPr lang="en-US" sz="2400">
                <a:solidFill>
                  <a:srgbClr val="000000"/>
                </a:solidFill>
                <a:latin typeface="Times New Roman"/>
              </a:rPr>
              <a:t>OLAP database servers use multi-dimensional structures to store data and relationships between data. </a:t>
            </a:r>
            <a:endParaRPr/>
          </a:p>
          <a:p>
            <a:pPr>
              <a:lnSpc>
                <a:spcPct val="100000"/>
              </a:lnSpc>
              <a:buFont typeface="Arial"/>
              <a:buChar char="•"/>
            </a:pPr>
            <a:r>
              <a:rPr lang="en-US" sz="2400">
                <a:solidFill>
                  <a:srgbClr val="000000"/>
                </a:solidFill>
                <a:latin typeface="Times New Roman"/>
              </a:rPr>
              <a:t> Multi-dimensional structures are best-visualized as cubes of data, and cubes within cubes of data. Each side of a cube is a dimension.</a:t>
            </a:r>
            <a:endParaRPr/>
          </a:p>
        </p:txBody>
      </p:sp>
      <p:pic>
        <p:nvPicPr>
          <p:cNvPr id="611" name="Picture 5"/>
          <p:cNvPicPr/>
          <p:nvPr/>
        </p:nvPicPr>
        <p:blipFill>
          <a:blip r:embed="rId2"/>
          <a:stretch>
            <a:fillRect/>
          </a:stretch>
        </p:blipFill>
        <p:spPr>
          <a:xfrm>
            <a:off x="533520" y="2666880"/>
            <a:ext cx="8229240" cy="39621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A0A04786-5502-4C58-A0CE-B03239E2BD71}"/>
              </a:ext>
            </a:extLst>
          </p:cNvPr>
          <p:cNvSpPr txBox="1">
            <a:spLocks noChangeArrowheads="1"/>
          </p:cNvSpPr>
          <p:nvPr/>
        </p:nvSpPr>
        <p:spPr bwMode="auto">
          <a:xfrm>
            <a:off x="152400" y="6324600"/>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9pPr>
          </a:lstStyle>
          <a:p>
            <a:pPr eaLnBrk="1" hangingPunct="1">
              <a:buClrTx/>
              <a:buFontTx/>
              <a:buNone/>
            </a:pPr>
            <a:fld id="{795A3B0A-8F38-4D03-9559-FF2CE3FEFEAD}" type="datetime1">
              <a:rPr lang="en-US" altLang="en-US" sz="1200">
                <a:solidFill>
                  <a:srgbClr val="000000"/>
                </a:solidFill>
              </a:rPr>
              <a:pPr eaLnBrk="1" hangingPunct="1">
                <a:buClrTx/>
                <a:buFontTx/>
                <a:buNone/>
              </a:pPr>
              <a:t>8/29/2020</a:t>
            </a:fld>
            <a:endParaRPr lang="en-US" altLang="en-US" sz="1200">
              <a:solidFill>
                <a:srgbClr val="000000"/>
              </a:solidFill>
            </a:endParaRPr>
          </a:p>
        </p:txBody>
      </p:sp>
      <p:sp>
        <p:nvSpPr>
          <p:cNvPr id="5123" name="Text Box 2">
            <a:extLst>
              <a:ext uri="{FF2B5EF4-FFF2-40B4-BE49-F238E27FC236}">
                <a16:creationId xmlns:a16="http://schemas.microsoft.com/office/drawing/2014/main" id="{390A2C2D-EB55-4F76-8A19-DCA01FDC72CA}"/>
              </a:ext>
            </a:extLst>
          </p:cNvPr>
          <p:cNvSpPr txBox="1">
            <a:spLocks noChangeArrowheads="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9pPr>
          </a:lstStyle>
          <a:p>
            <a:pPr algn="r" eaLnBrk="1" hangingPunct="1">
              <a:buClrTx/>
              <a:buFontTx/>
              <a:buNone/>
            </a:pPr>
            <a:fld id="{6411ED92-81EB-4F59-A108-21FC6D016799}" type="slidenum">
              <a:rPr lang="en-US" altLang="en-US" sz="1200">
                <a:solidFill>
                  <a:srgbClr val="000000"/>
                </a:solidFill>
              </a:rPr>
              <a:pPr algn="r" eaLnBrk="1" hangingPunct="1">
                <a:buClrTx/>
                <a:buFontTx/>
                <a:buNone/>
              </a:pPr>
              <a:t>5</a:t>
            </a:fld>
            <a:endParaRPr lang="en-US" altLang="en-US" sz="1200">
              <a:solidFill>
                <a:srgbClr val="000000"/>
              </a:solidFill>
            </a:endParaRPr>
          </a:p>
        </p:txBody>
      </p:sp>
      <p:sp>
        <p:nvSpPr>
          <p:cNvPr id="5124" name="Text Box 3">
            <a:extLst>
              <a:ext uri="{FF2B5EF4-FFF2-40B4-BE49-F238E27FC236}">
                <a16:creationId xmlns:a16="http://schemas.microsoft.com/office/drawing/2014/main" id="{75ABB699-E21A-4D5D-9576-47E8411570F8}"/>
              </a:ext>
            </a:extLst>
          </p:cNvPr>
          <p:cNvSpPr txBox="1">
            <a:spLocks noChangeArrowheads="1"/>
          </p:cNvSpPr>
          <p:nvPr/>
        </p:nvSpPr>
        <p:spPr bwMode="auto">
          <a:xfrm>
            <a:off x="1295400" y="304800"/>
            <a:ext cx="7010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anose="020B0604030504040204" pitchFamily="34" charset="0"/>
                <a:cs typeface="WenQuanYi Zen Hei Sharp" charset="0"/>
              </a:defRPr>
            </a:lvl9pPr>
          </a:lstStyle>
          <a:p>
            <a:pPr algn="ctr" eaLnBrk="1" hangingPunct="1">
              <a:buClrTx/>
              <a:buFontTx/>
              <a:buNone/>
            </a:pPr>
            <a:r>
              <a:rPr lang="en-US" altLang="en-US" sz="3600">
                <a:solidFill>
                  <a:srgbClr val="333399"/>
                </a:solidFill>
              </a:rPr>
              <a:t>What is Data Warehouse?</a:t>
            </a:r>
          </a:p>
        </p:txBody>
      </p:sp>
      <p:sp>
        <p:nvSpPr>
          <p:cNvPr id="5125" name="Text Box 4">
            <a:extLst>
              <a:ext uri="{FF2B5EF4-FFF2-40B4-BE49-F238E27FC236}">
                <a16:creationId xmlns:a16="http://schemas.microsoft.com/office/drawing/2014/main" id="{348EFE6F-E095-40E5-BB4F-DD2D3491294E}"/>
              </a:ext>
            </a:extLst>
          </p:cNvPr>
          <p:cNvSpPr txBox="1">
            <a:spLocks noChangeArrowheads="1"/>
          </p:cNvSpPr>
          <p:nvPr/>
        </p:nvSpPr>
        <p:spPr bwMode="auto">
          <a:xfrm>
            <a:off x="381000" y="13716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lvl1pPr marL="334963" indent="-334963"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1pPr>
            <a:lvl2pPr marL="735013" indent="-277813"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2pPr>
            <a:lvl3pPr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3pPr>
            <a:lvl4pPr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4pPr>
            <a:lvl5pPr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800">
                <a:solidFill>
                  <a:schemeClr val="bg1"/>
                </a:solidFill>
                <a:latin typeface="Tahoma" panose="020B0604030504040204" pitchFamily="34" charset="0"/>
                <a:cs typeface="WenQuanYi Zen Hei Sharp" charset="0"/>
              </a:defRPr>
            </a:lvl9pPr>
          </a:lstStyle>
          <a:p>
            <a:pPr eaLnBrk="1" hangingPunct="1">
              <a:lnSpc>
                <a:spcPct val="140000"/>
              </a:lnSpc>
              <a:spcBef>
                <a:spcPts val="500"/>
              </a:spcBef>
              <a:buClr>
                <a:srgbClr val="3333CC"/>
              </a:buClr>
              <a:buFont typeface="Wingdings" panose="05000000000000000000" pitchFamily="2" charset="2"/>
              <a:buChar char=""/>
            </a:pPr>
            <a:r>
              <a:rPr lang="en-US" altLang="en-US" sz="2000">
                <a:solidFill>
                  <a:srgbClr val="000000"/>
                </a:solidFill>
              </a:rPr>
              <a:t>Defined in many different ways, but not rigorously.</a:t>
            </a:r>
          </a:p>
          <a:p>
            <a:pPr lvl="1" eaLnBrk="1" hangingPunct="1">
              <a:lnSpc>
                <a:spcPct val="140000"/>
              </a:lnSpc>
              <a:spcBef>
                <a:spcPts val="500"/>
              </a:spcBef>
              <a:buClr>
                <a:srgbClr val="FF0000"/>
              </a:buClr>
              <a:buFont typeface="Wingdings" panose="05000000000000000000" pitchFamily="2" charset="2"/>
              <a:buChar char=""/>
            </a:pPr>
            <a:r>
              <a:rPr lang="en-US" altLang="en-US" sz="2000" i="1">
                <a:solidFill>
                  <a:srgbClr val="000000"/>
                </a:solidFill>
              </a:rPr>
              <a:t>A decision support database that is maintained </a:t>
            </a:r>
            <a:r>
              <a:rPr lang="en-US" altLang="en-US" sz="2000" i="1">
                <a:solidFill>
                  <a:srgbClr val="FF0000"/>
                </a:solidFill>
              </a:rPr>
              <a:t>separately </a:t>
            </a:r>
            <a:r>
              <a:rPr lang="en-US" altLang="en-US" sz="2000" i="1">
                <a:solidFill>
                  <a:srgbClr val="000000"/>
                </a:solidFill>
              </a:rPr>
              <a:t>from the organization’s operational database</a:t>
            </a:r>
          </a:p>
          <a:p>
            <a:pPr lvl="1" eaLnBrk="1" hangingPunct="1">
              <a:lnSpc>
                <a:spcPct val="140000"/>
              </a:lnSpc>
              <a:spcBef>
                <a:spcPts val="500"/>
              </a:spcBef>
              <a:buClr>
                <a:srgbClr val="FF0000"/>
              </a:buClr>
              <a:buFont typeface="Wingdings" panose="05000000000000000000" pitchFamily="2" charset="2"/>
              <a:buChar char=""/>
            </a:pPr>
            <a:r>
              <a:rPr lang="en-US" altLang="en-US" sz="2000" i="1">
                <a:solidFill>
                  <a:srgbClr val="000000"/>
                </a:solidFill>
              </a:rPr>
              <a:t>Support </a:t>
            </a:r>
            <a:r>
              <a:rPr lang="en-US" altLang="en-US" sz="2000" i="1">
                <a:solidFill>
                  <a:srgbClr val="FF0000"/>
                </a:solidFill>
              </a:rPr>
              <a:t>information processing</a:t>
            </a:r>
            <a:r>
              <a:rPr lang="en-US" altLang="en-US" sz="2000" i="1">
                <a:solidFill>
                  <a:srgbClr val="000000"/>
                </a:solidFill>
              </a:rPr>
              <a:t> by providing a solid platform of consolidated, historical data for analysis.</a:t>
            </a:r>
          </a:p>
          <a:p>
            <a:pPr eaLnBrk="1" hangingPunct="1">
              <a:lnSpc>
                <a:spcPct val="140000"/>
              </a:lnSpc>
              <a:spcBef>
                <a:spcPts val="500"/>
              </a:spcBef>
              <a:buClr>
                <a:srgbClr val="3333CC"/>
              </a:buClr>
              <a:buFont typeface="Wingdings" panose="05000000000000000000" pitchFamily="2" charset="2"/>
              <a:buChar char=""/>
            </a:pPr>
            <a:r>
              <a:rPr lang="en-US" altLang="en-US" sz="2000">
                <a:solidFill>
                  <a:srgbClr val="157573"/>
                </a:solidFill>
              </a:rPr>
              <a:t>“A data warehouse is a</a:t>
            </a:r>
            <a:r>
              <a:rPr lang="en-US" altLang="en-US" sz="2000">
                <a:solidFill>
                  <a:srgbClr val="000000"/>
                </a:solidFill>
              </a:rPr>
              <a:t> </a:t>
            </a:r>
            <a:r>
              <a:rPr lang="en-US" altLang="en-US" sz="2000" u="sng">
                <a:solidFill>
                  <a:srgbClr val="FF0000"/>
                </a:solidFill>
              </a:rPr>
              <a:t>subject-oriented</a:t>
            </a:r>
            <a:r>
              <a:rPr lang="en-US" altLang="en-US" sz="2000">
                <a:solidFill>
                  <a:srgbClr val="000000"/>
                </a:solidFill>
              </a:rPr>
              <a:t>,</a:t>
            </a:r>
            <a:r>
              <a:rPr lang="en-US" altLang="en-US" sz="2000" u="sng">
                <a:solidFill>
                  <a:srgbClr val="FF0000"/>
                </a:solidFill>
              </a:rPr>
              <a:t> integrated</a:t>
            </a:r>
            <a:r>
              <a:rPr lang="en-US" altLang="en-US" sz="2000">
                <a:solidFill>
                  <a:srgbClr val="000000"/>
                </a:solidFill>
              </a:rPr>
              <a:t>, </a:t>
            </a:r>
            <a:r>
              <a:rPr lang="en-US" altLang="en-US" sz="2000" u="sng">
                <a:solidFill>
                  <a:srgbClr val="FF0000"/>
                </a:solidFill>
              </a:rPr>
              <a:t>time-variant</a:t>
            </a:r>
            <a:r>
              <a:rPr lang="en-US" altLang="en-US" sz="2000">
                <a:solidFill>
                  <a:srgbClr val="000000"/>
                </a:solidFill>
              </a:rPr>
              <a:t>, </a:t>
            </a:r>
            <a:r>
              <a:rPr lang="en-US" altLang="en-US" sz="2000">
                <a:solidFill>
                  <a:srgbClr val="157573"/>
                </a:solidFill>
              </a:rPr>
              <a:t>and </a:t>
            </a:r>
            <a:r>
              <a:rPr lang="en-US" altLang="en-US" sz="2000" u="sng">
                <a:solidFill>
                  <a:srgbClr val="FF0000"/>
                </a:solidFill>
              </a:rPr>
              <a:t>nonvolatile</a:t>
            </a:r>
            <a:r>
              <a:rPr lang="en-US" altLang="en-US" sz="2000">
                <a:solidFill>
                  <a:srgbClr val="000000"/>
                </a:solidFill>
              </a:rPr>
              <a:t> </a:t>
            </a:r>
            <a:r>
              <a:rPr lang="en-US" altLang="en-US" sz="2000">
                <a:solidFill>
                  <a:srgbClr val="157573"/>
                </a:solidFill>
              </a:rPr>
              <a:t>collection of data in support of management’s decision-making process.”—W. H. Inmon</a:t>
            </a: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TextShape 1"/>
          <p:cNvSpPr txBox="1"/>
          <p:nvPr/>
        </p:nvSpPr>
        <p:spPr>
          <a:xfrm>
            <a:off x="0" y="0"/>
            <a:ext cx="0" cy="0"/>
          </a:xfrm>
          <a:prstGeom prst="rect">
            <a:avLst/>
          </a:prstGeom>
        </p:spPr>
        <p:txBody>
          <a:bodyPr lIns="90000" tIns="45000" rIns="90000" bIns="45000"/>
          <a:lstStyle/>
          <a:p>
            <a:pPr>
              <a:lnSpc>
                <a:spcPct val="100000"/>
              </a:lnSpc>
            </a:pPr>
            <a:fld id="{B1E141A1-31B1-41C1-A131-B171E1A18161}" type="slidenum">
              <a:rPr lang="en-IN">
                <a:solidFill>
                  <a:srgbClr val="000000"/>
                </a:solidFill>
                <a:latin typeface="Calibri"/>
              </a:rPr>
              <a:pPr>
                <a:lnSpc>
                  <a:spcPct val="100000"/>
                </a:lnSpc>
              </a:pPr>
              <a:t>50</a:t>
            </a:fld>
            <a:endParaRPr/>
          </a:p>
        </p:txBody>
      </p:sp>
      <p:sp>
        <p:nvSpPr>
          <p:cNvPr id="613" name="TextShape 2"/>
          <p:cNvSpPr txBox="1"/>
          <p:nvPr/>
        </p:nvSpPr>
        <p:spPr>
          <a:xfrm>
            <a:off x="914400" y="228600"/>
            <a:ext cx="7772040" cy="761760"/>
          </a:xfrm>
          <a:prstGeom prst="rect">
            <a:avLst/>
          </a:prstGeom>
        </p:spPr>
        <p:txBody>
          <a:bodyPr anchor="ctr"/>
          <a:lstStyle/>
          <a:p>
            <a:pPr algn="ctr">
              <a:lnSpc>
                <a:spcPct val="100000"/>
              </a:lnSpc>
            </a:pPr>
            <a:r>
              <a:rPr lang="en-US" sz="3200" b="1" dirty="0">
                <a:solidFill>
                  <a:srgbClr val="FF0000"/>
                </a:solidFill>
                <a:latin typeface="Times New Roman"/>
              </a:rPr>
              <a:t>Representation of Multi-Dimensional Data</a:t>
            </a:r>
            <a:endParaRPr/>
          </a:p>
        </p:txBody>
      </p:sp>
      <p:sp>
        <p:nvSpPr>
          <p:cNvPr id="614" name="TextShape 3"/>
          <p:cNvSpPr txBox="1"/>
          <p:nvPr/>
        </p:nvSpPr>
        <p:spPr>
          <a:xfrm>
            <a:off x="304920" y="1219320"/>
            <a:ext cx="8637120" cy="5257440"/>
          </a:xfrm>
          <a:prstGeom prst="rect">
            <a:avLst/>
          </a:prstGeom>
        </p:spPr>
        <p:txBody>
          <a:bodyPr/>
          <a:lstStyle/>
          <a:p>
            <a:pPr>
              <a:lnSpc>
                <a:spcPct val="100000"/>
              </a:lnSpc>
              <a:buFont typeface="Arial"/>
              <a:buChar char="•"/>
            </a:pPr>
            <a:r>
              <a:rPr lang="en-US" sz="2500">
                <a:solidFill>
                  <a:srgbClr val="000000"/>
                </a:solidFill>
                <a:latin typeface="Times New Roman"/>
              </a:rPr>
              <a:t>Multi-dimensional databases are a compact and easy-to-understand way of visualizing and manipulating data elements that have many inter-relationships. </a:t>
            </a:r>
            <a:endParaRPr/>
          </a:p>
          <a:p>
            <a:pPr>
              <a:lnSpc>
                <a:spcPct val="100000"/>
              </a:lnSpc>
            </a:pPr>
            <a:endParaRPr/>
          </a:p>
          <a:p>
            <a:pPr>
              <a:lnSpc>
                <a:spcPct val="100000"/>
              </a:lnSpc>
              <a:buFont typeface="Arial"/>
              <a:buChar char="•"/>
            </a:pPr>
            <a:r>
              <a:rPr lang="en-US" sz="2500">
                <a:solidFill>
                  <a:srgbClr val="000000"/>
                </a:solidFill>
                <a:latin typeface="Times New Roman"/>
              </a:rPr>
              <a:t>The cube can be expanded to include another dimension, for example, the number of sales staff in each city.</a:t>
            </a:r>
            <a:endParaRPr/>
          </a:p>
          <a:p>
            <a:pPr>
              <a:lnSpc>
                <a:spcPct val="100000"/>
              </a:lnSpc>
            </a:pPr>
            <a:endParaRPr/>
          </a:p>
          <a:p>
            <a:pPr>
              <a:lnSpc>
                <a:spcPct val="100000"/>
              </a:lnSpc>
              <a:buFont typeface="Arial"/>
              <a:buChar char="•"/>
            </a:pPr>
            <a:r>
              <a:rPr lang="en-US" sz="2500">
                <a:solidFill>
                  <a:srgbClr val="000000"/>
                </a:solidFill>
                <a:latin typeface="Times New Roman"/>
              </a:rPr>
              <a:t>The response time of a multi-dimensional query depends on how many cells have to be added on-the-fly. </a:t>
            </a:r>
            <a:endParaRPr/>
          </a:p>
          <a:p>
            <a:pPr>
              <a:lnSpc>
                <a:spcPct val="100000"/>
              </a:lnSpc>
            </a:pPr>
            <a:endParaRPr/>
          </a:p>
          <a:p>
            <a:pPr>
              <a:lnSpc>
                <a:spcPct val="100000"/>
              </a:lnSpc>
              <a:buFont typeface="Arial"/>
              <a:buChar char="•"/>
            </a:pPr>
            <a:r>
              <a:rPr lang="en-US" sz="2500">
                <a:solidFill>
                  <a:srgbClr val="000000"/>
                </a:solidFill>
                <a:latin typeface="Times New Roman"/>
              </a:rPr>
              <a:t>As the number of dimensions increases, the number of cube’s cells increases exponentially.</a:t>
            </a:r>
            <a:endParaRPr/>
          </a:p>
          <a:p>
            <a:pPr>
              <a:lnSpc>
                <a:spcPct val="100000"/>
              </a:lnSpc>
            </a:pP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extShape 1"/>
          <p:cNvSpPr txBox="1"/>
          <p:nvPr/>
        </p:nvSpPr>
        <p:spPr>
          <a:xfrm>
            <a:off x="304920" y="304920"/>
            <a:ext cx="8610120" cy="761760"/>
          </a:xfrm>
          <a:prstGeom prst="rect">
            <a:avLst/>
          </a:prstGeom>
        </p:spPr>
        <p:txBody>
          <a:bodyPr anchor="ctr"/>
          <a:lstStyle/>
          <a:p>
            <a:pPr algn="ctr">
              <a:lnSpc>
                <a:spcPct val="100000"/>
              </a:lnSpc>
            </a:pPr>
            <a:r>
              <a:rPr lang="en-US" sz="3400" b="1">
                <a:solidFill>
                  <a:srgbClr val="FF0000"/>
                </a:solidFill>
                <a:latin typeface="Times New Roman"/>
              </a:rPr>
              <a:t>From Tables and Spreadsheets to Data Cubes</a:t>
            </a:r>
            <a:endParaRPr/>
          </a:p>
        </p:txBody>
      </p:sp>
      <p:sp>
        <p:nvSpPr>
          <p:cNvPr id="617" name="TextShape 2"/>
          <p:cNvSpPr txBox="1"/>
          <p:nvPr/>
        </p:nvSpPr>
        <p:spPr>
          <a:xfrm>
            <a:off x="228600" y="1066680"/>
            <a:ext cx="8686440" cy="5562360"/>
          </a:xfrm>
          <a:prstGeom prst="rect">
            <a:avLst/>
          </a:prstGeom>
        </p:spPr>
        <p:txBody>
          <a:bodyPr/>
          <a:lstStyle/>
          <a:p>
            <a:pPr>
              <a:lnSpc>
                <a:spcPct val="120000"/>
              </a:lnSpc>
              <a:buFont typeface="Arial"/>
              <a:buChar char="•"/>
            </a:pPr>
            <a:r>
              <a:rPr lang="en-US" sz="2400">
                <a:solidFill>
                  <a:srgbClr val="000000"/>
                </a:solidFill>
                <a:latin typeface="Times New Roman"/>
              </a:rPr>
              <a:t>A data warehouse is based on a </a:t>
            </a:r>
            <a:r>
              <a:rPr lang="en-US" sz="2400">
                <a:solidFill>
                  <a:srgbClr val="0000FF"/>
                </a:solidFill>
                <a:latin typeface="Times New Roman"/>
              </a:rPr>
              <a:t>multidimensional data model</a:t>
            </a:r>
            <a:r>
              <a:rPr lang="en-US" sz="2400">
                <a:solidFill>
                  <a:srgbClr val="000000"/>
                </a:solidFill>
                <a:latin typeface="Times New Roman"/>
              </a:rPr>
              <a:t> which views data in the form of a data cube</a:t>
            </a:r>
            <a:endParaRPr/>
          </a:p>
          <a:p>
            <a:pPr>
              <a:lnSpc>
                <a:spcPct val="120000"/>
              </a:lnSpc>
              <a:buFont typeface="Arial"/>
              <a:buChar char="•"/>
            </a:pPr>
            <a:r>
              <a:rPr lang="en-US" sz="2400">
                <a:solidFill>
                  <a:srgbClr val="000000"/>
                </a:solidFill>
                <a:latin typeface="Times New Roman"/>
              </a:rPr>
              <a:t>A data cube, such as </a:t>
            </a:r>
            <a:r>
              <a:rPr lang="en-US" sz="2400">
                <a:solidFill>
                  <a:srgbClr val="800080"/>
                </a:solidFill>
                <a:latin typeface="Times New Roman"/>
              </a:rPr>
              <a:t>sales</a:t>
            </a:r>
            <a:r>
              <a:rPr lang="en-US" sz="2400">
                <a:solidFill>
                  <a:srgbClr val="000000"/>
                </a:solidFill>
                <a:latin typeface="Times New Roman"/>
              </a:rPr>
              <a:t>, allows data to be modeled and viewed in multiple dimensions</a:t>
            </a:r>
            <a:endParaRPr/>
          </a:p>
          <a:p>
            <a:pPr lvl="1">
              <a:lnSpc>
                <a:spcPct val="120000"/>
              </a:lnSpc>
              <a:buFont typeface="Arial"/>
              <a:buChar char="–"/>
            </a:pPr>
            <a:r>
              <a:rPr lang="en-US" sz="2400">
                <a:solidFill>
                  <a:srgbClr val="000000"/>
                </a:solidFill>
                <a:latin typeface="Times New Roman"/>
              </a:rPr>
              <a:t>Dimension tables, such as </a:t>
            </a:r>
            <a:r>
              <a:rPr lang="en-US" sz="2400">
                <a:solidFill>
                  <a:srgbClr val="800080"/>
                </a:solidFill>
                <a:latin typeface="Times New Roman"/>
              </a:rPr>
              <a:t>item (item_name, brand, type), </a:t>
            </a:r>
            <a:r>
              <a:rPr lang="en-US" sz="2400">
                <a:solidFill>
                  <a:srgbClr val="000000"/>
                </a:solidFill>
                <a:latin typeface="Times New Roman"/>
              </a:rPr>
              <a:t>or</a:t>
            </a:r>
            <a:r>
              <a:rPr lang="en-US" sz="2400">
                <a:solidFill>
                  <a:srgbClr val="800080"/>
                </a:solidFill>
                <a:latin typeface="Times New Roman"/>
              </a:rPr>
              <a:t> time(day, week, month, quarter, year) </a:t>
            </a:r>
            <a:endParaRPr/>
          </a:p>
          <a:p>
            <a:pPr lvl="1">
              <a:lnSpc>
                <a:spcPct val="120000"/>
              </a:lnSpc>
              <a:buFont typeface="Arial"/>
              <a:buChar char="–"/>
            </a:pPr>
            <a:r>
              <a:rPr lang="en-US" sz="2400">
                <a:solidFill>
                  <a:srgbClr val="000000"/>
                </a:solidFill>
                <a:latin typeface="Times New Roman"/>
              </a:rPr>
              <a:t>Fact table contains measures (such as </a:t>
            </a:r>
            <a:r>
              <a:rPr lang="en-US" sz="2400">
                <a:solidFill>
                  <a:srgbClr val="800080"/>
                </a:solidFill>
                <a:latin typeface="Times New Roman"/>
              </a:rPr>
              <a:t>dollars_sold</a:t>
            </a:r>
            <a:r>
              <a:rPr lang="en-US" sz="2400">
                <a:solidFill>
                  <a:srgbClr val="000000"/>
                </a:solidFill>
                <a:latin typeface="Times New Roman"/>
              </a:rPr>
              <a:t>) and keys to each of the related dimension tables</a:t>
            </a:r>
            <a:endParaRPr/>
          </a:p>
          <a:p>
            <a:pPr>
              <a:lnSpc>
                <a:spcPct val="120000"/>
              </a:lnSpc>
              <a:buFont typeface="Arial"/>
              <a:buChar char="•"/>
            </a:pPr>
            <a:r>
              <a:rPr lang="en-US" sz="2400">
                <a:solidFill>
                  <a:srgbClr val="000000"/>
                </a:solidFill>
                <a:latin typeface="Times New Roman"/>
              </a:rPr>
              <a:t>An n-D base cube is called a </a:t>
            </a:r>
            <a:r>
              <a:rPr lang="en-US" sz="2400">
                <a:solidFill>
                  <a:srgbClr val="0000FF"/>
                </a:solidFill>
                <a:latin typeface="Times New Roman"/>
              </a:rPr>
              <a:t>base cuboid</a:t>
            </a:r>
            <a:r>
              <a:rPr lang="en-US" sz="2400">
                <a:solidFill>
                  <a:srgbClr val="000000"/>
                </a:solidFill>
                <a:latin typeface="Times New Roman"/>
              </a:rPr>
              <a:t>. The top most 0-D cuboid, which holds the highest-level of summarization, is called the </a:t>
            </a:r>
            <a:r>
              <a:rPr lang="en-US" sz="2400">
                <a:solidFill>
                  <a:srgbClr val="0000FF"/>
                </a:solidFill>
                <a:latin typeface="Times New Roman"/>
              </a:rPr>
              <a:t>apex cuboid</a:t>
            </a:r>
            <a:r>
              <a:rPr lang="en-US" sz="2400">
                <a:solidFill>
                  <a:srgbClr val="000000"/>
                </a:solidFill>
                <a:latin typeface="Times New Roman"/>
              </a:rPr>
              <a:t>.  The lattice of cuboids forms a </a:t>
            </a:r>
            <a:r>
              <a:rPr lang="en-US" sz="2400">
                <a:solidFill>
                  <a:srgbClr val="0000FF"/>
                </a:solidFill>
                <a:latin typeface="Times New Roman"/>
              </a:rPr>
              <a:t>data cube.</a:t>
            </a:r>
            <a:endParaRPr/>
          </a:p>
        </p:txBody>
      </p:sp>
      <p:sp>
        <p:nvSpPr>
          <p:cNvPr id="618" name="TextShape 3"/>
          <p:cNvSpPr txBox="1"/>
          <p:nvPr/>
        </p:nvSpPr>
        <p:spPr>
          <a:xfrm>
            <a:off x="0" y="0"/>
            <a:ext cx="0" cy="0"/>
          </a:xfrm>
          <a:prstGeom prst="rect">
            <a:avLst/>
          </a:prstGeom>
        </p:spPr>
        <p:txBody>
          <a:bodyPr lIns="90000" tIns="45000" rIns="90000" bIns="45000"/>
          <a:lstStyle/>
          <a:p>
            <a:pPr>
              <a:lnSpc>
                <a:spcPct val="100000"/>
              </a:lnSpc>
            </a:pPr>
            <a:fld id="{B1216151-B101-4151-81F1-31C161F121E1}" type="slidenum">
              <a:rPr lang="en-IN">
                <a:solidFill>
                  <a:srgbClr val="000000"/>
                </a:solidFill>
                <a:latin typeface="Calibri"/>
              </a:rPr>
              <a:pPr>
                <a:lnSpc>
                  <a:spcPct val="100000"/>
                </a:lnSpc>
              </a:pPr>
              <a:t>51</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TextShape 1"/>
          <p:cNvSpPr txBox="1"/>
          <p:nvPr/>
        </p:nvSpPr>
        <p:spPr>
          <a:xfrm>
            <a:off x="457200" y="274680"/>
            <a:ext cx="8229240" cy="1142640"/>
          </a:xfrm>
          <a:prstGeom prst="rect">
            <a:avLst/>
          </a:prstGeom>
        </p:spPr>
        <p:txBody>
          <a:bodyPr anchor="ctr"/>
          <a:lstStyle/>
          <a:p>
            <a:pPr algn="ctr">
              <a:lnSpc>
                <a:spcPct val="100000"/>
              </a:lnSpc>
            </a:pPr>
            <a:r>
              <a:rPr lang="en-US" sz="4400" b="1" dirty="0">
                <a:solidFill>
                  <a:srgbClr val="FF0000"/>
                </a:solidFill>
                <a:latin typeface="Times New Roman"/>
                <a:ea typeface="SimSun"/>
              </a:rPr>
              <a:t>Cuboids Corresponding to the Cube</a:t>
            </a:r>
            <a:endParaRPr/>
          </a:p>
        </p:txBody>
      </p:sp>
      <p:sp>
        <p:nvSpPr>
          <p:cNvPr id="687" name="CustomShape 2"/>
          <p:cNvSpPr/>
          <p:nvPr/>
        </p:nvSpPr>
        <p:spPr>
          <a:xfrm>
            <a:off x="3352680" y="2362320"/>
            <a:ext cx="151920" cy="228240"/>
          </a:xfrm>
          <a:prstGeom prst="rect">
            <a:avLst/>
          </a:prstGeom>
          <a:solidFill>
            <a:srgbClr val="4F81BD"/>
          </a:solidFill>
          <a:ln w="9360">
            <a:solidFill>
              <a:srgbClr val="000000"/>
            </a:solidFill>
            <a:round/>
          </a:ln>
        </p:spPr>
      </p:sp>
      <p:sp>
        <p:nvSpPr>
          <p:cNvPr id="688" name="CustomShape 3"/>
          <p:cNvSpPr/>
          <p:nvPr/>
        </p:nvSpPr>
        <p:spPr>
          <a:xfrm>
            <a:off x="2209680" y="3124080"/>
            <a:ext cx="151920" cy="228240"/>
          </a:xfrm>
          <a:prstGeom prst="rect">
            <a:avLst/>
          </a:prstGeom>
          <a:solidFill>
            <a:srgbClr val="4F81BD"/>
          </a:solidFill>
          <a:ln w="9360">
            <a:solidFill>
              <a:srgbClr val="000000"/>
            </a:solidFill>
            <a:round/>
          </a:ln>
        </p:spPr>
      </p:sp>
      <p:sp>
        <p:nvSpPr>
          <p:cNvPr id="689" name="CustomShape 4"/>
          <p:cNvSpPr/>
          <p:nvPr/>
        </p:nvSpPr>
        <p:spPr>
          <a:xfrm>
            <a:off x="3505320" y="3124080"/>
            <a:ext cx="151920" cy="228240"/>
          </a:xfrm>
          <a:prstGeom prst="rect">
            <a:avLst/>
          </a:prstGeom>
          <a:solidFill>
            <a:srgbClr val="4F81BD"/>
          </a:solidFill>
          <a:ln w="9360">
            <a:solidFill>
              <a:srgbClr val="000000"/>
            </a:solidFill>
            <a:round/>
          </a:ln>
        </p:spPr>
      </p:sp>
      <p:sp>
        <p:nvSpPr>
          <p:cNvPr id="690" name="CustomShape 5"/>
          <p:cNvSpPr/>
          <p:nvPr/>
        </p:nvSpPr>
        <p:spPr>
          <a:xfrm>
            <a:off x="4495680" y="3124080"/>
            <a:ext cx="151920" cy="228240"/>
          </a:xfrm>
          <a:prstGeom prst="rect">
            <a:avLst/>
          </a:prstGeom>
          <a:solidFill>
            <a:srgbClr val="4F81BD"/>
          </a:solidFill>
          <a:ln w="9360">
            <a:solidFill>
              <a:srgbClr val="000000"/>
            </a:solidFill>
            <a:round/>
          </a:ln>
        </p:spPr>
      </p:sp>
      <p:sp>
        <p:nvSpPr>
          <p:cNvPr id="691" name="CustomShape 6"/>
          <p:cNvSpPr/>
          <p:nvPr/>
        </p:nvSpPr>
        <p:spPr>
          <a:xfrm>
            <a:off x="1905120" y="3886200"/>
            <a:ext cx="151920" cy="228240"/>
          </a:xfrm>
          <a:prstGeom prst="rect">
            <a:avLst/>
          </a:prstGeom>
          <a:solidFill>
            <a:srgbClr val="4F81BD"/>
          </a:solidFill>
          <a:ln w="9360">
            <a:solidFill>
              <a:srgbClr val="000000"/>
            </a:solidFill>
            <a:round/>
          </a:ln>
        </p:spPr>
      </p:sp>
      <p:sp>
        <p:nvSpPr>
          <p:cNvPr id="692" name="CustomShape 7"/>
          <p:cNvSpPr/>
          <p:nvPr/>
        </p:nvSpPr>
        <p:spPr>
          <a:xfrm>
            <a:off x="5410080" y="3962520"/>
            <a:ext cx="151920" cy="228240"/>
          </a:xfrm>
          <a:prstGeom prst="rect">
            <a:avLst/>
          </a:prstGeom>
          <a:solidFill>
            <a:srgbClr val="4F81BD"/>
          </a:solidFill>
          <a:ln w="9360">
            <a:solidFill>
              <a:srgbClr val="000000"/>
            </a:solidFill>
            <a:round/>
          </a:ln>
        </p:spPr>
      </p:sp>
      <p:sp>
        <p:nvSpPr>
          <p:cNvPr id="693" name="CustomShape 8"/>
          <p:cNvSpPr/>
          <p:nvPr/>
        </p:nvSpPr>
        <p:spPr>
          <a:xfrm>
            <a:off x="3048120" y="3962520"/>
            <a:ext cx="151920" cy="228240"/>
          </a:xfrm>
          <a:prstGeom prst="rect">
            <a:avLst/>
          </a:prstGeom>
          <a:solidFill>
            <a:srgbClr val="4F81BD"/>
          </a:solidFill>
          <a:ln w="9360">
            <a:solidFill>
              <a:srgbClr val="000000"/>
            </a:solidFill>
            <a:round/>
          </a:ln>
        </p:spPr>
      </p:sp>
      <p:sp>
        <p:nvSpPr>
          <p:cNvPr id="694" name="CustomShape 9"/>
          <p:cNvSpPr/>
          <p:nvPr/>
        </p:nvSpPr>
        <p:spPr>
          <a:xfrm>
            <a:off x="3352680" y="4876920"/>
            <a:ext cx="151920" cy="228240"/>
          </a:xfrm>
          <a:prstGeom prst="rect">
            <a:avLst/>
          </a:prstGeom>
          <a:solidFill>
            <a:srgbClr val="4F81BD"/>
          </a:solidFill>
          <a:ln w="9360">
            <a:solidFill>
              <a:srgbClr val="000000"/>
            </a:solidFill>
            <a:round/>
          </a:ln>
        </p:spPr>
      </p:sp>
      <p:sp>
        <p:nvSpPr>
          <p:cNvPr id="695" name="CustomShape 10"/>
          <p:cNvSpPr/>
          <p:nvPr/>
        </p:nvSpPr>
        <p:spPr>
          <a:xfrm>
            <a:off x="3184920" y="1995480"/>
            <a:ext cx="449280" cy="395280"/>
          </a:xfrm>
          <a:prstGeom prst="rect">
            <a:avLst/>
          </a:prstGeom>
        </p:spPr>
        <p:txBody>
          <a:bodyPr wrap="none" lIns="90000" tIns="45000" rIns="90000" bIns="45000"/>
          <a:lstStyle/>
          <a:p>
            <a:pPr>
              <a:lnSpc>
                <a:spcPct val="100000"/>
              </a:lnSpc>
            </a:pPr>
            <a:r>
              <a:rPr lang="en-IN" sz="2000" b="1">
                <a:solidFill>
                  <a:srgbClr val="000000"/>
                </a:solidFill>
                <a:latin typeface="Times New Roman"/>
                <a:ea typeface="SimSun"/>
              </a:rPr>
              <a:t>all</a:t>
            </a:r>
            <a:endParaRPr/>
          </a:p>
        </p:txBody>
      </p:sp>
      <p:sp>
        <p:nvSpPr>
          <p:cNvPr id="696" name="Line 11"/>
          <p:cNvSpPr/>
          <p:nvPr/>
        </p:nvSpPr>
        <p:spPr>
          <a:xfrm flipH="1">
            <a:off x="2286000" y="2438280"/>
            <a:ext cx="1143000" cy="762120"/>
          </a:xfrm>
          <a:prstGeom prst="line">
            <a:avLst/>
          </a:prstGeom>
          <a:ln w="9360">
            <a:solidFill>
              <a:srgbClr val="000000"/>
            </a:solidFill>
            <a:round/>
          </a:ln>
        </p:spPr>
      </p:sp>
      <p:sp>
        <p:nvSpPr>
          <p:cNvPr id="697" name="Line 12"/>
          <p:cNvSpPr/>
          <p:nvPr/>
        </p:nvSpPr>
        <p:spPr>
          <a:xfrm>
            <a:off x="3429000" y="2438280"/>
            <a:ext cx="1143000" cy="762120"/>
          </a:xfrm>
          <a:prstGeom prst="line">
            <a:avLst/>
          </a:prstGeom>
          <a:ln w="9360">
            <a:solidFill>
              <a:srgbClr val="000000"/>
            </a:solidFill>
            <a:round/>
          </a:ln>
        </p:spPr>
      </p:sp>
      <p:sp>
        <p:nvSpPr>
          <p:cNvPr id="698" name="Line 13"/>
          <p:cNvSpPr/>
          <p:nvPr/>
        </p:nvSpPr>
        <p:spPr>
          <a:xfrm>
            <a:off x="3429000" y="2438280"/>
            <a:ext cx="152280" cy="762120"/>
          </a:xfrm>
          <a:prstGeom prst="line">
            <a:avLst/>
          </a:prstGeom>
          <a:ln w="9360">
            <a:solidFill>
              <a:srgbClr val="000000"/>
            </a:solidFill>
            <a:round/>
          </a:ln>
        </p:spPr>
      </p:sp>
      <p:sp>
        <p:nvSpPr>
          <p:cNvPr id="699" name="Line 14"/>
          <p:cNvSpPr/>
          <p:nvPr/>
        </p:nvSpPr>
        <p:spPr>
          <a:xfrm flipH="1">
            <a:off x="1981080" y="3200400"/>
            <a:ext cx="304920" cy="761760"/>
          </a:xfrm>
          <a:prstGeom prst="line">
            <a:avLst/>
          </a:prstGeom>
          <a:ln w="9360">
            <a:solidFill>
              <a:srgbClr val="000000"/>
            </a:solidFill>
            <a:round/>
          </a:ln>
        </p:spPr>
      </p:sp>
      <p:sp>
        <p:nvSpPr>
          <p:cNvPr id="700" name="Line 15"/>
          <p:cNvSpPr/>
          <p:nvPr/>
        </p:nvSpPr>
        <p:spPr>
          <a:xfrm flipH="1">
            <a:off x="1981080" y="3200400"/>
            <a:ext cx="1600200" cy="761760"/>
          </a:xfrm>
          <a:prstGeom prst="line">
            <a:avLst/>
          </a:prstGeom>
          <a:ln w="9360">
            <a:solidFill>
              <a:srgbClr val="000000"/>
            </a:solidFill>
            <a:round/>
          </a:ln>
        </p:spPr>
      </p:sp>
      <p:sp>
        <p:nvSpPr>
          <p:cNvPr id="701" name="Line 16"/>
          <p:cNvSpPr/>
          <p:nvPr/>
        </p:nvSpPr>
        <p:spPr>
          <a:xfrm>
            <a:off x="2286000" y="3200400"/>
            <a:ext cx="838080" cy="838080"/>
          </a:xfrm>
          <a:prstGeom prst="line">
            <a:avLst/>
          </a:prstGeom>
          <a:ln w="9360">
            <a:solidFill>
              <a:srgbClr val="000000"/>
            </a:solidFill>
            <a:round/>
          </a:ln>
        </p:spPr>
      </p:sp>
      <p:sp>
        <p:nvSpPr>
          <p:cNvPr id="702" name="Line 17"/>
          <p:cNvSpPr/>
          <p:nvPr/>
        </p:nvSpPr>
        <p:spPr>
          <a:xfrm flipH="1">
            <a:off x="3124080" y="3200400"/>
            <a:ext cx="1447920" cy="838080"/>
          </a:xfrm>
          <a:prstGeom prst="line">
            <a:avLst/>
          </a:prstGeom>
          <a:ln w="9360">
            <a:solidFill>
              <a:srgbClr val="000000"/>
            </a:solidFill>
            <a:round/>
          </a:ln>
        </p:spPr>
      </p:sp>
      <p:sp>
        <p:nvSpPr>
          <p:cNvPr id="703" name="Line 18"/>
          <p:cNvSpPr/>
          <p:nvPr/>
        </p:nvSpPr>
        <p:spPr>
          <a:xfrm>
            <a:off x="3581280" y="3200400"/>
            <a:ext cx="1905120" cy="838080"/>
          </a:xfrm>
          <a:prstGeom prst="line">
            <a:avLst/>
          </a:prstGeom>
          <a:ln w="9360">
            <a:solidFill>
              <a:srgbClr val="000000"/>
            </a:solidFill>
            <a:round/>
          </a:ln>
        </p:spPr>
      </p:sp>
      <p:sp>
        <p:nvSpPr>
          <p:cNvPr id="704" name="Line 19"/>
          <p:cNvSpPr/>
          <p:nvPr/>
        </p:nvSpPr>
        <p:spPr>
          <a:xfrm>
            <a:off x="4572000" y="3200400"/>
            <a:ext cx="914400" cy="838080"/>
          </a:xfrm>
          <a:prstGeom prst="line">
            <a:avLst/>
          </a:prstGeom>
          <a:ln w="9360">
            <a:solidFill>
              <a:srgbClr val="000000"/>
            </a:solidFill>
            <a:round/>
          </a:ln>
        </p:spPr>
      </p:sp>
      <p:sp>
        <p:nvSpPr>
          <p:cNvPr id="705" name="Line 20"/>
          <p:cNvSpPr/>
          <p:nvPr/>
        </p:nvSpPr>
        <p:spPr>
          <a:xfrm>
            <a:off x="1981080" y="3962160"/>
            <a:ext cx="1447920" cy="990720"/>
          </a:xfrm>
          <a:prstGeom prst="line">
            <a:avLst/>
          </a:prstGeom>
          <a:ln w="9360">
            <a:solidFill>
              <a:srgbClr val="000000"/>
            </a:solidFill>
            <a:round/>
          </a:ln>
        </p:spPr>
      </p:sp>
      <p:sp>
        <p:nvSpPr>
          <p:cNvPr id="706" name="Line 21"/>
          <p:cNvSpPr/>
          <p:nvPr/>
        </p:nvSpPr>
        <p:spPr>
          <a:xfrm>
            <a:off x="3124080" y="4038480"/>
            <a:ext cx="304920" cy="914400"/>
          </a:xfrm>
          <a:prstGeom prst="line">
            <a:avLst/>
          </a:prstGeom>
          <a:ln w="9360">
            <a:solidFill>
              <a:srgbClr val="000000"/>
            </a:solidFill>
            <a:round/>
          </a:ln>
        </p:spPr>
      </p:sp>
      <p:sp>
        <p:nvSpPr>
          <p:cNvPr id="707" name="Line 22"/>
          <p:cNvSpPr/>
          <p:nvPr/>
        </p:nvSpPr>
        <p:spPr>
          <a:xfrm flipH="1">
            <a:off x="3429000" y="4038480"/>
            <a:ext cx="2057400" cy="914400"/>
          </a:xfrm>
          <a:prstGeom prst="line">
            <a:avLst/>
          </a:prstGeom>
          <a:ln w="9360">
            <a:solidFill>
              <a:srgbClr val="000000"/>
            </a:solidFill>
            <a:round/>
          </a:ln>
        </p:spPr>
      </p:sp>
      <p:sp>
        <p:nvSpPr>
          <p:cNvPr id="708" name="CustomShape 23"/>
          <p:cNvSpPr/>
          <p:nvPr/>
        </p:nvSpPr>
        <p:spPr>
          <a:xfrm>
            <a:off x="1524600" y="2739960"/>
            <a:ext cx="88056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a:t>
            </a:r>
            <a:endParaRPr/>
          </a:p>
        </p:txBody>
      </p:sp>
      <p:sp>
        <p:nvSpPr>
          <p:cNvPr id="709" name="CustomShape 24"/>
          <p:cNvSpPr/>
          <p:nvPr/>
        </p:nvSpPr>
        <p:spPr>
          <a:xfrm>
            <a:off x="3033000" y="2757600"/>
            <a:ext cx="60480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date</a:t>
            </a:r>
            <a:endParaRPr/>
          </a:p>
        </p:txBody>
      </p:sp>
      <p:sp>
        <p:nvSpPr>
          <p:cNvPr id="710" name="CustomShape 25"/>
          <p:cNvSpPr/>
          <p:nvPr/>
        </p:nvSpPr>
        <p:spPr>
          <a:xfrm>
            <a:off x="4403160" y="2681280"/>
            <a:ext cx="95976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country</a:t>
            </a:r>
            <a:endParaRPr/>
          </a:p>
        </p:txBody>
      </p:sp>
      <p:sp>
        <p:nvSpPr>
          <p:cNvPr id="711" name="CustomShape 26"/>
          <p:cNvSpPr/>
          <p:nvPr/>
        </p:nvSpPr>
        <p:spPr>
          <a:xfrm>
            <a:off x="746280" y="3543480"/>
            <a:ext cx="132048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product,date</a:t>
            </a:r>
            <a:endParaRPr/>
          </a:p>
        </p:txBody>
      </p:sp>
      <p:sp>
        <p:nvSpPr>
          <p:cNvPr id="712" name="CustomShape 27"/>
          <p:cNvSpPr/>
          <p:nvPr/>
        </p:nvSpPr>
        <p:spPr>
          <a:xfrm>
            <a:off x="2727360" y="3543480"/>
            <a:ext cx="163800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product,country</a:t>
            </a:r>
            <a:endParaRPr/>
          </a:p>
        </p:txBody>
      </p:sp>
      <p:sp>
        <p:nvSpPr>
          <p:cNvPr id="713" name="CustomShape 28"/>
          <p:cNvSpPr/>
          <p:nvPr/>
        </p:nvSpPr>
        <p:spPr>
          <a:xfrm>
            <a:off x="5241960" y="3543480"/>
            <a:ext cx="137772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date, country</a:t>
            </a:r>
            <a:endParaRPr/>
          </a:p>
        </p:txBody>
      </p:sp>
      <p:sp>
        <p:nvSpPr>
          <p:cNvPr id="714" name="CustomShape 29"/>
          <p:cNvSpPr/>
          <p:nvPr/>
        </p:nvSpPr>
        <p:spPr>
          <a:xfrm>
            <a:off x="2497680" y="4991040"/>
            <a:ext cx="2192760" cy="364680"/>
          </a:xfrm>
          <a:prstGeom prst="rect">
            <a:avLst/>
          </a:prstGeom>
        </p:spPr>
        <p:txBody>
          <a:bodyPr wrap="none" lIns="90000" tIns="45000" rIns="90000" bIns="45000"/>
          <a:lstStyle/>
          <a:p>
            <a:pPr>
              <a:lnSpc>
                <a:spcPct val="100000"/>
              </a:lnSpc>
            </a:pPr>
            <a:r>
              <a:rPr lang="en-IN">
                <a:solidFill>
                  <a:srgbClr val="000000"/>
                </a:solidFill>
                <a:latin typeface="Times New Roman"/>
                <a:ea typeface="SimSun"/>
              </a:rPr>
              <a:t>product, date, country</a:t>
            </a:r>
            <a:endParaRPr/>
          </a:p>
        </p:txBody>
      </p:sp>
      <p:sp>
        <p:nvSpPr>
          <p:cNvPr id="715" name="CustomShape 30"/>
          <p:cNvSpPr/>
          <p:nvPr/>
        </p:nvSpPr>
        <p:spPr>
          <a:xfrm>
            <a:off x="6549120" y="2286000"/>
            <a:ext cx="198864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0-D(apex) cuboid</a:t>
            </a:r>
            <a:endParaRPr/>
          </a:p>
        </p:txBody>
      </p:sp>
      <p:sp>
        <p:nvSpPr>
          <p:cNvPr id="716" name="CustomShape 31"/>
          <p:cNvSpPr/>
          <p:nvPr/>
        </p:nvSpPr>
        <p:spPr>
          <a:xfrm>
            <a:off x="6535440" y="2909880"/>
            <a:ext cx="143532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1-D cuboids</a:t>
            </a:r>
            <a:endParaRPr/>
          </a:p>
        </p:txBody>
      </p:sp>
      <p:sp>
        <p:nvSpPr>
          <p:cNvPr id="717" name="CustomShape 32"/>
          <p:cNvSpPr/>
          <p:nvPr/>
        </p:nvSpPr>
        <p:spPr>
          <a:xfrm>
            <a:off x="6535440" y="3900600"/>
            <a:ext cx="143532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2-D cuboids</a:t>
            </a:r>
            <a:endParaRPr/>
          </a:p>
        </p:txBody>
      </p:sp>
      <p:sp>
        <p:nvSpPr>
          <p:cNvPr id="718" name="CustomShape 33"/>
          <p:cNvSpPr/>
          <p:nvPr/>
        </p:nvSpPr>
        <p:spPr>
          <a:xfrm>
            <a:off x="6533640" y="4738680"/>
            <a:ext cx="1959840" cy="395280"/>
          </a:xfrm>
          <a:prstGeom prst="rect">
            <a:avLst/>
          </a:prstGeom>
        </p:spPr>
        <p:txBody>
          <a:bodyPr wrap="none" lIns="90000" tIns="45000" rIns="90000" bIns="45000"/>
          <a:lstStyle/>
          <a:p>
            <a:pPr>
              <a:lnSpc>
                <a:spcPct val="100000"/>
              </a:lnSpc>
            </a:pPr>
            <a:r>
              <a:rPr lang="en-IN" sz="2000">
                <a:solidFill>
                  <a:srgbClr val="000000"/>
                </a:solidFill>
                <a:latin typeface="Times New Roman"/>
                <a:ea typeface="SimSun"/>
              </a:rPr>
              <a:t>3-D(base) cuboid</a:t>
            </a:r>
            <a:endParaRPr/>
          </a:p>
        </p:txBody>
      </p:sp>
      <p:sp>
        <p:nvSpPr>
          <p:cNvPr id="719" name="TextShape 34"/>
          <p:cNvSpPr txBox="1"/>
          <p:nvPr/>
        </p:nvSpPr>
        <p:spPr>
          <a:xfrm>
            <a:off x="0" y="0"/>
            <a:ext cx="0" cy="0"/>
          </a:xfrm>
          <a:prstGeom prst="rect">
            <a:avLst/>
          </a:prstGeom>
        </p:spPr>
        <p:txBody>
          <a:bodyPr lIns="90000" tIns="45000" rIns="90000" bIns="45000"/>
          <a:lstStyle/>
          <a:p>
            <a:pPr>
              <a:lnSpc>
                <a:spcPct val="100000"/>
              </a:lnSpc>
            </a:pPr>
            <a:fld id="{71A16191-21A1-41A1-A171-D1811121E171}" type="slidenum">
              <a:rPr lang="en-IN">
                <a:solidFill>
                  <a:srgbClr val="000000"/>
                </a:solidFill>
                <a:latin typeface="Calibri"/>
              </a:rPr>
              <a:pPr>
                <a:lnSpc>
                  <a:spcPct val="100000"/>
                </a:lnSpc>
              </a:pPr>
              <a:t>52</a:t>
            </a:fld>
            <a:endParaRP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Shape 1"/>
          <p:cNvSpPr txBox="1"/>
          <p:nvPr/>
        </p:nvSpPr>
        <p:spPr>
          <a:xfrm>
            <a:off x="0" y="0"/>
            <a:ext cx="0" cy="0"/>
          </a:xfrm>
          <a:prstGeom prst="rect">
            <a:avLst/>
          </a:prstGeom>
        </p:spPr>
        <p:txBody>
          <a:bodyPr lIns="90000" tIns="45000" rIns="90000" bIns="45000"/>
          <a:lstStyle/>
          <a:p>
            <a:pPr>
              <a:lnSpc>
                <a:spcPct val="100000"/>
              </a:lnSpc>
            </a:pPr>
            <a:fld id="{C1C1C1B1-71C1-4141-A161-6131B171A1F1}" type="slidenum">
              <a:rPr lang="en-IN">
                <a:solidFill>
                  <a:srgbClr val="000000"/>
                </a:solidFill>
                <a:latin typeface="Calibri"/>
              </a:rPr>
              <a:pPr>
                <a:lnSpc>
                  <a:spcPct val="100000"/>
                </a:lnSpc>
              </a:pPr>
              <a:t>53</a:t>
            </a:fld>
            <a:endParaRPr/>
          </a:p>
        </p:txBody>
      </p:sp>
      <p:sp>
        <p:nvSpPr>
          <p:cNvPr id="721" name="TextShape 2"/>
          <p:cNvSpPr txBox="1"/>
          <p:nvPr/>
        </p:nvSpPr>
        <p:spPr>
          <a:xfrm>
            <a:off x="457200" y="274680"/>
            <a:ext cx="8229240" cy="791640"/>
          </a:xfrm>
          <a:prstGeom prst="rect">
            <a:avLst/>
          </a:prstGeom>
        </p:spPr>
        <p:txBody>
          <a:bodyPr anchor="ctr"/>
          <a:lstStyle/>
          <a:p>
            <a:pPr algn="ctr">
              <a:lnSpc>
                <a:spcPct val="100000"/>
              </a:lnSpc>
            </a:pPr>
            <a:r>
              <a:rPr lang="en-US" sz="5000" b="1">
                <a:solidFill>
                  <a:srgbClr val="FF0000"/>
                </a:solidFill>
                <a:latin typeface="Times New Roman"/>
              </a:rPr>
              <a:t>Lattice of Cuboids</a:t>
            </a:r>
            <a:endParaRPr/>
          </a:p>
        </p:txBody>
      </p:sp>
      <p:sp>
        <p:nvSpPr>
          <p:cNvPr id="722" name="CustomShape 3"/>
          <p:cNvSpPr/>
          <p:nvPr/>
        </p:nvSpPr>
        <p:spPr>
          <a:xfrm>
            <a:off x="3023640" y="1761840"/>
            <a:ext cx="225000" cy="243000"/>
          </a:xfrm>
          <a:prstGeom prst="rect">
            <a:avLst/>
          </a:prstGeom>
          <a:solidFill>
            <a:srgbClr val="FFFFFF"/>
          </a:solidFill>
          <a:ln w="9360">
            <a:solidFill>
              <a:srgbClr val="000000"/>
            </a:solidFill>
            <a:round/>
          </a:ln>
        </p:spPr>
      </p:sp>
      <p:sp>
        <p:nvSpPr>
          <p:cNvPr id="723" name="CustomShape 4"/>
          <p:cNvSpPr/>
          <p:nvPr/>
        </p:nvSpPr>
        <p:spPr>
          <a:xfrm>
            <a:off x="1370880" y="2654280"/>
            <a:ext cx="225000" cy="243000"/>
          </a:xfrm>
          <a:prstGeom prst="rect">
            <a:avLst/>
          </a:prstGeom>
          <a:solidFill>
            <a:srgbClr val="FFFFFF"/>
          </a:solidFill>
          <a:ln w="9360">
            <a:solidFill>
              <a:srgbClr val="000000"/>
            </a:solidFill>
            <a:round/>
          </a:ln>
        </p:spPr>
      </p:sp>
      <p:sp>
        <p:nvSpPr>
          <p:cNvPr id="724" name="CustomShape 5"/>
          <p:cNvSpPr/>
          <p:nvPr/>
        </p:nvSpPr>
        <p:spPr>
          <a:xfrm>
            <a:off x="2497680" y="2654280"/>
            <a:ext cx="225000" cy="243000"/>
          </a:xfrm>
          <a:prstGeom prst="rect">
            <a:avLst/>
          </a:prstGeom>
          <a:solidFill>
            <a:srgbClr val="FFFFFF"/>
          </a:solidFill>
          <a:ln w="9360">
            <a:solidFill>
              <a:srgbClr val="000000"/>
            </a:solidFill>
            <a:round/>
          </a:ln>
        </p:spPr>
      </p:sp>
      <p:sp>
        <p:nvSpPr>
          <p:cNvPr id="725" name="CustomShape 6"/>
          <p:cNvSpPr/>
          <p:nvPr/>
        </p:nvSpPr>
        <p:spPr>
          <a:xfrm>
            <a:off x="3624480" y="2654280"/>
            <a:ext cx="225000" cy="243000"/>
          </a:xfrm>
          <a:prstGeom prst="rect">
            <a:avLst/>
          </a:prstGeom>
          <a:solidFill>
            <a:srgbClr val="FFFFFF"/>
          </a:solidFill>
          <a:ln w="9360">
            <a:solidFill>
              <a:srgbClr val="000000"/>
            </a:solidFill>
            <a:round/>
          </a:ln>
        </p:spPr>
      </p:sp>
      <p:sp>
        <p:nvSpPr>
          <p:cNvPr id="726" name="CustomShape 7"/>
          <p:cNvSpPr/>
          <p:nvPr/>
        </p:nvSpPr>
        <p:spPr>
          <a:xfrm>
            <a:off x="2798280" y="3708720"/>
            <a:ext cx="225000" cy="243000"/>
          </a:xfrm>
          <a:prstGeom prst="rect">
            <a:avLst/>
          </a:prstGeom>
          <a:solidFill>
            <a:srgbClr val="FFFFFF"/>
          </a:solidFill>
          <a:ln w="9360">
            <a:solidFill>
              <a:srgbClr val="000000"/>
            </a:solidFill>
            <a:round/>
          </a:ln>
        </p:spPr>
      </p:sp>
      <p:sp>
        <p:nvSpPr>
          <p:cNvPr id="727" name="CustomShape 8"/>
          <p:cNvSpPr/>
          <p:nvPr/>
        </p:nvSpPr>
        <p:spPr>
          <a:xfrm>
            <a:off x="4751280" y="3708720"/>
            <a:ext cx="225000" cy="243000"/>
          </a:xfrm>
          <a:prstGeom prst="rect">
            <a:avLst/>
          </a:prstGeom>
          <a:solidFill>
            <a:srgbClr val="FFFFFF"/>
          </a:solidFill>
          <a:ln w="9360">
            <a:solidFill>
              <a:srgbClr val="000000"/>
            </a:solidFill>
            <a:round/>
          </a:ln>
        </p:spPr>
      </p:sp>
      <p:sp>
        <p:nvSpPr>
          <p:cNvPr id="728" name="CustomShape 9"/>
          <p:cNvSpPr/>
          <p:nvPr/>
        </p:nvSpPr>
        <p:spPr>
          <a:xfrm>
            <a:off x="3849840" y="3708720"/>
            <a:ext cx="225000" cy="243000"/>
          </a:xfrm>
          <a:prstGeom prst="rect">
            <a:avLst/>
          </a:prstGeom>
          <a:solidFill>
            <a:srgbClr val="FFFFFF"/>
          </a:solidFill>
          <a:ln w="9360">
            <a:solidFill>
              <a:srgbClr val="000000"/>
            </a:solidFill>
            <a:round/>
          </a:ln>
        </p:spPr>
      </p:sp>
      <p:sp>
        <p:nvSpPr>
          <p:cNvPr id="729" name="CustomShape 10"/>
          <p:cNvSpPr/>
          <p:nvPr/>
        </p:nvSpPr>
        <p:spPr>
          <a:xfrm>
            <a:off x="1746720" y="3708720"/>
            <a:ext cx="225000" cy="243000"/>
          </a:xfrm>
          <a:prstGeom prst="rect">
            <a:avLst/>
          </a:prstGeom>
          <a:solidFill>
            <a:srgbClr val="FFFFFF"/>
          </a:solidFill>
          <a:ln w="9360">
            <a:solidFill>
              <a:srgbClr val="000000"/>
            </a:solidFill>
            <a:round/>
          </a:ln>
        </p:spPr>
      </p:sp>
      <p:sp>
        <p:nvSpPr>
          <p:cNvPr id="730" name="CustomShape 11"/>
          <p:cNvSpPr/>
          <p:nvPr/>
        </p:nvSpPr>
        <p:spPr>
          <a:xfrm>
            <a:off x="694800" y="3708720"/>
            <a:ext cx="225000" cy="243000"/>
          </a:xfrm>
          <a:prstGeom prst="rect">
            <a:avLst/>
          </a:prstGeom>
          <a:solidFill>
            <a:srgbClr val="FFFFFF"/>
          </a:solidFill>
          <a:ln w="9360">
            <a:solidFill>
              <a:srgbClr val="000000"/>
            </a:solidFill>
            <a:round/>
          </a:ln>
        </p:spPr>
      </p:sp>
      <p:sp>
        <p:nvSpPr>
          <p:cNvPr id="731" name="CustomShape 12"/>
          <p:cNvSpPr/>
          <p:nvPr/>
        </p:nvSpPr>
        <p:spPr>
          <a:xfrm>
            <a:off x="4601160" y="2735280"/>
            <a:ext cx="225000" cy="243000"/>
          </a:xfrm>
          <a:prstGeom prst="rect">
            <a:avLst/>
          </a:prstGeom>
          <a:solidFill>
            <a:srgbClr val="FFFFFF"/>
          </a:solidFill>
          <a:ln w="9360">
            <a:solidFill>
              <a:srgbClr val="000000"/>
            </a:solidFill>
            <a:round/>
          </a:ln>
        </p:spPr>
      </p:sp>
      <p:sp>
        <p:nvSpPr>
          <p:cNvPr id="732" name="CustomShape 13"/>
          <p:cNvSpPr/>
          <p:nvPr/>
        </p:nvSpPr>
        <p:spPr>
          <a:xfrm>
            <a:off x="1370880" y="4844160"/>
            <a:ext cx="225000" cy="243000"/>
          </a:xfrm>
          <a:prstGeom prst="rect">
            <a:avLst/>
          </a:prstGeom>
          <a:solidFill>
            <a:srgbClr val="FFFFFF"/>
          </a:solidFill>
          <a:ln w="9360">
            <a:solidFill>
              <a:srgbClr val="000000"/>
            </a:solidFill>
            <a:round/>
          </a:ln>
        </p:spPr>
      </p:sp>
      <p:sp>
        <p:nvSpPr>
          <p:cNvPr id="733" name="CustomShape 14"/>
          <p:cNvSpPr/>
          <p:nvPr/>
        </p:nvSpPr>
        <p:spPr>
          <a:xfrm>
            <a:off x="5652720" y="3708720"/>
            <a:ext cx="225000" cy="243000"/>
          </a:xfrm>
          <a:prstGeom prst="rect">
            <a:avLst/>
          </a:prstGeom>
          <a:solidFill>
            <a:srgbClr val="FFFFFF"/>
          </a:solidFill>
          <a:ln w="9360">
            <a:solidFill>
              <a:srgbClr val="000000"/>
            </a:solidFill>
            <a:round/>
          </a:ln>
        </p:spPr>
      </p:sp>
      <p:sp>
        <p:nvSpPr>
          <p:cNvPr id="734" name="CustomShape 15"/>
          <p:cNvSpPr/>
          <p:nvPr/>
        </p:nvSpPr>
        <p:spPr>
          <a:xfrm>
            <a:off x="3098880" y="5898600"/>
            <a:ext cx="225000" cy="243000"/>
          </a:xfrm>
          <a:prstGeom prst="rect">
            <a:avLst/>
          </a:prstGeom>
          <a:solidFill>
            <a:srgbClr val="FFFFFF"/>
          </a:solidFill>
          <a:ln w="9360">
            <a:solidFill>
              <a:srgbClr val="000000"/>
            </a:solidFill>
            <a:round/>
          </a:ln>
        </p:spPr>
      </p:sp>
      <p:sp>
        <p:nvSpPr>
          <p:cNvPr id="735" name="CustomShape 16"/>
          <p:cNvSpPr/>
          <p:nvPr/>
        </p:nvSpPr>
        <p:spPr>
          <a:xfrm>
            <a:off x="4451040" y="4844160"/>
            <a:ext cx="225000" cy="243000"/>
          </a:xfrm>
          <a:prstGeom prst="rect">
            <a:avLst/>
          </a:prstGeom>
          <a:solidFill>
            <a:srgbClr val="FFFFFF"/>
          </a:solidFill>
          <a:ln w="9360">
            <a:solidFill>
              <a:srgbClr val="000000"/>
            </a:solidFill>
            <a:round/>
          </a:ln>
        </p:spPr>
      </p:sp>
      <p:sp>
        <p:nvSpPr>
          <p:cNvPr id="736" name="CustomShape 17"/>
          <p:cNvSpPr/>
          <p:nvPr/>
        </p:nvSpPr>
        <p:spPr>
          <a:xfrm>
            <a:off x="3399120" y="4844160"/>
            <a:ext cx="225000" cy="243000"/>
          </a:xfrm>
          <a:prstGeom prst="rect">
            <a:avLst/>
          </a:prstGeom>
          <a:solidFill>
            <a:srgbClr val="FFFFFF"/>
          </a:solidFill>
          <a:ln w="9360">
            <a:solidFill>
              <a:srgbClr val="000000"/>
            </a:solidFill>
            <a:round/>
          </a:ln>
        </p:spPr>
      </p:sp>
      <p:sp>
        <p:nvSpPr>
          <p:cNvPr id="737" name="CustomShape 18"/>
          <p:cNvSpPr/>
          <p:nvPr/>
        </p:nvSpPr>
        <p:spPr>
          <a:xfrm>
            <a:off x="2347560" y="4844160"/>
            <a:ext cx="225000" cy="243000"/>
          </a:xfrm>
          <a:prstGeom prst="rect">
            <a:avLst/>
          </a:prstGeom>
          <a:solidFill>
            <a:srgbClr val="FFFFFF"/>
          </a:solidFill>
          <a:ln w="9360">
            <a:solidFill>
              <a:srgbClr val="000000"/>
            </a:solidFill>
            <a:round/>
          </a:ln>
        </p:spPr>
      </p:sp>
      <p:sp>
        <p:nvSpPr>
          <p:cNvPr id="738" name="CustomShape 19"/>
          <p:cNvSpPr/>
          <p:nvPr/>
        </p:nvSpPr>
        <p:spPr>
          <a:xfrm>
            <a:off x="2856240" y="1371600"/>
            <a:ext cx="432720" cy="395280"/>
          </a:xfrm>
          <a:prstGeom prst="rect">
            <a:avLst/>
          </a:prstGeom>
        </p:spPr>
        <p:txBody>
          <a:bodyPr wrap="none" lIns="90000" tIns="45000" rIns="90000" bIns="45000"/>
          <a:lstStyle/>
          <a:p>
            <a:pPr algn="ctr">
              <a:lnSpc>
                <a:spcPct val="100000"/>
              </a:lnSpc>
            </a:pPr>
            <a:r>
              <a:rPr lang="en-IN" sz="2000">
                <a:solidFill>
                  <a:srgbClr val="000000"/>
                </a:solidFill>
                <a:latin typeface="Times New Roman"/>
                <a:ea typeface="宋体"/>
              </a:rPr>
              <a:t>all</a:t>
            </a:r>
            <a:endParaRPr/>
          </a:p>
        </p:txBody>
      </p:sp>
      <p:sp>
        <p:nvSpPr>
          <p:cNvPr id="739" name="CustomShape 20"/>
          <p:cNvSpPr/>
          <p:nvPr/>
        </p:nvSpPr>
        <p:spPr>
          <a:xfrm>
            <a:off x="1276920" y="2263680"/>
            <a:ext cx="630720" cy="395280"/>
          </a:xfrm>
          <a:prstGeom prst="rect">
            <a:avLst/>
          </a:prstGeom>
        </p:spPr>
        <p:txBody>
          <a:bodyPr wrap="none" lIns="90000" tIns="45000" rIns="90000" bIns="45000"/>
          <a:lstStyle/>
          <a:p>
            <a:r>
              <a:rPr lang="en-IN" sz="2000">
                <a:solidFill>
                  <a:srgbClr val="000000"/>
                </a:solidFill>
                <a:latin typeface="Times New Roman"/>
                <a:ea typeface="宋体"/>
              </a:rPr>
              <a:t>time</a:t>
            </a:r>
            <a:endParaRPr/>
          </a:p>
        </p:txBody>
      </p:sp>
      <p:sp>
        <p:nvSpPr>
          <p:cNvPr id="740" name="CustomShape 21"/>
          <p:cNvSpPr/>
          <p:nvPr/>
        </p:nvSpPr>
        <p:spPr>
          <a:xfrm>
            <a:off x="2403720" y="2263680"/>
            <a:ext cx="630720" cy="395280"/>
          </a:xfrm>
          <a:prstGeom prst="rect">
            <a:avLst/>
          </a:prstGeom>
        </p:spPr>
        <p:txBody>
          <a:bodyPr wrap="none" lIns="90000" tIns="45000" rIns="90000" bIns="45000"/>
          <a:lstStyle/>
          <a:p>
            <a:r>
              <a:rPr lang="en-IN" sz="2000">
                <a:solidFill>
                  <a:srgbClr val="000000"/>
                </a:solidFill>
                <a:latin typeface="Times New Roman"/>
                <a:ea typeface="宋体"/>
              </a:rPr>
              <a:t>item</a:t>
            </a:r>
            <a:endParaRPr/>
          </a:p>
        </p:txBody>
      </p:sp>
      <p:sp>
        <p:nvSpPr>
          <p:cNvPr id="741" name="CustomShape 22"/>
          <p:cNvSpPr/>
          <p:nvPr/>
        </p:nvSpPr>
        <p:spPr>
          <a:xfrm>
            <a:off x="3526920" y="2263680"/>
            <a:ext cx="999720" cy="395280"/>
          </a:xfrm>
          <a:prstGeom prst="rect">
            <a:avLst/>
          </a:prstGeom>
        </p:spPr>
        <p:txBody>
          <a:bodyPr wrap="none" lIns="90000" tIns="45000" rIns="90000" bIns="45000"/>
          <a:lstStyle/>
          <a:p>
            <a:r>
              <a:rPr lang="en-IN" sz="2000">
                <a:solidFill>
                  <a:srgbClr val="000000"/>
                </a:solidFill>
                <a:latin typeface="Times New Roman"/>
                <a:ea typeface="宋体"/>
              </a:rPr>
              <a:t>location</a:t>
            </a:r>
            <a:endParaRPr/>
          </a:p>
        </p:txBody>
      </p:sp>
      <p:sp>
        <p:nvSpPr>
          <p:cNvPr id="742" name="CustomShape 23"/>
          <p:cNvSpPr/>
          <p:nvPr/>
        </p:nvSpPr>
        <p:spPr>
          <a:xfrm>
            <a:off x="4653000" y="2263680"/>
            <a:ext cx="1001160" cy="395280"/>
          </a:xfrm>
          <a:prstGeom prst="rect">
            <a:avLst/>
          </a:prstGeom>
        </p:spPr>
        <p:txBody>
          <a:bodyPr wrap="none" lIns="90000" tIns="45000" rIns="90000" bIns="45000"/>
          <a:lstStyle/>
          <a:p>
            <a:r>
              <a:rPr lang="en-IN" sz="2000">
                <a:solidFill>
                  <a:srgbClr val="000000"/>
                </a:solidFill>
                <a:latin typeface="Times New Roman"/>
                <a:ea typeface="宋体"/>
              </a:rPr>
              <a:t>supplier</a:t>
            </a:r>
            <a:endParaRPr/>
          </a:p>
        </p:txBody>
      </p:sp>
      <p:sp>
        <p:nvSpPr>
          <p:cNvPr id="743" name="Line 24"/>
          <p:cNvSpPr/>
          <p:nvPr/>
        </p:nvSpPr>
        <p:spPr>
          <a:xfrm flipH="1">
            <a:off x="1446120" y="1842840"/>
            <a:ext cx="1652400" cy="892440"/>
          </a:xfrm>
          <a:prstGeom prst="line">
            <a:avLst/>
          </a:prstGeom>
          <a:ln w="9360">
            <a:solidFill>
              <a:srgbClr val="000000"/>
            </a:solidFill>
            <a:round/>
          </a:ln>
        </p:spPr>
      </p:sp>
      <p:sp>
        <p:nvSpPr>
          <p:cNvPr id="744" name="Line 25"/>
          <p:cNvSpPr/>
          <p:nvPr/>
        </p:nvSpPr>
        <p:spPr>
          <a:xfrm flipH="1">
            <a:off x="2647800" y="1842840"/>
            <a:ext cx="450720" cy="892440"/>
          </a:xfrm>
          <a:prstGeom prst="line">
            <a:avLst/>
          </a:prstGeom>
          <a:ln w="9360">
            <a:solidFill>
              <a:srgbClr val="000000"/>
            </a:solidFill>
            <a:round/>
          </a:ln>
        </p:spPr>
      </p:sp>
      <p:sp>
        <p:nvSpPr>
          <p:cNvPr id="745" name="Line 26"/>
          <p:cNvSpPr/>
          <p:nvPr/>
        </p:nvSpPr>
        <p:spPr>
          <a:xfrm>
            <a:off x="3098520" y="1842840"/>
            <a:ext cx="601200" cy="892440"/>
          </a:xfrm>
          <a:prstGeom prst="line">
            <a:avLst/>
          </a:prstGeom>
          <a:ln w="9360">
            <a:solidFill>
              <a:srgbClr val="000000"/>
            </a:solidFill>
            <a:round/>
          </a:ln>
        </p:spPr>
      </p:sp>
      <p:sp>
        <p:nvSpPr>
          <p:cNvPr id="746" name="Line 27"/>
          <p:cNvSpPr/>
          <p:nvPr/>
        </p:nvSpPr>
        <p:spPr>
          <a:xfrm>
            <a:off x="3098520" y="1842840"/>
            <a:ext cx="1652760" cy="973440"/>
          </a:xfrm>
          <a:prstGeom prst="line">
            <a:avLst/>
          </a:prstGeom>
          <a:ln w="9360">
            <a:solidFill>
              <a:srgbClr val="000000"/>
            </a:solidFill>
            <a:round/>
          </a:ln>
        </p:spPr>
      </p:sp>
      <p:sp>
        <p:nvSpPr>
          <p:cNvPr id="747" name="Line 28"/>
          <p:cNvSpPr/>
          <p:nvPr/>
        </p:nvSpPr>
        <p:spPr>
          <a:xfrm flipH="1">
            <a:off x="770040" y="2735280"/>
            <a:ext cx="676080" cy="1054440"/>
          </a:xfrm>
          <a:prstGeom prst="line">
            <a:avLst/>
          </a:prstGeom>
          <a:ln w="9360">
            <a:solidFill>
              <a:srgbClr val="000000"/>
            </a:solidFill>
            <a:round/>
          </a:ln>
        </p:spPr>
      </p:sp>
      <p:sp>
        <p:nvSpPr>
          <p:cNvPr id="748" name="Line 29"/>
          <p:cNvSpPr/>
          <p:nvPr/>
        </p:nvSpPr>
        <p:spPr>
          <a:xfrm>
            <a:off x="1446120" y="2735280"/>
            <a:ext cx="375480" cy="1054440"/>
          </a:xfrm>
          <a:prstGeom prst="line">
            <a:avLst/>
          </a:prstGeom>
          <a:ln w="9360">
            <a:solidFill>
              <a:srgbClr val="000000"/>
            </a:solidFill>
            <a:round/>
          </a:ln>
        </p:spPr>
      </p:sp>
      <p:sp>
        <p:nvSpPr>
          <p:cNvPr id="749" name="Line 30"/>
          <p:cNvSpPr/>
          <p:nvPr/>
        </p:nvSpPr>
        <p:spPr>
          <a:xfrm>
            <a:off x="1446120" y="2735280"/>
            <a:ext cx="1427040" cy="1054440"/>
          </a:xfrm>
          <a:prstGeom prst="line">
            <a:avLst/>
          </a:prstGeom>
          <a:ln w="9360">
            <a:solidFill>
              <a:srgbClr val="000000"/>
            </a:solidFill>
            <a:round/>
          </a:ln>
        </p:spPr>
      </p:sp>
      <p:sp>
        <p:nvSpPr>
          <p:cNvPr id="750" name="Line 31"/>
          <p:cNvSpPr/>
          <p:nvPr/>
        </p:nvSpPr>
        <p:spPr>
          <a:xfrm flipH="1">
            <a:off x="770040" y="2735280"/>
            <a:ext cx="1877760" cy="1054440"/>
          </a:xfrm>
          <a:prstGeom prst="line">
            <a:avLst/>
          </a:prstGeom>
          <a:ln w="9360">
            <a:solidFill>
              <a:srgbClr val="000000"/>
            </a:solidFill>
            <a:round/>
          </a:ln>
        </p:spPr>
      </p:sp>
      <p:sp>
        <p:nvSpPr>
          <p:cNvPr id="751" name="Line 32"/>
          <p:cNvSpPr/>
          <p:nvPr/>
        </p:nvSpPr>
        <p:spPr>
          <a:xfrm>
            <a:off x="2647800" y="2735280"/>
            <a:ext cx="1277280" cy="1054440"/>
          </a:xfrm>
          <a:prstGeom prst="line">
            <a:avLst/>
          </a:prstGeom>
          <a:ln w="9360">
            <a:solidFill>
              <a:srgbClr val="000000"/>
            </a:solidFill>
            <a:round/>
          </a:ln>
        </p:spPr>
      </p:sp>
      <p:sp>
        <p:nvSpPr>
          <p:cNvPr id="752" name="Line 33"/>
          <p:cNvSpPr/>
          <p:nvPr/>
        </p:nvSpPr>
        <p:spPr>
          <a:xfrm>
            <a:off x="2647800" y="2735280"/>
            <a:ext cx="2178720" cy="1054440"/>
          </a:xfrm>
          <a:prstGeom prst="line">
            <a:avLst/>
          </a:prstGeom>
          <a:ln w="9360">
            <a:solidFill>
              <a:srgbClr val="000000"/>
            </a:solidFill>
            <a:round/>
          </a:ln>
        </p:spPr>
      </p:sp>
      <p:sp>
        <p:nvSpPr>
          <p:cNvPr id="753" name="Line 34"/>
          <p:cNvSpPr/>
          <p:nvPr/>
        </p:nvSpPr>
        <p:spPr>
          <a:xfrm>
            <a:off x="3699720" y="2735280"/>
            <a:ext cx="225360" cy="1054440"/>
          </a:xfrm>
          <a:prstGeom prst="line">
            <a:avLst/>
          </a:prstGeom>
          <a:ln w="9360">
            <a:solidFill>
              <a:srgbClr val="000000"/>
            </a:solidFill>
            <a:round/>
          </a:ln>
        </p:spPr>
      </p:sp>
      <p:sp>
        <p:nvSpPr>
          <p:cNvPr id="754" name="Line 35"/>
          <p:cNvSpPr/>
          <p:nvPr/>
        </p:nvSpPr>
        <p:spPr>
          <a:xfrm>
            <a:off x="3699720" y="2735280"/>
            <a:ext cx="2028240" cy="1054440"/>
          </a:xfrm>
          <a:prstGeom prst="line">
            <a:avLst/>
          </a:prstGeom>
          <a:ln w="9360">
            <a:solidFill>
              <a:srgbClr val="000000"/>
            </a:solidFill>
            <a:round/>
          </a:ln>
        </p:spPr>
      </p:sp>
      <p:sp>
        <p:nvSpPr>
          <p:cNvPr id="755" name="Line 36"/>
          <p:cNvSpPr/>
          <p:nvPr/>
        </p:nvSpPr>
        <p:spPr>
          <a:xfrm flipH="1">
            <a:off x="1821600" y="2735280"/>
            <a:ext cx="1878120" cy="1054440"/>
          </a:xfrm>
          <a:prstGeom prst="line">
            <a:avLst/>
          </a:prstGeom>
          <a:ln w="9360">
            <a:solidFill>
              <a:srgbClr val="000000"/>
            </a:solidFill>
            <a:round/>
          </a:ln>
        </p:spPr>
      </p:sp>
      <p:sp>
        <p:nvSpPr>
          <p:cNvPr id="756" name="Line 37"/>
          <p:cNvSpPr/>
          <p:nvPr/>
        </p:nvSpPr>
        <p:spPr>
          <a:xfrm flipH="1">
            <a:off x="2873160" y="2816280"/>
            <a:ext cx="1878120" cy="973440"/>
          </a:xfrm>
          <a:prstGeom prst="line">
            <a:avLst/>
          </a:prstGeom>
          <a:ln w="9360">
            <a:solidFill>
              <a:srgbClr val="000000"/>
            </a:solidFill>
            <a:round/>
          </a:ln>
        </p:spPr>
      </p:sp>
      <p:sp>
        <p:nvSpPr>
          <p:cNvPr id="757" name="Line 38"/>
          <p:cNvSpPr/>
          <p:nvPr/>
        </p:nvSpPr>
        <p:spPr>
          <a:xfrm>
            <a:off x="4751280" y="2816280"/>
            <a:ext cx="75240" cy="973440"/>
          </a:xfrm>
          <a:prstGeom prst="line">
            <a:avLst/>
          </a:prstGeom>
          <a:ln w="9360">
            <a:solidFill>
              <a:srgbClr val="000000"/>
            </a:solidFill>
            <a:round/>
          </a:ln>
        </p:spPr>
      </p:sp>
      <p:sp>
        <p:nvSpPr>
          <p:cNvPr id="758" name="Line 39"/>
          <p:cNvSpPr/>
          <p:nvPr/>
        </p:nvSpPr>
        <p:spPr>
          <a:xfrm>
            <a:off x="4751280" y="2816280"/>
            <a:ext cx="976680" cy="973440"/>
          </a:xfrm>
          <a:prstGeom prst="line">
            <a:avLst/>
          </a:prstGeom>
          <a:ln w="9360">
            <a:solidFill>
              <a:srgbClr val="000000"/>
            </a:solidFill>
            <a:round/>
          </a:ln>
        </p:spPr>
      </p:sp>
      <p:sp>
        <p:nvSpPr>
          <p:cNvPr id="759" name="Line 40"/>
          <p:cNvSpPr/>
          <p:nvPr/>
        </p:nvSpPr>
        <p:spPr>
          <a:xfrm>
            <a:off x="770040" y="3789720"/>
            <a:ext cx="676080" cy="1135440"/>
          </a:xfrm>
          <a:prstGeom prst="line">
            <a:avLst/>
          </a:prstGeom>
          <a:ln w="9360">
            <a:solidFill>
              <a:srgbClr val="000000"/>
            </a:solidFill>
            <a:round/>
          </a:ln>
        </p:spPr>
      </p:sp>
      <p:sp>
        <p:nvSpPr>
          <p:cNvPr id="760" name="Line 41"/>
          <p:cNvSpPr/>
          <p:nvPr/>
        </p:nvSpPr>
        <p:spPr>
          <a:xfrm>
            <a:off x="770040" y="3789720"/>
            <a:ext cx="1652400" cy="1135440"/>
          </a:xfrm>
          <a:prstGeom prst="line">
            <a:avLst/>
          </a:prstGeom>
          <a:ln w="9360">
            <a:solidFill>
              <a:srgbClr val="000000"/>
            </a:solidFill>
            <a:round/>
          </a:ln>
        </p:spPr>
      </p:sp>
      <p:sp>
        <p:nvSpPr>
          <p:cNvPr id="761" name="Line 42"/>
          <p:cNvSpPr/>
          <p:nvPr/>
        </p:nvSpPr>
        <p:spPr>
          <a:xfrm flipH="1">
            <a:off x="1446120" y="3789720"/>
            <a:ext cx="375480" cy="1216440"/>
          </a:xfrm>
          <a:prstGeom prst="line">
            <a:avLst/>
          </a:prstGeom>
          <a:ln w="9360">
            <a:solidFill>
              <a:srgbClr val="000000"/>
            </a:solidFill>
            <a:round/>
          </a:ln>
        </p:spPr>
      </p:sp>
      <p:sp>
        <p:nvSpPr>
          <p:cNvPr id="762" name="Line 43"/>
          <p:cNvSpPr/>
          <p:nvPr/>
        </p:nvSpPr>
        <p:spPr>
          <a:xfrm>
            <a:off x="1821600" y="3789720"/>
            <a:ext cx="1652760" cy="1135440"/>
          </a:xfrm>
          <a:prstGeom prst="line">
            <a:avLst/>
          </a:prstGeom>
          <a:ln w="9360">
            <a:solidFill>
              <a:srgbClr val="000000"/>
            </a:solidFill>
            <a:round/>
          </a:ln>
        </p:spPr>
      </p:sp>
      <p:sp>
        <p:nvSpPr>
          <p:cNvPr id="763" name="Line 44"/>
          <p:cNvSpPr/>
          <p:nvPr/>
        </p:nvSpPr>
        <p:spPr>
          <a:xfrm flipH="1">
            <a:off x="2422440" y="3789720"/>
            <a:ext cx="450720" cy="1216440"/>
          </a:xfrm>
          <a:prstGeom prst="line">
            <a:avLst/>
          </a:prstGeom>
          <a:ln w="9360">
            <a:solidFill>
              <a:srgbClr val="000000"/>
            </a:solidFill>
            <a:round/>
          </a:ln>
        </p:spPr>
      </p:sp>
      <p:sp>
        <p:nvSpPr>
          <p:cNvPr id="764" name="Line 45"/>
          <p:cNvSpPr/>
          <p:nvPr/>
        </p:nvSpPr>
        <p:spPr>
          <a:xfrm>
            <a:off x="2873160" y="3789720"/>
            <a:ext cx="601200" cy="1135440"/>
          </a:xfrm>
          <a:prstGeom prst="line">
            <a:avLst/>
          </a:prstGeom>
          <a:ln w="9360">
            <a:solidFill>
              <a:srgbClr val="000000"/>
            </a:solidFill>
            <a:round/>
          </a:ln>
        </p:spPr>
      </p:sp>
      <p:sp>
        <p:nvSpPr>
          <p:cNvPr id="765" name="Line 46"/>
          <p:cNvSpPr/>
          <p:nvPr/>
        </p:nvSpPr>
        <p:spPr>
          <a:xfrm flipH="1">
            <a:off x="1446120" y="3789720"/>
            <a:ext cx="2478960" cy="1216440"/>
          </a:xfrm>
          <a:prstGeom prst="line">
            <a:avLst/>
          </a:prstGeom>
          <a:ln w="9360">
            <a:solidFill>
              <a:srgbClr val="000000"/>
            </a:solidFill>
            <a:round/>
          </a:ln>
        </p:spPr>
      </p:sp>
      <p:sp>
        <p:nvSpPr>
          <p:cNvPr id="766" name="Line 47"/>
          <p:cNvSpPr/>
          <p:nvPr/>
        </p:nvSpPr>
        <p:spPr>
          <a:xfrm>
            <a:off x="3925080" y="3789720"/>
            <a:ext cx="600840" cy="1135440"/>
          </a:xfrm>
          <a:prstGeom prst="line">
            <a:avLst/>
          </a:prstGeom>
          <a:ln w="9360">
            <a:solidFill>
              <a:srgbClr val="000000"/>
            </a:solidFill>
            <a:round/>
          </a:ln>
        </p:spPr>
      </p:sp>
      <p:sp>
        <p:nvSpPr>
          <p:cNvPr id="767" name="Line 48"/>
          <p:cNvSpPr/>
          <p:nvPr/>
        </p:nvSpPr>
        <p:spPr>
          <a:xfrm flipH="1">
            <a:off x="2422440" y="3789720"/>
            <a:ext cx="2404080" cy="1135440"/>
          </a:xfrm>
          <a:prstGeom prst="line">
            <a:avLst/>
          </a:prstGeom>
          <a:ln w="9360">
            <a:solidFill>
              <a:srgbClr val="000000"/>
            </a:solidFill>
            <a:round/>
          </a:ln>
        </p:spPr>
      </p:sp>
      <p:sp>
        <p:nvSpPr>
          <p:cNvPr id="768" name="Line 49"/>
          <p:cNvSpPr/>
          <p:nvPr/>
        </p:nvSpPr>
        <p:spPr>
          <a:xfrm flipH="1">
            <a:off x="4525920" y="3789720"/>
            <a:ext cx="300600" cy="1216440"/>
          </a:xfrm>
          <a:prstGeom prst="line">
            <a:avLst/>
          </a:prstGeom>
          <a:ln w="9360">
            <a:solidFill>
              <a:srgbClr val="000000"/>
            </a:solidFill>
            <a:round/>
          </a:ln>
        </p:spPr>
      </p:sp>
      <p:sp>
        <p:nvSpPr>
          <p:cNvPr id="769" name="Line 50"/>
          <p:cNvSpPr/>
          <p:nvPr/>
        </p:nvSpPr>
        <p:spPr>
          <a:xfrm flipH="1">
            <a:off x="4525920" y="3789720"/>
            <a:ext cx="1202040" cy="1216440"/>
          </a:xfrm>
          <a:prstGeom prst="line">
            <a:avLst/>
          </a:prstGeom>
          <a:ln w="9360">
            <a:solidFill>
              <a:srgbClr val="000000"/>
            </a:solidFill>
            <a:round/>
          </a:ln>
        </p:spPr>
      </p:sp>
      <p:sp>
        <p:nvSpPr>
          <p:cNvPr id="770" name="Line 51"/>
          <p:cNvSpPr/>
          <p:nvPr/>
        </p:nvSpPr>
        <p:spPr>
          <a:xfrm flipH="1">
            <a:off x="3474360" y="3789720"/>
            <a:ext cx="2253600" cy="1135440"/>
          </a:xfrm>
          <a:prstGeom prst="line">
            <a:avLst/>
          </a:prstGeom>
          <a:ln w="9360">
            <a:solidFill>
              <a:srgbClr val="000000"/>
            </a:solidFill>
            <a:round/>
          </a:ln>
        </p:spPr>
      </p:sp>
      <p:sp>
        <p:nvSpPr>
          <p:cNvPr id="771" name="Line 52"/>
          <p:cNvSpPr/>
          <p:nvPr/>
        </p:nvSpPr>
        <p:spPr>
          <a:xfrm>
            <a:off x="1446120" y="5006160"/>
            <a:ext cx="1727640" cy="973440"/>
          </a:xfrm>
          <a:prstGeom prst="line">
            <a:avLst/>
          </a:prstGeom>
          <a:ln w="9360">
            <a:solidFill>
              <a:srgbClr val="000000"/>
            </a:solidFill>
            <a:round/>
          </a:ln>
        </p:spPr>
      </p:sp>
      <p:sp>
        <p:nvSpPr>
          <p:cNvPr id="772" name="Line 53"/>
          <p:cNvSpPr/>
          <p:nvPr/>
        </p:nvSpPr>
        <p:spPr>
          <a:xfrm>
            <a:off x="2422440" y="4925160"/>
            <a:ext cx="826560" cy="1135440"/>
          </a:xfrm>
          <a:prstGeom prst="line">
            <a:avLst/>
          </a:prstGeom>
          <a:ln w="9360">
            <a:solidFill>
              <a:srgbClr val="000000"/>
            </a:solidFill>
            <a:round/>
          </a:ln>
        </p:spPr>
      </p:sp>
      <p:sp>
        <p:nvSpPr>
          <p:cNvPr id="773" name="Line 54"/>
          <p:cNvSpPr/>
          <p:nvPr/>
        </p:nvSpPr>
        <p:spPr>
          <a:xfrm flipH="1">
            <a:off x="3249000" y="4925160"/>
            <a:ext cx="225360" cy="1054440"/>
          </a:xfrm>
          <a:prstGeom prst="line">
            <a:avLst/>
          </a:prstGeom>
          <a:ln w="9360">
            <a:solidFill>
              <a:srgbClr val="000000"/>
            </a:solidFill>
            <a:round/>
          </a:ln>
        </p:spPr>
      </p:sp>
      <p:sp>
        <p:nvSpPr>
          <p:cNvPr id="774" name="Line 55"/>
          <p:cNvSpPr/>
          <p:nvPr/>
        </p:nvSpPr>
        <p:spPr>
          <a:xfrm flipH="1">
            <a:off x="3173760" y="5006160"/>
            <a:ext cx="1352160" cy="1054440"/>
          </a:xfrm>
          <a:prstGeom prst="line">
            <a:avLst/>
          </a:prstGeom>
          <a:ln w="9360">
            <a:solidFill>
              <a:srgbClr val="000000"/>
            </a:solidFill>
            <a:round/>
          </a:ln>
        </p:spPr>
      </p:sp>
      <p:sp>
        <p:nvSpPr>
          <p:cNvPr id="775" name="CustomShape 56"/>
          <p:cNvSpPr/>
          <p:nvPr/>
        </p:nvSpPr>
        <p:spPr>
          <a:xfrm>
            <a:off x="249120" y="3287880"/>
            <a:ext cx="950760" cy="333720"/>
          </a:xfrm>
          <a:prstGeom prst="rect">
            <a:avLst/>
          </a:prstGeom>
        </p:spPr>
        <p:txBody>
          <a:bodyPr wrap="none" lIns="90000" tIns="45000" rIns="90000" bIns="45000"/>
          <a:lstStyle/>
          <a:p>
            <a:r>
              <a:rPr lang="en-IN" sz="1600">
                <a:solidFill>
                  <a:srgbClr val="000000"/>
                </a:solidFill>
                <a:latin typeface="Times New Roman"/>
                <a:ea typeface="宋体"/>
              </a:rPr>
              <a:t>time,item</a:t>
            </a:r>
            <a:endParaRPr/>
          </a:p>
        </p:txBody>
      </p:sp>
      <p:sp>
        <p:nvSpPr>
          <p:cNvPr id="776" name="CustomShape 57"/>
          <p:cNvSpPr/>
          <p:nvPr/>
        </p:nvSpPr>
        <p:spPr>
          <a:xfrm>
            <a:off x="1378440" y="3287880"/>
            <a:ext cx="1246320" cy="333720"/>
          </a:xfrm>
          <a:prstGeom prst="rect">
            <a:avLst/>
          </a:prstGeom>
        </p:spPr>
        <p:txBody>
          <a:bodyPr wrap="none" lIns="90000" tIns="45000" rIns="90000" bIns="45000"/>
          <a:lstStyle/>
          <a:p>
            <a:r>
              <a:rPr lang="en-IN" sz="1600">
                <a:solidFill>
                  <a:srgbClr val="000000"/>
                </a:solidFill>
                <a:latin typeface="Times New Roman"/>
                <a:ea typeface="宋体"/>
              </a:rPr>
              <a:t>time,location</a:t>
            </a:r>
            <a:endParaRPr/>
          </a:p>
        </p:txBody>
      </p:sp>
      <p:sp>
        <p:nvSpPr>
          <p:cNvPr id="777" name="CustomShape 58"/>
          <p:cNvSpPr/>
          <p:nvPr/>
        </p:nvSpPr>
        <p:spPr>
          <a:xfrm>
            <a:off x="2365920" y="3855600"/>
            <a:ext cx="1246320" cy="333720"/>
          </a:xfrm>
          <a:prstGeom prst="rect">
            <a:avLst/>
          </a:prstGeom>
        </p:spPr>
        <p:txBody>
          <a:bodyPr wrap="none" lIns="90000" tIns="45000" rIns="90000" bIns="45000"/>
          <a:lstStyle/>
          <a:p>
            <a:r>
              <a:rPr lang="en-IN" sz="1600">
                <a:solidFill>
                  <a:srgbClr val="000000"/>
                </a:solidFill>
                <a:latin typeface="Times New Roman"/>
                <a:ea typeface="宋体"/>
              </a:rPr>
              <a:t>time,supplier</a:t>
            </a:r>
            <a:endParaRPr/>
          </a:p>
        </p:txBody>
      </p:sp>
      <p:sp>
        <p:nvSpPr>
          <p:cNvPr id="778" name="CustomShape 59"/>
          <p:cNvSpPr/>
          <p:nvPr/>
        </p:nvSpPr>
        <p:spPr>
          <a:xfrm>
            <a:off x="3406680" y="3287880"/>
            <a:ext cx="1246320" cy="333720"/>
          </a:xfrm>
          <a:prstGeom prst="rect">
            <a:avLst/>
          </a:prstGeom>
        </p:spPr>
        <p:txBody>
          <a:bodyPr wrap="none" lIns="90000" tIns="45000" rIns="90000" bIns="45000"/>
          <a:lstStyle/>
          <a:p>
            <a:r>
              <a:rPr lang="en-IN" sz="1600">
                <a:solidFill>
                  <a:srgbClr val="000000"/>
                </a:solidFill>
                <a:latin typeface="Times New Roman"/>
                <a:ea typeface="宋体"/>
              </a:rPr>
              <a:t>item,location</a:t>
            </a:r>
            <a:endParaRPr/>
          </a:p>
        </p:txBody>
      </p:sp>
      <p:sp>
        <p:nvSpPr>
          <p:cNvPr id="779" name="CustomShape 60"/>
          <p:cNvSpPr/>
          <p:nvPr/>
        </p:nvSpPr>
        <p:spPr>
          <a:xfrm>
            <a:off x="4318920" y="3936960"/>
            <a:ext cx="1246320" cy="333720"/>
          </a:xfrm>
          <a:prstGeom prst="rect">
            <a:avLst/>
          </a:prstGeom>
        </p:spPr>
        <p:txBody>
          <a:bodyPr wrap="none" lIns="90000" tIns="45000" rIns="90000" bIns="45000"/>
          <a:lstStyle/>
          <a:p>
            <a:r>
              <a:rPr lang="en-IN" sz="1600">
                <a:solidFill>
                  <a:srgbClr val="000000"/>
                </a:solidFill>
                <a:latin typeface="Times New Roman"/>
                <a:ea typeface="宋体"/>
              </a:rPr>
              <a:t>item,supplier</a:t>
            </a:r>
            <a:endParaRPr/>
          </a:p>
        </p:txBody>
      </p:sp>
      <p:sp>
        <p:nvSpPr>
          <p:cNvPr id="780" name="CustomShape 61"/>
          <p:cNvSpPr/>
          <p:nvPr/>
        </p:nvSpPr>
        <p:spPr>
          <a:xfrm>
            <a:off x="5448240" y="3287880"/>
            <a:ext cx="1541880" cy="333720"/>
          </a:xfrm>
          <a:prstGeom prst="rect">
            <a:avLst/>
          </a:prstGeom>
        </p:spPr>
        <p:txBody>
          <a:bodyPr wrap="none" lIns="90000" tIns="45000" rIns="90000" bIns="45000"/>
          <a:lstStyle/>
          <a:p>
            <a:r>
              <a:rPr lang="en-IN" sz="1600">
                <a:solidFill>
                  <a:srgbClr val="000000"/>
                </a:solidFill>
                <a:latin typeface="Times New Roman"/>
                <a:ea typeface="宋体"/>
              </a:rPr>
              <a:t>location,supplier</a:t>
            </a:r>
            <a:endParaRPr/>
          </a:p>
        </p:txBody>
      </p:sp>
      <p:sp>
        <p:nvSpPr>
          <p:cNvPr id="781" name="CustomShape 62"/>
          <p:cNvSpPr/>
          <p:nvPr/>
        </p:nvSpPr>
        <p:spPr>
          <a:xfrm>
            <a:off x="261720" y="4585680"/>
            <a:ext cx="1656360" cy="333720"/>
          </a:xfrm>
          <a:prstGeom prst="rect">
            <a:avLst/>
          </a:prstGeom>
        </p:spPr>
        <p:txBody>
          <a:bodyPr wrap="none" lIns="90000" tIns="45000" rIns="90000" bIns="45000"/>
          <a:lstStyle/>
          <a:p>
            <a:r>
              <a:rPr lang="en-IN" sz="1600">
                <a:solidFill>
                  <a:srgbClr val="000000"/>
                </a:solidFill>
                <a:latin typeface="Times New Roman"/>
                <a:ea typeface="宋体"/>
              </a:rPr>
              <a:t>time,item,location</a:t>
            </a:r>
            <a:endParaRPr/>
          </a:p>
        </p:txBody>
      </p:sp>
      <p:sp>
        <p:nvSpPr>
          <p:cNvPr id="782" name="CustomShape 63"/>
          <p:cNvSpPr/>
          <p:nvPr/>
        </p:nvSpPr>
        <p:spPr>
          <a:xfrm>
            <a:off x="1759320" y="5180400"/>
            <a:ext cx="1485720" cy="303480"/>
          </a:xfrm>
          <a:prstGeom prst="rect">
            <a:avLst/>
          </a:prstGeom>
        </p:spPr>
        <p:txBody>
          <a:bodyPr wrap="none" lIns="90000" tIns="45000" rIns="90000" bIns="45000"/>
          <a:lstStyle/>
          <a:p>
            <a:r>
              <a:rPr lang="en-IN" sz="1400">
                <a:solidFill>
                  <a:srgbClr val="000000"/>
                </a:solidFill>
                <a:latin typeface="Times New Roman"/>
                <a:ea typeface="宋体"/>
              </a:rPr>
              <a:t>time,item,supplier</a:t>
            </a:r>
            <a:endParaRPr/>
          </a:p>
        </p:txBody>
      </p:sp>
      <p:sp>
        <p:nvSpPr>
          <p:cNvPr id="783" name="CustomShape 64"/>
          <p:cNvSpPr/>
          <p:nvPr/>
        </p:nvSpPr>
        <p:spPr>
          <a:xfrm>
            <a:off x="2812320" y="4450680"/>
            <a:ext cx="1746360" cy="303480"/>
          </a:xfrm>
          <a:prstGeom prst="rect">
            <a:avLst/>
          </a:prstGeom>
        </p:spPr>
        <p:txBody>
          <a:bodyPr wrap="none" lIns="90000" tIns="45000" rIns="90000" bIns="45000"/>
          <a:lstStyle/>
          <a:p>
            <a:r>
              <a:rPr lang="en-IN" sz="1400">
                <a:solidFill>
                  <a:srgbClr val="000000"/>
                </a:solidFill>
                <a:latin typeface="Times New Roman"/>
                <a:ea typeface="宋体"/>
              </a:rPr>
              <a:t>time,location,supplier</a:t>
            </a:r>
            <a:endParaRPr/>
          </a:p>
        </p:txBody>
      </p:sp>
      <p:sp>
        <p:nvSpPr>
          <p:cNvPr id="784" name="CustomShape 65"/>
          <p:cNvSpPr/>
          <p:nvPr/>
        </p:nvSpPr>
        <p:spPr>
          <a:xfrm>
            <a:off x="4030920" y="5153400"/>
            <a:ext cx="1951920" cy="333720"/>
          </a:xfrm>
          <a:prstGeom prst="rect">
            <a:avLst/>
          </a:prstGeom>
        </p:spPr>
        <p:txBody>
          <a:bodyPr wrap="none" lIns="90000" tIns="45000" rIns="90000" bIns="45000"/>
          <a:lstStyle/>
          <a:p>
            <a:r>
              <a:rPr lang="en-IN" sz="1600">
                <a:solidFill>
                  <a:srgbClr val="000000"/>
                </a:solidFill>
                <a:latin typeface="Times New Roman"/>
                <a:ea typeface="宋体"/>
              </a:rPr>
              <a:t>item,location,supplier</a:t>
            </a:r>
            <a:endParaRPr/>
          </a:p>
        </p:txBody>
      </p:sp>
      <p:sp>
        <p:nvSpPr>
          <p:cNvPr id="785" name="CustomShape 66"/>
          <p:cNvSpPr/>
          <p:nvPr/>
        </p:nvSpPr>
        <p:spPr>
          <a:xfrm>
            <a:off x="2088000" y="6045840"/>
            <a:ext cx="2512800" cy="333720"/>
          </a:xfrm>
          <a:prstGeom prst="rect">
            <a:avLst/>
          </a:prstGeom>
        </p:spPr>
        <p:txBody>
          <a:bodyPr wrap="none" lIns="90000" tIns="45000" rIns="90000" bIns="45000"/>
          <a:lstStyle/>
          <a:p>
            <a:r>
              <a:rPr lang="en-IN" sz="1600">
                <a:solidFill>
                  <a:srgbClr val="000000"/>
                </a:solidFill>
                <a:latin typeface="Times New Roman"/>
                <a:ea typeface="宋体"/>
              </a:rPr>
              <a:t>time, item, location, supplier</a:t>
            </a:r>
            <a:endParaRPr/>
          </a:p>
        </p:txBody>
      </p:sp>
      <p:sp>
        <p:nvSpPr>
          <p:cNvPr id="786" name="CustomShape 67"/>
          <p:cNvSpPr/>
          <p:nvPr/>
        </p:nvSpPr>
        <p:spPr>
          <a:xfrm>
            <a:off x="6836760" y="1518480"/>
            <a:ext cx="1988640" cy="395280"/>
          </a:xfrm>
          <a:prstGeom prst="rect">
            <a:avLst/>
          </a:prstGeom>
        </p:spPr>
        <p:txBody>
          <a:bodyPr wrap="none" lIns="90000" tIns="45000" rIns="90000" bIns="45000"/>
          <a:lstStyle/>
          <a:p>
            <a:r>
              <a:rPr lang="en-IN" sz="2000">
                <a:solidFill>
                  <a:srgbClr val="000000"/>
                </a:solidFill>
                <a:latin typeface="Times New Roman"/>
                <a:ea typeface="宋体"/>
              </a:rPr>
              <a:t>0-D(apex) cuboid</a:t>
            </a:r>
            <a:endParaRPr/>
          </a:p>
        </p:txBody>
      </p:sp>
      <p:sp>
        <p:nvSpPr>
          <p:cNvPr id="787" name="CustomShape 68"/>
          <p:cNvSpPr/>
          <p:nvPr/>
        </p:nvSpPr>
        <p:spPr>
          <a:xfrm>
            <a:off x="6827400" y="2507040"/>
            <a:ext cx="1435320" cy="395280"/>
          </a:xfrm>
          <a:prstGeom prst="rect">
            <a:avLst/>
          </a:prstGeom>
        </p:spPr>
        <p:txBody>
          <a:bodyPr wrap="none" lIns="90000" tIns="45000" rIns="90000" bIns="45000"/>
          <a:lstStyle/>
          <a:p>
            <a:r>
              <a:rPr lang="en-IN" sz="2000">
                <a:solidFill>
                  <a:srgbClr val="000000"/>
                </a:solidFill>
                <a:latin typeface="Times New Roman"/>
                <a:ea typeface="宋体"/>
              </a:rPr>
              <a:t>1-D cuboids</a:t>
            </a:r>
            <a:endParaRPr/>
          </a:p>
        </p:txBody>
      </p:sp>
      <p:sp>
        <p:nvSpPr>
          <p:cNvPr id="788" name="CustomShape 69"/>
          <p:cNvSpPr/>
          <p:nvPr/>
        </p:nvSpPr>
        <p:spPr>
          <a:xfrm>
            <a:off x="6827400" y="3642840"/>
            <a:ext cx="1435320" cy="395280"/>
          </a:xfrm>
          <a:prstGeom prst="rect">
            <a:avLst/>
          </a:prstGeom>
        </p:spPr>
        <p:txBody>
          <a:bodyPr wrap="none" lIns="90000" tIns="45000" rIns="90000" bIns="45000"/>
          <a:lstStyle/>
          <a:p>
            <a:r>
              <a:rPr lang="en-IN" sz="2000">
                <a:solidFill>
                  <a:srgbClr val="000000"/>
                </a:solidFill>
                <a:latin typeface="Times New Roman"/>
                <a:ea typeface="宋体"/>
              </a:rPr>
              <a:t>2-D cuboids</a:t>
            </a:r>
            <a:endParaRPr/>
          </a:p>
        </p:txBody>
      </p:sp>
      <p:sp>
        <p:nvSpPr>
          <p:cNvPr id="789" name="CustomShape 70"/>
          <p:cNvSpPr/>
          <p:nvPr/>
        </p:nvSpPr>
        <p:spPr>
          <a:xfrm>
            <a:off x="6827400" y="4616280"/>
            <a:ext cx="1435320" cy="395280"/>
          </a:xfrm>
          <a:prstGeom prst="rect">
            <a:avLst/>
          </a:prstGeom>
        </p:spPr>
        <p:txBody>
          <a:bodyPr wrap="none" lIns="90000" tIns="45000" rIns="90000" bIns="45000"/>
          <a:lstStyle/>
          <a:p>
            <a:r>
              <a:rPr lang="en-IN" sz="2000">
                <a:solidFill>
                  <a:srgbClr val="000000"/>
                </a:solidFill>
                <a:latin typeface="Times New Roman"/>
                <a:ea typeface="宋体"/>
              </a:rPr>
              <a:t>3-D cuboids</a:t>
            </a:r>
            <a:endParaRPr/>
          </a:p>
        </p:txBody>
      </p:sp>
      <p:sp>
        <p:nvSpPr>
          <p:cNvPr id="790" name="CustomShape 71"/>
          <p:cNvSpPr/>
          <p:nvPr/>
        </p:nvSpPr>
        <p:spPr>
          <a:xfrm>
            <a:off x="6896520" y="5589360"/>
            <a:ext cx="1959840" cy="395280"/>
          </a:xfrm>
          <a:prstGeom prst="rect">
            <a:avLst/>
          </a:prstGeom>
        </p:spPr>
        <p:txBody>
          <a:bodyPr wrap="none" lIns="90000" tIns="45000" rIns="90000" bIns="45000"/>
          <a:lstStyle/>
          <a:p>
            <a:r>
              <a:rPr lang="en-IN" sz="2000">
                <a:solidFill>
                  <a:srgbClr val="000000"/>
                </a:solidFill>
                <a:latin typeface="Times New Roman"/>
                <a:ea typeface="宋体"/>
              </a:rPr>
              <a:t>4-D(base) cuboid</a:t>
            </a:r>
            <a:endParaRPr/>
          </a:p>
        </p:txBody>
      </p:sp>
      <p:pic>
        <p:nvPicPr>
          <p:cNvPr id="73" name="Picture 7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TextShape 1"/>
          <p:cNvSpPr txBox="1"/>
          <p:nvPr/>
        </p:nvSpPr>
        <p:spPr>
          <a:xfrm>
            <a:off x="0" y="0"/>
            <a:ext cx="0" cy="0"/>
          </a:xfrm>
          <a:prstGeom prst="rect">
            <a:avLst/>
          </a:prstGeom>
        </p:spPr>
        <p:txBody>
          <a:bodyPr lIns="90000" tIns="45000" rIns="90000" bIns="45000"/>
          <a:lstStyle/>
          <a:p>
            <a:pPr>
              <a:lnSpc>
                <a:spcPct val="100000"/>
              </a:lnSpc>
            </a:pPr>
            <a:fld id="{81D171F1-4141-4111-91F1-314111C101F1}" type="slidenum">
              <a:rPr lang="en-IN">
                <a:solidFill>
                  <a:srgbClr val="000000"/>
                </a:solidFill>
                <a:latin typeface="Calibri"/>
              </a:rPr>
              <a:pPr>
                <a:lnSpc>
                  <a:spcPct val="100000"/>
                </a:lnSpc>
              </a:pPr>
              <a:t>54</a:t>
            </a:fld>
            <a:endParaRPr/>
          </a:p>
        </p:txBody>
      </p:sp>
      <p:sp>
        <p:nvSpPr>
          <p:cNvPr id="792" name="TextShape 2"/>
          <p:cNvSpPr txBox="1"/>
          <p:nvPr/>
        </p:nvSpPr>
        <p:spPr>
          <a:xfrm>
            <a:off x="838080" y="380880"/>
            <a:ext cx="7772040" cy="533160"/>
          </a:xfrm>
          <a:prstGeom prst="rect">
            <a:avLst/>
          </a:prstGeom>
        </p:spPr>
        <p:txBody>
          <a:bodyPr anchor="ctr"/>
          <a:lstStyle/>
          <a:p>
            <a:pPr algn="ctr">
              <a:lnSpc>
                <a:spcPct val="100000"/>
              </a:lnSpc>
            </a:pPr>
            <a:r>
              <a:rPr lang="en-US" sz="5000" b="1">
                <a:solidFill>
                  <a:srgbClr val="FF0000"/>
                </a:solidFill>
                <a:latin typeface="Times New Roman"/>
              </a:rPr>
              <a:t>OLAP Tools - Categories</a:t>
            </a:r>
            <a:endParaRPr/>
          </a:p>
        </p:txBody>
      </p:sp>
      <p:sp>
        <p:nvSpPr>
          <p:cNvPr id="793" name="TextShape 3"/>
          <p:cNvSpPr txBox="1"/>
          <p:nvPr/>
        </p:nvSpPr>
        <p:spPr>
          <a:xfrm>
            <a:off x="304920" y="1219320"/>
            <a:ext cx="8637120" cy="5333760"/>
          </a:xfrm>
          <a:prstGeom prst="rect">
            <a:avLst/>
          </a:prstGeom>
        </p:spPr>
        <p:txBody>
          <a:bodyPr/>
          <a:lstStyle/>
          <a:p>
            <a:pPr>
              <a:lnSpc>
                <a:spcPct val="100000"/>
              </a:lnSpc>
              <a:buFont typeface="Arial"/>
              <a:buChar char="•"/>
            </a:pPr>
            <a:r>
              <a:rPr lang="en-US" sz="2800">
                <a:solidFill>
                  <a:srgbClr val="000000"/>
                </a:solidFill>
                <a:latin typeface="Times New Roman"/>
              </a:rPr>
              <a:t>OLAP tools are categorized according to the architecture used to store and process multi-dimensional data.</a:t>
            </a:r>
            <a:endParaRPr/>
          </a:p>
          <a:p>
            <a:pPr>
              <a:lnSpc>
                <a:spcPct val="100000"/>
              </a:lnSpc>
            </a:pPr>
            <a:endParaRPr/>
          </a:p>
          <a:p>
            <a:pPr>
              <a:lnSpc>
                <a:spcPct val="100000"/>
              </a:lnSpc>
              <a:buFont typeface="Arial"/>
              <a:buChar char="•"/>
            </a:pPr>
            <a:r>
              <a:rPr lang="en-US" sz="2800">
                <a:solidFill>
                  <a:srgbClr val="000000"/>
                </a:solidFill>
                <a:latin typeface="Times New Roman"/>
              </a:rPr>
              <a:t>There are four main categories of OLAP tools as defined by Berson and Smith (1997) and Pends and Greeth (2001) including:</a:t>
            </a:r>
            <a:endParaRPr/>
          </a:p>
          <a:p>
            <a:pPr lvl="1">
              <a:lnSpc>
                <a:spcPct val="100000"/>
              </a:lnSpc>
              <a:buFont typeface="Arial"/>
              <a:buChar char="–"/>
            </a:pPr>
            <a:r>
              <a:rPr lang="en-US" sz="2800">
                <a:solidFill>
                  <a:srgbClr val="000000"/>
                </a:solidFill>
                <a:latin typeface="Times New Roman"/>
              </a:rPr>
              <a:t>Multi-dimensional OLAP (MOLAP)</a:t>
            </a:r>
            <a:endParaRPr/>
          </a:p>
          <a:p>
            <a:pPr lvl="1">
              <a:lnSpc>
                <a:spcPct val="100000"/>
              </a:lnSpc>
              <a:buFont typeface="Arial"/>
              <a:buChar char="–"/>
            </a:pPr>
            <a:r>
              <a:rPr lang="en-US" sz="2800">
                <a:solidFill>
                  <a:srgbClr val="000000"/>
                </a:solidFill>
                <a:latin typeface="Times New Roman"/>
              </a:rPr>
              <a:t>Relational OLAP (ROLAP)</a:t>
            </a:r>
            <a:endParaRPr/>
          </a:p>
          <a:p>
            <a:pPr lvl="1">
              <a:lnSpc>
                <a:spcPct val="100000"/>
              </a:lnSpc>
              <a:buFont typeface="Arial"/>
              <a:buChar char="–"/>
            </a:pPr>
            <a:r>
              <a:rPr lang="en-US" sz="2800">
                <a:solidFill>
                  <a:srgbClr val="000000"/>
                </a:solidFill>
                <a:latin typeface="Times New Roman"/>
              </a:rPr>
              <a:t>Hybrid OLAP (HOLAP)</a:t>
            </a:r>
            <a:endParaRPr/>
          </a:p>
          <a:p>
            <a:pPr lvl="1">
              <a:lnSpc>
                <a:spcPct val="100000"/>
              </a:lnSpc>
              <a:buFont typeface="Arial"/>
              <a:buChar char="–"/>
            </a:pPr>
            <a:r>
              <a:rPr lang="en-US" sz="2800">
                <a:solidFill>
                  <a:srgbClr val="000000"/>
                </a:solidFill>
                <a:latin typeface="Times New Roman"/>
              </a:rPr>
              <a:t>Specialized SQL Servers</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FF0000"/>
                </a:solidFill>
                <a:latin typeface="Times New Roman"/>
              </a:rPr>
              <a:t>Relational OLAP(ROLAP)
</a:t>
            </a:r>
            <a:endParaRPr/>
          </a:p>
        </p:txBody>
      </p:sp>
      <p:sp>
        <p:nvSpPr>
          <p:cNvPr id="795" name="TextShape 2"/>
          <p:cNvSpPr txBox="1"/>
          <p:nvPr/>
        </p:nvSpPr>
        <p:spPr>
          <a:xfrm>
            <a:off x="457200" y="1143000"/>
            <a:ext cx="8229240" cy="5486040"/>
          </a:xfrm>
          <a:prstGeom prst="rect">
            <a:avLst/>
          </a:prstGeom>
        </p:spPr>
        <p:txBody>
          <a:bodyPr/>
          <a:lstStyle/>
          <a:p>
            <a:pPr>
              <a:lnSpc>
                <a:spcPct val="100000"/>
              </a:lnSpc>
              <a:buFont typeface="Arial"/>
              <a:buChar char="•"/>
            </a:pPr>
            <a:r>
              <a:rPr lang="en-US" sz="3200">
                <a:solidFill>
                  <a:srgbClr val="000000"/>
                </a:solidFill>
                <a:latin typeface="Times New Roman"/>
              </a:rPr>
              <a:t>The Relational OLAP servers are placed between relational back-end server and client front-end tools. </a:t>
            </a:r>
            <a:endParaRPr/>
          </a:p>
          <a:p>
            <a:pPr>
              <a:lnSpc>
                <a:spcPct val="100000"/>
              </a:lnSpc>
              <a:buFont typeface="Arial"/>
              <a:buChar char="•"/>
            </a:pPr>
            <a:r>
              <a:rPr lang="en-US" sz="3200">
                <a:solidFill>
                  <a:srgbClr val="000000"/>
                </a:solidFill>
                <a:latin typeface="Times New Roman"/>
              </a:rPr>
              <a:t>To store and manage warehouse data the Relational OLAP use relational or extended-relational DBMS.</a:t>
            </a:r>
            <a:endParaRPr/>
          </a:p>
          <a:p>
            <a:pPr>
              <a:lnSpc>
                <a:spcPct val="100000"/>
              </a:lnSpc>
              <a:buFont typeface="Arial"/>
              <a:buChar char="•"/>
            </a:pPr>
            <a:r>
              <a:rPr lang="en-US" sz="3200">
                <a:solidFill>
                  <a:srgbClr val="000000"/>
                </a:solidFill>
                <a:latin typeface="Times New Roman"/>
              </a:rPr>
              <a:t>ROLAP is the fastest-growing type of OLAP tools.</a:t>
            </a:r>
            <a:endParaRPr/>
          </a:p>
        </p:txBody>
      </p:sp>
      <p:sp>
        <p:nvSpPr>
          <p:cNvPr id="796" name="TextShape 3"/>
          <p:cNvSpPr txBox="1"/>
          <p:nvPr/>
        </p:nvSpPr>
        <p:spPr>
          <a:xfrm>
            <a:off x="0" y="0"/>
            <a:ext cx="0" cy="0"/>
          </a:xfrm>
          <a:prstGeom prst="rect">
            <a:avLst/>
          </a:prstGeom>
        </p:spPr>
        <p:txBody>
          <a:bodyPr lIns="90000" tIns="45000" rIns="90000" bIns="45000"/>
          <a:lstStyle/>
          <a:p>
            <a:pPr>
              <a:lnSpc>
                <a:spcPct val="100000"/>
              </a:lnSpc>
            </a:pPr>
            <a:fld id="{C1818121-7141-4131-A1A1-9111011161E1}" type="slidenum">
              <a:rPr lang="en-IN">
                <a:solidFill>
                  <a:srgbClr val="000000"/>
                </a:solidFill>
                <a:latin typeface="Calibri"/>
              </a:rPr>
              <a:pPr>
                <a:lnSpc>
                  <a:spcPct val="100000"/>
                </a:lnSpc>
              </a:pPr>
              <a:t>55</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TextShape 1"/>
          <p:cNvSpPr txBox="1"/>
          <p:nvPr/>
        </p:nvSpPr>
        <p:spPr>
          <a:xfrm>
            <a:off x="228600" y="228600"/>
            <a:ext cx="8686440" cy="6324120"/>
          </a:xfrm>
          <a:prstGeom prst="rect">
            <a:avLst/>
          </a:prstGeom>
        </p:spPr>
        <p:txBody>
          <a:bodyPr/>
          <a:lstStyle/>
          <a:p>
            <a:pPr>
              <a:lnSpc>
                <a:spcPct val="100000"/>
              </a:lnSpc>
              <a:buFont typeface="Wingdings" charset="2"/>
              <a:buChar char=""/>
            </a:pPr>
            <a:r>
              <a:rPr lang="en-US" sz="3200" b="1">
                <a:solidFill>
                  <a:srgbClr val="FF0000"/>
                </a:solidFill>
                <a:latin typeface="Times New Roman"/>
              </a:rPr>
              <a:t>Multidimensional OLAP (MOLAP)</a:t>
            </a:r>
            <a:endParaRPr/>
          </a:p>
          <a:p>
            <a:pPr>
              <a:lnSpc>
                <a:spcPct val="100000"/>
              </a:lnSpc>
              <a:buFont typeface="Arial"/>
              <a:buChar char="•"/>
            </a:pPr>
            <a:r>
              <a:rPr lang="en-US" sz="3200">
                <a:solidFill>
                  <a:srgbClr val="000000"/>
                </a:solidFill>
                <a:latin typeface="Times New Roman"/>
              </a:rPr>
              <a:t>Multidimensional OLAP (MOLAP) uses the array-based multidimensional storage engines for multidimensional views of data.</a:t>
            </a:r>
            <a:endParaRPr/>
          </a:p>
          <a:p>
            <a:pPr>
              <a:lnSpc>
                <a:spcPct val="100000"/>
              </a:lnSpc>
            </a:pPr>
            <a:endParaRPr/>
          </a:p>
          <a:p>
            <a:pPr>
              <a:lnSpc>
                <a:spcPct val="100000"/>
              </a:lnSpc>
              <a:buFont typeface="Arial"/>
              <a:buChar char="•"/>
            </a:pPr>
            <a:r>
              <a:rPr lang="en-US" sz="3200">
                <a:solidFill>
                  <a:srgbClr val="000000"/>
                </a:solidFill>
                <a:latin typeface="Times New Roman"/>
              </a:rPr>
              <a:t>With multidimensional data stores, the storage utilization may be low if the data set is sparse. </a:t>
            </a:r>
            <a:endParaRPr/>
          </a:p>
          <a:p>
            <a:pPr>
              <a:lnSpc>
                <a:spcPct val="100000"/>
              </a:lnSpc>
            </a:pPr>
            <a:endParaRPr/>
          </a:p>
          <a:p>
            <a:pPr>
              <a:lnSpc>
                <a:spcPct val="100000"/>
              </a:lnSpc>
              <a:buFont typeface="Arial"/>
              <a:buChar char="•"/>
            </a:pPr>
            <a:r>
              <a:rPr lang="en-US" sz="3200">
                <a:solidFill>
                  <a:srgbClr val="000000"/>
                </a:solidFill>
                <a:latin typeface="Times New Roman"/>
              </a:rPr>
              <a:t>Therefore many MOLAP Server uses the two level of data storage representation to handle dense and sparse data sets.</a:t>
            </a:r>
            <a:endParaRPr/>
          </a:p>
          <a:p>
            <a:pPr>
              <a:lnSpc>
                <a:spcPct val="100000"/>
              </a:lnSpc>
            </a:pPr>
            <a:endParaRPr/>
          </a:p>
        </p:txBody>
      </p:sp>
      <p:sp>
        <p:nvSpPr>
          <p:cNvPr id="799" name="TextShape 2"/>
          <p:cNvSpPr txBox="1"/>
          <p:nvPr/>
        </p:nvSpPr>
        <p:spPr>
          <a:xfrm>
            <a:off x="0" y="0"/>
            <a:ext cx="0" cy="0"/>
          </a:xfrm>
          <a:prstGeom prst="rect">
            <a:avLst/>
          </a:prstGeom>
        </p:spPr>
        <p:txBody>
          <a:bodyPr lIns="90000" tIns="45000" rIns="90000" bIns="45000"/>
          <a:lstStyle/>
          <a:p>
            <a:pPr>
              <a:lnSpc>
                <a:spcPct val="100000"/>
              </a:lnSpc>
            </a:pPr>
            <a:fld id="{01418121-A1C1-41F1-81D1-D1F1D1B1D1F1}" type="slidenum">
              <a:rPr lang="en-IN">
                <a:solidFill>
                  <a:srgbClr val="000000"/>
                </a:solidFill>
                <a:latin typeface="Calibri"/>
              </a:rPr>
              <a:pPr>
                <a:lnSpc>
                  <a:spcPct val="100000"/>
                </a:lnSpc>
              </a:pPr>
              <a:t>56</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TextShape 1"/>
          <p:cNvSpPr txBox="1"/>
          <p:nvPr/>
        </p:nvSpPr>
        <p:spPr>
          <a:xfrm>
            <a:off x="0" y="0"/>
            <a:ext cx="0" cy="0"/>
          </a:xfrm>
          <a:prstGeom prst="rect">
            <a:avLst/>
          </a:prstGeom>
        </p:spPr>
        <p:txBody>
          <a:bodyPr lIns="90000" tIns="45000" rIns="90000" bIns="45000"/>
          <a:lstStyle/>
          <a:p>
            <a:pPr>
              <a:lnSpc>
                <a:spcPct val="100000"/>
              </a:lnSpc>
            </a:pPr>
            <a:fld id="{F12141E1-5181-4141-B1F1-61A1411111B1}" type="slidenum">
              <a:rPr lang="en-IN">
                <a:solidFill>
                  <a:srgbClr val="000000"/>
                </a:solidFill>
                <a:latin typeface="Calibri"/>
              </a:rPr>
              <a:pPr>
                <a:lnSpc>
                  <a:spcPct val="100000"/>
                </a:lnSpc>
              </a:pPr>
              <a:t>57</a:t>
            </a:fld>
            <a:endParaRPr/>
          </a:p>
        </p:txBody>
      </p:sp>
      <p:sp>
        <p:nvSpPr>
          <p:cNvPr id="801" name="TextShape 2"/>
          <p:cNvSpPr txBox="1"/>
          <p:nvPr/>
        </p:nvSpPr>
        <p:spPr>
          <a:xfrm>
            <a:off x="304920" y="152280"/>
            <a:ext cx="8637120" cy="6476760"/>
          </a:xfrm>
          <a:prstGeom prst="rect">
            <a:avLst/>
          </a:prstGeom>
        </p:spPr>
        <p:txBody>
          <a:bodyPr/>
          <a:lstStyle/>
          <a:p>
            <a:pPr>
              <a:lnSpc>
                <a:spcPct val="100000"/>
              </a:lnSpc>
              <a:buFont typeface="Arial"/>
              <a:buChar char="•"/>
            </a:pPr>
            <a:r>
              <a:rPr lang="en-US" sz="2400">
                <a:solidFill>
                  <a:srgbClr val="000000"/>
                </a:solidFill>
                <a:latin typeface="Times New Roman"/>
              </a:rPr>
              <a:t>MOLAP tools use specialized data structures and multi-dimensional database management systems (MDDBMS) to organize, navigate, and analyze data.</a:t>
            </a:r>
            <a:endParaRPr/>
          </a:p>
          <a:p>
            <a:pPr>
              <a:lnSpc>
                <a:spcPct val="100000"/>
              </a:lnSpc>
            </a:pPr>
            <a:endParaRPr/>
          </a:p>
          <a:p>
            <a:pPr>
              <a:lnSpc>
                <a:spcPct val="100000"/>
              </a:lnSpc>
              <a:buFont typeface="Arial"/>
              <a:buChar char="•"/>
            </a:pPr>
            <a:r>
              <a:rPr lang="en-US" sz="2400">
                <a:solidFill>
                  <a:srgbClr val="000000"/>
                </a:solidFill>
                <a:latin typeface="Times New Roman"/>
              </a:rPr>
              <a:t>MOLAP data structures use array technology and efficient storage techniques that minimize the disk space requirements through sparse data management.</a:t>
            </a:r>
            <a:endParaRPr/>
          </a:p>
          <a:p>
            <a:pPr>
              <a:lnSpc>
                <a:spcPct val="100000"/>
              </a:lnSpc>
            </a:pPr>
            <a:endParaRPr/>
          </a:p>
          <a:p>
            <a:pPr>
              <a:lnSpc>
                <a:spcPct val="100000"/>
              </a:lnSpc>
              <a:buFont typeface="Arial"/>
              <a:buChar char="•"/>
            </a:pPr>
            <a:r>
              <a:rPr lang="en-US" sz="2400">
                <a:solidFill>
                  <a:srgbClr val="000000"/>
                </a:solidFill>
                <a:latin typeface="Times New Roman"/>
              </a:rPr>
              <a:t>The development issues associated with MOLAP:</a:t>
            </a:r>
            <a:endParaRPr/>
          </a:p>
          <a:p>
            <a:pPr lvl="1">
              <a:lnSpc>
                <a:spcPct val="100000"/>
              </a:lnSpc>
              <a:buFont typeface="Arial"/>
              <a:buChar char="–"/>
            </a:pPr>
            <a:r>
              <a:rPr lang="en-US" sz="2400">
                <a:solidFill>
                  <a:srgbClr val="000000"/>
                </a:solidFill>
                <a:latin typeface="Times New Roman"/>
              </a:rPr>
              <a:t>Only a limited amount of data can be efficiently stored and analyzed.</a:t>
            </a:r>
            <a:endParaRPr/>
          </a:p>
          <a:p>
            <a:pPr lvl="1">
              <a:lnSpc>
                <a:spcPct val="100000"/>
              </a:lnSpc>
              <a:buFont typeface="Arial"/>
              <a:buChar char="–"/>
            </a:pPr>
            <a:r>
              <a:rPr lang="en-US" sz="2400">
                <a:solidFill>
                  <a:srgbClr val="000000"/>
                </a:solidFill>
                <a:latin typeface="Times New Roman"/>
              </a:rPr>
              <a:t>Navigation and analysis of data are limited because the data is designed according to previously determined requirements.</a:t>
            </a:r>
            <a:endParaRPr/>
          </a:p>
          <a:p>
            <a:pPr lvl="1">
              <a:lnSpc>
                <a:spcPct val="100000"/>
              </a:lnSpc>
              <a:buFont typeface="Arial"/>
              <a:buChar char="–"/>
            </a:pPr>
            <a:r>
              <a:rPr lang="en-US" sz="2400">
                <a:solidFill>
                  <a:srgbClr val="000000"/>
                </a:solidFill>
                <a:latin typeface="Times New Roman"/>
              </a:rPr>
              <a:t>MOLAP products require a different set of skills and tools to build and maintain the database.</a:t>
            </a: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TextShape 1"/>
          <p:cNvSpPr txBox="1"/>
          <p:nvPr/>
        </p:nvSpPr>
        <p:spPr>
          <a:xfrm>
            <a:off x="457200" y="274680"/>
            <a:ext cx="8229240" cy="1142640"/>
          </a:xfrm>
          <a:prstGeom prst="rect">
            <a:avLst/>
          </a:prstGeom>
        </p:spPr>
        <p:txBody>
          <a:bodyPr anchor="ctr"/>
          <a:lstStyle/>
          <a:p>
            <a:endParaRPr/>
          </a:p>
        </p:txBody>
      </p:sp>
      <p:sp>
        <p:nvSpPr>
          <p:cNvPr id="80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Times New Roman"/>
              </a:rPr>
              <a:t>The MOLAP storage mode causes the aggregations of the partition and a copy of its source data to be stored in a multidimensional structure in Analysis Services when the partition is processed.</a:t>
            </a:r>
            <a:endParaRPr/>
          </a:p>
        </p:txBody>
      </p:sp>
      <p:sp>
        <p:nvSpPr>
          <p:cNvPr id="804" name="TextShape 3"/>
          <p:cNvSpPr txBox="1"/>
          <p:nvPr/>
        </p:nvSpPr>
        <p:spPr>
          <a:xfrm>
            <a:off x="0" y="0"/>
            <a:ext cx="0" cy="0"/>
          </a:xfrm>
          <a:prstGeom prst="rect">
            <a:avLst/>
          </a:prstGeom>
        </p:spPr>
        <p:txBody>
          <a:bodyPr lIns="90000" tIns="45000" rIns="90000" bIns="45000"/>
          <a:lstStyle/>
          <a:p>
            <a:pPr>
              <a:lnSpc>
                <a:spcPct val="100000"/>
              </a:lnSpc>
            </a:pPr>
            <a:fld id="{A1812121-A121-4191-B1F1-51C131F161C1}" type="slidenum">
              <a:rPr lang="en-IN">
                <a:solidFill>
                  <a:srgbClr val="000000"/>
                </a:solidFill>
                <a:latin typeface="Calibri"/>
              </a:rPr>
              <a:pPr>
                <a:lnSpc>
                  <a:spcPct val="100000"/>
                </a:lnSpc>
              </a:pPr>
              <a:t>58</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TextShape 1"/>
          <p:cNvSpPr txBox="1"/>
          <p:nvPr/>
        </p:nvSpPr>
        <p:spPr>
          <a:xfrm>
            <a:off x="228600" y="228600"/>
            <a:ext cx="8686440" cy="6400440"/>
          </a:xfrm>
          <a:prstGeom prst="rect">
            <a:avLst/>
          </a:prstGeom>
        </p:spPr>
        <p:txBody>
          <a:bodyPr/>
          <a:lstStyle/>
          <a:p>
            <a:pPr>
              <a:lnSpc>
                <a:spcPct val="100000"/>
              </a:lnSpc>
              <a:buFont typeface="Wingdings" charset="2"/>
              <a:buChar char=""/>
            </a:pPr>
            <a:r>
              <a:rPr lang="en-US" sz="3200" b="1">
                <a:solidFill>
                  <a:srgbClr val="FF0000"/>
                </a:solidFill>
                <a:latin typeface="Times New Roman"/>
              </a:rPr>
              <a:t>Hybrid OLAP (HOLAP)</a:t>
            </a:r>
            <a:endParaRPr/>
          </a:p>
          <a:p>
            <a:pPr>
              <a:lnSpc>
                <a:spcPct val="100000"/>
              </a:lnSpc>
              <a:buFont typeface="Arial"/>
              <a:buChar char="•"/>
            </a:pPr>
            <a:r>
              <a:rPr lang="en-US" sz="2700">
                <a:solidFill>
                  <a:srgbClr val="000000"/>
                </a:solidFill>
                <a:latin typeface="Times New Roman"/>
              </a:rPr>
              <a:t>The hybrid OLAP technique combination of ROLAP and MOLAP both. </a:t>
            </a:r>
            <a:endParaRPr/>
          </a:p>
          <a:p>
            <a:pPr>
              <a:lnSpc>
                <a:spcPct val="100000"/>
              </a:lnSpc>
              <a:buFont typeface="Arial"/>
              <a:buChar char="•"/>
            </a:pPr>
            <a:r>
              <a:rPr lang="en-US" sz="2700">
                <a:solidFill>
                  <a:srgbClr val="000000"/>
                </a:solidFill>
                <a:latin typeface="Times New Roman"/>
              </a:rPr>
              <a:t>It has both the higher scalability of ROLAP and faster computation of MOLAP. </a:t>
            </a:r>
            <a:endParaRPr/>
          </a:p>
          <a:p>
            <a:pPr>
              <a:lnSpc>
                <a:spcPct val="100000"/>
              </a:lnSpc>
              <a:buFont typeface="Arial"/>
              <a:buChar char="•"/>
            </a:pPr>
            <a:r>
              <a:rPr lang="en-US" sz="2700">
                <a:solidFill>
                  <a:srgbClr val="000000"/>
                </a:solidFill>
                <a:latin typeface="Times New Roman"/>
              </a:rPr>
              <a:t>HOLAP server allows to store the large data volumes of detail data. </a:t>
            </a:r>
            <a:endParaRPr/>
          </a:p>
          <a:p>
            <a:pPr>
              <a:lnSpc>
                <a:spcPct val="100000"/>
              </a:lnSpc>
              <a:buFont typeface="Arial"/>
              <a:buChar char="•"/>
            </a:pPr>
            <a:r>
              <a:rPr lang="en-US" sz="2700">
                <a:solidFill>
                  <a:srgbClr val="000000"/>
                </a:solidFill>
                <a:latin typeface="Times New Roman"/>
              </a:rPr>
              <a:t>HOLAP tools deliver selected data directly from DBMS or via  MOLAP server to the desktop (or local server) in the form of data cube, where it is stored, analyzed, and maintained locally is the fastest-growing type of OLAP tools.</a:t>
            </a:r>
            <a:endParaRPr/>
          </a:p>
          <a:p>
            <a:pPr>
              <a:lnSpc>
                <a:spcPct val="100000"/>
              </a:lnSpc>
            </a:pPr>
            <a:endParaRPr/>
          </a:p>
        </p:txBody>
      </p:sp>
      <p:sp>
        <p:nvSpPr>
          <p:cNvPr id="807" name="TextShape 2"/>
          <p:cNvSpPr txBox="1"/>
          <p:nvPr/>
        </p:nvSpPr>
        <p:spPr>
          <a:xfrm>
            <a:off x="0" y="0"/>
            <a:ext cx="0" cy="0"/>
          </a:xfrm>
          <a:prstGeom prst="rect">
            <a:avLst/>
          </a:prstGeom>
        </p:spPr>
        <p:txBody>
          <a:bodyPr lIns="90000" tIns="45000" rIns="90000" bIns="45000"/>
          <a:lstStyle/>
          <a:p>
            <a:pPr>
              <a:lnSpc>
                <a:spcPct val="100000"/>
              </a:lnSpc>
            </a:pPr>
            <a:fld id="{D18141D1-C121-4121-B131-F11121911181}" type="slidenum">
              <a:rPr lang="en-IN">
                <a:solidFill>
                  <a:srgbClr val="000000"/>
                </a:solidFill>
                <a:latin typeface="Calibri"/>
              </a:rPr>
              <a:pPr>
                <a:lnSpc>
                  <a:spcPct val="100000"/>
                </a:lnSpc>
              </a:pPr>
              <a:t>59</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1295280" y="304920"/>
            <a:ext cx="7009920" cy="38052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What is Data Warehouse?</a:t>
            </a:r>
            <a:endParaRPr/>
          </a:p>
        </p:txBody>
      </p:sp>
      <p:sp>
        <p:nvSpPr>
          <p:cNvPr id="306" name="TextShape 2"/>
          <p:cNvSpPr txBox="1"/>
          <p:nvPr/>
        </p:nvSpPr>
        <p:spPr>
          <a:xfrm>
            <a:off x="304920" y="990720"/>
            <a:ext cx="8610120" cy="5562360"/>
          </a:xfrm>
          <a:prstGeom prst="rect">
            <a:avLst/>
          </a:prstGeom>
        </p:spPr>
        <p:txBody>
          <a:bodyPr lIns="92160" tIns="46080" rIns="92160" bIns="46080"/>
          <a:lstStyle/>
          <a:p>
            <a:pPr>
              <a:lnSpc>
                <a:spcPct val="140000"/>
              </a:lnSpc>
              <a:buFont typeface="Arial"/>
              <a:buChar char="•"/>
            </a:pPr>
            <a:r>
              <a:rPr lang="en-US" sz="2500">
                <a:solidFill>
                  <a:srgbClr val="000000"/>
                </a:solidFill>
                <a:latin typeface="Times New Roman"/>
              </a:rPr>
              <a:t>“A data warehouse is a </a:t>
            </a:r>
            <a:r>
              <a:rPr lang="en-US" sz="2500" u="sng">
                <a:solidFill>
                  <a:srgbClr val="000000"/>
                </a:solidFill>
                <a:latin typeface="Times New Roman"/>
              </a:rPr>
              <a:t>subject-oriented</a:t>
            </a:r>
            <a:r>
              <a:rPr lang="en-US" sz="2500">
                <a:solidFill>
                  <a:srgbClr val="000000"/>
                </a:solidFill>
                <a:latin typeface="Times New Roman"/>
              </a:rPr>
              <a:t>,</a:t>
            </a:r>
            <a:r>
              <a:rPr lang="en-US" sz="2500" u="sng">
                <a:solidFill>
                  <a:srgbClr val="000000"/>
                </a:solidFill>
                <a:latin typeface="Times New Roman"/>
              </a:rPr>
              <a:t> integrated</a:t>
            </a:r>
            <a:r>
              <a:rPr lang="en-US" sz="2500">
                <a:solidFill>
                  <a:srgbClr val="000000"/>
                </a:solidFill>
                <a:latin typeface="Times New Roman"/>
              </a:rPr>
              <a:t>, </a:t>
            </a:r>
            <a:r>
              <a:rPr lang="en-US" sz="2500" u="sng">
                <a:solidFill>
                  <a:srgbClr val="000000"/>
                </a:solidFill>
                <a:latin typeface="Times New Roman"/>
              </a:rPr>
              <a:t>time-variant</a:t>
            </a:r>
            <a:r>
              <a:rPr lang="en-US" sz="2500">
                <a:solidFill>
                  <a:srgbClr val="000000"/>
                </a:solidFill>
                <a:latin typeface="Times New Roman"/>
              </a:rPr>
              <a:t>, and </a:t>
            </a:r>
            <a:r>
              <a:rPr lang="en-US" sz="2500" u="sng">
                <a:solidFill>
                  <a:srgbClr val="000000"/>
                </a:solidFill>
                <a:latin typeface="Times New Roman"/>
              </a:rPr>
              <a:t>nonvolatile</a:t>
            </a:r>
            <a:r>
              <a:rPr lang="en-US" sz="2500">
                <a:solidFill>
                  <a:srgbClr val="000000"/>
                </a:solidFill>
                <a:latin typeface="Times New Roman"/>
              </a:rPr>
              <a:t> collection of data in support of management’s decision-making process.”—W. H. Inmon (father of data warehousing).</a:t>
            </a:r>
            <a:endParaRPr/>
          </a:p>
          <a:p>
            <a:pPr>
              <a:lnSpc>
                <a:spcPct val="140000"/>
              </a:lnSpc>
              <a:buFont typeface="Arial"/>
              <a:buChar char="•"/>
            </a:pPr>
            <a:r>
              <a:rPr lang="en-US" sz="2500">
                <a:solidFill>
                  <a:srgbClr val="000000"/>
                </a:solidFill>
                <a:latin typeface="Times New Roman"/>
              </a:rPr>
              <a:t>A data warehouse is simply a single, complete, and consistent store of data obtained from a variety of sources and made available to end users in a way they can understand and use it in a business context</a:t>
            </a:r>
            <a:endParaRPr/>
          </a:p>
          <a:p>
            <a:pPr>
              <a:lnSpc>
                <a:spcPct val="140000"/>
              </a:lnSpc>
              <a:buFont typeface="Arial"/>
              <a:buChar char="•"/>
            </a:pPr>
            <a:r>
              <a:rPr lang="en-US" sz="2500" b="1">
                <a:solidFill>
                  <a:srgbClr val="FF0000"/>
                </a:solidFill>
                <a:latin typeface="Times New Roman"/>
              </a:rPr>
              <a:t>Data warehousing:</a:t>
            </a:r>
            <a:endParaRPr/>
          </a:p>
          <a:p>
            <a:pPr lvl="1">
              <a:lnSpc>
                <a:spcPct val="140000"/>
              </a:lnSpc>
              <a:buFont typeface="Arial"/>
              <a:buChar char="–"/>
            </a:pPr>
            <a:r>
              <a:rPr lang="en-US" sz="2500">
                <a:solidFill>
                  <a:srgbClr val="000000"/>
                </a:solidFill>
                <a:latin typeface="Times New Roman"/>
              </a:rPr>
              <a:t>The process of constructing and using data warehouses.</a:t>
            </a:r>
            <a:endParaRPr/>
          </a:p>
        </p:txBody>
      </p:sp>
      <p:sp>
        <p:nvSpPr>
          <p:cNvPr id="307" name="TextShape 3"/>
          <p:cNvSpPr txBox="1"/>
          <p:nvPr/>
        </p:nvSpPr>
        <p:spPr>
          <a:xfrm>
            <a:off x="0" y="0"/>
            <a:ext cx="0" cy="0"/>
          </a:xfrm>
          <a:prstGeom prst="rect">
            <a:avLst/>
          </a:prstGeom>
        </p:spPr>
        <p:txBody>
          <a:bodyPr lIns="90000" tIns="45000" rIns="90000" bIns="45000"/>
          <a:lstStyle/>
          <a:p>
            <a:pPr>
              <a:lnSpc>
                <a:spcPct val="100000"/>
              </a:lnSpc>
            </a:pPr>
            <a:fld id="{618101B1-1111-4111-91A1-61E1B1019171}" type="slidenum">
              <a:rPr lang="en-IN">
                <a:solidFill>
                  <a:srgbClr val="000000"/>
                </a:solidFill>
                <a:latin typeface="Calibri"/>
              </a:rPr>
              <a:pPr>
                <a:lnSpc>
                  <a:spcPct val="100000"/>
                </a:lnSpc>
              </a:pPr>
              <a:t>6</a:t>
            </a:fld>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extShape 1"/>
          <p:cNvSpPr txBox="1"/>
          <p:nvPr/>
        </p:nvSpPr>
        <p:spPr>
          <a:xfrm>
            <a:off x="457200" y="228600"/>
            <a:ext cx="8229240" cy="5897160"/>
          </a:xfrm>
          <a:prstGeom prst="rect">
            <a:avLst/>
          </a:prstGeom>
        </p:spPr>
        <p:txBody>
          <a:bodyPr/>
          <a:lstStyle/>
          <a:p>
            <a:pPr>
              <a:lnSpc>
                <a:spcPct val="100000"/>
              </a:lnSpc>
              <a:buFont typeface="Arial"/>
              <a:buChar char="•"/>
            </a:pPr>
            <a:r>
              <a:rPr lang="en-US" sz="3200">
                <a:solidFill>
                  <a:srgbClr val="000000"/>
                </a:solidFill>
                <a:latin typeface="Times New Roman"/>
              </a:rPr>
              <a:t>Like MOLAP, HOLAP causes the aggregations of the partition to be stored in a multidimensional structure in an SQL Server Analysis Services instance.</a:t>
            </a:r>
            <a:endParaRPr/>
          </a:p>
          <a:p>
            <a:pPr>
              <a:lnSpc>
                <a:spcPct val="100000"/>
              </a:lnSpc>
            </a:pPr>
            <a:endParaRPr/>
          </a:p>
          <a:p>
            <a:pPr>
              <a:lnSpc>
                <a:spcPct val="100000"/>
              </a:lnSpc>
              <a:buFont typeface="Arial"/>
              <a:buChar char="•"/>
            </a:pPr>
            <a:r>
              <a:rPr lang="en-US" sz="3200">
                <a:solidFill>
                  <a:srgbClr val="000000"/>
                </a:solidFill>
                <a:latin typeface="Times New Roman"/>
              </a:rPr>
              <a:t>HOLAP does not cause a copy of the source data to be stored.</a:t>
            </a:r>
            <a:endParaRPr/>
          </a:p>
          <a:p>
            <a:pPr>
              <a:lnSpc>
                <a:spcPct val="100000"/>
              </a:lnSpc>
            </a:pPr>
            <a:endParaRPr/>
          </a:p>
          <a:p>
            <a:pPr>
              <a:lnSpc>
                <a:spcPct val="100000"/>
              </a:lnSpc>
              <a:buFont typeface="Arial"/>
              <a:buChar char="•"/>
            </a:pPr>
            <a:r>
              <a:rPr lang="en-US" sz="3200">
                <a:solidFill>
                  <a:srgbClr val="000000"/>
                </a:solidFill>
                <a:latin typeface="Times New Roman"/>
              </a:rPr>
              <a:t> For queries that access only summary data in the aggregations of a partition, HOLAP is the equivalent of MOLAP. </a:t>
            </a:r>
            <a:endParaRPr/>
          </a:p>
          <a:p>
            <a:pPr>
              <a:lnSpc>
                <a:spcPct val="100000"/>
              </a:lnSpc>
            </a:pPr>
            <a:r>
              <a:rPr lang="en-US" sz="3200">
                <a:solidFill>
                  <a:srgbClr val="000000"/>
                </a:solidFill>
                <a:latin typeface="Times New Roman"/>
              </a:rPr>
              <a:t>
</a:t>
            </a:r>
            <a:endParaRPr/>
          </a:p>
        </p:txBody>
      </p:sp>
      <p:sp>
        <p:nvSpPr>
          <p:cNvPr id="809" name="TextShape 2"/>
          <p:cNvSpPr txBox="1"/>
          <p:nvPr/>
        </p:nvSpPr>
        <p:spPr>
          <a:xfrm>
            <a:off x="0" y="0"/>
            <a:ext cx="0" cy="0"/>
          </a:xfrm>
          <a:prstGeom prst="rect">
            <a:avLst/>
          </a:prstGeom>
        </p:spPr>
        <p:txBody>
          <a:bodyPr lIns="90000" tIns="45000" rIns="90000" bIns="45000"/>
          <a:lstStyle/>
          <a:p>
            <a:pPr>
              <a:lnSpc>
                <a:spcPct val="100000"/>
              </a:lnSpc>
            </a:pPr>
            <a:fld id="{618121F1-9161-4151-9131-C1E191B1D141}" type="slidenum">
              <a:rPr lang="en-IN">
                <a:solidFill>
                  <a:srgbClr val="000000"/>
                </a:solidFill>
                <a:latin typeface="Calibri"/>
              </a:rPr>
              <a:pPr>
                <a:lnSpc>
                  <a:spcPct val="100000"/>
                </a:lnSpc>
              </a:pPr>
              <a:t>60</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TextShape 1"/>
          <p:cNvSpPr txBox="1"/>
          <p:nvPr/>
        </p:nvSpPr>
        <p:spPr>
          <a:xfrm>
            <a:off x="0" y="0"/>
            <a:ext cx="0" cy="0"/>
          </a:xfrm>
          <a:prstGeom prst="rect">
            <a:avLst/>
          </a:prstGeom>
        </p:spPr>
        <p:txBody>
          <a:bodyPr lIns="90000" tIns="45000" rIns="90000" bIns="45000"/>
          <a:lstStyle/>
          <a:p>
            <a:pPr>
              <a:lnSpc>
                <a:spcPct val="100000"/>
              </a:lnSpc>
            </a:pPr>
            <a:fld id="{C1212101-D100-41C1-B141-513121115171}" type="slidenum">
              <a:rPr lang="en-IN">
                <a:solidFill>
                  <a:srgbClr val="000000"/>
                </a:solidFill>
                <a:latin typeface="Calibri"/>
              </a:rPr>
              <a:pPr>
                <a:lnSpc>
                  <a:spcPct val="100000"/>
                </a:lnSpc>
              </a:pPr>
              <a:t>61</a:t>
            </a:fld>
            <a:endParaRPr/>
          </a:p>
        </p:txBody>
      </p:sp>
      <p:pic>
        <p:nvPicPr>
          <p:cNvPr id="811" name="Picture 5"/>
          <p:cNvPicPr/>
          <p:nvPr/>
        </p:nvPicPr>
        <p:blipFill>
          <a:blip r:embed="rId2"/>
          <a:stretch>
            <a:fillRect/>
          </a:stretch>
        </p:blipFill>
        <p:spPr>
          <a:xfrm>
            <a:off x="380880" y="304920"/>
            <a:ext cx="8381520" cy="57146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TextShape 1"/>
          <p:cNvSpPr txBox="1"/>
          <p:nvPr/>
        </p:nvSpPr>
        <p:spPr>
          <a:xfrm>
            <a:off x="457200" y="274680"/>
            <a:ext cx="8229240" cy="1142640"/>
          </a:xfrm>
          <a:prstGeom prst="rect">
            <a:avLst/>
          </a:prstGeom>
        </p:spPr>
        <p:txBody>
          <a:bodyPr anchor="ctr"/>
          <a:lstStyle/>
          <a:p>
            <a:endParaRPr/>
          </a:p>
        </p:txBody>
      </p:sp>
      <p:sp>
        <p:nvSpPr>
          <p:cNvPr id="813" name="TextShape 2"/>
          <p:cNvSpPr txBox="1"/>
          <p:nvPr/>
        </p:nvSpPr>
        <p:spPr>
          <a:xfrm>
            <a:off x="457200" y="1600200"/>
            <a:ext cx="8229240" cy="4525560"/>
          </a:xfrm>
          <a:prstGeom prst="rect">
            <a:avLst/>
          </a:prstGeom>
        </p:spPr>
        <p:txBody>
          <a:bodyPr/>
          <a:lstStyle/>
          <a:p>
            <a:pPr>
              <a:lnSpc>
                <a:spcPct val="100000"/>
              </a:lnSpc>
              <a:buFont typeface="Wingdings" charset="2"/>
              <a:buChar char=""/>
            </a:pPr>
            <a:r>
              <a:rPr lang="en-US" sz="3200" b="1">
                <a:solidFill>
                  <a:srgbClr val="FF0000"/>
                </a:solidFill>
                <a:latin typeface="Times New Roman"/>
              </a:rPr>
              <a:t>Specialized SQL Servers</a:t>
            </a:r>
            <a:endParaRPr/>
          </a:p>
          <a:p>
            <a:pPr>
              <a:lnSpc>
                <a:spcPct val="100000"/>
              </a:lnSpc>
              <a:buFont typeface="Arial"/>
              <a:buChar char="•"/>
            </a:pPr>
            <a:r>
              <a:rPr lang="en-US" sz="3200">
                <a:solidFill>
                  <a:srgbClr val="000000"/>
                </a:solidFill>
                <a:latin typeface="Times New Roman"/>
              </a:rPr>
              <a:t>specialized SQL servers provides advanced query language and query processing support for SQL queries over star and snowflake schemas in a read-only environment.</a:t>
            </a:r>
            <a:endParaRPr/>
          </a:p>
          <a:p>
            <a:pPr>
              <a:lnSpc>
                <a:spcPct val="100000"/>
              </a:lnSpc>
            </a:pPr>
            <a:endParaRPr/>
          </a:p>
          <a:p>
            <a:pPr>
              <a:lnSpc>
                <a:spcPct val="100000"/>
              </a:lnSpc>
            </a:pPr>
            <a:endParaRPr/>
          </a:p>
        </p:txBody>
      </p:sp>
      <p:sp>
        <p:nvSpPr>
          <p:cNvPr id="814" name="TextShape 3"/>
          <p:cNvSpPr txBox="1"/>
          <p:nvPr/>
        </p:nvSpPr>
        <p:spPr>
          <a:xfrm>
            <a:off x="0" y="0"/>
            <a:ext cx="0" cy="0"/>
          </a:xfrm>
          <a:prstGeom prst="rect">
            <a:avLst/>
          </a:prstGeom>
        </p:spPr>
        <p:txBody>
          <a:bodyPr lIns="90000" tIns="45000" rIns="90000" bIns="45000"/>
          <a:lstStyle/>
          <a:p>
            <a:pPr>
              <a:lnSpc>
                <a:spcPct val="100000"/>
              </a:lnSpc>
            </a:pPr>
            <a:fld id="{31F131D1-51F1-4181-8161-D121F100A1A1}" type="slidenum">
              <a:rPr lang="en-IN">
                <a:solidFill>
                  <a:srgbClr val="000000"/>
                </a:solidFill>
                <a:latin typeface="Calibri"/>
              </a:rPr>
              <a:pPr>
                <a:lnSpc>
                  <a:spcPct val="100000"/>
                </a:lnSpc>
              </a:pPr>
              <a:t>62</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TextShape 1"/>
          <p:cNvSpPr txBox="1"/>
          <p:nvPr/>
        </p:nvSpPr>
        <p:spPr>
          <a:xfrm>
            <a:off x="0" y="0"/>
            <a:ext cx="0" cy="0"/>
          </a:xfrm>
          <a:prstGeom prst="rect">
            <a:avLst/>
          </a:prstGeom>
        </p:spPr>
        <p:txBody>
          <a:bodyPr lIns="90000" tIns="45000" rIns="90000" bIns="45000"/>
          <a:lstStyle/>
          <a:p>
            <a:pPr>
              <a:lnSpc>
                <a:spcPct val="100000"/>
              </a:lnSpc>
            </a:pPr>
            <a:fld id="{81913131-5141-4131-B111-A1A1811151B1}" type="slidenum">
              <a:rPr lang="en-IN">
                <a:solidFill>
                  <a:srgbClr val="000000"/>
                </a:solidFill>
                <a:latin typeface="Calibri"/>
              </a:rPr>
              <a:pPr>
                <a:lnSpc>
                  <a:spcPct val="100000"/>
                </a:lnSpc>
              </a:pPr>
              <a:t>63</a:t>
            </a:fld>
            <a:endParaRPr/>
          </a:p>
        </p:txBody>
      </p:sp>
      <p:sp>
        <p:nvSpPr>
          <p:cNvPr id="816" name="TextShape 2"/>
          <p:cNvSpPr txBox="1"/>
          <p:nvPr/>
        </p:nvSpPr>
        <p:spPr>
          <a:xfrm>
            <a:off x="457200" y="1752480"/>
            <a:ext cx="8229240" cy="4373280"/>
          </a:xfrm>
          <a:prstGeom prst="rect">
            <a:avLst/>
          </a:prstGeom>
        </p:spPr>
        <p:txBody>
          <a:bodyPr lIns="92160" tIns="46080" rIns="92160" bIns="46080"/>
          <a:lstStyle/>
          <a:p>
            <a:pPr>
              <a:lnSpc>
                <a:spcPct val="100000"/>
              </a:lnSpc>
              <a:buFont typeface="Arial"/>
              <a:buChar char="•"/>
            </a:pPr>
            <a:r>
              <a:rPr lang="en-US" sz="4000">
                <a:solidFill>
                  <a:srgbClr val="000000"/>
                </a:solidFill>
                <a:latin typeface="Times New Roman"/>
              </a:rPr>
              <a:t>Roll-Up</a:t>
            </a:r>
            <a:endParaRPr/>
          </a:p>
          <a:p>
            <a:pPr>
              <a:lnSpc>
                <a:spcPct val="100000"/>
              </a:lnSpc>
              <a:buFont typeface="Arial"/>
              <a:buChar char="•"/>
            </a:pPr>
            <a:r>
              <a:rPr lang="en-US" sz="4000">
                <a:solidFill>
                  <a:srgbClr val="000000"/>
                </a:solidFill>
                <a:latin typeface="Times New Roman"/>
              </a:rPr>
              <a:t>Drill-Down</a:t>
            </a:r>
            <a:endParaRPr/>
          </a:p>
          <a:p>
            <a:pPr>
              <a:lnSpc>
                <a:spcPct val="100000"/>
              </a:lnSpc>
              <a:buFont typeface="Arial"/>
              <a:buChar char="•"/>
            </a:pPr>
            <a:r>
              <a:rPr lang="en-US" sz="4000">
                <a:solidFill>
                  <a:srgbClr val="000000"/>
                </a:solidFill>
                <a:latin typeface="Times New Roman"/>
              </a:rPr>
              <a:t>Slice &amp; Dice </a:t>
            </a:r>
            <a:endParaRPr/>
          </a:p>
          <a:p>
            <a:pPr>
              <a:lnSpc>
                <a:spcPct val="100000"/>
              </a:lnSpc>
              <a:buFont typeface="Arial"/>
              <a:buChar char="•"/>
            </a:pPr>
            <a:r>
              <a:rPr lang="en-US" sz="4000">
                <a:solidFill>
                  <a:srgbClr val="000000"/>
                </a:solidFill>
                <a:latin typeface="Times New Roman"/>
              </a:rPr>
              <a:t>Pivot</a:t>
            </a:r>
            <a:endParaRPr/>
          </a:p>
          <a:p>
            <a:pPr>
              <a:lnSpc>
                <a:spcPct val="100000"/>
              </a:lnSpc>
              <a:buFont typeface="Arial"/>
              <a:buChar char="•"/>
            </a:pPr>
            <a:r>
              <a:rPr lang="en-US" sz="4000">
                <a:solidFill>
                  <a:srgbClr val="000000"/>
                </a:solidFill>
                <a:latin typeface="Times New Roman"/>
              </a:rPr>
              <a:t>Drill-Across</a:t>
            </a:r>
            <a:endParaRPr/>
          </a:p>
          <a:p>
            <a:pPr>
              <a:lnSpc>
                <a:spcPct val="100000"/>
              </a:lnSpc>
              <a:buFont typeface="Arial"/>
              <a:buChar char="•"/>
            </a:pPr>
            <a:r>
              <a:rPr lang="en-US" sz="4000">
                <a:solidFill>
                  <a:srgbClr val="000000"/>
                </a:solidFill>
                <a:latin typeface="Times New Roman"/>
              </a:rPr>
              <a:t>Drill-Through</a:t>
            </a:r>
            <a:endParaRPr/>
          </a:p>
          <a:p>
            <a:pPr>
              <a:lnSpc>
                <a:spcPct val="100000"/>
              </a:lnSpc>
            </a:pPr>
            <a:endParaRPr/>
          </a:p>
        </p:txBody>
      </p:sp>
      <p:sp>
        <p:nvSpPr>
          <p:cNvPr id="817" name="CustomShape 3"/>
          <p:cNvSpPr/>
          <p:nvPr/>
        </p:nvSpPr>
        <p:spPr>
          <a:xfrm>
            <a:off x="914400" y="533520"/>
            <a:ext cx="7619760" cy="914040"/>
          </a:xfrm>
          <a:prstGeom prst="rect">
            <a:avLst/>
          </a:prstGeom>
        </p:spPr>
        <p:txBody>
          <a:bodyPr lIns="92160" tIns="46080" rIns="92160" bIns="46080" anchor="b"/>
          <a:lstStyle/>
          <a:p>
            <a:pPr>
              <a:lnSpc>
                <a:spcPct val="100000"/>
              </a:lnSpc>
            </a:pPr>
            <a:r>
              <a:rPr lang="en-IN" sz="6000" b="1">
                <a:solidFill>
                  <a:srgbClr val="FF0000"/>
                </a:solidFill>
                <a:latin typeface="Times New Roman"/>
              </a:rPr>
              <a:t>OLAP Operations</a:t>
            </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TextShape 1"/>
          <p:cNvSpPr txBox="1"/>
          <p:nvPr/>
        </p:nvSpPr>
        <p:spPr>
          <a:xfrm>
            <a:off x="457200" y="274680"/>
            <a:ext cx="8229240" cy="410760"/>
          </a:xfrm>
          <a:prstGeom prst="rect">
            <a:avLst/>
          </a:prstGeom>
        </p:spPr>
        <p:txBody>
          <a:bodyPr anchor="ctr"/>
          <a:lstStyle/>
          <a:p>
            <a:pPr>
              <a:lnSpc>
                <a:spcPct val="100000"/>
              </a:lnSpc>
            </a:pPr>
            <a:r>
              <a:rPr lang="en-US" sz="3400" b="1">
                <a:solidFill>
                  <a:srgbClr val="FF0000"/>
                </a:solidFill>
                <a:latin typeface="Times New Roman"/>
              </a:rPr>
              <a:t>Roll-Up Operation</a:t>
            </a:r>
            <a:endParaRPr/>
          </a:p>
        </p:txBody>
      </p:sp>
      <p:sp>
        <p:nvSpPr>
          <p:cNvPr id="819" name="TextShape 2"/>
          <p:cNvSpPr txBox="1"/>
          <p:nvPr/>
        </p:nvSpPr>
        <p:spPr>
          <a:xfrm>
            <a:off x="228600" y="838080"/>
            <a:ext cx="8686440" cy="5790960"/>
          </a:xfrm>
          <a:prstGeom prst="rect">
            <a:avLst/>
          </a:prstGeom>
        </p:spPr>
        <p:txBody>
          <a:bodyPr/>
          <a:lstStyle/>
          <a:p>
            <a:pPr>
              <a:lnSpc>
                <a:spcPct val="100000"/>
              </a:lnSpc>
              <a:buFont typeface="Wingdings" charset="2"/>
              <a:buChar char=""/>
            </a:pPr>
            <a:r>
              <a:rPr lang="en-US" sz="2200">
                <a:solidFill>
                  <a:srgbClr val="000000"/>
                </a:solidFill>
                <a:latin typeface="Times New Roman"/>
              </a:rPr>
              <a:t>This operation performs aggregation on a data cube in any of the following way:</a:t>
            </a:r>
            <a:endParaRPr/>
          </a:p>
          <a:p>
            <a:pPr>
              <a:lnSpc>
                <a:spcPct val="100000"/>
              </a:lnSpc>
              <a:buFont typeface="Arial"/>
              <a:buChar char="•"/>
            </a:pPr>
            <a:r>
              <a:rPr lang="en-US" sz="2200">
                <a:solidFill>
                  <a:srgbClr val="000000"/>
                </a:solidFill>
                <a:latin typeface="Times New Roman"/>
              </a:rPr>
              <a:t>By climbing up a concept hierarchy for a dimension</a:t>
            </a:r>
            <a:endParaRPr/>
          </a:p>
          <a:p>
            <a:pPr>
              <a:lnSpc>
                <a:spcPct val="100000"/>
              </a:lnSpc>
              <a:buFont typeface="Arial"/>
              <a:buChar char="•"/>
            </a:pPr>
            <a:r>
              <a:rPr lang="en-US" sz="2200">
                <a:solidFill>
                  <a:srgbClr val="000000"/>
                </a:solidFill>
                <a:latin typeface="Times New Roman"/>
              </a:rPr>
              <a:t>By dimension reduction.</a:t>
            </a:r>
            <a:endParaRPr/>
          </a:p>
          <a:p>
            <a:pPr>
              <a:lnSpc>
                <a:spcPct val="100000"/>
              </a:lnSpc>
              <a:buFont typeface="Wingdings" charset="2"/>
              <a:buChar char=""/>
            </a:pPr>
            <a:r>
              <a:rPr lang="en-US" sz="2200">
                <a:solidFill>
                  <a:srgbClr val="000000"/>
                </a:solidFill>
                <a:latin typeface="Times New Roman"/>
              </a:rPr>
              <a:t>The roll-up operation is performed by climbing up a concept hierarchy for the dimension location.</a:t>
            </a:r>
            <a:endParaRPr/>
          </a:p>
          <a:p>
            <a:pPr>
              <a:lnSpc>
                <a:spcPct val="100000"/>
              </a:lnSpc>
              <a:buFont typeface="Wingdings" charset="2"/>
              <a:buChar char=""/>
            </a:pPr>
            <a:r>
              <a:rPr lang="en-US" sz="2200">
                <a:solidFill>
                  <a:srgbClr val="000000"/>
                </a:solidFill>
                <a:latin typeface="Times New Roman"/>
              </a:rPr>
              <a:t>Initially the concept hierarchy was “street &lt; city &lt; state &lt; country”.</a:t>
            </a:r>
            <a:endParaRPr/>
          </a:p>
          <a:p>
            <a:pPr>
              <a:lnSpc>
                <a:spcPct val="100000"/>
              </a:lnSpc>
              <a:buFont typeface="Wingdings" charset="2"/>
              <a:buChar char=""/>
            </a:pPr>
            <a:r>
              <a:rPr lang="en-US" sz="2200">
                <a:solidFill>
                  <a:srgbClr val="000000"/>
                </a:solidFill>
                <a:latin typeface="Times New Roman"/>
              </a:rPr>
              <a:t>On rolling up the data is aggregated by ascending the location hierarchy from the level of city to level of country.</a:t>
            </a:r>
            <a:endParaRPr/>
          </a:p>
          <a:p>
            <a:pPr>
              <a:lnSpc>
                <a:spcPct val="100000"/>
              </a:lnSpc>
              <a:buFont typeface="Wingdings" charset="2"/>
              <a:buChar char=""/>
            </a:pPr>
            <a:r>
              <a:rPr lang="en-US" sz="2200">
                <a:solidFill>
                  <a:srgbClr val="000000"/>
                </a:solidFill>
                <a:latin typeface="Times New Roman"/>
              </a:rPr>
              <a:t>The data is grouped into cities rather than countries.</a:t>
            </a:r>
            <a:endParaRPr/>
          </a:p>
          <a:p>
            <a:pPr>
              <a:lnSpc>
                <a:spcPct val="100000"/>
              </a:lnSpc>
              <a:buFont typeface="Wingdings" charset="2"/>
              <a:buChar char=""/>
            </a:pPr>
            <a:r>
              <a:rPr lang="en-US" sz="2200">
                <a:solidFill>
                  <a:srgbClr val="000000"/>
                </a:solidFill>
                <a:latin typeface="Times New Roman"/>
              </a:rPr>
              <a:t>When roll-up operation is performed then one or more dimensions from the data cube are removed.</a:t>
            </a:r>
            <a:endParaRPr/>
          </a:p>
          <a:p>
            <a:pPr>
              <a:lnSpc>
                <a:spcPct val="100000"/>
              </a:lnSpc>
              <a:buFont typeface="Arial"/>
              <a:buChar char="•"/>
            </a:pPr>
            <a:r>
              <a:rPr lang="en-US" sz="2200">
                <a:solidFill>
                  <a:srgbClr val="000000"/>
                </a:solidFill>
                <a:latin typeface="Times New Roman"/>
              </a:rPr>
              <a:t>Consider the diagram showing the roll-up operation</a:t>
            </a:r>
            <a:endParaRPr/>
          </a:p>
          <a:p>
            <a:pPr>
              <a:lnSpc>
                <a:spcPct val="100000"/>
              </a:lnSpc>
            </a:pPr>
            <a:endParaRPr/>
          </a:p>
          <a:p>
            <a:pPr>
              <a:lnSpc>
                <a:spcPct val="100000"/>
              </a:lnSpc>
            </a:pPr>
            <a:endParaRPr/>
          </a:p>
        </p:txBody>
      </p:sp>
      <p:sp>
        <p:nvSpPr>
          <p:cNvPr id="820" name="TextShape 3"/>
          <p:cNvSpPr txBox="1"/>
          <p:nvPr/>
        </p:nvSpPr>
        <p:spPr>
          <a:xfrm>
            <a:off x="0" y="0"/>
            <a:ext cx="0" cy="0"/>
          </a:xfrm>
          <a:prstGeom prst="rect">
            <a:avLst/>
          </a:prstGeom>
        </p:spPr>
        <p:txBody>
          <a:bodyPr lIns="90000" tIns="45000" rIns="90000" bIns="45000"/>
          <a:lstStyle/>
          <a:p>
            <a:pPr>
              <a:lnSpc>
                <a:spcPct val="100000"/>
              </a:lnSpc>
            </a:pPr>
            <a:fld id="{3161E111-41C1-41F1-9141-E181B1C17131}" type="slidenum">
              <a:rPr lang="en-IN">
                <a:solidFill>
                  <a:srgbClr val="000000"/>
                </a:solidFill>
                <a:latin typeface="Calibri"/>
              </a:rPr>
              <a:pPr>
                <a:lnSpc>
                  <a:spcPct val="100000"/>
                </a:lnSpc>
              </a:pPr>
              <a:t>64</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admin\Desktop\rollup.jpg.png"/>
          <p:cNvPicPr>
            <a:picLocks noChangeAspect="1" noChangeArrowheads="1"/>
          </p:cNvPicPr>
          <p:nvPr/>
        </p:nvPicPr>
        <p:blipFill>
          <a:blip r:embed="rId2"/>
          <a:srcRect/>
          <a:stretch>
            <a:fillRect/>
          </a:stretch>
        </p:blipFill>
        <p:spPr bwMode="auto">
          <a:xfrm>
            <a:off x="1447800" y="0"/>
            <a:ext cx="5772150" cy="68580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TextShape 1"/>
          <p:cNvSpPr txBox="1"/>
          <p:nvPr/>
        </p:nvSpPr>
        <p:spPr>
          <a:xfrm>
            <a:off x="457200" y="304920"/>
            <a:ext cx="8229240" cy="6248160"/>
          </a:xfrm>
          <a:prstGeom prst="rect">
            <a:avLst/>
          </a:prstGeom>
        </p:spPr>
        <p:txBody>
          <a:bodyPr/>
          <a:lstStyle/>
          <a:p>
            <a:pPr>
              <a:lnSpc>
                <a:spcPct val="100000"/>
              </a:lnSpc>
              <a:buFont typeface="Arial"/>
              <a:buChar char="•"/>
            </a:pPr>
            <a:r>
              <a:rPr lang="en-US" sz="3200">
                <a:solidFill>
                  <a:srgbClr val="000000"/>
                </a:solidFill>
                <a:latin typeface="Times New Roman"/>
              </a:rPr>
              <a:t>When roll-up is performed by dimension reduction, one or more dimensions are removed from the given cube.</a:t>
            </a:r>
            <a:endParaRPr/>
          </a:p>
          <a:p>
            <a:pPr>
              <a:lnSpc>
                <a:spcPct val="100000"/>
              </a:lnSpc>
            </a:pPr>
            <a:endParaRPr/>
          </a:p>
          <a:p>
            <a:pPr>
              <a:lnSpc>
                <a:spcPct val="100000"/>
              </a:lnSpc>
              <a:buFont typeface="Arial"/>
              <a:buChar char="•"/>
            </a:pPr>
            <a:r>
              <a:rPr lang="en-US" sz="3200">
                <a:solidFill>
                  <a:srgbClr val="000000"/>
                </a:solidFill>
                <a:latin typeface="Times New Roman"/>
              </a:rPr>
              <a:t>For example, consider the sale data cube containing only two dimensions like location and time.</a:t>
            </a:r>
            <a:endParaRPr/>
          </a:p>
          <a:p>
            <a:pPr>
              <a:lnSpc>
                <a:spcPct val="100000"/>
              </a:lnSpc>
            </a:pPr>
            <a:endParaRPr/>
          </a:p>
          <a:p>
            <a:pPr>
              <a:lnSpc>
                <a:spcPct val="100000"/>
              </a:lnSpc>
              <a:buFont typeface="Arial"/>
              <a:buChar char="•"/>
            </a:pPr>
            <a:r>
              <a:rPr lang="en-US" sz="3200">
                <a:solidFill>
                  <a:srgbClr val="000000"/>
                </a:solidFill>
                <a:latin typeface="Times New Roman"/>
              </a:rPr>
              <a:t>Roll-up may be performed by removing the time dimension, resulting in an aggregation of the total sales by location, rather than by location and by time.</a:t>
            </a:r>
            <a:endParaRPr/>
          </a:p>
        </p:txBody>
      </p:sp>
      <p:sp>
        <p:nvSpPr>
          <p:cNvPr id="825" name="TextShape 2"/>
          <p:cNvSpPr txBox="1"/>
          <p:nvPr/>
        </p:nvSpPr>
        <p:spPr>
          <a:xfrm>
            <a:off x="0" y="0"/>
            <a:ext cx="0" cy="0"/>
          </a:xfrm>
          <a:prstGeom prst="rect">
            <a:avLst/>
          </a:prstGeom>
        </p:spPr>
        <p:txBody>
          <a:bodyPr lIns="90000" tIns="45000" rIns="90000" bIns="45000"/>
          <a:lstStyle/>
          <a:p>
            <a:pPr>
              <a:lnSpc>
                <a:spcPct val="100000"/>
              </a:lnSpc>
            </a:pPr>
            <a:fld id="{41F11181-21B1-41E1-A151-B151B151E181}" type="slidenum">
              <a:rPr lang="en-IN">
                <a:solidFill>
                  <a:srgbClr val="000000"/>
                </a:solidFill>
                <a:latin typeface="Calibri"/>
              </a:rPr>
              <a:pPr>
                <a:lnSpc>
                  <a:spcPct val="100000"/>
                </a:lnSpc>
              </a:pPr>
              <a:t>66</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TextShape 1"/>
          <p:cNvSpPr txBox="1"/>
          <p:nvPr/>
        </p:nvSpPr>
        <p:spPr>
          <a:xfrm>
            <a:off x="457200" y="274680"/>
            <a:ext cx="8229240" cy="715680"/>
          </a:xfrm>
          <a:prstGeom prst="rect">
            <a:avLst/>
          </a:prstGeom>
        </p:spPr>
        <p:txBody>
          <a:bodyPr anchor="ctr"/>
          <a:lstStyle/>
          <a:p>
            <a:pPr>
              <a:lnSpc>
                <a:spcPct val="100000"/>
              </a:lnSpc>
            </a:pPr>
            <a:r>
              <a:rPr lang="en-US" sz="4400" b="1">
                <a:solidFill>
                  <a:srgbClr val="FF0000"/>
                </a:solidFill>
                <a:latin typeface="Times New Roman"/>
              </a:rPr>
              <a:t>Drill-down</a:t>
            </a:r>
            <a:r>
              <a:rPr lang="en-US" sz="4400" b="1">
                <a:solidFill>
                  <a:srgbClr val="000000"/>
                </a:solidFill>
                <a:latin typeface="Calibri"/>
              </a:rPr>
              <a:t>
</a:t>
            </a:r>
            <a:endParaRPr/>
          </a:p>
        </p:txBody>
      </p:sp>
      <p:sp>
        <p:nvSpPr>
          <p:cNvPr id="827" name="TextShape 2"/>
          <p:cNvSpPr txBox="1"/>
          <p:nvPr/>
        </p:nvSpPr>
        <p:spPr>
          <a:xfrm>
            <a:off x="228600" y="762120"/>
            <a:ext cx="8762760" cy="5866920"/>
          </a:xfrm>
          <a:prstGeom prst="rect">
            <a:avLst/>
          </a:prstGeom>
        </p:spPr>
        <p:txBody>
          <a:bodyPr/>
          <a:lstStyle/>
          <a:p>
            <a:pPr>
              <a:lnSpc>
                <a:spcPct val="100000"/>
              </a:lnSpc>
              <a:buFont typeface="Wingdings" charset="2"/>
              <a:buChar char=""/>
            </a:pPr>
            <a:r>
              <a:rPr lang="en-US" sz="2300">
                <a:solidFill>
                  <a:srgbClr val="000000"/>
                </a:solidFill>
                <a:latin typeface="Times New Roman"/>
              </a:rPr>
              <a:t>Drill-down operation is reverse of the roll-up. This operation is performed by either of the following way:</a:t>
            </a:r>
            <a:endParaRPr/>
          </a:p>
          <a:p>
            <a:pPr>
              <a:lnSpc>
                <a:spcPct val="100000"/>
              </a:lnSpc>
              <a:buFont typeface="Arial"/>
              <a:buChar char="•"/>
            </a:pPr>
            <a:r>
              <a:rPr lang="en-US" sz="2300">
                <a:solidFill>
                  <a:srgbClr val="000000"/>
                </a:solidFill>
                <a:latin typeface="Times New Roman"/>
              </a:rPr>
              <a:t>By stepping down a concept hierarchy for a dimension.</a:t>
            </a:r>
            <a:endParaRPr/>
          </a:p>
          <a:p>
            <a:pPr>
              <a:lnSpc>
                <a:spcPct val="100000"/>
              </a:lnSpc>
              <a:buFont typeface="Arial"/>
              <a:buChar char="•"/>
            </a:pPr>
            <a:r>
              <a:rPr lang="en-US" sz="2300">
                <a:solidFill>
                  <a:srgbClr val="000000"/>
                </a:solidFill>
                <a:latin typeface="Times New Roman"/>
              </a:rPr>
              <a:t>By introducing new dimension.</a:t>
            </a:r>
            <a:endParaRPr/>
          </a:p>
          <a:p>
            <a:pPr>
              <a:lnSpc>
                <a:spcPct val="100000"/>
              </a:lnSpc>
              <a:buFont typeface="Wingdings" charset="2"/>
              <a:buChar char=""/>
            </a:pPr>
            <a:r>
              <a:rPr lang="en-US" sz="2300">
                <a:solidFill>
                  <a:srgbClr val="000000"/>
                </a:solidFill>
                <a:latin typeface="Times New Roman"/>
              </a:rPr>
              <a:t>The drill-down operation is performed by stepping down a concept hierarchy for the dimension time.</a:t>
            </a:r>
            <a:endParaRPr/>
          </a:p>
          <a:p>
            <a:pPr>
              <a:lnSpc>
                <a:spcPct val="100000"/>
              </a:lnSpc>
              <a:buFont typeface="Wingdings" charset="2"/>
              <a:buChar char=""/>
            </a:pPr>
            <a:r>
              <a:rPr lang="en-US" sz="2300">
                <a:solidFill>
                  <a:srgbClr val="000000"/>
                </a:solidFill>
                <a:latin typeface="Times New Roman"/>
              </a:rPr>
              <a:t>Initially the concept hierarchy was "day &lt; month &lt; quarter &lt; year.”</a:t>
            </a:r>
            <a:endParaRPr/>
          </a:p>
          <a:p>
            <a:pPr>
              <a:lnSpc>
                <a:spcPct val="100000"/>
              </a:lnSpc>
              <a:buFont typeface="Wingdings" charset="2"/>
              <a:buChar char=""/>
            </a:pPr>
            <a:r>
              <a:rPr lang="en-US" sz="2300">
                <a:solidFill>
                  <a:srgbClr val="000000"/>
                </a:solidFill>
                <a:latin typeface="Times New Roman"/>
              </a:rPr>
              <a:t>On drill-up the time dimension is descended from the level quarter to the level of month.</a:t>
            </a:r>
            <a:endParaRPr/>
          </a:p>
          <a:p>
            <a:pPr>
              <a:lnSpc>
                <a:spcPct val="100000"/>
              </a:lnSpc>
              <a:buFont typeface="Wingdings" charset="2"/>
              <a:buChar char=""/>
            </a:pPr>
            <a:r>
              <a:rPr lang="en-US" sz="2300">
                <a:solidFill>
                  <a:srgbClr val="000000"/>
                </a:solidFill>
                <a:latin typeface="Times New Roman"/>
              </a:rPr>
              <a:t>When drill-down operation is performed then one or more dimensions from the data cube are added.</a:t>
            </a:r>
            <a:endParaRPr/>
          </a:p>
          <a:p>
            <a:pPr>
              <a:lnSpc>
                <a:spcPct val="100000"/>
              </a:lnSpc>
              <a:buFont typeface="Wingdings" charset="2"/>
              <a:buChar char=""/>
            </a:pPr>
            <a:r>
              <a:rPr lang="en-US" sz="2300">
                <a:solidFill>
                  <a:srgbClr val="000000"/>
                </a:solidFill>
                <a:latin typeface="Times New Roman"/>
              </a:rPr>
              <a:t>It navigates the data from less detailed data to highly detailed data.</a:t>
            </a:r>
            <a:endParaRPr/>
          </a:p>
          <a:p>
            <a:pPr>
              <a:lnSpc>
                <a:spcPct val="100000"/>
              </a:lnSpc>
            </a:pPr>
            <a:endParaRPr/>
          </a:p>
          <a:p>
            <a:pPr>
              <a:lnSpc>
                <a:spcPct val="100000"/>
              </a:lnSpc>
              <a:buFont typeface="Wingdings" charset="2"/>
              <a:buChar char=""/>
            </a:pPr>
            <a:r>
              <a:rPr lang="en-US" sz="2300">
                <a:solidFill>
                  <a:srgbClr val="000000"/>
                </a:solidFill>
                <a:latin typeface="Times New Roman"/>
              </a:rPr>
              <a:t>Consider the diagram showing the drill-down operation:</a:t>
            </a:r>
            <a:endParaRPr/>
          </a:p>
          <a:p>
            <a:pPr>
              <a:lnSpc>
                <a:spcPct val="100000"/>
              </a:lnSpc>
            </a:pPr>
            <a:endParaRPr/>
          </a:p>
        </p:txBody>
      </p:sp>
      <p:sp>
        <p:nvSpPr>
          <p:cNvPr id="828" name="TextShape 3"/>
          <p:cNvSpPr txBox="1"/>
          <p:nvPr/>
        </p:nvSpPr>
        <p:spPr>
          <a:xfrm>
            <a:off x="0" y="0"/>
            <a:ext cx="0" cy="0"/>
          </a:xfrm>
          <a:prstGeom prst="rect">
            <a:avLst/>
          </a:prstGeom>
        </p:spPr>
        <p:txBody>
          <a:bodyPr lIns="90000" tIns="45000" rIns="90000" bIns="45000"/>
          <a:lstStyle/>
          <a:p>
            <a:pPr>
              <a:lnSpc>
                <a:spcPct val="100000"/>
              </a:lnSpc>
            </a:pPr>
            <a:fld id="{F161F131-B151-4191-8141-71F1013131F1}" type="slidenum">
              <a:rPr lang="en-IN">
                <a:solidFill>
                  <a:srgbClr val="000000"/>
                </a:solidFill>
                <a:latin typeface="Calibri"/>
              </a:rPr>
              <a:pPr>
                <a:lnSpc>
                  <a:spcPct val="100000"/>
                </a:lnSpc>
              </a:pPr>
              <a:t>67</a:t>
            </a:fld>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TextShape 1"/>
          <p:cNvSpPr txBox="1"/>
          <p:nvPr/>
        </p:nvSpPr>
        <p:spPr>
          <a:xfrm>
            <a:off x="762120" y="4114800"/>
            <a:ext cx="1904760" cy="609120"/>
          </a:xfrm>
          <a:prstGeom prst="rect">
            <a:avLst/>
          </a:prstGeom>
        </p:spPr>
        <p:txBody>
          <a:bodyPr anchor="ctr"/>
          <a:lstStyle/>
          <a:p>
            <a:pPr>
              <a:lnSpc>
                <a:spcPct val="100000"/>
              </a:lnSpc>
            </a:pPr>
            <a:r>
              <a:rPr lang="en-US" sz="4400" b="1">
                <a:solidFill>
                  <a:srgbClr val="FF0000"/>
                </a:solidFill>
                <a:latin typeface="Times New Roman"/>
              </a:rPr>
              <a:t>Drill-down</a:t>
            </a:r>
            <a:endParaRPr/>
          </a:p>
        </p:txBody>
      </p:sp>
      <p:sp>
        <p:nvSpPr>
          <p:cNvPr id="830" name="TextShape 2"/>
          <p:cNvSpPr txBox="1"/>
          <p:nvPr/>
        </p:nvSpPr>
        <p:spPr>
          <a:xfrm>
            <a:off x="304920" y="838080"/>
            <a:ext cx="8610120" cy="5714640"/>
          </a:xfrm>
          <a:prstGeom prst="rect">
            <a:avLst/>
          </a:prstGeom>
        </p:spPr>
        <p:txBody>
          <a:bodyPr/>
          <a:lstStyle/>
          <a:p>
            <a:pPr algn="ctr"/>
            <a:endParaRPr/>
          </a:p>
        </p:txBody>
      </p:sp>
      <p:pic>
        <p:nvPicPr>
          <p:cNvPr id="831" name="Picture 2"/>
          <p:cNvPicPr/>
          <p:nvPr/>
        </p:nvPicPr>
        <p:blipFill>
          <a:blip r:embed="rId2"/>
          <a:stretch>
            <a:fillRect/>
          </a:stretch>
        </p:blipFill>
        <p:spPr>
          <a:xfrm>
            <a:off x="2209680" y="228600"/>
            <a:ext cx="5943240" cy="6400440"/>
          </a:xfrm>
          <a:prstGeom prst="rect">
            <a:avLst/>
          </a:prstGeom>
        </p:spPr>
      </p:pic>
      <p:sp>
        <p:nvSpPr>
          <p:cNvPr id="832" name="TextShape 3"/>
          <p:cNvSpPr txBox="1"/>
          <p:nvPr/>
        </p:nvSpPr>
        <p:spPr>
          <a:xfrm>
            <a:off x="0" y="0"/>
            <a:ext cx="0" cy="0"/>
          </a:xfrm>
          <a:prstGeom prst="rect">
            <a:avLst/>
          </a:prstGeom>
        </p:spPr>
        <p:txBody>
          <a:bodyPr lIns="90000" tIns="45000" rIns="90000" bIns="45000"/>
          <a:lstStyle/>
          <a:p>
            <a:pPr>
              <a:lnSpc>
                <a:spcPct val="100000"/>
              </a:lnSpc>
            </a:pPr>
            <a:fld id="{51A16101-41E1-4101-B161-61118141E151}" type="slidenum">
              <a:rPr lang="en-IN">
                <a:solidFill>
                  <a:srgbClr val="000000"/>
                </a:solidFill>
                <a:latin typeface="Calibri"/>
              </a:rPr>
              <a:pPr>
                <a:lnSpc>
                  <a:spcPct val="100000"/>
                </a:lnSpc>
              </a:pPr>
              <a:t>68</a:t>
            </a:fld>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TextShape 1"/>
          <p:cNvSpPr txBox="1"/>
          <p:nvPr/>
        </p:nvSpPr>
        <p:spPr>
          <a:xfrm>
            <a:off x="457200" y="228600"/>
            <a:ext cx="8229240" cy="5897160"/>
          </a:xfrm>
          <a:prstGeom prst="rect">
            <a:avLst/>
          </a:prstGeom>
        </p:spPr>
        <p:txBody>
          <a:bodyPr/>
          <a:lstStyle/>
          <a:p>
            <a:pPr>
              <a:lnSpc>
                <a:spcPct val="100000"/>
              </a:lnSpc>
              <a:buFont typeface="Arial"/>
              <a:buChar char="•"/>
            </a:pPr>
            <a:r>
              <a:rPr lang="en-US" sz="3200">
                <a:solidFill>
                  <a:srgbClr val="000000"/>
                </a:solidFill>
                <a:latin typeface="Times New Roman"/>
              </a:rPr>
              <a:t>The resulting data cube details the total sales per month rather than summarizing them by quarter.</a:t>
            </a:r>
            <a:endParaRPr/>
          </a:p>
          <a:p>
            <a:pPr>
              <a:lnSpc>
                <a:spcPct val="100000"/>
              </a:lnSpc>
            </a:pPr>
            <a:endParaRPr/>
          </a:p>
          <a:p>
            <a:pPr>
              <a:lnSpc>
                <a:spcPct val="100000"/>
              </a:lnSpc>
              <a:buFont typeface="Arial"/>
              <a:buChar char="•"/>
            </a:pPr>
            <a:r>
              <a:rPr lang="en-US" sz="3200">
                <a:solidFill>
                  <a:srgbClr val="000000"/>
                </a:solidFill>
                <a:latin typeface="Times New Roman"/>
              </a:rPr>
              <a:t>Because a drill down adds more detail to the given data,it can also be performed by adding new dimensions to a cube.</a:t>
            </a:r>
            <a:endParaRPr/>
          </a:p>
          <a:p>
            <a:pPr>
              <a:lnSpc>
                <a:spcPct val="100000"/>
              </a:lnSpc>
            </a:pPr>
            <a:endParaRPr/>
          </a:p>
          <a:p>
            <a:pPr>
              <a:lnSpc>
                <a:spcPct val="100000"/>
              </a:lnSpc>
              <a:buFont typeface="Arial"/>
              <a:buChar char="•"/>
            </a:pPr>
            <a:r>
              <a:rPr lang="en-US" sz="3200">
                <a:solidFill>
                  <a:srgbClr val="000000"/>
                </a:solidFill>
                <a:latin typeface="Times New Roman"/>
              </a:rPr>
              <a:t>For example add dimension </a:t>
            </a:r>
            <a:r>
              <a:rPr lang="en-US" sz="3200" b="1">
                <a:solidFill>
                  <a:srgbClr val="FF0000"/>
                </a:solidFill>
                <a:latin typeface="Times New Roman"/>
              </a:rPr>
              <a:t>customer_group</a:t>
            </a:r>
            <a:endParaRPr/>
          </a:p>
        </p:txBody>
      </p:sp>
      <p:sp>
        <p:nvSpPr>
          <p:cNvPr id="834" name="TextShape 2"/>
          <p:cNvSpPr txBox="1"/>
          <p:nvPr/>
        </p:nvSpPr>
        <p:spPr>
          <a:xfrm>
            <a:off x="0" y="0"/>
            <a:ext cx="0" cy="0"/>
          </a:xfrm>
          <a:prstGeom prst="rect">
            <a:avLst/>
          </a:prstGeom>
        </p:spPr>
        <p:txBody>
          <a:bodyPr lIns="90000" tIns="45000" rIns="90000" bIns="45000"/>
          <a:lstStyle/>
          <a:p>
            <a:pPr>
              <a:lnSpc>
                <a:spcPct val="100000"/>
              </a:lnSpc>
            </a:pPr>
            <a:fld id="{21B111B1-8111-41E1-B161-0171E1716181}" type="slidenum">
              <a:rPr lang="en-IN">
                <a:solidFill>
                  <a:srgbClr val="000000"/>
                </a:solidFill>
                <a:latin typeface="Calibri"/>
              </a:rPr>
              <a:pPr>
                <a:lnSpc>
                  <a:spcPct val="100000"/>
                </a:lnSpc>
              </a:pPr>
              <a:t>69</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457200" y="274680"/>
            <a:ext cx="8229240" cy="487080"/>
          </a:xfrm>
          <a:prstGeom prst="rect">
            <a:avLst/>
          </a:prstGeom>
        </p:spPr>
        <p:txBody>
          <a:bodyPr lIns="92160" tIns="46080" rIns="92160" bIns="46080" anchor="ctr"/>
          <a:lstStyle/>
          <a:p>
            <a:pPr algn="ctr">
              <a:lnSpc>
                <a:spcPct val="100000"/>
              </a:lnSpc>
            </a:pPr>
            <a:r>
              <a:rPr lang="en-US" sz="3400" b="1">
                <a:solidFill>
                  <a:srgbClr val="FF0000"/>
                </a:solidFill>
                <a:latin typeface="Times New Roman"/>
              </a:rPr>
              <a:t>Data Warehouse—Subject-Oriented</a:t>
            </a:r>
            <a:endParaRPr/>
          </a:p>
        </p:txBody>
      </p:sp>
      <p:sp>
        <p:nvSpPr>
          <p:cNvPr id="309" name="TextShape 2"/>
          <p:cNvSpPr txBox="1"/>
          <p:nvPr/>
        </p:nvSpPr>
        <p:spPr>
          <a:xfrm>
            <a:off x="152280" y="990720"/>
            <a:ext cx="8838720" cy="5638320"/>
          </a:xfrm>
          <a:prstGeom prst="rect">
            <a:avLst/>
          </a:prstGeom>
        </p:spPr>
        <p:txBody>
          <a:bodyPr lIns="92160" tIns="46080" rIns="92160" bIns="46080"/>
          <a:lstStyle/>
          <a:p>
            <a:pPr>
              <a:lnSpc>
                <a:spcPct val="130000"/>
              </a:lnSpc>
              <a:buFont typeface="Arial"/>
              <a:buChar char="•"/>
            </a:pPr>
            <a:r>
              <a:rPr lang="en-US" sz="2300">
                <a:solidFill>
                  <a:srgbClr val="000000"/>
                </a:solidFill>
                <a:latin typeface="Times New Roman"/>
              </a:rPr>
              <a:t>The Data warehouse is </a:t>
            </a:r>
            <a:r>
              <a:rPr lang="en-US" sz="2300" b="1">
                <a:solidFill>
                  <a:srgbClr val="000000"/>
                </a:solidFill>
                <a:latin typeface="Times New Roman"/>
              </a:rPr>
              <a:t>subject oriented </a:t>
            </a:r>
            <a:r>
              <a:rPr lang="en-US" sz="2300">
                <a:solidFill>
                  <a:srgbClr val="000000"/>
                </a:solidFill>
                <a:latin typeface="Times New Roman"/>
              </a:rPr>
              <a:t>because it provide us the information around a subject rather the organization's ongoing operations. </a:t>
            </a:r>
            <a:endParaRPr/>
          </a:p>
          <a:p>
            <a:pPr>
              <a:lnSpc>
                <a:spcPct val="130000"/>
              </a:lnSpc>
              <a:buFont typeface="Arial"/>
              <a:buChar char="•"/>
            </a:pPr>
            <a:r>
              <a:rPr lang="en-US" sz="2300">
                <a:solidFill>
                  <a:srgbClr val="000000"/>
                </a:solidFill>
                <a:latin typeface="Times New Roman"/>
              </a:rPr>
              <a:t>These subjects can be product, customers, suppliers, sales etc. </a:t>
            </a:r>
            <a:endParaRPr/>
          </a:p>
          <a:p>
            <a:pPr>
              <a:lnSpc>
                <a:spcPct val="130000"/>
              </a:lnSpc>
              <a:buFont typeface="Arial"/>
              <a:buChar char="•"/>
            </a:pPr>
            <a:r>
              <a:rPr lang="en-US" sz="2300">
                <a:solidFill>
                  <a:srgbClr val="000000"/>
                </a:solidFill>
                <a:latin typeface="Times New Roman"/>
              </a:rPr>
              <a:t>The data warehouse does not focus on the ongoing operations rather it focuses on modeling and analysis of data for decision making.</a:t>
            </a:r>
            <a:endParaRPr/>
          </a:p>
          <a:p>
            <a:pPr>
              <a:lnSpc>
                <a:spcPct val="130000"/>
              </a:lnSpc>
              <a:buFont typeface="Arial"/>
              <a:buChar char="•"/>
            </a:pPr>
            <a:r>
              <a:rPr lang="en-US" sz="2300">
                <a:solidFill>
                  <a:srgbClr val="000000"/>
                </a:solidFill>
                <a:latin typeface="Times New Roman"/>
              </a:rPr>
              <a:t>Provide </a:t>
            </a:r>
            <a:r>
              <a:rPr lang="en-US" sz="2300">
                <a:solidFill>
                  <a:srgbClr val="0000FF"/>
                </a:solidFill>
                <a:latin typeface="Times New Roman"/>
              </a:rPr>
              <a:t>a simple and concise/brief</a:t>
            </a:r>
            <a:r>
              <a:rPr lang="en-US" sz="2300">
                <a:solidFill>
                  <a:srgbClr val="000000"/>
                </a:solidFill>
                <a:latin typeface="Times New Roman"/>
              </a:rPr>
              <a:t> view around particular subject issues by excluding data that are not useful in the decision support process.</a:t>
            </a:r>
            <a:endParaRPr/>
          </a:p>
          <a:p>
            <a:pPr>
              <a:lnSpc>
                <a:spcPct val="130000"/>
              </a:lnSpc>
            </a:pPr>
            <a:endParaRPr/>
          </a:p>
        </p:txBody>
      </p:sp>
      <p:sp>
        <p:nvSpPr>
          <p:cNvPr id="310" name="TextShape 3"/>
          <p:cNvSpPr txBox="1"/>
          <p:nvPr/>
        </p:nvSpPr>
        <p:spPr>
          <a:xfrm>
            <a:off x="0" y="0"/>
            <a:ext cx="0" cy="0"/>
          </a:xfrm>
          <a:prstGeom prst="rect">
            <a:avLst/>
          </a:prstGeom>
        </p:spPr>
        <p:txBody>
          <a:bodyPr lIns="90000" tIns="45000" rIns="90000" bIns="45000"/>
          <a:lstStyle/>
          <a:p>
            <a:pPr>
              <a:lnSpc>
                <a:spcPct val="100000"/>
              </a:lnSpc>
            </a:pPr>
            <a:fld id="{31E131C1-C1C1-41E1-9191-E12171A13191}" type="slidenum">
              <a:rPr lang="en-IN">
                <a:solidFill>
                  <a:srgbClr val="000000"/>
                </a:solidFill>
                <a:latin typeface="Calibri"/>
              </a:rPr>
              <a:pPr>
                <a:lnSpc>
                  <a:spcPct val="100000"/>
                </a:lnSpc>
              </a:pPr>
              <a:t>7</a:t>
            </a:fld>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TextShape 1"/>
          <p:cNvSpPr txBox="1"/>
          <p:nvPr/>
        </p:nvSpPr>
        <p:spPr>
          <a:xfrm>
            <a:off x="457200" y="274680"/>
            <a:ext cx="8229240" cy="1020240"/>
          </a:xfrm>
          <a:prstGeom prst="rect">
            <a:avLst/>
          </a:prstGeom>
        </p:spPr>
        <p:txBody>
          <a:bodyPr anchor="ctr"/>
          <a:lstStyle/>
          <a:p>
            <a:pPr>
              <a:lnSpc>
                <a:spcPct val="100000"/>
              </a:lnSpc>
            </a:pPr>
            <a:r>
              <a:rPr lang="en-US" sz="5000" b="1">
                <a:solidFill>
                  <a:srgbClr val="FF0000"/>
                </a:solidFill>
                <a:latin typeface="Times New Roman"/>
              </a:rPr>
              <a:t>Slice Operation</a:t>
            </a:r>
            <a:r>
              <a:rPr lang="en-US" sz="4400" b="1">
                <a:solidFill>
                  <a:srgbClr val="000000"/>
                </a:solidFill>
                <a:latin typeface="Calibri"/>
              </a:rPr>
              <a:t>
</a:t>
            </a:r>
            <a:endParaRPr/>
          </a:p>
        </p:txBody>
      </p:sp>
      <p:sp>
        <p:nvSpPr>
          <p:cNvPr id="836" name="TextShape 2"/>
          <p:cNvSpPr txBox="1"/>
          <p:nvPr/>
        </p:nvSpPr>
        <p:spPr>
          <a:xfrm>
            <a:off x="228600" y="1066680"/>
            <a:ext cx="8686440" cy="5562360"/>
          </a:xfrm>
          <a:prstGeom prst="rect">
            <a:avLst/>
          </a:prstGeom>
        </p:spPr>
        <p:txBody>
          <a:bodyPr/>
          <a:lstStyle/>
          <a:p>
            <a:pPr>
              <a:lnSpc>
                <a:spcPct val="100000"/>
              </a:lnSpc>
              <a:buFont typeface="Arial"/>
              <a:buChar char="•"/>
            </a:pPr>
            <a:r>
              <a:rPr lang="en-US" sz="3200">
                <a:solidFill>
                  <a:srgbClr val="000000"/>
                </a:solidFill>
                <a:latin typeface="Times New Roman"/>
              </a:rPr>
              <a:t>The slice operation performs selection of one dimension on a given cube and give us a new sub cube. </a:t>
            </a:r>
            <a:endParaRPr/>
          </a:p>
          <a:p>
            <a:pPr>
              <a:lnSpc>
                <a:spcPct val="100000"/>
              </a:lnSpc>
              <a:buFont typeface="Arial"/>
              <a:buChar char="•"/>
            </a:pPr>
            <a:r>
              <a:rPr lang="en-US" sz="3200">
                <a:solidFill>
                  <a:srgbClr val="000000"/>
                </a:solidFill>
                <a:latin typeface="Times New Roman"/>
              </a:rPr>
              <a:t>The Slice operation is performed for the dimension time using the criterion time ="Q1".</a:t>
            </a:r>
            <a:endParaRPr/>
          </a:p>
          <a:p>
            <a:pPr>
              <a:lnSpc>
                <a:spcPct val="100000"/>
              </a:lnSpc>
              <a:buFont typeface="Arial"/>
              <a:buChar char="•"/>
            </a:pPr>
            <a:r>
              <a:rPr lang="en-US" sz="3200">
                <a:solidFill>
                  <a:srgbClr val="000000"/>
                </a:solidFill>
                <a:latin typeface="Times New Roman"/>
              </a:rPr>
              <a:t>It will form a new sub cube by selecting one or more dimensions.</a:t>
            </a:r>
            <a:endParaRPr/>
          </a:p>
          <a:p>
            <a:pPr>
              <a:lnSpc>
                <a:spcPct val="100000"/>
              </a:lnSpc>
              <a:buFont typeface="Arial"/>
              <a:buChar char="•"/>
            </a:pPr>
            <a:r>
              <a:rPr lang="en-US" sz="3200">
                <a:solidFill>
                  <a:srgbClr val="000000"/>
                </a:solidFill>
                <a:latin typeface="Times New Roman"/>
              </a:rPr>
              <a:t>Consider the diagram showing the slice operation. </a:t>
            </a:r>
            <a:endParaRPr/>
          </a:p>
          <a:p>
            <a:pPr>
              <a:lnSpc>
                <a:spcPct val="100000"/>
              </a:lnSpc>
            </a:pPr>
            <a:endParaRPr/>
          </a:p>
        </p:txBody>
      </p:sp>
      <p:sp>
        <p:nvSpPr>
          <p:cNvPr id="837" name="TextShape 3"/>
          <p:cNvSpPr txBox="1"/>
          <p:nvPr/>
        </p:nvSpPr>
        <p:spPr>
          <a:xfrm>
            <a:off x="0" y="0"/>
            <a:ext cx="0" cy="0"/>
          </a:xfrm>
          <a:prstGeom prst="rect">
            <a:avLst/>
          </a:prstGeom>
        </p:spPr>
        <p:txBody>
          <a:bodyPr lIns="90000" tIns="45000" rIns="90000" bIns="45000"/>
          <a:lstStyle/>
          <a:p>
            <a:pPr>
              <a:lnSpc>
                <a:spcPct val="100000"/>
              </a:lnSpc>
            </a:pPr>
            <a:fld id="{3181D100-C111-4131-A1A1-D14131D14111}" type="slidenum">
              <a:rPr lang="en-IN">
                <a:solidFill>
                  <a:srgbClr val="000000"/>
                </a:solidFill>
                <a:latin typeface="Calibri"/>
              </a:rPr>
              <a:pPr>
                <a:lnSpc>
                  <a:spcPct val="100000"/>
                </a:lnSpc>
              </a:pPr>
              <a:t>70</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C:\Users\admin\Desktop\slice.jpg.png"/>
          <p:cNvPicPr>
            <a:picLocks noChangeAspect="1" noChangeArrowheads="1"/>
          </p:cNvPicPr>
          <p:nvPr/>
        </p:nvPicPr>
        <p:blipFill>
          <a:blip r:embed="rId2"/>
          <a:srcRect/>
          <a:stretch>
            <a:fillRect/>
          </a:stretch>
        </p:blipFill>
        <p:spPr bwMode="auto">
          <a:xfrm>
            <a:off x="1752600" y="0"/>
            <a:ext cx="5638800" cy="68580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extShape 1"/>
          <p:cNvSpPr txBox="1"/>
          <p:nvPr/>
        </p:nvSpPr>
        <p:spPr>
          <a:xfrm>
            <a:off x="457200" y="274680"/>
            <a:ext cx="8229240" cy="867960"/>
          </a:xfrm>
          <a:prstGeom prst="rect">
            <a:avLst/>
          </a:prstGeom>
        </p:spPr>
        <p:txBody>
          <a:bodyPr anchor="ctr"/>
          <a:lstStyle/>
          <a:p>
            <a:pPr>
              <a:lnSpc>
                <a:spcPct val="100000"/>
              </a:lnSpc>
            </a:pPr>
            <a:r>
              <a:rPr lang="en-US" sz="4000" b="1">
                <a:solidFill>
                  <a:srgbClr val="FF0000"/>
                </a:solidFill>
                <a:latin typeface="Times New Roman"/>
              </a:rPr>
              <a:t>Dice Operation
</a:t>
            </a:r>
            <a:endParaRPr/>
          </a:p>
        </p:txBody>
      </p:sp>
      <p:sp>
        <p:nvSpPr>
          <p:cNvPr id="842" name="TextShape 2"/>
          <p:cNvSpPr txBox="1"/>
          <p:nvPr/>
        </p:nvSpPr>
        <p:spPr>
          <a:xfrm>
            <a:off x="228600" y="914400"/>
            <a:ext cx="8686440" cy="5638320"/>
          </a:xfrm>
          <a:prstGeom prst="rect">
            <a:avLst/>
          </a:prstGeom>
        </p:spPr>
        <p:txBody>
          <a:bodyPr/>
          <a:lstStyle/>
          <a:p>
            <a:pPr>
              <a:lnSpc>
                <a:spcPct val="100000"/>
              </a:lnSpc>
              <a:buFont typeface="Arial"/>
              <a:buChar char="•"/>
            </a:pPr>
            <a:r>
              <a:rPr lang="en-US" sz="3200">
                <a:solidFill>
                  <a:srgbClr val="000000"/>
                </a:solidFill>
                <a:latin typeface="Times New Roman"/>
              </a:rPr>
              <a:t>The Dice operation performs selection of two or more dimension on a given cube and give us a new subcube. </a:t>
            </a:r>
            <a:endParaRPr/>
          </a:p>
          <a:p>
            <a:pPr>
              <a:lnSpc>
                <a:spcPct val="100000"/>
              </a:lnSpc>
              <a:buFont typeface="Arial"/>
              <a:buChar char="•"/>
            </a:pPr>
            <a:r>
              <a:rPr lang="en-US" sz="3200">
                <a:solidFill>
                  <a:srgbClr val="000000"/>
                </a:solidFill>
                <a:latin typeface="Times New Roman"/>
              </a:rPr>
              <a:t>The dice operation on the cube based on the following selection criteria that involve three dimensions.</a:t>
            </a:r>
            <a:endParaRPr/>
          </a:p>
          <a:p>
            <a:pPr>
              <a:lnSpc>
                <a:spcPct val="100000"/>
              </a:lnSpc>
              <a:buFont typeface="Wingdings" charset="2"/>
              <a:buChar char=""/>
            </a:pPr>
            <a:r>
              <a:rPr lang="en-US" sz="3200">
                <a:solidFill>
                  <a:srgbClr val="000000"/>
                </a:solidFill>
                <a:latin typeface="Times New Roman"/>
              </a:rPr>
              <a:t>(location = "Toronto" or "Vancouver“)</a:t>
            </a:r>
            <a:endParaRPr/>
          </a:p>
          <a:p>
            <a:pPr>
              <a:lnSpc>
                <a:spcPct val="100000"/>
              </a:lnSpc>
              <a:buFont typeface="Wingdings" charset="2"/>
              <a:buChar char=""/>
            </a:pPr>
            <a:r>
              <a:rPr lang="en-US" sz="3200">
                <a:solidFill>
                  <a:srgbClr val="000000"/>
                </a:solidFill>
                <a:latin typeface="Times New Roman"/>
              </a:rPr>
              <a:t>(time = "Q1" or "Q2“)</a:t>
            </a:r>
            <a:endParaRPr/>
          </a:p>
          <a:p>
            <a:pPr>
              <a:lnSpc>
                <a:spcPct val="100000"/>
              </a:lnSpc>
              <a:buFont typeface="Wingdings" charset="2"/>
              <a:buChar char=""/>
            </a:pPr>
            <a:r>
              <a:rPr lang="en-US" sz="3200">
                <a:solidFill>
                  <a:srgbClr val="000000"/>
                </a:solidFill>
                <a:latin typeface="Times New Roman"/>
              </a:rPr>
              <a:t>(item =" Mobile" or "Modem").</a:t>
            </a:r>
            <a:endParaRPr/>
          </a:p>
          <a:p>
            <a:pPr>
              <a:lnSpc>
                <a:spcPct val="100000"/>
              </a:lnSpc>
            </a:pPr>
            <a:endParaRPr/>
          </a:p>
        </p:txBody>
      </p:sp>
      <p:sp>
        <p:nvSpPr>
          <p:cNvPr id="843" name="TextShape 3"/>
          <p:cNvSpPr txBox="1"/>
          <p:nvPr/>
        </p:nvSpPr>
        <p:spPr>
          <a:xfrm>
            <a:off x="0" y="0"/>
            <a:ext cx="0" cy="0"/>
          </a:xfrm>
          <a:prstGeom prst="rect">
            <a:avLst/>
          </a:prstGeom>
        </p:spPr>
        <p:txBody>
          <a:bodyPr lIns="90000" tIns="45000" rIns="90000" bIns="45000"/>
          <a:lstStyle/>
          <a:p>
            <a:pPr>
              <a:lnSpc>
                <a:spcPct val="100000"/>
              </a:lnSpc>
            </a:pPr>
            <a:fld id="{918171C1-6181-41F1-8161-E1E1F1115131}" type="slidenum">
              <a:rPr lang="en-IN">
                <a:solidFill>
                  <a:srgbClr val="000000"/>
                </a:solidFill>
                <a:latin typeface="Calibri"/>
              </a:rPr>
              <a:pPr>
                <a:lnSpc>
                  <a:spcPct val="100000"/>
                </a:lnSpc>
              </a:pPr>
              <a:t>72</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C:\Users\admin\Desktop\dice.jpg.png"/>
          <p:cNvPicPr>
            <a:picLocks noChangeAspect="1" noChangeArrowheads="1"/>
          </p:cNvPicPr>
          <p:nvPr/>
        </p:nvPicPr>
        <p:blipFill>
          <a:blip r:embed="rId2"/>
          <a:srcRect/>
          <a:stretch>
            <a:fillRect/>
          </a:stretch>
        </p:blipFill>
        <p:spPr bwMode="auto">
          <a:xfrm>
            <a:off x="1981200" y="0"/>
            <a:ext cx="4800600" cy="68580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FF0000"/>
                </a:solidFill>
                <a:latin typeface="Times New Roman"/>
              </a:rPr>
              <a:t>Pivot Operation</a:t>
            </a:r>
            <a:endParaRPr/>
          </a:p>
        </p:txBody>
      </p:sp>
      <p:sp>
        <p:nvSpPr>
          <p:cNvPr id="848" name="TextShape 2"/>
          <p:cNvSpPr txBox="1"/>
          <p:nvPr/>
        </p:nvSpPr>
        <p:spPr>
          <a:xfrm>
            <a:off x="228600" y="1600200"/>
            <a:ext cx="8762760" cy="4952520"/>
          </a:xfrm>
          <a:prstGeom prst="rect">
            <a:avLst/>
          </a:prstGeom>
        </p:spPr>
        <p:txBody>
          <a:bodyPr/>
          <a:lstStyle/>
          <a:p>
            <a:pPr>
              <a:lnSpc>
                <a:spcPct val="100000"/>
              </a:lnSpc>
              <a:buFont typeface="Arial"/>
              <a:buChar char="•"/>
            </a:pPr>
            <a:r>
              <a:rPr lang="en-US" sz="3200">
                <a:solidFill>
                  <a:srgbClr val="000000"/>
                </a:solidFill>
                <a:latin typeface="Times New Roman"/>
              </a:rPr>
              <a:t>The pivot operation is also known as rotation.</a:t>
            </a:r>
            <a:endParaRPr/>
          </a:p>
          <a:p>
            <a:pPr>
              <a:lnSpc>
                <a:spcPct val="100000"/>
              </a:lnSpc>
            </a:pPr>
            <a:endParaRPr/>
          </a:p>
          <a:p>
            <a:pPr>
              <a:lnSpc>
                <a:spcPct val="100000"/>
              </a:lnSpc>
              <a:buFont typeface="Arial"/>
              <a:buChar char="•"/>
            </a:pPr>
            <a:r>
              <a:rPr lang="en-US" sz="3200">
                <a:solidFill>
                  <a:srgbClr val="000000"/>
                </a:solidFill>
                <a:latin typeface="Times New Roman"/>
              </a:rPr>
              <a:t>It rotates the data axes in view in order to provide an alternative presentation of data.</a:t>
            </a:r>
            <a:endParaRPr/>
          </a:p>
          <a:p>
            <a:pPr>
              <a:lnSpc>
                <a:spcPct val="100000"/>
              </a:lnSpc>
            </a:pPr>
            <a:endParaRPr/>
          </a:p>
          <a:p>
            <a:pPr>
              <a:lnSpc>
                <a:spcPct val="100000"/>
              </a:lnSpc>
              <a:buFont typeface="Arial"/>
              <a:buChar char="•"/>
            </a:pPr>
            <a:r>
              <a:rPr lang="en-US" sz="3200">
                <a:solidFill>
                  <a:srgbClr val="000000"/>
                </a:solidFill>
                <a:latin typeface="Times New Roman"/>
              </a:rPr>
              <a:t>Consider the diagram showing the pivot operation.</a:t>
            </a:r>
            <a:endParaRPr/>
          </a:p>
          <a:p>
            <a:pPr>
              <a:lnSpc>
                <a:spcPct val="100000"/>
              </a:lnSpc>
            </a:pPr>
            <a:endParaRPr/>
          </a:p>
        </p:txBody>
      </p:sp>
      <p:sp>
        <p:nvSpPr>
          <p:cNvPr id="849" name="TextShape 3"/>
          <p:cNvSpPr txBox="1"/>
          <p:nvPr/>
        </p:nvSpPr>
        <p:spPr>
          <a:xfrm>
            <a:off x="0" y="0"/>
            <a:ext cx="0" cy="0"/>
          </a:xfrm>
          <a:prstGeom prst="rect">
            <a:avLst/>
          </a:prstGeom>
        </p:spPr>
        <p:txBody>
          <a:bodyPr lIns="90000" tIns="45000" rIns="90000" bIns="45000"/>
          <a:lstStyle/>
          <a:p>
            <a:pPr>
              <a:lnSpc>
                <a:spcPct val="100000"/>
              </a:lnSpc>
            </a:pPr>
            <a:fld id="{F1617121-51B1-41F1-B121-B15191C17191}" type="slidenum">
              <a:rPr lang="en-IN">
                <a:solidFill>
                  <a:srgbClr val="000000"/>
                </a:solidFill>
                <a:latin typeface="Calibri"/>
              </a:rPr>
              <a:pPr>
                <a:lnSpc>
                  <a:spcPct val="100000"/>
                </a:lnSpc>
              </a:pPr>
              <a:t>74</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C:\Users\admin\Desktop\pivot.jpg.png"/>
          <p:cNvPicPr>
            <a:picLocks noChangeAspect="1" noChangeArrowheads="1"/>
          </p:cNvPicPr>
          <p:nvPr/>
        </p:nvPicPr>
        <p:blipFill>
          <a:blip r:embed="rId2"/>
          <a:srcRect/>
          <a:stretch>
            <a:fillRect/>
          </a:stretch>
        </p:blipFill>
        <p:spPr bwMode="auto">
          <a:xfrm>
            <a:off x="1447800" y="0"/>
            <a:ext cx="6324600" cy="6629400"/>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76</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US" sz="4400" b="1">
                <a:solidFill>
                  <a:srgbClr val="FF0000"/>
                </a:solidFill>
                <a:latin typeface="Times New Roman"/>
              </a:rPr>
              <a:t>Other OLAP Operations</a:t>
            </a:r>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buFont typeface="Wingdings" charset="2"/>
              <a:buChar char=""/>
            </a:pPr>
            <a:r>
              <a:rPr lang="en-IN" sz="2700">
                <a:solidFill>
                  <a:srgbClr val="000000"/>
                </a:solidFill>
                <a:latin typeface="Times New Roman"/>
              </a:rPr>
              <a:t> </a:t>
            </a:r>
            <a:r>
              <a:rPr lang="en-IN" sz="2700" b="1">
                <a:solidFill>
                  <a:srgbClr val="FF0000"/>
                </a:solidFill>
                <a:latin typeface="Times New Roman"/>
              </a:rPr>
              <a:t>Drill-Across: </a:t>
            </a:r>
            <a:r>
              <a:rPr lang="en-IN" sz="2700">
                <a:solidFill>
                  <a:srgbClr val="000000"/>
                </a:solidFill>
                <a:latin typeface="Times New Roman"/>
              </a:rPr>
              <a:t>Queries involving more than one fact table.</a:t>
            </a:r>
            <a:endParaRPr/>
          </a:p>
          <a:p>
            <a:pPr>
              <a:lnSpc>
                <a:spcPct val="100000"/>
              </a:lnSpc>
            </a:pPr>
            <a:endParaRPr/>
          </a:p>
          <a:p>
            <a:pPr>
              <a:lnSpc>
                <a:spcPct val="100000"/>
              </a:lnSpc>
              <a:buFont typeface="Wingdings" charset="2"/>
              <a:buChar char=""/>
            </a:pPr>
            <a:r>
              <a:rPr lang="en-IN" sz="2700">
                <a:solidFill>
                  <a:srgbClr val="000000"/>
                </a:solidFill>
                <a:latin typeface="Times New Roman"/>
              </a:rPr>
              <a:t> </a:t>
            </a:r>
            <a:r>
              <a:rPr lang="en-IN" sz="2700" b="1">
                <a:solidFill>
                  <a:srgbClr val="FF0000"/>
                </a:solidFill>
                <a:latin typeface="Times New Roman"/>
              </a:rPr>
              <a:t>Drill-Through: </a:t>
            </a:r>
            <a:r>
              <a:rPr lang="en-IN" sz="2700">
                <a:solidFill>
                  <a:srgbClr val="000000"/>
                </a:solidFill>
                <a:latin typeface="Times New Roman"/>
              </a:rPr>
              <a:t>Makes use of SQL to drill through the bottom level of a data cube down to its back-end relational tables.</a:t>
            </a:r>
            <a:endParaRPr/>
          </a:p>
          <a:p>
            <a:pPr>
              <a:lnSpc>
                <a:spcPct val="100000"/>
              </a:lnSpc>
            </a:pPr>
            <a:endParaRPr/>
          </a:p>
          <a:p>
            <a:pPr>
              <a:lnSpc>
                <a:spcPct val="100000"/>
              </a:lnSpc>
              <a:buFont typeface="Wingdings" charset="2"/>
              <a:buChar char=""/>
            </a:pPr>
            <a:r>
              <a:rPr lang="en-IN" sz="2700">
                <a:solidFill>
                  <a:srgbClr val="000000"/>
                </a:solidFill>
                <a:latin typeface="Times New Roman"/>
              </a:rPr>
              <a:t> </a:t>
            </a:r>
            <a:r>
              <a:rPr lang="en-IN" sz="2700" b="1">
                <a:solidFill>
                  <a:srgbClr val="FF0000"/>
                </a:solidFill>
                <a:latin typeface="Times New Roman"/>
              </a:rPr>
              <a:t>Pivot (rotate): </a:t>
            </a:r>
            <a:r>
              <a:rPr lang="en-IN" sz="2700">
                <a:solidFill>
                  <a:srgbClr val="000000"/>
                </a:solidFill>
                <a:latin typeface="Times New Roman"/>
              </a:rPr>
              <a:t>Pivot (also called </a:t>
            </a:r>
            <a:r>
              <a:rPr lang="en-IN" sz="2700" b="1">
                <a:solidFill>
                  <a:srgbClr val="000000"/>
                </a:solidFill>
                <a:latin typeface="Times New Roman"/>
              </a:rPr>
              <a:t>"rotate") </a:t>
            </a:r>
            <a:r>
              <a:rPr lang="en-IN" sz="2700">
                <a:solidFill>
                  <a:srgbClr val="000000"/>
                </a:solidFill>
                <a:latin typeface="Times New Roman"/>
              </a:rPr>
              <a:t>is a visualization operation which rotates the data axes in view in order to provide an alternative presentation of the data. </a:t>
            </a:r>
            <a:endParaRPr/>
          </a:p>
          <a:p>
            <a:pPr>
              <a:lnSpc>
                <a:spcPct val="100000"/>
              </a:lnSpc>
            </a:pP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609480" y="380880"/>
            <a:ext cx="7792560" cy="456840"/>
          </a:xfrm>
          <a:prstGeom prst="rect">
            <a:avLst/>
          </a:prstGeom>
        </p:spPr>
        <p:txBody>
          <a:bodyPr lIns="92160" tIns="46080" rIns="92160" bIns="46080" anchor="ctr"/>
          <a:lstStyle/>
          <a:p>
            <a:pPr algn="ctr">
              <a:lnSpc>
                <a:spcPct val="100000"/>
              </a:lnSpc>
            </a:pPr>
            <a:r>
              <a:rPr lang="en-US" sz="3200" b="1">
                <a:solidFill>
                  <a:srgbClr val="FF0000"/>
                </a:solidFill>
                <a:latin typeface="Times New Roman"/>
              </a:rPr>
              <a:t>Data Warehouse vs. Operational DBMS</a:t>
            </a:r>
            <a:endParaRPr/>
          </a:p>
        </p:txBody>
      </p:sp>
      <p:sp>
        <p:nvSpPr>
          <p:cNvPr id="332" name="TextShape 2"/>
          <p:cNvSpPr txBox="1"/>
          <p:nvPr/>
        </p:nvSpPr>
        <p:spPr>
          <a:xfrm>
            <a:off x="380880" y="1066680"/>
            <a:ext cx="8534160" cy="5486040"/>
          </a:xfrm>
          <a:prstGeom prst="rect">
            <a:avLst/>
          </a:prstGeom>
        </p:spPr>
        <p:txBody>
          <a:bodyPr lIns="92160" tIns="46080" rIns="92160" bIns="46080"/>
          <a:lstStyle/>
          <a:p>
            <a:pPr>
              <a:lnSpc>
                <a:spcPct val="110000"/>
              </a:lnSpc>
              <a:buFont typeface="Arial"/>
              <a:buChar char="•"/>
            </a:pPr>
            <a:r>
              <a:rPr lang="en-US" sz="2700" b="1">
                <a:solidFill>
                  <a:srgbClr val="000000"/>
                </a:solidFill>
                <a:latin typeface="Times New Roman"/>
              </a:rPr>
              <a:t>OLTP (on-line transaction processing)</a:t>
            </a:r>
            <a:endParaRPr/>
          </a:p>
          <a:p>
            <a:pPr lvl="1">
              <a:lnSpc>
                <a:spcPct val="110000"/>
              </a:lnSpc>
              <a:buFont typeface="Arial"/>
              <a:buChar char="–"/>
            </a:pPr>
            <a:r>
              <a:rPr lang="en-US" sz="2700">
                <a:solidFill>
                  <a:srgbClr val="000000"/>
                </a:solidFill>
                <a:latin typeface="Times New Roman"/>
              </a:rPr>
              <a:t>Major task of traditional relational DBMS</a:t>
            </a:r>
            <a:endParaRPr/>
          </a:p>
          <a:p>
            <a:pPr lvl="1">
              <a:lnSpc>
                <a:spcPct val="110000"/>
              </a:lnSpc>
              <a:buFont typeface="Arial"/>
              <a:buChar char="–"/>
            </a:pPr>
            <a:r>
              <a:rPr lang="en-US" sz="2700">
                <a:solidFill>
                  <a:srgbClr val="000000"/>
                </a:solidFill>
                <a:latin typeface="Times New Roman"/>
              </a:rPr>
              <a:t>Day-to-day operations: purchasing, inventory, banking, manufacturing, registration, accounting, etc.</a:t>
            </a:r>
            <a:endParaRPr/>
          </a:p>
          <a:p>
            <a:endParaRPr/>
          </a:p>
          <a:p>
            <a:pPr>
              <a:lnSpc>
                <a:spcPct val="110000"/>
              </a:lnSpc>
              <a:buFont typeface="Arial"/>
              <a:buChar char="•"/>
            </a:pPr>
            <a:r>
              <a:rPr lang="en-US" sz="2700" b="1">
                <a:solidFill>
                  <a:srgbClr val="000000"/>
                </a:solidFill>
                <a:latin typeface="Times New Roman"/>
              </a:rPr>
              <a:t>OLAP (on-line analytical processing)</a:t>
            </a:r>
            <a:endParaRPr/>
          </a:p>
          <a:p>
            <a:pPr lvl="1">
              <a:lnSpc>
                <a:spcPct val="110000"/>
              </a:lnSpc>
              <a:buFont typeface="Arial"/>
              <a:buChar char="–"/>
            </a:pPr>
            <a:r>
              <a:rPr lang="en-US" sz="2700">
                <a:solidFill>
                  <a:srgbClr val="000000"/>
                </a:solidFill>
                <a:latin typeface="Times New Roman"/>
              </a:rPr>
              <a:t>Major task of data warehouse system</a:t>
            </a:r>
            <a:endParaRPr/>
          </a:p>
          <a:p>
            <a:pPr lvl="1">
              <a:lnSpc>
                <a:spcPct val="110000"/>
              </a:lnSpc>
              <a:buFont typeface="Arial"/>
              <a:buChar char="–"/>
            </a:pPr>
            <a:r>
              <a:rPr lang="en-US" sz="2700">
                <a:solidFill>
                  <a:srgbClr val="000000"/>
                </a:solidFill>
                <a:latin typeface="Times New Roman"/>
              </a:rPr>
              <a:t>Data analysis and decision making</a:t>
            </a:r>
            <a:endParaRPr/>
          </a:p>
          <a:p>
            <a:pPr>
              <a:lnSpc>
                <a:spcPct val="110000"/>
              </a:lnSpc>
            </a:pPr>
            <a:endParaRPr/>
          </a:p>
        </p:txBody>
      </p:sp>
      <p:sp>
        <p:nvSpPr>
          <p:cNvPr id="333" name="TextShape 3"/>
          <p:cNvSpPr txBox="1"/>
          <p:nvPr/>
        </p:nvSpPr>
        <p:spPr>
          <a:xfrm>
            <a:off x="0" y="0"/>
            <a:ext cx="0" cy="0"/>
          </a:xfrm>
          <a:prstGeom prst="rect">
            <a:avLst/>
          </a:prstGeom>
        </p:spPr>
        <p:txBody>
          <a:bodyPr lIns="90000" tIns="45000" rIns="90000" bIns="45000"/>
          <a:lstStyle/>
          <a:p>
            <a:pPr>
              <a:lnSpc>
                <a:spcPct val="100000"/>
              </a:lnSpc>
            </a:pPr>
            <a:fld id="{A1817191-4181-41F1-B111-A161C171F141}" type="slidenum">
              <a:rPr lang="en-IN">
                <a:solidFill>
                  <a:srgbClr val="000000"/>
                </a:solidFill>
                <a:latin typeface="Calibri"/>
              </a:rPr>
              <a:pPr>
                <a:lnSpc>
                  <a:spcPct val="100000"/>
                </a:lnSpc>
              </a:pPr>
              <a:t>77</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94690528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57200" y="228600"/>
            <a:ext cx="8229240" cy="6324120"/>
          </a:xfrm>
          <a:prstGeom prst="rect">
            <a:avLst/>
          </a:prstGeom>
        </p:spPr>
        <p:txBody>
          <a:bodyPr/>
          <a:lstStyle/>
          <a:p>
            <a:pPr lvl="1">
              <a:lnSpc>
                <a:spcPct val="100000"/>
              </a:lnSpc>
              <a:buFont typeface="Wingdings" charset="2"/>
              <a:buChar char=""/>
            </a:pPr>
            <a:r>
              <a:rPr lang="en-US" sz="2200" b="1">
                <a:solidFill>
                  <a:srgbClr val="FF0000"/>
                </a:solidFill>
                <a:latin typeface="Times New Roman"/>
              </a:rPr>
              <a:t>User and system orientation: </a:t>
            </a:r>
            <a:r>
              <a:rPr lang="en-US" sz="2200">
                <a:solidFill>
                  <a:srgbClr val="000000"/>
                </a:solidFill>
                <a:latin typeface="Times New Roman"/>
              </a:rPr>
              <a:t>customer vs. market:</a:t>
            </a:r>
            <a:endParaRPr/>
          </a:p>
          <a:p>
            <a:pPr lvl="1">
              <a:lnSpc>
                <a:spcPct val="100000"/>
              </a:lnSpc>
              <a:buFont typeface="Arial"/>
              <a:buChar char="•"/>
            </a:pPr>
            <a:r>
              <a:rPr lang="en-US" sz="2200">
                <a:solidFill>
                  <a:srgbClr val="000000"/>
                </a:solidFill>
                <a:latin typeface="Times New Roman"/>
              </a:rPr>
              <a:t>An OLTP is custom-oriented and is used for transaction and query processing by clerks, clients and information technology.</a:t>
            </a:r>
            <a:endParaRPr/>
          </a:p>
          <a:p>
            <a:pPr lvl="1">
              <a:lnSpc>
                <a:spcPct val="100000"/>
              </a:lnSpc>
              <a:buFont typeface="Arial"/>
              <a:buChar char="•"/>
            </a:pPr>
            <a:r>
              <a:rPr lang="en-US" sz="2200">
                <a:solidFill>
                  <a:srgbClr val="000000"/>
                </a:solidFill>
                <a:latin typeface="Times New Roman"/>
              </a:rPr>
              <a:t>An OLAP is market oriented and is used for data analysis by knowledge workers, including managers,executive and analysis.</a:t>
            </a:r>
            <a:endParaRPr/>
          </a:p>
          <a:p>
            <a:pPr lvl="1">
              <a:lnSpc>
                <a:spcPct val="100000"/>
              </a:lnSpc>
              <a:buFont typeface="Wingdings" charset="2"/>
              <a:buChar char=""/>
            </a:pPr>
            <a:r>
              <a:rPr lang="en-US" sz="2200" b="1">
                <a:solidFill>
                  <a:srgbClr val="FF0000"/>
                </a:solidFill>
                <a:latin typeface="Times New Roman"/>
              </a:rPr>
              <a:t>Data contents:</a:t>
            </a:r>
            <a:endParaRPr/>
          </a:p>
          <a:p>
            <a:pPr lvl="1">
              <a:lnSpc>
                <a:spcPct val="100000"/>
              </a:lnSpc>
              <a:buFont typeface="Arial"/>
              <a:buChar char="•"/>
            </a:pPr>
            <a:r>
              <a:rPr lang="en-US" sz="2200">
                <a:solidFill>
                  <a:srgbClr val="000000"/>
                </a:solidFill>
                <a:latin typeface="Times New Roman"/>
              </a:rPr>
              <a:t>An OLTP manages current data that are too detailed and can be easily used for decision making.</a:t>
            </a:r>
            <a:endParaRPr/>
          </a:p>
          <a:p>
            <a:pPr lvl="1">
              <a:lnSpc>
                <a:spcPct val="100000"/>
              </a:lnSpc>
              <a:buFont typeface="Arial"/>
              <a:buChar char="•"/>
            </a:pPr>
            <a:r>
              <a:rPr lang="en-US" sz="2200">
                <a:solidFill>
                  <a:srgbClr val="000000"/>
                </a:solidFill>
                <a:latin typeface="Times New Roman"/>
              </a:rPr>
              <a:t>An OLAP system manages large amount of historical data,provide facilities for summarization.</a:t>
            </a:r>
            <a:endParaRPr/>
          </a:p>
          <a:p>
            <a:pPr lvl="1">
              <a:lnSpc>
                <a:spcPct val="100000"/>
              </a:lnSpc>
              <a:buFont typeface="Wingdings" charset="2"/>
              <a:buChar char=""/>
            </a:pPr>
            <a:r>
              <a:rPr lang="en-US" sz="2200" b="1">
                <a:solidFill>
                  <a:srgbClr val="FF0000"/>
                </a:solidFill>
                <a:latin typeface="Times New Roman"/>
              </a:rPr>
              <a:t>Database design</a:t>
            </a:r>
            <a:endParaRPr/>
          </a:p>
          <a:p>
            <a:pPr lvl="1">
              <a:lnSpc>
                <a:spcPct val="100000"/>
              </a:lnSpc>
              <a:buFont typeface="Arial"/>
              <a:buChar char="•"/>
            </a:pPr>
            <a:r>
              <a:rPr lang="en-US" sz="2200">
                <a:solidFill>
                  <a:srgbClr val="000000"/>
                </a:solidFill>
                <a:latin typeface="Times New Roman"/>
              </a:rPr>
              <a:t>An OLTP uses ER-model and application oriented database design and an OLAP uses subject oriented database system.</a:t>
            </a:r>
            <a:endParaRPr/>
          </a:p>
          <a:p>
            <a:pPr lvl="1">
              <a:lnSpc>
                <a:spcPct val="100000"/>
              </a:lnSpc>
              <a:buFont typeface="Wingdings" charset="2"/>
              <a:buChar char=""/>
            </a:pPr>
            <a:r>
              <a:rPr lang="en-US" sz="2200" b="1">
                <a:solidFill>
                  <a:srgbClr val="FF0000"/>
                </a:solidFill>
                <a:latin typeface="Times New Roman"/>
              </a:rPr>
              <a:t>View</a:t>
            </a:r>
            <a:endParaRPr/>
          </a:p>
          <a:p>
            <a:pPr lvl="1">
              <a:lnSpc>
                <a:spcPct val="100000"/>
              </a:lnSpc>
              <a:buFont typeface="Arial"/>
              <a:buChar char="•"/>
            </a:pPr>
            <a:r>
              <a:rPr lang="en-US" sz="2200">
                <a:solidFill>
                  <a:srgbClr val="000000"/>
                </a:solidFill>
                <a:latin typeface="Times New Roman"/>
              </a:rPr>
              <a:t>An OLTP focuses on current data while OLAP focuses on historical data.</a:t>
            </a:r>
            <a:endParaRPr/>
          </a:p>
          <a:p>
            <a:endParaRPr/>
          </a:p>
          <a:p>
            <a:pPr>
              <a:lnSpc>
                <a:spcPct val="100000"/>
              </a:lnSpc>
            </a:pPr>
            <a:endParaRPr/>
          </a:p>
        </p:txBody>
      </p:sp>
      <p:sp>
        <p:nvSpPr>
          <p:cNvPr id="335" name="TextShape 2"/>
          <p:cNvSpPr txBox="1"/>
          <p:nvPr/>
        </p:nvSpPr>
        <p:spPr>
          <a:xfrm>
            <a:off x="0" y="0"/>
            <a:ext cx="0" cy="0"/>
          </a:xfrm>
          <a:prstGeom prst="rect">
            <a:avLst/>
          </a:prstGeom>
        </p:spPr>
        <p:txBody>
          <a:bodyPr lIns="90000" tIns="45000" rIns="90000" bIns="45000"/>
          <a:lstStyle/>
          <a:p>
            <a:pPr>
              <a:lnSpc>
                <a:spcPct val="100000"/>
              </a:lnSpc>
            </a:pPr>
            <a:fld id="{21F1E191-8111-41E1-B131-81B181A12181}" type="slidenum">
              <a:rPr lang="en-IN">
                <a:solidFill>
                  <a:srgbClr val="000000"/>
                </a:solidFill>
                <a:latin typeface="Calibri"/>
              </a:rPr>
              <a:pPr>
                <a:lnSpc>
                  <a:spcPct val="100000"/>
                </a:lnSpc>
              </a:pPr>
              <a:t>78</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4307852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 name="Table 1"/>
          <p:cNvGraphicFramePr/>
          <p:nvPr>
            <p:extLst>
              <p:ext uri="{D42A27DB-BD31-4B8C-83A1-F6EECF244321}">
                <p14:modId xmlns:p14="http://schemas.microsoft.com/office/powerpoint/2010/main" val="1175553959"/>
              </p:ext>
            </p:extLst>
          </p:nvPr>
        </p:nvGraphicFramePr>
        <p:xfrm>
          <a:off x="228600" y="380880"/>
          <a:ext cx="8762760" cy="6011400"/>
        </p:xfrm>
        <a:graphic>
          <a:graphicData uri="http://schemas.openxmlformats.org/drawingml/2006/table">
            <a:tbl>
              <a:tblPr/>
              <a:tblGrid>
                <a:gridCol w="1981080">
                  <a:extLst>
                    <a:ext uri="{9D8B030D-6E8A-4147-A177-3AD203B41FA5}">
                      <a16:colId xmlns:a16="http://schemas.microsoft.com/office/drawing/2014/main" val="20000"/>
                    </a:ext>
                  </a:extLst>
                </a:gridCol>
                <a:gridCol w="3454920">
                  <a:extLst>
                    <a:ext uri="{9D8B030D-6E8A-4147-A177-3AD203B41FA5}">
                      <a16:colId xmlns:a16="http://schemas.microsoft.com/office/drawing/2014/main" val="20001"/>
                    </a:ext>
                  </a:extLst>
                </a:gridCol>
                <a:gridCol w="3326760">
                  <a:extLst>
                    <a:ext uri="{9D8B030D-6E8A-4147-A177-3AD203B41FA5}">
                      <a16:colId xmlns:a16="http://schemas.microsoft.com/office/drawing/2014/main" val="20002"/>
                    </a:ext>
                  </a:extLst>
                </a:gridCol>
              </a:tblGrid>
              <a:tr h="351000">
                <a:tc>
                  <a:txBody>
                    <a:bodyPr/>
                    <a:lstStyle/>
                    <a:p>
                      <a:endParaRPr lang="en-US" sz="2000" dirty="0"/>
                    </a:p>
                  </a:txBody>
                  <a:tcPr/>
                </a:tc>
                <a:tc>
                  <a:txBody>
                    <a:bodyPr/>
                    <a:lstStyle/>
                    <a:p>
                      <a:pPr>
                        <a:lnSpc>
                          <a:spcPct val="100000"/>
                        </a:lnSpc>
                      </a:pPr>
                      <a:r>
                        <a:rPr lang="en-IN" sz="2000" b="1">
                          <a:solidFill>
                            <a:srgbClr val="FF0000"/>
                          </a:solidFill>
                          <a:latin typeface="Times New Roman"/>
                          <a:ea typeface="Times New Roman"/>
                        </a:rPr>
                        <a:t>OLTP</a:t>
                      </a:r>
                      <a:endParaRPr sz="2000"/>
                    </a:p>
                  </a:txBody>
                  <a:tcPr/>
                </a:tc>
                <a:tc>
                  <a:txBody>
                    <a:bodyPr/>
                    <a:lstStyle/>
                    <a:p>
                      <a:pPr>
                        <a:lnSpc>
                          <a:spcPct val="100000"/>
                        </a:lnSpc>
                      </a:pPr>
                      <a:r>
                        <a:rPr lang="en-IN" sz="2000" b="1">
                          <a:solidFill>
                            <a:srgbClr val="FF0000"/>
                          </a:solidFill>
                          <a:latin typeface="Times New Roman"/>
                          <a:ea typeface="Times New Roman"/>
                        </a:rPr>
                        <a:t>OLAP</a:t>
                      </a:r>
                      <a:endParaRPr sz="2000"/>
                    </a:p>
                  </a:txBody>
                  <a:tcPr/>
                </a:tc>
                <a:extLst>
                  <a:ext uri="{0D108BD9-81ED-4DB2-BD59-A6C34878D82A}">
                    <a16:rowId xmlns:a16="http://schemas.microsoft.com/office/drawing/2014/main" val="10000"/>
                  </a:ext>
                </a:extLst>
              </a:tr>
              <a:tr h="412920">
                <a:tc>
                  <a:txBody>
                    <a:bodyPr/>
                    <a:lstStyle/>
                    <a:p>
                      <a:pPr>
                        <a:lnSpc>
                          <a:spcPct val="100000"/>
                        </a:lnSpc>
                      </a:pPr>
                      <a:r>
                        <a:rPr lang="en-IN" sz="2000">
                          <a:solidFill>
                            <a:srgbClr val="000000"/>
                          </a:solidFill>
                          <a:latin typeface="Times New Roman"/>
                          <a:ea typeface="Times New Roman"/>
                        </a:rPr>
                        <a:t>Characteristics</a:t>
                      </a:r>
                      <a:endParaRPr sz="2000"/>
                    </a:p>
                  </a:txBody>
                  <a:tcPr/>
                </a:tc>
                <a:tc>
                  <a:txBody>
                    <a:bodyPr/>
                    <a:lstStyle/>
                    <a:p>
                      <a:pPr>
                        <a:lnSpc>
                          <a:spcPct val="100000"/>
                        </a:lnSpc>
                      </a:pPr>
                      <a:r>
                        <a:rPr lang="en-IN" sz="2000">
                          <a:solidFill>
                            <a:srgbClr val="000000"/>
                          </a:solidFill>
                          <a:latin typeface="Times New Roman"/>
                          <a:ea typeface="Times New Roman"/>
                        </a:rPr>
                        <a:t>Operational processing</a:t>
                      </a:r>
                      <a:endParaRPr sz="2000"/>
                    </a:p>
                  </a:txBody>
                  <a:tcPr/>
                </a:tc>
                <a:tc>
                  <a:txBody>
                    <a:bodyPr/>
                    <a:lstStyle/>
                    <a:p>
                      <a:pPr>
                        <a:lnSpc>
                          <a:spcPct val="100000"/>
                        </a:lnSpc>
                      </a:pPr>
                      <a:r>
                        <a:rPr lang="en-IN" sz="2000">
                          <a:solidFill>
                            <a:srgbClr val="000000"/>
                          </a:solidFill>
                          <a:latin typeface="Times New Roman"/>
                          <a:ea typeface="Times New Roman"/>
                        </a:rPr>
                        <a:t>Informational processing</a:t>
                      </a:r>
                      <a:endParaRPr sz="2000"/>
                    </a:p>
                  </a:txBody>
                  <a:tcPr/>
                </a:tc>
                <a:extLst>
                  <a:ext uri="{0D108BD9-81ED-4DB2-BD59-A6C34878D82A}">
                    <a16:rowId xmlns:a16="http://schemas.microsoft.com/office/drawing/2014/main" val="10001"/>
                  </a:ext>
                </a:extLst>
              </a:tr>
              <a:tr h="412920">
                <a:tc>
                  <a:txBody>
                    <a:bodyPr/>
                    <a:lstStyle/>
                    <a:p>
                      <a:pPr>
                        <a:lnSpc>
                          <a:spcPct val="100000"/>
                        </a:lnSpc>
                      </a:pPr>
                      <a:r>
                        <a:rPr lang="en-IN" sz="2000">
                          <a:solidFill>
                            <a:srgbClr val="000000"/>
                          </a:solidFill>
                          <a:latin typeface="Times New Roman"/>
                          <a:ea typeface="Times New Roman"/>
                        </a:rPr>
                        <a:t>Orientation</a:t>
                      </a:r>
                      <a:endParaRPr sz="2000"/>
                    </a:p>
                  </a:txBody>
                  <a:tcPr/>
                </a:tc>
                <a:tc>
                  <a:txBody>
                    <a:bodyPr/>
                    <a:lstStyle/>
                    <a:p>
                      <a:pPr>
                        <a:lnSpc>
                          <a:spcPct val="100000"/>
                        </a:lnSpc>
                      </a:pPr>
                      <a:r>
                        <a:rPr lang="en-IN" sz="2000">
                          <a:solidFill>
                            <a:srgbClr val="000000"/>
                          </a:solidFill>
                          <a:latin typeface="Times New Roman"/>
                          <a:ea typeface="Times New Roman"/>
                        </a:rPr>
                        <a:t>Transaction </a:t>
                      </a:r>
                      <a:endParaRPr sz="2000"/>
                    </a:p>
                  </a:txBody>
                  <a:tcPr/>
                </a:tc>
                <a:tc>
                  <a:txBody>
                    <a:bodyPr/>
                    <a:lstStyle/>
                    <a:p>
                      <a:pPr>
                        <a:lnSpc>
                          <a:spcPct val="100000"/>
                        </a:lnSpc>
                      </a:pPr>
                      <a:r>
                        <a:rPr lang="en-IN" sz="2000">
                          <a:solidFill>
                            <a:srgbClr val="000000"/>
                          </a:solidFill>
                          <a:latin typeface="Times New Roman"/>
                          <a:ea typeface="Times New Roman"/>
                        </a:rPr>
                        <a:t>Analysis</a:t>
                      </a:r>
                      <a:endParaRPr sz="2000"/>
                    </a:p>
                  </a:txBody>
                  <a:tcPr/>
                </a:tc>
                <a:extLst>
                  <a:ext uri="{0D108BD9-81ED-4DB2-BD59-A6C34878D82A}">
                    <a16:rowId xmlns:a16="http://schemas.microsoft.com/office/drawing/2014/main" val="10002"/>
                  </a:ext>
                </a:extLst>
              </a:tr>
              <a:tr h="676080">
                <a:tc>
                  <a:txBody>
                    <a:bodyPr/>
                    <a:lstStyle/>
                    <a:p>
                      <a:pPr>
                        <a:lnSpc>
                          <a:spcPct val="100000"/>
                        </a:lnSpc>
                      </a:pPr>
                      <a:r>
                        <a:rPr lang="en-IN" sz="2000" b="1" dirty="0">
                          <a:solidFill>
                            <a:srgbClr val="000000"/>
                          </a:solidFill>
                          <a:latin typeface="Times New Roman"/>
                          <a:ea typeface="Times New Roman"/>
                        </a:rPr>
                        <a:t>users</a:t>
                      </a:r>
                      <a:endParaRPr sz="2000" dirty="0"/>
                    </a:p>
                  </a:txBody>
                  <a:tcPr/>
                </a:tc>
                <a:tc>
                  <a:txBody>
                    <a:bodyPr/>
                    <a:lstStyle/>
                    <a:p>
                      <a:pPr>
                        <a:lnSpc>
                          <a:spcPct val="100000"/>
                        </a:lnSpc>
                      </a:pPr>
                      <a:r>
                        <a:rPr lang="en-IN" sz="2000">
                          <a:solidFill>
                            <a:srgbClr val="000000"/>
                          </a:solidFill>
                          <a:latin typeface="Times New Roman"/>
                          <a:ea typeface="Times New Roman"/>
                        </a:rPr>
                        <a:t>clerk, IT &amp; database professional</a:t>
                      </a:r>
                      <a:endParaRPr sz="2000"/>
                    </a:p>
                  </a:txBody>
                  <a:tcPr/>
                </a:tc>
                <a:tc>
                  <a:txBody>
                    <a:bodyPr/>
                    <a:lstStyle/>
                    <a:p>
                      <a:pPr>
                        <a:lnSpc>
                          <a:spcPct val="100000"/>
                        </a:lnSpc>
                      </a:pPr>
                      <a:r>
                        <a:rPr lang="en-IN" sz="2000">
                          <a:solidFill>
                            <a:srgbClr val="000000"/>
                          </a:solidFill>
                          <a:latin typeface="Times New Roman"/>
                          <a:ea typeface="Times New Roman"/>
                        </a:rPr>
                        <a:t>knowledge worker(manager)</a:t>
                      </a:r>
                      <a:endParaRPr sz="2000"/>
                    </a:p>
                  </a:txBody>
                  <a:tcPr/>
                </a:tc>
                <a:extLst>
                  <a:ext uri="{0D108BD9-81ED-4DB2-BD59-A6C34878D82A}">
                    <a16:rowId xmlns:a16="http://schemas.microsoft.com/office/drawing/2014/main" val="10003"/>
                  </a:ext>
                </a:extLst>
              </a:tr>
              <a:tr h="412920">
                <a:tc>
                  <a:txBody>
                    <a:bodyPr/>
                    <a:lstStyle/>
                    <a:p>
                      <a:pPr>
                        <a:lnSpc>
                          <a:spcPct val="100000"/>
                        </a:lnSpc>
                      </a:pPr>
                      <a:r>
                        <a:rPr lang="en-IN" sz="2000" b="1">
                          <a:solidFill>
                            <a:srgbClr val="000000"/>
                          </a:solidFill>
                          <a:latin typeface="Times New Roman"/>
                          <a:ea typeface="Times New Roman"/>
                        </a:rPr>
                        <a:t>function</a:t>
                      </a:r>
                      <a:endParaRPr sz="2000"/>
                    </a:p>
                  </a:txBody>
                  <a:tcPr/>
                </a:tc>
                <a:tc>
                  <a:txBody>
                    <a:bodyPr/>
                    <a:lstStyle/>
                    <a:p>
                      <a:pPr>
                        <a:lnSpc>
                          <a:spcPct val="100000"/>
                        </a:lnSpc>
                      </a:pPr>
                      <a:r>
                        <a:rPr lang="en-IN" sz="2000">
                          <a:solidFill>
                            <a:srgbClr val="000000"/>
                          </a:solidFill>
                          <a:latin typeface="Times New Roman"/>
                          <a:ea typeface="Times New Roman"/>
                        </a:rPr>
                        <a:t>day to day operations</a:t>
                      </a:r>
                      <a:endParaRPr sz="2000"/>
                    </a:p>
                  </a:txBody>
                  <a:tcPr/>
                </a:tc>
                <a:tc>
                  <a:txBody>
                    <a:bodyPr/>
                    <a:lstStyle/>
                    <a:p>
                      <a:pPr>
                        <a:lnSpc>
                          <a:spcPct val="100000"/>
                        </a:lnSpc>
                      </a:pPr>
                      <a:r>
                        <a:rPr lang="en-IN" sz="2000">
                          <a:solidFill>
                            <a:srgbClr val="000000"/>
                          </a:solidFill>
                          <a:latin typeface="Times New Roman"/>
                          <a:ea typeface="Times New Roman"/>
                        </a:rPr>
                        <a:t>decision support</a:t>
                      </a:r>
                      <a:endParaRPr sz="2000"/>
                    </a:p>
                  </a:txBody>
                  <a:tcPr/>
                </a:tc>
                <a:extLst>
                  <a:ext uri="{0D108BD9-81ED-4DB2-BD59-A6C34878D82A}">
                    <a16:rowId xmlns:a16="http://schemas.microsoft.com/office/drawing/2014/main" val="10004"/>
                  </a:ext>
                </a:extLst>
              </a:tr>
              <a:tr h="720360">
                <a:tc>
                  <a:txBody>
                    <a:bodyPr/>
                    <a:lstStyle/>
                    <a:p>
                      <a:pPr>
                        <a:lnSpc>
                          <a:spcPct val="100000"/>
                        </a:lnSpc>
                      </a:pPr>
                      <a:r>
                        <a:rPr lang="en-IN" sz="2000" b="1">
                          <a:solidFill>
                            <a:srgbClr val="000000"/>
                          </a:solidFill>
                          <a:latin typeface="Times New Roman"/>
                          <a:ea typeface="Times New Roman"/>
                        </a:rPr>
                        <a:t>DB design</a:t>
                      </a:r>
                      <a:endParaRPr sz="2000"/>
                    </a:p>
                  </a:txBody>
                  <a:tcPr/>
                </a:tc>
                <a:tc>
                  <a:txBody>
                    <a:bodyPr/>
                    <a:lstStyle/>
                    <a:p>
                      <a:pPr>
                        <a:lnSpc>
                          <a:spcPct val="100000"/>
                        </a:lnSpc>
                      </a:pPr>
                      <a:r>
                        <a:rPr lang="en-IN" sz="2000">
                          <a:solidFill>
                            <a:srgbClr val="000000"/>
                          </a:solidFill>
                          <a:latin typeface="Times New Roman"/>
                          <a:ea typeface="Times New Roman"/>
                        </a:rPr>
                        <a:t>application-oriented, ER-based</a:t>
                      </a:r>
                      <a:endParaRPr sz="2000"/>
                    </a:p>
                  </a:txBody>
                  <a:tcPr/>
                </a:tc>
                <a:tc>
                  <a:txBody>
                    <a:bodyPr/>
                    <a:lstStyle/>
                    <a:p>
                      <a:pPr>
                        <a:lnSpc>
                          <a:spcPct val="100000"/>
                        </a:lnSpc>
                      </a:pPr>
                      <a:r>
                        <a:rPr lang="en-IN" sz="2000">
                          <a:solidFill>
                            <a:srgbClr val="000000"/>
                          </a:solidFill>
                          <a:latin typeface="Times New Roman"/>
                          <a:ea typeface="Times New Roman"/>
                        </a:rPr>
                        <a:t>subject-oriented(star,</a:t>
                      </a:r>
                      <a:r>
                        <a:rPr lang="en-IN" sz="2000">
                          <a:solidFill>
                            <a:srgbClr val="000000"/>
                          </a:solidFill>
                          <a:latin typeface="Calibri"/>
                          <a:ea typeface="Times New Roman"/>
                        </a:rPr>
                        <a:t> </a:t>
                      </a:r>
                      <a:r>
                        <a:rPr lang="en-IN" sz="2000">
                          <a:solidFill>
                            <a:srgbClr val="000000"/>
                          </a:solidFill>
                          <a:latin typeface="Times New Roman"/>
                          <a:ea typeface="Times New Roman"/>
                        </a:rPr>
                        <a:t>snowflake)</a:t>
                      </a:r>
                      <a:endParaRPr sz="2000"/>
                    </a:p>
                  </a:txBody>
                  <a:tcPr/>
                </a:tc>
                <a:extLst>
                  <a:ext uri="{0D108BD9-81ED-4DB2-BD59-A6C34878D82A}">
                    <a16:rowId xmlns:a16="http://schemas.microsoft.com/office/drawing/2014/main" val="10005"/>
                  </a:ext>
                </a:extLst>
              </a:tr>
              <a:tr h="1014120">
                <a:tc>
                  <a:txBody>
                    <a:bodyPr/>
                    <a:lstStyle/>
                    <a:p>
                      <a:pPr>
                        <a:lnSpc>
                          <a:spcPct val="100000"/>
                        </a:lnSpc>
                      </a:pPr>
                      <a:r>
                        <a:rPr lang="en-IN" sz="2000" b="1">
                          <a:solidFill>
                            <a:srgbClr val="000000"/>
                          </a:solidFill>
                          <a:latin typeface="Times New Roman"/>
                          <a:ea typeface="Times New Roman"/>
                        </a:rPr>
                        <a:t>data</a:t>
                      </a:r>
                      <a:endParaRPr sz="2000"/>
                    </a:p>
                  </a:txBody>
                  <a:tcPr/>
                </a:tc>
                <a:tc>
                  <a:txBody>
                    <a:bodyPr/>
                    <a:lstStyle/>
                    <a:p>
                      <a:pPr>
                        <a:lnSpc>
                          <a:spcPct val="100000"/>
                        </a:lnSpc>
                      </a:pPr>
                      <a:r>
                        <a:rPr lang="en-IN" sz="2000">
                          <a:solidFill>
                            <a:srgbClr val="000000"/>
                          </a:solidFill>
                          <a:latin typeface="Times New Roman"/>
                          <a:ea typeface="Times New Roman"/>
                        </a:rPr>
                        <a:t>current, up-to-date</a:t>
                      </a:r>
                      <a:endParaRPr sz="2000"/>
                    </a:p>
                    <a:p>
                      <a:pPr>
                        <a:lnSpc>
                          <a:spcPct val="100000"/>
                        </a:lnSpc>
                      </a:pPr>
                      <a:r>
                        <a:rPr lang="en-IN" sz="2000">
                          <a:solidFill>
                            <a:srgbClr val="000000"/>
                          </a:solidFill>
                          <a:latin typeface="Times New Roman"/>
                          <a:ea typeface="Times New Roman"/>
                        </a:rPr>
                        <a:t>detailed,</a:t>
                      </a:r>
                      <a:endParaRPr sz="2000"/>
                    </a:p>
                  </a:txBody>
                  <a:tcPr/>
                </a:tc>
                <a:tc>
                  <a:txBody>
                    <a:bodyPr/>
                    <a:lstStyle/>
                    <a:p>
                      <a:pPr>
                        <a:lnSpc>
                          <a:spcPct val="100000"/>
                        </a:lnSpc>
                      </a:pPr>
                      <a:r>
                        <a:rPr lang="en-IN" sz="2000">
                          <a:solidFill>
                            <a:srgbClr val="000000"/>
                          </a:solidFill>
                          <a:latin typeface="Times New Roman"/>
                          <a:ea typeface="Times New Roman"/>
                        </a:rPr>
                        <a:t>historical, </a:t>
                      </a:r>
                      <a:endParaRPr sz="2000"/>
                    </a:p>
                    <a:p>
                      <a:pPr>
                        <a:lnSpc>
                          <a:spcPct val="100000"/>
                        </a:lnSpc>
                      </a:pPr>
                      <a:r>
                        <a:rPr lang="en-IN" sz="2000">
                          <a:solidFill>
                            <a:srgbClr val="000000"/>
                          </a:solidFill>
                          <a:latin typeface="Times New Roman"/>
                          <a:ea typeface="Times New Roman"/>
                        </a:rPr>
                        <a:t>summarized, multidimensional</a:t>
                      </a:r>
                      <a:endParaRPr sz="2000"/>
                    </a:p>
                  </a:txBody>
                  <a:tcPr/>
                </a:tc>
                <a:extLst>
                  <a:ext uri="{0D108BD9-81ED-4DB2-BD59-A6C34878D82A}">
                    <a16:rowId xmlns:a16="http://schemas.microsoft.com/office/drawing/2014/main" val="10006"/>
                  </a:ext>
                </a:extLst>
              </a:tr>
              <a:tr h="676080">
                <a:tc>
                  <a:txBody>
                    <a:bodyPr/>
                    <a:lstStyle/>
                    <a:p>
                      <a:pPr>
                        <a:lnSpc>
                          <a:spcPct val="100000"/>
                        </a:lnSpc>
                      </a:pPr>
                      <a:r>
                        <a:rPr lang="en-IN" sz="2000" b="1">
                          <a:solidFill>
                            <a:srgbClr val="000000"/>
                          </a:solidFill>
                          <a:latin typeface="Times New Roman"/>
                          <a:ea typeface="Times New Roman"/>
                        </a:rPr>
                        <a:t>access</a:t>
                      </a:r>
                      <a:endParaRPr sz="2000"/>
                    </a:p>
                  </a:txBody>
                  <a:tcPr/>
                </a:tc>
                <a:tc>
                  <a:txBody>
                    <a:bodyPr/>
                    <a:lstStyle/>
                    <a:p>
                      <a:pPr>
                        <a:lnSpc>
                          <a:spcPct val="100000"/>
                        </a:lnSpc>
                      </a:pPr>
                      <a:r>
                        <a:rPr lang="en-IN" sz="2000">
                          <a:solidFill>
                            <a:srgbClr val="000000"/>
                          </a:solidFill>
                          <a:latin typeface="Times New Roman"/>
                          <a:ea typeface="Times New Roman"/>
                        </a:rPr>
                        <a:t>read/write</a:t>
                      </a:r>
                      <a:endParaRPr sz="2000"/>
                    </a:p>
                    <a:p>
                      <a:pPr>
                        <a:lnSpc>
                          <a:spcPct val="100000"/>
                        </a:lnSpc>
                      </a:pPr>
                      <a:r>
                        <a:rPr lang="en-IN" sz="2000">
                          <a:solidFill>
                            <a:srgbClr val="000000"/>
                          </a:solidFill>
                          <a:latin typeface="Times New Roman"/>
                          <a:ea typeface="Times New Roman"/>
                        </a:rPr>
                        <a:t>index/hash on primary key</a:t>
                      </a:r>
                      <a:endParaRPr sz="2000"/>
                    </a:p>
                  </a:txBody>
                  <a:tcPr/>
                </a:tc>
                <a:tc>
                  <a:txBody>
                    <a:bodyPr/>
                    <a:lstStyle/>
                    <a:p>
                      <a:pPr>
                        <a:lnSpc>
                          <a:spcPct val="100000"/>
                        </a:lnSpc>
                      </a:pPr>
                      <a:r>
                        <a:rPr lang="en-IN" sz="2000">
                          <a:solidFill>
                            <a:srgbClr val="000000"/>
                          </a:solidFill>
                          <a:latin typeface="Times New Roman"/>
                          <a:ea typeface="Times New Roman"/>
                        </a:rPr>
                        <a:t>lots of scans, mostly read</a:t>
                      </a:r>
                      <a:endParaRPr sz="2000"/>
                    </a:p>
                  </a:txBody>
                  <a:tcPr/>
                </a:tc>
                <a:extLst>
                  <a:ext uri="{0D108BD9-81ED-4DB2-BD59-A6C34878D82A}">
                    <a16:rowId xmlns:a16="http://schemas.microsoft.com/office/drawing/2014/main" val="10007"/>
                  </a:ext>
                </a:extLst>
              </a:tr>
              <a:tr h="412920">
                <a:tc>
                  <a:txBody>
                    <a:bodyPr/>
                    <a:lstStyle/>
                    <a:p>
                      <a:pPr>
                        <a:lnSpc>
                          <a:spcPct val="100000"/>
                        </a:lnSpc>
                      </a:pPr>
                      <a:r>
                        <a:rPr lang="en-IN" sz="2000" b="1">
                          <a:solidFill>
                            <a:srgbClr val="000000"/>
                          </a:solidFill>
                          <a:latin typeface="Times New Roman"/>
                          <a:ea typeface="Times New Roman"/>
                        </a:rPr>
                        <a:t>unit of work</a:t>
                      </a:r>
                      <a:endParaRPr sz="2000"/>
                    </a:p>
                  </a:txBody>
                  <a:tcPr/>
                </a:tc>
                <a:tc>
                  <a:txBody>
                    <a:bodyPr/>
                    <a:lstStyle/>
                    <a:p>
                      <a:pPr>
                        <a:lnSpc>
                          <a:spcPct val="100000"/>
                        </a:lnSpc>
                      </a:pPr>
                      <a:r>
                        <a:rPr lang="en-IN" sz="2000">
                          <a:solidFill>
                            <a:srgbClr val="000000"/>
                          </a:solidFill>
                          <a:latin typeface="Times New Roman"/>
                          <a:ea typeface="Times New Roman"/>
                        </a:rPr>
                        <a:t>short, simple transaction</a:t>
                      </a:r>
                      <a:endParaRPr sz="2000"/>
                    </a:p>
                  </a:txBody>
                  <a:tcPr/>
                </a:tc>
                <a:tc>
                  <a:txBody>
                    <a:bodyPr/>
                    <a:lstStyle/>
                    <a:p>
                      <a:pPr>
                        <a:lnSpc>
                          <a:spcPct val="100000"/>
                        </a:lnSpc>
                      </a:pPr>
                      <a:r>
                        <a:rPr lang="en-IN" sz="2000">
                          <a:solidFill>
                            <a:srgbClr val="000000"/>
                          </a:solidFill>
                          <a:latin typeface="Times New Roman"/>
                          <a:ea typeface="Times New Roman"/>
                        </a:rPr>
                        <a:t>complex query</a:t>
                      </a:r>
                      <a:endParaRPr sz="2000"/>
                    </a:p>
                  </a:txBody>
                  <a:tcPr/>
                </a:tc>
                <a:extLst>
                  <a:ext uri="{0D108BD9-81ED-4DB2-BD59-A6C34878D82A}">
                    <a16:rowId xmlns:a16="http://schemas.microsoft.com/office/drawing/2014/main" val="10008"/>
                  </a:ext>
                </a:extLst>
              </a:tr>
              <a:tr h="412920">
                <a:tc>
                  <a:txBody>
                    <a:bodyPr/>
                    <a:lstStyle/>
                    <a:p>
                      <a:pPr>
                        <a:lnSpc>
                          <a:spcPct val="100000"/>
                        </a:lnSpc>
                      </a:pPr>
                      <a:r>
                        <a:rPr lang="en-IN" sz="2000" b="1">
                          <a:solidFill>
                            <a:srgbClr val="000000"/>
                          </a:solidFill>
                          <a:latin typeface="Times New Roman"/>
                          <a:ea typeface="Times New Roman"/>
                        </a:rPr>
                        <a:t>No.of users</a:t>
                      </a:r>
                      <a:endParaRPr sz="2000"/>
                    </a:p>
                  </a:txBody>
                  <a:tcPr/>
                </a:tc>
                <a:tc>
                  <a:txBody>
                    <a:bodyPr/>
                    <a:lstStyle/>
                    <a:p>
                      <a:pPr>
                        <a:lnSpc>
                          <a:spcPct val="100000"/>
                        </a:lnSpc>
                      </a:pPr>
                      <a:r>
                        <a:rPr lang="en-IN" sz="2000">
                          <a:solidFill>
                            <a:srgbClr val="000000"/>
                          </a:solidFill>
                          <a:latin typeface="Times New Roman"/>
                          <a:ea typeface="Times New Roman"/>
                        </a:rPr>
                        <a:t>thousands</a:t>
                      </a:r>
                      <a:endParaRPr sz="2000"/>
                    </a:p>
                  </a:txBody>
                  <a:tcPr/>
                </a:tc>
                <a:tc>
                  <a:txBody>
                    <a:bodyPr/>
                    <a:lstStyle/>
                    <a:p>
                      <a:pPr>
                        <a:lnSpc>
                          <a:spcPct val="100000"/>
                        </a:lnSpc>
                      </a:pPr>
                      <a:r>
                        <a:rPr lang="en-IN" sz="2000">
                          <a:solidFill>
                            <a:srgbClr val="000000"/>
                          </a:solidFill>
                          <a:latin typeface="Times New Roman"/>
                          <a:ea typeface="Times New Roman"/>
                        </a:rPr>
                        <a:t>Hundreds</a:t>
                      </a:r>
                      <a:endParaRPr sz="2000"/>
                    </a:p>
                  </a:txBody>
                  <a:tcPr/>
                </a:tc>
                <a:extLst>
                  <a:ext uri="{0D108BD9-81ED-4DB2-BD59-A6C34878D82A}">
                    <a16:rowId xmlns:a16="http://schemas.microsoft.com/office/drawing/2014/main" val="10009"/>
                  </a:ext>
                </a:extLst>
              </a:tr>
              <a:tr h="414000">
                <a:tc>
                  <a:txBody>
                    <a:bodyPr/>
                    <a:lstStyle/>
                    <a:p>
                      <a:pPr>
                        <a:lnSpc>
                          <a:spcPct val="100000"/>
                        </a:lnSpc>
                      </a:pPr>
                      <a:r>
                        <a:rPr lang="en-IN" sz="2000">
                          <a:solidFill>
                            <a:srgbClr val="000000"/>
                          </a:solidFill>
                          <a:latin typeface="Times New Roman"/>
                          <a:ea typeface="Times New Roman"/>
                        </a:rPr>
                        <a:t>DB size</a:t>
                      </a:r>
                      <a:endParaRPr sz="2000"/>
                    </a:p>
                  </a:txBody>
                  <a:tcPr/>
                </a:tc>
                <a:tc>
                  <a:txBody>
                    <a:bodyPr/>
                    <a:lstStyle/>
                    <a:p>
                      <a:pPr>
                        <a:lnSpc>
                          <a:spcPct val="100000"/>
                        </a:lnSpc>
                      </a:pPr>
                      <a:r>
                        <a:rPr lang="en-IN" sz="2000">
                          <a:solidFill>
                            <a:srgbClr val="000000"/>
                          </a:solidFill>
                          <a:latin typeface="Times New Roman"/>
                          <a:ea typeface="Times New Roman"/>
                        </a:rPr>
                        <a:t>100 MB to GB</a:t>
                      </a:r>
                      <a:endParaRPr sz="2000"/>
                    </a:p>
                  </a:txBody>
                  <a:tcPr/>
                </a:tc>
                <a:tc>
                  <a:txBody>
                    <a:bodyPr/>
                    <a:lstStyle/>
                    <a:p>
                      <a:pPr>
                        <a:lnSpc>
                          <a:spcPct val="100000"/>
                        </a:lnSpc>
                      </a:pPr>
                      <a:r>
                        <a:rPr lang="en-IN" sz="2000" dirty="0">
                          <a:solidFill>
                            <a:srgbClr val="000000"/>
                          </a:solidFill>
                          <a:latin typeface="Times New Roman"/>
                          <a:ea typeface="Times New Roman"/>
                        </a:rPr>
                        <a:t>100 GB to TB</a:t>
                      </a:r>
                      <a:endParaRPr sz="2000" dirty="0"/>
                    </a:p>
                  </a:txBody>
                  <a:tcPr/>
                </a:tc>
                <a:extLst>
                  <a:ext uri="{0D108BD9-81ED-4DB2-BD59-A6C34878D82A}">
                    <a16:rowId xmlns:a16="http://schemas.microsoft.com/office/drawing/2014/main" val="10010"/>
                  </a:ext>
                </a:extLst>
              </a:tr>
            </a:tbl>
          </a:graphicData>
        </a:graphic>
      </p:graphicFrame>
      <p:sp>
        <p:nvSpPr>
          <p:cNvPr id="337" name="TextShape 2"/>
          <p:cNvSpPr txBox="1"/>
          <p:nvPr/>
        </p:nvSpPr>
        <p:spPr>
          <a:xfrm>
            <a:off x="0" y="0"/>
            <a:ext cx="0" cy="0"/>
          </a:xfrm>
          <a:prstGeom prst="rect">
            <a:avLst/>
          </a:prstGeom>
        </p:spPr>
        <p:txBody>
          <a:bodyPr lIns="90000" tIns="45000" rIns="90000" bIns="45000"/>
          <a:lstStyle/>
          <a:p>
            <a:pPr>
              <a:lnSpc>
                <a:spcPct val="100000"/>
              </a:lnSpc>
            </a:pPr>
            <a:fld id="{B1A19131-3141-4121-81A1-31A1B1116131}" type="slidenum">
              <a:rPr lang="en-IN">
                <a:solidFill>
                  <a:srgbClr val="000000"/>
                </a:solidFill>
                <a:latin typeface="Calibri"/>
              </a:rPr>
              <a:pPr>
                <a:lnSpc>
                  <a:spcPct val="100000"/>
                </a:lnSpc>
              </a:pPr>
              <a:t>79</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15340573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457200" y="274680"/>
            <a:ext cx="8229240" cy="487080"/>
          </a:xfrm>
          <a:prstGeom prst="rect">
            <a:avLst/>
          </a:prstGeom>
        </p:spPr>
        <p:txBody>
          <a:bodyPr lIns="92160" tIns="46080" rIns="92160" bIns="46080" anchor="ctr"/>
          <a:lstStyle/>
          <a:p>
            <a:pPr algn="ctr">
              <a:lnSpc>
                <a:spcPct val="100000"/>
              </a:lnSpc>
            </a:pPr>
            <a:r>
              <a:rPr lang="en-US" sz="3600" b="1">
                <a:solidFill>
                  <a:srgbClr val="FF0000"/>
                </a:solidFill>
                <a:latin typeface="Times New Roman"/>
              </a:rPr>
              <a:t>Data Warehouse—Integrated</a:t>
            </a:r>
            <a:endParaRPr/>
          </a:p>
        </p:txBody>
      </p:sp>
      <p:sp>
        <p:nvSpPr>
          <p:cNvPr id="312" name="TextShape 2"/>
          <p:cNvSpPr txBox="1"/>
          <p:nvPr/>
        </p:nvSpPr>
        <p:spPr>
          <a:xfrm>
            <a:off x="457200" y="1143000"/>
            <a:ext cx="8229240" cy="5257440"/>
          </a:xfrm>
          <a:prstGeom prst="rect">
            <a:avLst/>
          </a:prstGeom>
        </p:spPr>
        <p:txBody>
          <a:bodyPr lIns="92160" tIns="46080" rIns="92160" bIns="46080"/>
          <a:lstStyle/>
          <a:p>
            <a:pPr>
              <a:lnSpc>
                <a:spcPct val="100000"/>
              </a:lnSpc>
              <a:buFont typeface="Arial"/>
              <a:buChar char="•"/>
            </a:pPr>
            <a:r>
              <a:rPr lang="en-US" sz="2500">
                <a:solidFill>
                  <a:srgbClr val="000000"/>
                </a:solidFill>
                <a:latin typeface="Times New Roman"/>
              </a:rPr>
              <a:t>Data Warehouse is constructed by integration of data from heterogeneous sources such as relational databases, on-line transaction records etc. </a:t>
            </a:r>
            <a:endParaRPr/>
          </a:p>
          <a:p>
            <a:pPr>
              <a:lnSpc>
                <a:spcPct val="100000"/>
              </a:lnSpc>
              <a:buFont typeface="Arial"/>
              <a:buChar char="•"/>
            </a:pPr>
            <a:r>
              <a:rPr lang="en-US" sz="2500">
                <a:solidFill>
                  <a:srgbClr val="000000"/>
                </a:solidFill>
                <a:latin typeface="Times New Roman"/>
              </a:rPr>
              <a:t>This integration enhance the effective analysis of data.</a:t>
            </a:r>
            <a:endParaRPr/>
          </a:p>
          <a:p>
            <a:pPr>
              <a:lnSpc>
                <a:spcPct val="100000"/>
              </a:lnSpc>
              <a:buFont typeface="Arial"/>
              <a:buChar char="•"/>
            </a:pPr>
            <a:r>
              <a:rPr lang="en-US" sz="2500">
                <a:solidFill>
                  <a:srgbClr val="000000"/>
                </a:solidFill>
                <a:latin typeface="Times New Roman"/>
              </a:rPr>
              <a:t>Data cleaning and data integration techniques are applied.</a:t>
            </a:r>
            <a:endParaRPr/>
          </a:p>
          <a:p>
            <a:pPr lvl="1">
              <a:lnSpc>
                <a:spcPct val="100000"/>
              </a:lnSpc>
              <a:buFont typeface="Arial"/>
              <a:buChar char="–"/>
            </a:pPr>
            <a:r>
              <a:rPr lang="en-US" sz="2500">
                <a:solidFill>
                  <a:srgbClr val="000000"/>
                </a:solidFill>
                <a:latin typeface="Times New Roman"/>
              </a:rPr>
              <a:t>Ensure consistency in naming conventions, encoding structures, attribute measures, etc. among different data sources</a:t>
            </a:r>
            <a:endParaRPr/>
          </a:p>
          <a:p>
            <a:pPr lvl="1">
              <a:lnSpc>
                <a:spcPct val="100000"/>
              </a:lnSpc>
              <a:buFont typeface="Arial"/>
              <a:buChar char="–"/>
            </a:pPr>
            <a:r>
              <a:rPr lang="en-US" sz="2500">
                <a:solidFill>
                  <a:srgbClr val="000000"/>
                </a:solidFill>
                <a:latin typeface="Times New Roman"/>
              </a:rPr>
              <a:t>When data is moved to the warehouse, it is converted.  </a:t>
            </a:r>
            <a:endParaRPr/>
          </a:p>
        </p:txBody>
      </p:sp>
      <p:sp>
        <p:nvSpPr>
          <p:cNvPr id="313" name="TextShape 3"/>
          <p:cNvSpPr txBox="1"/>
          <p:nvPr/>
        </p:nvSpPr>
        <p:spPr>
          <a:xfrm>
            <a:off x="0" y="0"/>
            <a:ext cx="0" cy="0"/>
          </a:xfrm>
          <a:prstGeom prst="rect">
            <a:avLst/>
          </a:prstGeom>
        </p:spPr>
        <p:txBody>
          <a:bodyPr lIns="90000" tIns="45000" rIns="90000" bIns="45000"/>
          <a:lstStyle/>
          <a:p>
            <a:pPr>
              <a:lnSpc>
                <a:spcPct val="100000"/>
              </a:lnSpc>
            </a:pPr>
            <a:fld id="{2121A191-4111-41F1-B191-11B1D1215151}" type="slidenum">
              <a:rPr lang="en-IN">
                <a:solidFill>
                  <a:srgbClr val="000000"/>
                </a:solidFill>
                <a:latin typeface="Calibri"/>
              </a:rPr>
              <a:pPr>
                <a:lnSpc>
                  <a:spcPct val="100000"/>
                </a:lnSpc>
              </a:pPr>
              <a:t>8</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80</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sp>
        <p:nvSpPr>
          <p:cNvPr id="2" name="Rectangle 1"/>
          <p:cNvSpPr/>
          <p:nvPr/>
        </p:nvSpPr>
        <p:spPr>
          <a:xfrm>
            <a:off x="762000" y="1828800"/>
            <a:ext cx="7772040" cy="1569660"/>
          </a:xfrm>
          <a:prstGeom prst="rect">
            <a:avLst/>
          </a:prstGeom>
        </p:spPr>
        <p:txBody>
          <a:bodyPr wrap="square">
            <a:spAutoFit/>
          </a:bodyPr>
          <a:lstStyle/>
          <a:p>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data lake</a:t>
            </a:r>
            <a:r>
              <a:rPr lang="en-US" sz="2400" dirty="0">
                <a:latin typeface="Times New Roman" pitchFamily="18" charset="0"/>
                <a:cs typeface="Times New Roman" pitchFamily="18" charset="0"/>
              </a:rPr>
              <a:t> is a storage repository that holds a vast amount of raw </a:t>
            </a:r>
            <a:r>
              <a:rPr lang="en-US" sz="2400" b="1" dirty="0">
                <a:latin typeface="Times New Roman" pitchFamily="18" charset="0"/>
                <a:cs typeface="Times New Roman" pitchFamily="18" charset="0"/>
              </a:rPr>
              <a:t>data</a:t>
            </a:r>
            <a:r>
              <a:rPr lang="en-US" sz="2400" dirty="0">
                <a:latin typeface="Times New Roman" pitchFamily="18" charset="0"/>
                <a:cs typeface="Times New Roman" pitchFamily="18" charset="0"/>
              </a:rPr>
              <a:t> in its native format until it is needed. While a hierarchical </a:t>
            </a:r>
            <a:r>
              <a:rPr lang="en-US" sz="2400" b="1" dirty="0">
                <a:latin typeface="Times New Roman" pitchFamily="18" charset="0"/>
                <a:cs typeface="Times New Roman" pitchFamily="18" charset="0"/>
              </a:rPr>
              <a:t>data</a:t>
            </a:r>
            <a:r>
              <a:rPr lang="en-US" sz="2400" dirty="0">
                <a:latin typeface="Times New Roman" pitchFamily="18" charset="0"/>
                <a:cs typeface="Times New Roman" pitchFamily="18" charset="0"/>
              </a:rPr>
              <a:t> warehouse stores </a:t>
            </a:r>
            <a:r>
              <a:rPr lang="en-US" sz="2400" b="1" dirty="0">
                <a:latin typeface="Times New Roman" pitchFamily="18" charset="0"/>
                <a:cs typeface="Times New Roman" pitchFamily="18" charset="0"/>
              </a:rPr>
              <a:t>data</a:t>
            </a:r>
            <a:r>
              <a:rPr lang="en-US" sz="2400" dirty="0">
                <a:latin typeface="Times New Roman" pitchFamily="18" charset="0"/>
                <a:cs typeface="Times New Roman" pitchFamily="18" charset="0"/>
              </a:rPr>
              <a:t> in files or folders, a </a:t>
            </a:r>
            <a:r>
              <a:rPr lang="en-US" sz="2400" b="1" dirty="0">
                <a:latin typeface="Times New Roman" pitchFamily="18" charset="0"/>
                <a:cs typeface="Times New Roman" pitchFamily="18" charset="0"/>
              </a:rPr>
              <a:t>data lake</a:t>
            </a:r>
            <a:r>
              <a:rPr lang="en-US" sz="2400" dirty="0">
                <a:latin typeface="Times New Roman" pitchFamily="18" charset="0"/>
                <a:cs typeface="Times New Roman" pitchFamily="18" charset="0"/>
              </a:rPr>
              <a:t> uses a flat architecture to store </a:t>
            </a:r>
            <a:r>
              <a:rPr lang="en-US" sz="2400" b="1" dirty="0">
                <a:latin typeface="Times New Roman" pitchFamily="18" charset="0"/>
                <a:cs typeface="Times New Roman" pitchFamily="18" charset="0"/>
              </a:rPr>
              <a:t>data</a:t>
            </a:r>
            <a:r>
              <a:rPr lang="en-US" sz="2400" dirty="0">
                <a:latin typeface="Times New Roman" pitchFamily="18" charset="0"/>
                <a:cs typeface="Times New Roman"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181902162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81</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r>
              <a:rPr lang="en-IN" sz="4500" b="1" dirty="0">
                <a:solidFill>
                  <a:srgbClr val="FF0000"/>
                </a:solidFill>
                <a:latin typeface="Times New Roman" pitchFamily="18" charset="0"/>
                <a:cs typeface="Times New Roman" pitchFamily="18" charset="0"/>
              </a:rPr>
              <a:t>Big Data Lakes </a:t>
            </a: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sp>
        <p:nvSpPr>
          <p:cNvPr id="2" name="Rectangle 1"/>
          <p:cNvSpPr/>
          <p:nvPr/>
        </p:nvSpPr>
        <p:spPr>
          <a:xfrm>
            <a:off x="228600" y="1371600"/>
            <a:ext cx="8229600" cy="3970318"/>
          </a:xfrm>
          <a:prstGeom prst="rect">
            <a:avLst/>
          </a:prstGeom>
        </p:spPr>
        <p:txBody>
          <a:bodyPr wrap="square">
            <a:spAutoFit/>
          </a:bodyPr>
          <a:lstStyle/>
          <a:p>
            <a:r>
              <a:rPr lang="en-US" dirty="0"/>
              <a:t>During the development of a data warehouse, a considerable amount of time is spent analyzing data sources, understanding business processes and profiling data. The result is a highly structured data model designed for reporting. A large part of this process includes making decisions about what data to include and to not include in the warehouse. Generally, if data isn’t used to answer specific questions or in a defined report, it may be excluded from the warehouse. This is usually done to simplify the data model and also to conserve space on expensive disk storage that is used to make the data warehouse </a:t>
            </a:r>
            <a:r>
              <a:rPr lang="en-US" dirty="0" err="1"/>
              <a:t>performant</a:t>
            </a:r>
            <a:r>
              <a:rPr lang="en-US" dirty="0"/>
              <a:t>.</a:t>
            </a:r>
          </a:p>
          <a:p>
            <a:endParaRPr lang="en-US" dirty="0"/>
          </a:p>
          <a:p>
            <a:r>
              <a:rPr lang="en-US" dirty="0"/>
              <a:t>In contrast, the data lake retains ALL data. Not just data that is in use today but data that may be used and even data that may never be used just because it MIGHT be used someday. Data is also kept for all time so that we can go back in time to any point to do analysis.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127829705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609480" y="228600"/>
            <a:ext cx="7772040" cy="685440"/>
          </a:xfrm>
          <a:prstGeom prst="rect">
            <a:avLst/>
          </a:prstGeom>
        </p:spPr>
        <p:txBody>
          <a:bodyPr anchor="ctr"/>
          <a:lstStyle/>
          <a:p>
            <a:pPr algn="ctr">
              <a:lnSpc>
                <a:spcPct val="100000"/>
              </a:lnSpc>
            </a:pPr>
            <a:r>
              <a:rPr lang="en-US" sz="4400" b="1">
                <a:solidFill>
                  <a:srgbClr val="FF0000"/>
                </a:solidFill>
                <a:latin typeface="Times New Roman"/>
              </a:rPr>
              <a:t>Decision Support and OLAP</a:t>
            </a:r>
            <a:endParaRPr/>
          </a:p>
        </p:txBody>
      </p:sp>
      <p:sp>
        <p:nvSpPr>
          <p:cNvPr id="300" name="TextShape 2"/>
          <p:cNvSpPr txBox="1"/>
          <p:nvPr/>
        </p:nvSpPr>
        <p:spPr>
          <a:xfrm>
            <a:off x="228600" y="1143000"/>
            <a:ext cx="8686440" cy="5486040"/>
          </a:xfrm>
          <a:prstGeom prst="rect">
            <a:avLst/>
          </a:prstGeom>
        </p:spPr>
        <p:txBody>
          <a:bodyPr/>
          <a:lstStyle/>
          <a:p>
            <a:pPr>
              <a:lnSpc>
                <a:spcPct val="100000"/>
              </a:lnSpc>
              <a:buFont typeface="Arial"/>
              <a:buChar char="•"/>
            </a:pPr>
            <a:r>
              <a:rPr lang="en-US" sz="2400">
                <a:solidFill>
                  <a:srgbClr val="000000"/>
                </a:solidFill>
                <a:latin typeface="Times New Roman"/>
              </a:rPr>
              <a:t>Information technology to help the knowledge worker (executive, manager, analyst) make faster and better decisions</a:t>
            </a:r>
            <a:endParaRPr/>
          </a:p>
          <a:p>
            <a:pPr lvl="1">
              <a:lnSpc>
                <a:spcPct val="100000"/>
              </a:lnSpc>
              <a:buFont typeface="Arial"/>
              <a:buChar char="–"/>
            </a:pPr>
            <a:r>
              <a:rPr lang="en-US" sz="2400" i="1">
                <a:solidFill>
                  <a:srgbClr val="000000"/>
                </a:solidFill>
                <a:latin typeface="Times New Roman"/>
              </a:rPr>
              <a:t>What were the sales volumes by region and product category for the last year?</a:t>
            </a:r>
            <a:endParaRPr/>
          </a:p>
          <a:p>
            <a:pPr lvl="1">
              <a:lnSpc>
                <a:spcPct val="100000"/>
              </a:lnSpc>
              <a:buFont typeface="Arial"/>
              <a:buChar char="–"/>
            </a:pPr>
            <a:r>
              <a:rPr lang="en-US" sz="2400" i="1">
                <a:solidFill>
                  <a:srgbClr val="000000"/>
                </a:solidFill>
                <a:latin typeface="Times New Roman"/>
              </a:rPr>
              <a:t>How did the share price of computer manufacturers correlate with quarterly profits over the past 10 years?</a:t>
            </a:r>
            <a:endParaRPr/>
          </a:p>
          <a:p>
            <a:pPr lvl="1">
              <a:lnSpc>
                <a:spcPct val="100000"/>
              </a:lnSpc>
              <a:buFont typeface="Arial"/>
              <a:buChar char="–"/>
            </a:pPr>
            <a:r>
              <a:rPr lang="en-US" sz="2400" i="1">
                <a:solidFill>
                  <a:srgbClr val="000000"/>
                </a:solidFill>
                <a:latin typeface="Times New Roman"/>
              </a:rPr>
              <a:t>Which orders should we fill to maximize revenues?</a:t>
            </a:r>
            <a:endParaRPr/>
          </a:p>
          <a:p>
            <a:pPr lvl="1">
              <a:lnSpc>
                <a:spcPct val="100000"/>
              </a:lnSpc>
              <a:buFont typeface="Arial"/>
              <a:buChar char="–"/>
            </a:pPr>
            <a:r>
              <a:rPr lang="en-US" sz="2400" i="1">
                <a:solidFill>
                  <a:srgbClr val="000000"/>
                </a:solidFill>
                <a:latin typeface="Times New Roman"/>
              </a:rPr>
              <a:t>Will a 10% discount increase sales volume sufficiently?</a:t>
            </a:r>
            <a:endParaRPr/>
          </a:p>
          <a:p>
            <a:endParaRPr/>
          </a:p>
          <a:p>
            <a:pPr>
              <a:lnSpc>
                <a:spcPct val="100000"/>
              </a:lnSpc>
              <a:buFont typeface="Arial"/>
              <a:buChar char="•"/>
            </a:pPr>
            <a:r>
              <a:rPr lang="en-US" sz="2400" b="1">
                <a:solidFill>
                  <a:srgbClr val="FF0000"/>
                </a:solidFill>
                <a:latin typeface="Times New Roman"/>
              </a:rPr>
              <a:t>On-Line Analytical Processing (OLAP) </a:t>
            </a:r>
            <a:r>
              <a:rPr lang="en-US" sz="2400">
                <a:solidFill>
                  <a:srgbClr val="000000"/>
                </a:solidFill>
                <a:latin typeface="Times New Roman"/>
              </a:rPr>
              <a:t>is an element of </a:t>
            </a:r>
            <a:r>
              <a:rPr lang="en-US" sz="2400" b="1">
                <a:solidFill>
                  <a:srgbClr val="FF0000"/>
                </a:solidFill>
                <a:latin typeface="Times New Roman"/>
              </a:rPr>
              <a:t>decision support systems (DSS)  </a:t>
            </a:r>
            <a:endParaRPr/>
          </a:p>
        </p:txBody>
      </p:sp>
      <p:sp>
        <p:nvSpPr>
          <p:cNvPr id="301" name="TextShape 3"/>
          <p:cNvSpPr txBox="1"/>
          <p:nvPr/>
        </p:nvSpPr>
        <p:spPr>
          <a:xfrm>
            <a:off x="0" y="0"/>
            <a:ext cx="0" cy="0"/>
          </a:xfrm>
          <a:prstGeom prst="rect">
            <a:avLst/>
          </a:prstGeom>
        </p:spPr>
        <p:txBody>
          <a:bodyPr lIns="90000" tIns="45000" rIns="90000" bIns="45000"/>
          <a:lstStyle/>
          <a:p>
            <a:pPr>
              <a:lnSpc>
                <a:spcPct val="100000"/>
              </a:lnSpc>
            </a:pPr>
            <a:fld id="{D181E1D1-01A1-4101-81F1-C1F1A111E131}" type="slidenum">
              <a:rPr lang="en-IN">
                <a:solidFill>
                  <a:srgbClr val="000000"/>
                </a:solidFill>
                <a:latin typeface="Calibri"/>
              </a:rPr>
              <a:pPr>
                <a:lnSpc>
                  <a:spcPct val="100000"/>
                </a:lnSpc>
              </a:pPr>
              <a:t>82</a:t>
            </a:fld>
            <a:endParaRPr/>
          </a:p>
        </p:txBody>
      </p:sp>
    </p:spTree>
    <p:extLst>
      <p:ext uri="{BB962C8B-B14F-4D97-AF65-F5344CB8AC3E}">
        <p14:creationId xmlns:p14="http://schemas.microsoft.com/office/powerpoint/2010/main" val="133647562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Subtitle 2"/>
          <p:cNvSpPr>
            <a:spLocks noGrp="1"/>
          </p:cNvSpPr>
          <p:nvPr>
            <p:ph type="subTitle"/>
          </p:nvPr>
        </p:nvSpPr>
        <p:spPr/>
        <p:txBody>
          <a:bodyPr/>
          <a:lstStyle/>
          <a:p>
            <a:r>
              <a:rPr lang="en-US" dirty="0">
                <a:hlinkClick r:id="rId2"/>
              </a:rPr>
              <a:t>https://www.blue-granite.com/blog/bid/402596/top-five-differences-between-data-lakes-and-data-warehouses</a:t>
            </a:r>
            <a:endParaRPr lang="en-US" dirty="0"/>
          </a:p>
        </p:txBody>
      </p:sp>
    </p:spTree>
    <p:extLst>
      <p:ext uri="{BB962C8B-B14F-4D97-AF65-F5344CB8AC3E}">
        <p14:creationId xmlns:p14="http://schemas.microsoft.com/office/powerpoint/2010/main" val="167160552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TextShape 1"/>
          <p:cNvSpPr txBox="1"/>
          <p:nvPr/>
        </p:nvSpPr>
        <p:spPr>
          <a:xfrm>
            <a:off x="457200" y="2438280"/>
            <a:ext cx="8229240" cy="1142640"/>
          </a:xfrm>
          <a:prstGeom prst="rect">
            <a:avLst/>
          </a:prstGeom>
        </p:spPr>
        <p:txBody>
          <a:bodyPr anchor="ctr"/>
          <a:lstStyle/>
          <a:p>
            <a:pPr algn="ctr">
              <a:lnSpc>
                <a:spcPct val="100000"/>
              </a:lnSpc>
            </a:pPr>
            <a:r>
              <a:rPr lang="en-US" sz="6000" b="1" dirty="0">
                <a:solidFill>
                  <a:srgbClr val="FF0000"/>
                </a:solidFill>
                <a:latin typeface="Times New Roman"/>
              </a:rPr>
              <a:t>Thank You</a:t>
            </a:r>
            <a:endParaRPr dirty="0"/>
          </a:p>
        </p:txBody>
      </p:sp>
      <p:sp>
        <p:nvSpPr>
          <p:cNvPr id="1093" name="TextShape 2"/>
          <p:cNvSpPr txBox="1"/>
          <p:nvPr/>
        </p:nvSpPr>
        <p:spPr>
          <a:xfrm>
            <a:off x="0" y="0"/>
            <a:ext cx="0" cy="0"/>
          </a:xfrm>
          <a:prstGeom prst="rect">
            <a:avLst/>
          </a:prstGeom>
        </p:spPr>
        <p:txBody>
          <a:bodyPr lIns="90000" tIns="45000" rIns="90000" bIns="45000"/>
          <a:lstStyle/>
          <a:p>
            <a:pPr>
              <a:lnSpc>
                <a:spcPct val="100000"/>
              </a:lnSpc>
            </a:pPr>
            <a:fld id="{B1017181-4121-4151-9161-D1A13171B1C1}" type="slidenum">
              <a:rPr lang="en-IN">
                <a:solidFill>
                  <a:srgbClr val="000000"/>
                </a:solidFill>
                <a:latin typeface="Calibri"/>
              </a:rPr>
              <a:pPr>
                <a:lnSpc>
                  <a:spcPct val="100000"/>
                </a:lnSpc>
              </a:pPr>
              <a:t>84</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57200" y="274680"/>
            <a:ext cx="8229240" cy="715680"/>
          </a:xfrm>
          <a:prstGeom prst="rect">
            <a:avLst/>
          </a:prstGeom>
        </p:spPr>
        <p:txBody>
          <a:bodyPr lIns="92160" tIns="46080" rIns="92160" bIns="46080" anchor="ctr"/>
          <a:lstStyle/>
          <a:p>
            <a:pPr algn="ctr">
              <a:lnSpc>
                <a:spcPct val="100000"/>
              </a:lnSpc>
            </a:pPr>
            <a:r>
              <a:rPr lang="en-US" sz="4000" b="1">
                <a:solidFill>
                  <a:srgbClr val="FF0000"/>
                </a:solidFill>
                <a:latin typeface="Times New Roman"/>
              </a:rPr>
              <a:t>Data Warehouse—Time Variant</a:t>
            </a:r>
            <a:endParaRPr/>
          </a:p>
        </p:txBody>
      </p:sp>
      <p:sp>
        <p:nvSpPr>
          <p:cNvPr id="315" name="TextShape 2"/>
          <p:cNvSpPr txBox="1"/>
          <p:nvPr/>
        </p:nvSpPr>
        <p:spPr>
          <a:xfrm>
            <a:off x="152280" y="1066680"/>
            <a:ext cx="8838720" cy="5562360"/>
          </a:xfrm>
          <a:prstGeom prst="rect">
            <a:avLst/>
          </a:prstGeom>
        </p:spPr>
        <p:txBody>
          <a:bodyPr lIns="92160" tIns="46080" rIns="92160" bIns="46080"/>
          <a:lstStyle/>
          <a:p>
            <a:pPr>
              <a:lnSpc>
                <a:spcPct val="120000"/>
              </a:lnSpc>
              <a:buFont typeface="Arial"/>
              <a:buChar char="•"/>
            </a:pPr>
            <a:r>
              <a:rPr lang="en-US" sz="2300">
                <a:solidFill>
                  <a:srgbClr val="000000"/>
                </a:solidFill>
                <a:latin typeface="Times New Roman"/>
              </a:rPr>
              <a:t>The Data in Data Warehouse is identified with a particular time period. The data in data warehouse provide information from historical point of view.</a:t>
            </a:r>
            <a:endParaRPr/>
          </a:p>
          <a:p>
            <a:pPr>
              <a:lnSpc>
                <a:spcPct val="120000"/>
              </a:lnSpc>
              <a:buFont typeface="Arial"/>
              <a:buChar char="•"/>
            </a:pPr>
            <a:r>
              <a:rPr lang="en-US" sz="2300">
                <a:solidFill>
                  <a:srgbClr val="000000"/>
                </a:solidFill>
                <a:latin typeface="Times New Roman"/>
              </a:rPr>
              <a:t>The time horizon /scope for the data warehouse is significantly longer than that of operational systems</a:t>
            </a:r>
            <a:endParaRPr/>
          </a:p>
          <a:p>
            <a:pPr lvl="1">
              <a:lnSpc>
                <a:spcPct val="120000"/>
              </a:lnSpc>
              <a:buFont typeface="Arial"/>
              <a:buChar char="–"/>
            </a:pPr>
            <a:r>
              <a:rPr lang="en-US" sz="2300">
                <a:solidFill>
                  <a:srgbClr val="FF0000"/>
                </a:solidFill>
                <a:latin typeface="Times New Roman"/>
              </a:rPr>
              <a:t>Operational database</a:t>
            </a:r>
            <a:r>
              <a:rPr lang="en-US" sz="2300">
                <a:solidFill>
                  <a:srgbClr val="000000"/>
                </a:solidFill>
                <a:latin typeface="Times New Roman"/>
              </a:rPr>
              <a:t>: current value data</a:t>
            </a:r>
            <a:endParaRPr/>
          </a:p>
          <a:p>
            <a:pPr lvl="1">
              <a:lnSpc>
                <a:spcPct val="120000"/>
              </a:lnSpc>
              <a:buFont typeface="Arial"/>
              <a:buChar char="–"/>
            </a:pPr>
            <a:r>
              <a:rPr lang="en-US" sz="2300">
                <a:solidFill>
                  <a:srgbClr val="FF0000"/>
                </a:solidFill>
                <a:latin typeface="Times New Roman"/>
              </a:rPr>
              <a:t>Data warehouse data:</a:t>
            </a:r>
            <a:r>
              <a:rPr lang="en-US" sz="2300">
                <a:solidFill>
                  <a:srgbClr val="000000"/>
                </a:solidFill>
                <a:latin typeface="Times New Roman"/>
              </a:rPr>
              <a:t> provide information from a historical perspective (e.g., past 5-10 years)</a:t>
            </a:r>
            <a:endParaRPr/>
          </a:p>
          <a:p>
            <a:pPr>
              <a:lnSpc>
                <a:spcPct val="120000"/>
              </a:lnSpc>
              <a:buFont typeface="Arial"/>
              <a:buChar char="•"/>
            </a:pPr>
            <a:r>
              <a:rPr lang="en-US" sz="2300">
                <a:solidFill>
                  <a:srgbClr val="000000"/>
                </a:solidFill>
                <a:latin typeface="Times New Roman"/>
              </a:rPr>
              <a:t>Every key structure in the data warehouse</a:t>
            </a:r>
            <a:endParaRPr/>
          </a:p>
          <a:p>
            <a:pPr lvl="1">
              <a:lnSpc>
                <a:spcPct val="120000"/>
              </a:lnSpc>
              <a:buFont typeface="Arial"/>
              <a:buChar char="–"/>
            </a:pPr>
            <a:r>
              <a:rPr lang="en-US" sz="2300">
                <a:solidFill>
                  <a:srgbClr val="000000"/>
                </a:solidFill>
                <a:latin typeface="Times New Roman"/>
              </a:rPr>
              <a:t>Contains an element of time</a:t>
            </a:r>
            <a:endParaRPr/>
          </a:p>
          <a:p>
            <a:pPr lvl="1">
              <a:lnSpc>
                <a:spcPct val="120000"/>
              </a:lnSpc>
              <a:buFont typeface="Arial"/>
              <a:buChar char="–"/>
            </a:pPr>
            <a:r>
              <a:rPr lang="en-US" sz="2300">
                <a:solidFill>
                  <a:srgbClr val="000000"/>
                </a:solidFill>
                <a:latin typeface="Times New Roman"/>
              </a:rPr>
              <a:t>But the key of operational data may or may not contain “time element”</a:t>
            </a:r>
            <a:endParaRPr/>
          </a:p>
          <a:p>
            <a:endParaRPr/>
          </a:p>
        </p:txBody>
      </p:sp>
      <p:sp>
        <p:nvSpPr>
          <p:cNvPr id="316" name="TextShape 3"/>
          <p:cNvSpPr txBox="1"/>
          <p:nvPr/>
        </p:nvSpPr>
        <p:spPr>
          <a:xfrm>
            <a:off x="0" y="0"/>
            <a:ext cx="0" cy="0"/>
          </a:xfrm>
          <a:prstGeom prst="rect">
            <a:avLst/>
          </a:prstGeom>
        </p:spPr>
        <p:txBody>
          <a:bodyPr lIns="90000" tIns="45000" rIns="90000" bIns="45000"/>
          <a:lstStyle/>
          <a:p>
            <a:pPr>
              <a:lnSpc>
                <a:spcPct val="100000"/>
              </a:lnSpc>
            </a:pPr>
            <a:fld id="{5191D141-9101-4171-81E1-5161E12151C1}" type="slidenum">
              <a:rPr lang="en-IN">
                <a:solidFill>
                  <a:srgbClr val="000000"/>
                </a:solidFill>
                <a:latin typeface="Calibri"/>
              </a:rPr>
              <a:pPr>
                <a:lnSpc>
                  <a:spcPct val="100000"/>
                </a:lnSpc>
              </a:pPr>
              <a:t>9</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5377</Words>
  <Application>Microsoft Office PowerPoint</Application>
  <PresentationFormat>On-screen Show (4:3)</PresentationFormat>
  <Paragraphs>825</Paragraphs>
  <Slides>84</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84</vt:i4>
      </vt:variant>
    </vt:vector>
  </HeadingPairs>
  <TitlesOfParts>
    <vt:vector size="97" baseType="lpstr">
      <vt:lpstr>Arial</vt:lpstr>
      <vt:lpstr>Calibri</vt:lpstr>
      <vt:lpstr>Impact</vt:lpstr>
      <vt:lpstr>Lucida Sans Typewriter</vt:lpstr>
      <vt:lpstr>Monotype Sorts</vt:lpstr>
      <vt:lpstr>Source Sans Pro</vt:lpstr>
      <vt:lpstr>StarSymbol</vt:lpstr>
      <vt:lpstr>Tahoma</vt:lpstr>
      <vt:lpstr>Times New Roman</vt:lpstr>
      <vt:lpstr>Wingdings</vt:lpstr>
      <vt:lpstr>Office Theme</vt:lpstr>
      <vt:lpstr>Office Theme</vt:lpstr>
      <vt:lpstr>Office Theme</vt:lpstr>
      <vt:lpstr>PowerPoint Presentation</vt:lpstr>
      <vt:lpstr>Unit III Data Warehouse  Business Intelligence and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name of DWH                  (ref:guru99.com)</vt:lpstr>
      <vt:lpstr>DWH examples(ref:guru99.com)</vt:lpstr>
      <vt:lpstr>Applications</vt:lpstr>
      <vt:lpstr>Task of DWH</vt:lpstr>
      <vt:lpstr>DWH tools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type of queries u can retrieve from the SALE star schema</vt:lpstr>
      <vt:lpstr>Example2</vt:lpstr>
      <vt:lpstr>PowerPoint Presentation</vt:lpstr>
      <vt:lpstr>PowerPoint Presentation</vt:lpstr>
      <vt:lpstr>PowerPoint Presentation</vt:lpstr>
      <vt:lpstr>PowerPoint Presentation</vt:lpstr>
      <vt:lpstr>PowerPoint Presentation</vt:lpstr>
      <vt:lpstr>PowerPoint Presentation</vt:lpstr>
      <vt:lpstr>Multidimensional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LEENA DESHPANDE</cp:lastModifiedBy>
  <cp:revision>58</cp:revision>
  <dcterms:modified xsi:type="dcterms:W3CDTF">2020-08-29T06:46:30Z</dcterms:modified>
</cp:coreProperties>
</file>