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64" r:id="rId3"/>
    <p:sldId id="265" r:id="rId4"/>
    <p:sldId id="257" r:id="rId5"/>
    <p:sldId id="258" r:id="rId6"/>
    <p:sldId id="259" r:id="rId7"/>
    <p:sldId id="260" r:id="rId8"/>
    <p:sldId id="261" r:id="rId9"/>
    <p:sldId id="262" r:id="rId10"/>
    <p:sldId id="263" r:id="rId11"/>
    <p:sldId id="278" r:id="rId12"/>
    <p:sldId id="279" r:id="rId13"/>
    <p:sldId id="326" r:id="rId14"/>
    <p:sldId id="331" r:id="rId15"/>
    <p:sldId id="348" r:id="rId16"/>
    <p:sldId id="329" r:id="rId17"/>
    <p:sldId id="445" r:id="rId18"/>
    <p:sldId id="328" r:id="rId19"/>
    <p:sldId id="327" r:id="rId20"/>
    <p:sldId id="283" r:id="rId21"/>
    <p:sldId id="284" r:id="rId22"/>
    <p:sldId id="285" r:id="rId23"/>
    <p:sldId id="318" r:id="rId24"/>
    <p:sldId id="320" r:id="rId25"/>
    <p:sldId id="289" r:id="rId26"/>
    <p:sldId id="291" r:id="rId27"/>
    <p:sldId id="345" r:id="rId28"/>
    <p:sldId id="308" r:id="rId29"/>
    <p:sldId id="349" r:id="rId30"/>
    <p:sldId id="382" r:id="rId31"/>
    <p:sldId id="384" r:id="rId32"/>
    <p:sldId id="385" r:id="rId33"/>
    <p:sldId id="383" r:id="rId34"/>
    <p:sldId id="351" r:id="rId35"/>
    <p:sldId id="352"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46" r:id="rId66"/>
    <p:sldId id="447" r:id="rId67"/>
    <p:sldId id="424" r:id="rId68"/>
    <p:sldId id="425" r:id="rId69"/>
    <p:sldId id="426" r:id="rId70"/>
    <p:sldId id="432" r:id="rId71"/>
    <p:sldId id="433" r:id="rId72"/>
    <p:sldId id="434" r:id="rId73"/>
    <p:sldId id="405" r:id="rId74"/>
    <p:sldId id="406" r:id="rId75"/>
    <p:sldId id="407" r:id="rId76"/>
    <p:sldId id="408" r:id="rId77"/>
    <p:sldId id="40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36EFD-F51A-4886-A37D-F1FFC86BC9E5}" type="datetimeFigureOut">
              <a:rPr lang="en-US" smtClean="0"/>
              <a:pPr/>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9FAF38-4B99-4A17-9082-D005079F40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a:spLocks noGrp="1"/>
          </p:cNvSpPr>
          <p:nvPr>
            <p:ph type="sldNum" sz="quarter" idx="5"/>
          </p:nvPr>
        </p:nvSpPr>
        <p:spPr>
          <a:noFill/>
        </p:spPr>
        <p:txBody>
          <a:bodyPr/>
          <a:lstStyle/>
          <a:p>
            <a:fld id="{F863A18E-775E-4F38-A6E6-020E6F840C80}" type="slidenum">
              <a:rPr lang="en-US" smtClean="0"/>
              <a:pPr/>
              <a:t>25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AE62588-700E-4A5E-A462-C091C05E4AF4}" type="slidenum">
              <a:rPr lang="en-US" smtClean="0"/>
              <a:pPr/>
              <a:t>31</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41C3491-4723-4E2E-A6CA-AC625112045F}" type="slidenum">
              <a:rPr lang="en-US" smtClean="0"/>
              <a:pPr/>
              <a:t>34</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521E52-1CF7-4284-803E-DE96376E523C}" type="slidenum">
              <a:rPr lang="en-US" smtClean="0"/>
              <a:pPr/>
              <a:t>35</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7BB932-25DE-4EF9-A636-E271CD928C71}" type="slidenum">
              <a:rPr lang="en-US"/>
              <a:pPr/>
              <a:t>63</a:t>
            </a:fld>
            <a:endParaRPr lang="en-US"/>
          </a:p>
        </p:txBody>
      </p:sp>
      <p:sp>
        <p:nvSpPr>
          <p:cNvPr id="66563" name="Rectangle 2"/>
          <p:cNvSpPr>
            <a:spLocks noGrp="1" noRot="1" noChangeAspect="1" noChangeArrowheads="1" noTextEdit="1"/>
          </p:cNvSpPr>
          <p:nvPr>
            <p:ph type="sldImg"/>
          </p:nvPr>
        </p:nvSpPr>
        <p:spPr>
          <a:xfrm>
            <a:off x="1144588" y="687388"/>
            <a:ext cx="4568825" cy="3425825"/>
          </a:xfrm>
          <a:ln w="12700"/>
        </p:spPr>
      </p:sp>
      <p:sp>
        <p:nvSpPr>
          <p:cNvPr id="66564" name="Rectangle 3"/>
          <p:cNvSpPr>
            <a:spLocks noGrp="1" noChangeArrowheads="1"/>
          </p:cNvSpPr>
          <p:nvPr>
            <p:ph type="body" idx="1"/>
          </p:nvPr>
        </p:nvSpPr>
        <p:spPr>
          <a:noFill/>
          <a:ln/>
        </p:spPr>
        <p:txBody>
          <a:bodyPr lIns="92066" tIns="46034" rIns="92066" bIns="46034"/>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7070BB8-BD73-4D28-AC31-0BDC323B031D}" type="slidenum">
              <a:rPr lang="en-US"/>
              <a:pPr/>
              <a:t>67</a:t>
            </a:fld>
            <a:endParaRPr lang="en-US"/>
          </a:p>
        </p:txBody>
      </p:sp>
      <p:sp>
        <p:nvSpPr>
          <p:cNvPr id="67587" name="Rectangle 2"/>
          <p:cNvSpPr>
            <a:spLocks noGrp="1" noRot="1" noChangeAspect="1" noChangeArrowheads="1" noTextEdit="1"/>
          </p:cNvSpPr>
          <p:nvPr>
            <p:ph type="sldImg"/>
          </p:nvPr>
        </p:nvSpPr>
        <p:spPr>
          <a:xfrm>
            <a:off x="1144588" y="687388"/>
            <a:ext cx="4568825" cy="3425825"/>
          </a:xfrm>
          <a:ln w="12700"/>
        </p:spPr>
      </p:sp>
      <p:sp>
        <p:nvSpPr>
          <p:cNvPr id="67588" name="Rectangle 3"/>
          <p:cNvSpPr>
            <a:spLocks noGrp="1" noChangeArrowheads="1"/>
          </p:cNvSpPr>
          <p:nvPr>
            <p:ph type="body" idx="1"/>
          </p:nvPr>
        </p:nvSpPr>
        <p:spPr>
          <a:noFill/>
          <a:ln/>
        </p:spPr>
        <p:txBody>
          <a:bodyPr lIns="92066" tIns="46034" rIns="92066" bIns="46034"/>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3C696ED-6CC5-416B-92E0-D75902D4A05E}" type="slidenum">
              <a:rPr lang="en-US"/>
              <a:pPr/>
              <a:t>68</a:t>
            </a:fld>
            <a:endParaRPr lang="en-US"/>
          </a:p>
        </p:txBody>
      </p:sp>
      <p:sp>
        <p:nvSpPr>
          <p:cNvPr id="68611" name="Rectangle 2"/>
          <p:cNvSpPr>
            <a:spLocks noGrp="1" noRot="1" noChangeAspect="1" noChangeArrowheads="1" noTextEdit="1"/>
          </p:cNvSpPr>
          <p:nvPr>
            <p:ph type="sldImg"/>
          </p:nvPr>
        </p:nvSpPr>
        <p:spPr>
          <a:xfrm>
            <a:off x="1144588" y="687388"/>
            <a:ext cx="4568825" cy="3425825"/>
          </a:xfrm>
          <a:ln w="12700"/>
        </p:spPr>
      </p:sp>
      <p:sp>
        <p:nvSpPr>
          <p:cNvPr id="68612" name="Rectangle 3"/>
          <p:cNvSpPr>
            <a:spLocks noGrp="1" noChangeArrowheads="1"/>
          </p:cNvSpPr>
          <p:nvPr>
            <p:ph type="body" idx="1"/>
          </p:nvPr>
        </p:nvSpPr>
        <p:spPr>
          <a:noFill/>
          <a:ln/>
        </p:spPr>
        <p:txBody>
          <a:bodyPr lIns="92066" tIns="46034" rIns="92066" bIns="46034"/>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14C2E8-AD21-4FC9-941E-42DA85A96E93}"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2E8-AD21-4FC9-941E-42DA85A96E93}"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2E8-AD21-4FC9-941E-42DA85A96E93}"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a:lstStyle/>
          <a:p>
            <a:pPr lvl="0"/>
            <a:endParaRPr 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r>
              <a:rPr lang="en-US"/>
              <a:t>Manisha Mali</a:t>
            </a:r>
          </a:p>
        </p:txBody>
      </p:sp>
      <p:sp>
        <p:nvSpPr>
          <p:cNvPr id="6" name="Rectangle 19"/>
          <p:cNvSpPr>
            <a:spLocks noGrp="1" noChangeArrowheads="1"/>
          </p:cNvSpPr>
          <p:nvPr>
            <p:ph type="sldNum" sz="quarter" idx="12"/>
          </p:nvPr>
        </p:nvSpPr>
        <p:spPr>
          <a:ln/>
        </p:spPr>
        <p:txBody>
          <a:bodyPr/>
          <a:lstStyle>
            <a:lvl1pPr>
              <a:defRPr/>
            </a:lvl1pPr>
          </a:lstStyle>
          <a:p>
            <a:pPr>
              <a:defRPr/>
            </a:pPr>
            <a:fld id="{FC5E5031-9C72-4220-BB7B-2698258F48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2E8-AD21-4FC9-941E-42DA85A96E93}"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4C2E8-AD21-4FC9-941E-42DA85A96E93}"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14C2E8-AD21-4FC9-941E-42DA85A96E93}"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14C2E8-AD21-4FC9-941E-42DA85A96E93}"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4C2E8-AD21-4FC9-941E-42DA85A96E93}"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4C2E8-AD21-4FC9-941E-42DA85A96E93}"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4C2E8-AD21-4FC9-941E-42DA85A96E93}"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4C2E8-AD21-4FC9-941E-42DA85A96E93}"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1B29C-DAF4-4FCF-9D03-4B4729A400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4C2E8-AD21-4FC9-941E-42DA85A96E93}" type="datetimeFigureOut">
              <a:rPr lang="en-US" smtClean="0"/>
              <a:pPr/>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1B29C-DAF4-4FCF-9D03-4B4729A400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orms.gle/UzPsrjApbmVk56PF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mn-lt"/>
              </a:rPr>
              <a:t>Language Processing and </a:t>
            </a:r>
            <a:r>
              <a:rPr lang="en-US" dirty="0">
                <a:latin typeface="+mn-lt"/>
              </a:rPr>
              <a:t/>
            </a:r>
            <a:br>
              <a:rPr lang="en-US" dirty="0">
                <a:latin typeface="+mn-lt"/>
              </a:rPr>
            </a:br>
            <a:r>
              <a:rPr lang="en-US" dirty="0" smtClean="0">
                <a:latin typeface="+mn-lt"/>
              </a:rPr>
              <a:t>Compiler Construction(LPCC</a:t>
            </a:r>
            <a:r>
              <a:rPr lang="en-US" dirty="0" smtClean="0">
                <a:latin typeface="+mn-lt"/>
              </a:rPr>
              <a:t>)</a:t>
            </a:r>
            <a:endParaRPr lang="en-US" dirty="0">
              <a:latin typeface="+mn-lt"/>
            </a:endParaRPr>
          </a:p>
        </p:txBody>
      </p:sp>
      <p:sp>
        <p:nvSpPr>
          <p:cNvPr id="3" name="Subtitle 2"/>
          <p:cNvSpPr>
            <a:spLocks noGrp="1"/>
          </p:cNvSpPr>
          <p:nvPr>
            <p:ph type="subTitle" idx="1"/>
          </p:nvPr>
        </p:nvSpPr>
        <p:spPr>
          <a:xfrm>
            <a:off x="1371600" y="3886200"/>
            <a:ext cx="6400800" cy="533400"/>
          </a:xfrm>
        </p:spPr>
        <p:txBody>
          <a:bodyPr>
            <a:normAutofit lnSpcReduction="10000"/>
          </a:bodyPr>
          <a:lstStyle/>
          <a:p>
            <a:r>
              <a:rPr lang="en-GB" b="1" dirty="0"/>
              <a:t>CSUA31181</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GB" dirty="0"/>
              <a:t>Text Books : </a:t>
            </a:r>
            <a:endParaRPr lang="en-GB" dirty="0" smtClean="0"/>
          </a:p>
          <a:p>
            <a:r>
              <a:rPr lang="en-GB" dirty="0" smtClean="0"/>
              <a:t>1 </a:t>
            </a:r>
            <a:r>
              <a:rPr lang="en-GB" dirty="0"/>
              <a:t>D. M. </a:t>
            </a:r>
            <a:r>
              <a:rPr lang="en-GB" dirty="0" err="1"/>
              <a:t>Dhamdhere</a:t>
            </a:r>
            <a:r>
              <a:rPr lang="en-GB" dirty="0"/>
              <a:t>, Systems Programming and Operating Systems, Tata </a:t>
            </a:r>
            <a:r>
              <a:rPr lang="en-GB" dirty="0" err="1"/>
              <a:t>McGrawHill</a:t>
            </a:r>
            <a:r>
              <a:rPr lang="en-GB" dirty="0"/>
              <a:t>, ISBN 13:978-0-07-463579-7, Second Revised Edition </a:t>
            </a:r>
            <a:endParaRPr lang="en-GB" dirty="0" smtClean="0"/>
          </a:p>
          <a:p>
            <a:r>
              <a:rPr lang="en-GB" dirty="0" smtClean="0"/>
              <a:t>2 </a:t>
            </a:r>
            <a:r>
              <a:rPr lang="en-GB" dirty="0"/>
              <a:t>Alfred V. </a:t>
            </a:r>
            <a:r>
              <a:rPr lang="en-GB" dirty="0" err="1"/>
              <a:t>Aho</a:t>
            </a:r>
            <a:r>
              <a:rPr lang="en-GB" dirty="0"/>
              <a:t>, Ravi </a:t>
            </a:r>
            <a:r>
              <a:rPr lang="en-GB" dirty="0" err="1"/>
              <a:t>Sethi</a:t>
            </a:r>
            <a:r>
              <a:rPr lang="en-GB" dirty="0"/>
              <a:t>, Jeffrey D. Ullman, Compilers Principles, Techniques and Tools, Addison Wesley, ISBN:981–235–885 - 4, Low Price </a:t>
            </a:r>
            <a:r>
              <a:rPr lang="en-GB" dirty="0" smtClean="0"/>
              <a:t>Edition</a:t>
            </a:r>
          </a:p>
          <a:p>
            <a:r>
              <a:rPr lang="en-GB" dirty="0" smtClean="0"/>
              <a:t>3 </a:t>
            </a:r>
            <a:r>
              <a:rPr lang="en-GB" dirty="0"/>
              <a:t>John R. Levine, Tony Mason &amp; Doug Brown, “Lex &amp;</a:t>
            </a:r>
            <a:r>
              <a:rPr lang="en-GB" dirty="0" err="1"/>
              <a:t>Yacc</a:t>
            </a:r>
            <a:r>
              <a:rPr lang="en-GB" dirty="0"/>
              <a:t>”, O’Reilly </a:t>
            </a:r>
            <a:endParaRPr lang="en-GB" dirty="0" smtClean="0"/>
          </a:p>
          <a:p>
            <a:r>
              <a:rPr lang="en-GB" dirty="0" smtClean="0"/>
              <a:t>Reference </a:t>
            </a:r>
            <a:r>
              <a:rPr lang="en-GB" dirty="0"/>
              <a:t>Books : </a:t>
            </a:r>
            <a:endParaRPr lang="en-GB" dirty="0" smtClean="0"/>
          </a:p>
          <a:p>
            <a:r>
              <a:rPr lang="en-GB" dirty="0" smtClean="0"/>
              <a:t>1 </a:t>
            </a:r>
            <a:r>
              <a:rPr lang="en-GB" dirty="0"/>
              <a:t>J. J. Donovan, Systems Programming, McGraw-Hill, ISBN 13:978-0-07-460482- 3, Indian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435280" cy="4525963"/>
          </a:xfrm>
        </p:spPr>
        <p:txBody>
          <a:bodyPr>
            <a:normAutofit/>
          </a:bodyPr>
          <a:lstStyle/>
          <a:p>
            <a:r>
              <a:rPr lang="en-US" dirty="0" smtClean="0"/>
              <a:t>What is System Software?</a:t>
            </a:r>
          </a:p>
          <a:p>
            <a:r>
              <a:rPr lang="en-US" dirty="0" smtClean="0"/>
              <a:t>Is a collection of programs that bridge the gap between the level at which users wish to interact with the computer and the level at which computer is capable of operating</a:t>
            </a:r>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ransition spd="slow">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05192"/>
          </a:xfrm>
        </p:spPr>
        <p:txBody>
          <a:bodyPr>
            <a:normAutofit fontScale="85000" lnSpcReduction="10000"/>
          </a:bodyPr>
          <a:lstStyle/>
          <a:p>
            <a:r>
              <a:rPr lang="en-US" dirty="0" smtClean="0"/>
              <a:t>Software is collection of many programs.</a:t>
            </a:r>
          </a:p>
          <a:p>
            <a:pPr>
              <a:buNone/>
            </a:pPr>
            <a:r>
              <a:rPr lang="en-US" dirty="0" smtClean="0"/>
              <a:t> </a:t>
            </a:r>
          </a:p>
          <a:p>
            <a:r>
              <a:rPr lang="en-US" dirty="0" smtClean="0"/>
              <a:t>Two types of software:</a:t>
            </a:r>
          </a:p>
          <a:p>
            <a:pPr>
              <a:buNone/>
            </a:pPr>
            <a:endParaRPr lang="en-US" dirty="0" smtClean="0"/>
          </a:p>
          <a:p>
            <a:pPr lvl="1"/>
            <a:r>
              <a:rPr lang="en-US" dirty="0" smtClean="0"/>
              <a:t>System software-</a:t>
            </a:r>
          </a:p>
          <a:p>
            <a:pPr lvl="1">
              <a:buNone/>
            </a:pPr>
            <a:r>
              <a:rPr lang="en-US" dirty="0"/>
              <a:t>		</a:t>
            </a:r>
            <a:r>
              <a:rPr lang="en-US" dirty="0" smtClean="0"/>
              <a:t>These programs assist general use application 	programs.</a:t>
            </a:r>
          </a:p>
          <a:p>
            <a:pPr lvl="1">
              <a:buNone/>
            </a:pPr>
            <a:r>
              <a:rPr lang="en-US" dirty="0" smtClean="0"/>
              <a:t>		Ex:- Compiler , Assembler etc.</a:t>
            </a:r>
          </a:p>
          <a:p>
            <a:pPr lvl="1">
              <a:buNone/>
            </a:pPr>
            <a:endParaRPr lang="en-US" dirty="0" smtClean="0"/>
          </a:p>
          <a:p>
            <a:pPr lvl="1"/>
            <a:r>
              <a:rPr lang="en-US" dirty="0" smtClean="0"/>
              <a:t>Application software-</a:t>
            </a:r>
          </a:p>
          <a:p>
            <a:pPr lvl="1">
              <a:buNone/>
            </a:pPr>
            <a:r>
              <a:rPr lang="en-US" dirty="0"/>
              <a:t> </a:t>
            </a:r>
            <a:r>
              <a:rPr lang="en-US" dirty="0" smtClean="0"/>
              <a:t>    These are the software developed for the specific goal.</a:t>
            </a:r>
          </a:p>
          <a:p>
            <a:pPr lvl="2"/>
            <a:endParaRPr lang="en-US" dirty="0"/>
          </a:p>
        </p:txBody>
      </p:sp>
      <p:sp>
        <p:nvSpPr>
          <p:cNvPr id="2" name="Title 1"/>
          <p:cNvSpPr>
            <a:spLocks noGrp="1"/>
          </p:cNvSpPr>
          <p:nvPr>
            <p:ph type="title"/>
          </p:nvPr>
        </p:nvSpPr>
        <p:spPr/>
        <p:txBody>
          <a:bodyPr/>
          <a:lstStyle/>
          <a:p>
            <a:r>
              <a:rPr lang="en-US" dirty="0" smtClean="0"/>
              <a:t>What is Software ?</a:t>
            </a:r>
            <a:endParaRPr lang="en-US" dirty="0"/>
          </a:p>
        </p:txBody>
      </p:sp>
    </p:spTree>
  </p:cSld>
  <p:clrMapOvr>
    <a:masterClrMapping/>
  </p:clrMapOvr>
  <p:transition spd="slow">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Software</a:t>
            </a:r>
            <a:endParaRPr lang="en-US" dirty="0"/>
          </a:p>
        </p:txBody>
      </p:sp>
      <p:sp>
        <p:nvSpPr>
          <p:cNvPr id="3" name="Content Placeholder 2"/>
          <p:cNvSpPr>
            <a:spLocks noGrp="1"/>
          </p:cNvSpPr>
          <p:nvPr>
            <p:ph idx="1"/>
          </p:nvPr>
        </p:nvSpPr>
        <p:spPr>
          <a:xfrm>
            <a:off x="457200" y="1600200"/>
            <a:ext cx="8305800" cy="4800600"/>
          </a:xfrm>
        </p:spPr>
        <p:txBody>
          <a:bodyPr>
            <a:normAutofit fontScale="92500"/>
          </a:bodyPr>
          <a:lstStyle/>
          <a:p>
            <a:r>
              <a:rPr lang="en-US" dirty="0" smtClean="0"/>
              <a:t> It forms a software layer which act a intermediary between the user and the computer</a:t>
            </a:r>
          </a:p>
          <a:p>
            <a:r>
              <a:rPr lang="en-US" dirty="0" smtClean="0"/>
              <a:t>It is a collection of programs that facilitate execution of programs and use of resources in a computer system</a:t>
            </a:r>
          </a:p>
          <a:p>
            <a:r>
              <a:rPr lang="en-US" dirty="0" smtClean="0"/>
              <a:t>Each program in the system software is called a </a:t>
            </a:r>
            <a:r>
              <a:rPr lang="en-US" b="1" dirty="0" smtClean="0"/>
              <a:t>system program</a:t>
            </a:r>
          </a:p>
          <a:p>
            <a:r>
              <a:rPr lang="en-US" b="1" dirty="0" smtClean="0"/>
              <a:t>System Programming </a:t>
            </a:r>
            <a:r>
              <a:rPr lang="en-US" dirty="0" smtClean="0"/>
              <a:t>is the collection of techniques used in the design of system programs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16DF300E-6499-43E8-BF5A-34405F7143C8}" type="slidenum">
              <a:rPr lang="en-US" smtClean="0"/>
              <a:pPr/>
              <a:t>14</a:t>
            </a:fld>
            <a:endParaRPr lang="en-US" smtClean="0"/>
          </a:p>
        </p:txBody>
      </p:sp>
      <p:sp>
        <p:nvSpPr>
          <p:cNvPr id="5124" name="AutoShape 2"/>
          <p:cNvSpPr>
            <a:spLocks noGrp="1" noChangeArrowheads="1"/>
          </p:cNvSpPr>
          <p:nvPr>
            <p:ph type="title"/>
          </p:nvPr>
        </p:nvSpPr>
        <p:spPr>
          <a:xfrm>
            <a:off x="457200" y="274638"/>
            <a:ext cx="8077200" cy="868362"/>
          </a:xfrm>
        </p:spPr>
        <p:txBody>
          <a:bodyPr/>
          <a:lstStyle/>
          <a:p>
            <a:pPr eaLnBrk="1" hangingPunct="1"/>
            <a:r>
              <a:rPr lang="en-US" altLang="zh-TW" dirty="0" smtClean="0">
                <a:ea typeface="新細明體" pitchFamily="18" charset="-120"/>
              </a:rPr>
              <a:t>Introduction</a:t>
            </a:r>
          </a:p>
        </p:txBody>
      </p:sp>
      <p:sp>
        <p:nvSpPr>
          <p:cNvPr id="5125" name="Rectangle 3"/>
          <p:cNvSpPr>
            <a:spLocks noGrp="1" noChangeArrowheads="1"/>
          </p:cNvSpPr>
          <p:nvPr>
            <p:ph type="body" idx="1"/>
          </p:nvPr>
        </p:nvSpPr>
        <p:spPr>
          <a:xfrm>
            <a:off x="457200" y="1143000"/>
            <a:ext cx="8382000" cy="5181600"/>
          </a:xfrm>
        </p:spPr>
        <p:txBody>
          <a:bodyPr>
            <a:noAutofit/>
          </a:bodyPr>
          <a:lstStyle/>
          <a:p>
            <a:pPr eaLnBrk="1" hangingPunct="1">
              <a:lnSpc>
                <a:spcPct val="90000"/>
              </a:lnSpc>
            </a:pPr>
            <a:r>
              <a:rPr lang="en-US" altLang="zh-TW" sz="2400" b="1" dirty="0" smtClean="0">
                <a:ea typeface="新細明體" pitchFamily="18" charset="-120"/>
              </a:rPr>
              <a:t>Software</a:t>
            </a:r>
          </a:p>
          <a:p>
            <a:pPr lvl="1" eaLnBrk="1" hangingPunct="1">
              <a:lnSpc>
                <a:spcPct val="90000"/>
              </a:lnSpc>
            </a:pPr>
            <a:r>
              <a:rPr lang="en-US" altLang="zh-TW" sz="2400" b="1" dirty="0" smtClean="0">
                <a:ea typeface="新細明體" pitchFamily="18" charset="-120"/>
              </a:rPr>
              <a:t>Application software usually used by end-user</a:t>
            </a:r>
          </a:p>
          <a:p>
            <a:pPr lvl="2" eaLnBrk="1" hangingPunct="1">
              <a:lnSpc>
                <a:spcPct val="90000"/>
              </a:lnSpc>
            </a:pPr>
            <a:r>
              <a:rPr lang="en-US" altLang="zh-TW" b="1" dirty="0" smtClean="0">
                <a:ea typeface="新細明體" pitchFamily="18" charset="-120"/>
              </a:rPr>
              <a:t>It is concerned with the solution of some problem, using the computer as a tool, instead of how computers actually work.</a:t>
            </a:r>
          </a:p>
          <a:p>
            <a:pPr lvl="1" eaLnBrk="1" hangingPunct="1">
              <a:lnSpc>
                <a:spcPct val="90000"/>
              </a:lnSpc>
            </a:pPr>
            <a:r>
              <a:rPr lang="en-US" altLang="zh-TW" sz="2400" b="1" dirty="0" smtClean="0">
                <a:ea typeface="新細明體" pitchFamily="18" charset="-120"/>
              </a:rPr>
              <a:t>System software</a:t>
            </a:r>
          </a:p>
          <a:p>
            <a:pPr lvl="2" eaLnBrk="1" hangingPunct="1">
              <a:lnSpc>
                <a:spcPct val="90000"/>
              </a:lnSpc>
            </a:pPr>
            <a:r>
              <a:rPr lang="en-US" altLang="zh-TW" b="1" dirty="0" smtClean="0">
                <a:ea typeface="新細明體" pitchFamily="18" charset="-120"/>
              </a:rPr>
              <a:t>System software consists of a variety of programs that support the operation of a computer (ex: text editor, compiler, debugger)</a:t>
            </a:r>
          </a:p>
          <a:p>
            <a:pPr lvl="2" eaLnBrk="1" hangingPunct="1">
              <a:lnSpc>
                <a:spcPct val="90000"/>
              </a:lnSpc>
            </a:pPr>
            <a:r>
              <a:rPr lang="en-US" altLang="zh-TW" b="1" dirty="0" smtClean="0">
                <a:ea typeface="新細明體" pitchFamily="18" charset="-120"/>
              </a:rPr>
              <a:t>One characteristic in which most system software differ from application software is </a:t>
            </a:r>
            <a:r>
              <a:rPr lang="en-US" altLang="zh-TW" b="1" u="sng" dirty="0" smtClean="0">
                <a:ea typeface="新細明體" pitchFamily="18" charset="-120"/>
              </a:rPr>
              <a:t>machine dependency</a:t>
            </a:r>
            <a:endParaRPr lang="en-US" altLang="zh-TW" b="1" dirty="0" smtClean="0">
              <a:ea typeface="新細明體" pitchFamily="18" charset="-120"/>
            </a:endParaRPr>
          </a:p>
          <a:p>
            <a:pPr lvl="2" eaLnBrk="1" hangingPunct="1">
              <a:lnSpc>
                <a:spcPct val="90000"/>
              </a:lnSpc>
            </a:pPr>
            <a:r>
              <a:rPr lang="en-US" altLang="zh-TW" b="1" dirty="0" smtClean="0">
                <a:ea typeface="新細明體" pitchFamily="18" charset="-120"/>
              </a:rPr>
              <a:t>A system software programmer must know the target machine structure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fld id="{834AD594-84E5-4833-9EB2-4AA626283B43}" type="slidenum">
              <a:rPr lang="en-US" altLang="zh-TW"/>
              <a:pPr/>
              <a:t>15</a:t>
            </a:fld>
            <a:endParaRPr lang="en-US" altLang="zh-TW"/>
          </a:p>
        </p:txBody>
      </p:sp>
      <p:sp>
        <p:nvSpPr>
          <p:cNvPr id="419842" name="Rectangle 2"/>
          <p:cNvSpPr>
            <a:spLocks noGrp="1" noChangeArrowheads="1"/>
          </p:cNvSpPr>
          <p:nvPr>
            <p:ph type="title"/>
          </p:nvPr>
        </p:nvSpPr>
        <p:spPr/>
        <p:txBody>
          <a:bodyPr/>
          <a:lstStyle/>
          <a:p>
            <a:r>
              <a:rPr lang="en-US" altLang="zh-TW"/>
              <a:t>System Software Concept</a:t>
            </a:r>
          </a:p>
        </p:txBody>
      </p:sp>
      <p:sp>
        <p:nvSpPr>
          <p:cNvPr id="419844" name="Rectangle 4"/>
          <p:cNvSpPr>
            <a:spLocks noChangeArrowheads="1"/>
          </p:cNvSpPr>
          <p:nvPr/>
        </p:nvSpPr>
        <p:spPr bwMode="auto">
          <a:xfrm>
            <a:off x="323850" y="5589588"/>
            <a:ext cx="8640763" cy="8636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400"/>
              <a:t>Bare Machine (Computer)</a:t>
            </a:r>
          </a:p>
        </p:txBody>
      </p:sp>
      <p:sp>
        <p:nvSpPr>
          <p:cNvPr id="419845" name="Rectangle 5"/>
          <p:cNvSpPr>
            <a:spLocks noChangeArrowheads="1"/>
          </p:cNvSpPr>
          <p:nvPr/>
        </p:nvSpPr>
        <p:spPr bwMode="auto">
          <a:xfrm>
            <a:off x="323850" y="4149725"/>
            <a:ext cx="8569325" cy="1296988"/>
          </a:xfrm>
          <a:prstGeom prst="rect">
            <a:avLst/>
          </a:prstGeom>
          <a:solidFill>
            <a:srgbClr val="CCFFCC"/>
          </a:solidFill>
          <a:ln w="9525">
            <a:solidFill>
              <a:schemeClr val="tx1"/>
            </a:solidFill>
            <a:miter lim="800000"/>
            <a:headEnd/>
            <a:tailEnd/>
          </a:ln>
          <a:effectLst/>
        </p:spPr>
        <p:txBody>
          <a:bodyPr wrap="none" anchor="ctr"/>
          <a:lstStyle/>
          <a:p>
            <a:pPr algn="r"/>
            <a:r>
              <a:rPr lang="en-US" altLang="zh-TW" sz="2400"/>
              <a:t>OS</a:t>
            </a:r>
          </a:p>
          <a:p>
            <a:pPr algn="r"/>
            <a:endParaRPr lang="en-US" altLang="zh-TW" sz="2400"/>
          </a:p>
          <a:p>
            <a:pPr algn="r"/>
            <a:endParaRPr lang="en-US" altLang="zh-TW" sz="2400"/>
          </a:p>
        </p:txBody>
      </p:sp>
      <p:sp>
        <p:nvSpPr>
          <p:cNvPr id="419846" name="Rectangle 6"/>
          <p:cNvSpPr>
            <a:spLocks noChangeArrowheads="1"/>
          </p:cNvSpPr>
          <p:nvPr/>
        </p:nvSpPr>
        <p:spPr bwMode="auto">
          <a:xfrm>
            <a:off x="323850" y="3286125"/>
            <a:ext cx="2808288"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Complier</a:t>
            </a:r>
          </a:p>
        </p:txBody>
      </p:sp>
      <p:sp>
        <p:nvSpPr>
          <p:cNvPr id="419847" name="Rectangle 7"/>
          <p:cNvSpPr>
            <a:spLocks noChangeArrowheads="1"/>
          </p:cNvSpPr>
          <p:nvPr/>
        </p:nvSpPr>
        <p:spPr bwMode="auto">
          <a:xfrm>
            <a:off x="3203575" y="3286125"/>
            <a:ext cx="2808288"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Assembler</a:t>
            </a:r>
          </a:p>
        </p:txBody>
      </p:sp>
      <p:sp>
        <p:nvSpPr>
          <p:cNvPr id="419848" name="Rectangle 8"/>
          <p:cNvSpPr>
            <a:spLocks noChangeArrowheads="1"/>
          </p:cNvSpPr>
          <p:nvPr/>
        </p:nvSpPr>
        <p:spPr bwMode="auto">
          <a:xfrm>
            <a:off x="6084888" y="3286125"/>
            <a:ext cx="2735262"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Load and Linker</a:t>
            </a:r>
          </a:p>
        </p:txBody>
      </p:sp>
      <p:sp>
        <p:nvSpPr>
          <p:cNvPr id="419849" name="Rectangle 9"/>
          <p:cNvSpPr>
            <a:spLocks noChangeArrowheads="1"/>
          </p:cNvSpPr>
          <p:nvPr/>
        </p:nvSpPr>
        <p:spPr bwMode="auto">
          <a:xfrm>
            <a:off x="4427538" y="2420938"/>
            <a:ext cx="2160587"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Text Editor</a:t>
            </a:r>
          </a:p>
        </p:txBody>
      </p:sp>
      <p:sp>
        <p:nvSpPr>
          <p:cNvPr id="419850" name="Rectangle 10"/>
          <p:cNvSpPr>
            <a:spLocks noChangeArrowheads="1"/>
          </p:cNvSpPr>
          <p:nvPr/>
        </p:nvSpPr>
        <p:spPr bwMode="auto">
          <a:xfrm>
            <a:off x="2339975" y="2420938"/>
            <a:ext cx="2016125"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Macro Processor</a:t>
            </a:r>
          </a:p>
        </p:txBody>
      </p:sp>
      <p:sp>
        <p:nvSpPr>
          <p:cNvPr id="419851" name="Rectangle 11"/>
          <p:cNvSpPr>
            <a:spLocks noChangeArrowheads="1"/>
          </p:cNvSpPr>
          <p:nvPr/>
        </p:nvSpPr>
        <p:spPr bwMode="auto">
          <a:xfrm>
            <a:off x="323850" y="2420938"/>
            <a:ext cx="1944688" cy="720725"/>
          </a:xfrm>
          <a:prstGeom prst="rect">
            <a:avLst/>
          </a:prstGeom>
          <a:solidFill>
            <a:srgbClr val="CCFFCC"/>
          </a:solidFill>
          <a:ln w="9525">
            <a:solidFill>
              <a:schemeClr val="tx1"/>
            </a:solidFill>
            <a:miter lim="800000"/>
            <a:headEnd/>
            <a:tailEnd/>
          </a:ln>
          <a:effectLst/>
        </p:spPr>
        <p:txBody>
          <a:bodyPr wrap="none" anchor="ctr"/>
          <a:lstStyle/>
          <a:p>
            <a:pPr algn="ctr"/>
            <a:r>
              <a:rPr lang="en-US" altLang="zh-TW" sz="2000"/>
              <a:t>Debugger</a:t>
            </a:r>
          </a:p>
        </p:txBody>
      </p:sp>
      <p:sp>
        <p:nvSpPr>
          <p:cNvPr id="419852" name="Rectangle 12"/>
          <p:cNvSpPr>
            <a:spLocks noChangeArrowheads="1"/>
          </p:cNvSpPr>
          <p:nvPr/>
        </p:nvSpPr>
        <p:spPr bwMode="auto">
          <a:xfrm>
            <a:off x="323850" y="1557338"/>
            <a:ext cx="8424863" cy="720725"/>
          </a:xfrm>
          <a:prstGeom prst="rect">
            <a:avLst/>
          </a:prstGeom>
          <a:solidFill>
            <a:srgbClr val="FF99CC"/>
          </a:solidFill>
          <a:ln w="9525">
            <a:solidFill>
              <a:schemeClr val="tx1"/>
            </a:solidFill>
            <a:miter lim="800000"/>
            <a:headEnd/>
            <a:tailEnd/>
          </a:ln>
          <a:effectLst/>
        </p:spPr>
        <p:txBody>
          <a:bodyPr wrap="none" anchor="ctr"/>
          <a:lstStyle/>
          <a:p>
            <a:pPr algn="ctr"/>
            <a:r>
              <a:rPr lang="en-US" altLang="zh-TW" sz="2400"/>
              <a:t>Application Program </a:t>
            </a:r>
          </a:p>
        </p:txBody>
      </p:sp>
      <p:sp>
        <p:nvSpPr>
          <p:cNvPr id="419853" name="Rectangle 13"/>
          <p:cNvSpPr>
            <a:spLocks noChangeArrowheads="1"/>
          </p:cNvSpPr>
          <p:nvPr/>
        </p:nvSpPr>
        <p:spPr bwMode="auto">
          <a:xfrm>
            <a:off x="611188" y="4365625"/>
            <a:ext cx="1800225" cy="863600"/>
          </a:xfrm>
          <a:prstGeom prst="rect">
            <a:avLst/>
          </a:prstGeom>
          <a:solidFill>
            <a:srgbClr val="FFCC99"/>
          </a:solidFill>
          <a:ln w="9525">
            <a:solidFill>
              <a:schemeClr val="tx1"/>
            </a:solidFill>
            <a:miter lim="800000"/>
            <a:headEnd/>
            <a:tailEnd/>
          </a:ln>
          <a:effectLst/>
        </p:spPr>
        <p:txBody>
          <a:bodyPr anchor="ctr"/>
          <a:lstStyle/>
          <a:p>
            <a:pPr algn="ctr"/>
            <a:r>
              <a:rPr lang="en-US" altLang="zh-TW" sz="2000"/>
              <a:t>Memory Management</a:t>
            </a:r>
          </a:p>
        </p:txBody>
      </p:sp>
      <p:sp>
        <p:nvSpPr>
          <p:cNvPr id="419854" name="Rectangle 14"/>
          <p:cNvSpPr>
            <a:spLocks noChangeArrowheads="1"/>
          </p:cNvSpPr>
          <p:nvPr/>
        </p:nvSpPr>
        <p:spPr bwMode="auto">
          <a:xfrm>
            <a:off x="2484438" y="4365625"/>
            <a:ext cx="1871662" cy="863600"/>
          </a:xfrm>
          <a:prstGeom prst="rect">
            <a:avLst/>
          </a:prstGeom>
          <a:solidFill>
            <a:srgbClr val="FFCC99"/>
          </a:solidFill>
          <a:ln w="9525">
            <a:solidFill>
              <a:schemeClr val="tx1"/>
            </a:solidFill>
            <a:miter lim="800000"/>
            <a:headEnd/>
            <a:tailEnd/>
          </a:ln>
          <a:effectLst/>
        </p:spPr>
        <p:txBody>
          <a:bodyPr anchor="ctr"/>
          <a:lstStyle/>
          <a:p>
            <a:pPr algn="ctr"/>
            <a:r>
              <a:rPr lang="en-US" altLang="zh-TW" sz="2000"/>
              <a:t>Process Management</a:t>
            </a:r>
          </a:p>
        </p:txBody>
      </p:sp>
      <p:sp>
        <p:nvSpPr>
          <p:cNvPr id="419855" name="Rectangle 15"/>
          <p:cNvSpPr>
            <a:spLocks noChangeArrowheads="1"/>
          </p:cNvSpPr>
          <p:nvPr/>
        </p:nvSpPr>
        <p:spPr bwMode="auto">
          <a:xfrm>
            <a:off x="4427538" y="4365625"/>
            <a:ext cx="1727200" cy="863600"/>
          </a:xfrm>
          <a:prstGeom prst="rect">
            <a:avLst/>
          </a:prstGeom>
          <a:solidFill>
            <a:srgbClr val="FFCC99"/>
          </a:solidFill>
          <a:ln w="9525">
            <a:solidFill>
              <a:schemeClr val="tx1"/>
            </a:solidFill>
            <a:miter lim="800000"/>
            <a:headEnd/>
            <a:tailEnd/>
          </a:ln>
          <a:effectLst/>
        </p:spPr>
        <p:txBody>
          <a:bodyPr anchor="ctr"/>
          <a:lstStyle/>
          <a:p>
            <a:pPr algn="ctr"/>
            <a:r>
              <a:rPr lang="en-US" altLang="zh-TW" sz="2000"/>
              <a:t>Device Management</a:t>
            </a:r>
          </a:p>
        </p:txBody>
      </p:sp>
      <p:sp>
        <p:nvSpPr>
          <p:cNvPr id="419856" name="Rectangle 16"/>
          <p:cNvSpPr>
            <a:spLocks noChangeArrowheads="1"/>
          </p:cNvSpPr>
          <p:nvPr/>
        </p:nvSpPr>
        <p:spPr bwMode="auto">
          <a:xfrm>
            <a:off x="6300788" y="4365625"/>
            <a:ext cx="1800225" cy="863600"/>
          </a:xfrm>
          <a:prstGeom prst="rect">
            <a:avLst/>
          </a:prstGeom>
          <a:solidFill>
            <a:srgbClr val="FFCC99"/>
          </a:solidFill>
          <a:ln w="9525">
            <a:solidFill>
              <a:schemeClr val="tx1"/>
            </a:solidFill>
            <a:miter lim="800000"/>
            <a:headEnd/>
            <a:tailEnd/>
          </a:ln>
          <a:effectLst/>
        </p:spPr>
        <p:txBody>
          <a:bodyPr anchor="ctr"/>
          <a:lstStyle/>
          <a:p>
            <a:pPr algn="ctr"/>
            <a:r>
              <a:rPr lang="en-US" altLang="zh-TW" sz="2000"/>
              <a:t>Information Management</a:t>
            </a:r>
          </a:p>
        </p:txBody>
      </p:sp>
      <p:sp>
        <p:nvSpPr>
          <p:cNvPr id="419857" name="Rectangle 17"/>
          <p:cNvSpPr>
            <a:spLocks noChangeArrowheads="1"/>
          </p:cNvSpPr>
          <p:nvPr/>
        </p:nvSpPr>
        <p:spPr bwMode="auto">
          <a:xfrm>
            <a:off x="6659563" y="2420938"/>
            <a:ext cx="2160587" cy="720725"/>
          </a:xfrm>
          <a:prstGeom prst="rect">
            <a:avLst/>
          </a:prstGeom>
          <a:solidFill>
            <a:srgbClr val="CCFFCC"/>
          </a:solidFill>
          <a:ln w="9525">
            <a:solidFill>
              <a:schemeClr val="tx1"/>
            </a:solidFill>
            <a:miter lim="800000"/>
            <a:headEnd/>
            <a:tailEnd/>
          </a:ln>
          <a:effectLst/>
        </p:spPr>
        <p:txBody>
          <a:bodyPr anchor="ctr"/>
          <a:lstStyle/>
          <a:p>
            <a:pPr algn="ctr"/>
            <a:r>
              <a:rPr lang="en-US" altLang="zh-TW" sz="2000"/>
              <a:t>Utility Program (Library)</a:t>
            </a:r>
          </a:p>
        </p:txBody>
      </p:sp>
      <p:sp>
        <p:nvSpPr>
          <p:cNvPr id="419858" name="AutoShape 18"/>
          <p:cNvSpPr>
            <a:spLocks noChangeArrowheads="1"/>
          </p:cNvSpPr>
          <p:nvPr/>
        </p:nvSpPr>
        <p:spPr bwMode="auto">
          <a:xfrm>
            <a:off x="3348038" y="981075"/>
            <a:ext cx="2879725" cy="433388"/>
          </a:xfrm>
          <a:prstGeom prst="roundRect">
            <a:avLst>
              <a:gd name="adj" fmla="val 16667"/>
            </a:avLst>
          </a:prstGeom>
          <a:solidFill>
            <a:srgbClr val="FFFF99"/>
          </a:solidFill>
          <a:ln w="9525">
            <a:solidFill>
              <a:schemeClr val="tx1"/>
            </a:solidFill>
            <a:round/>
            <a:headEnd/>
            <a:tailEnd/>
          </a:ln>
          <a:effectLst/>
        </p:spPr>
        <p:txBody>
          <a:bodyPr wrap="none" anchor="ctr"/>
          <a:lstStyle/>
          <a:p>
            <a:pPr algn="ctr"/>
            <a:r>
              <a:rPr lang="en-US" altLang="zh-TW"/>
              <a:t>Users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lvl="1"/>
            <a:r>
              <a:rPr lang="en-US" altLang="zh-TW" dirty="0" smtClean="0">
                <a:latin typeface="Franklin Gothic Medium" pitchFamily="34" charset="0"/>
              </a:rPr>
              <a:t>System Software consists of a variety of programs that support the operation of a computer.</a:t>
            </a:r>
          </a:p>
          <a:p>
            <a:pPr lvl="1"/>
            <a:r>
              <a:rPr lang="en-US" altLang="zh-TW" dirty="0" smtClean="0">
                <a:latin typeface="Franklin Gothic Medium" pitchFamily="34" charset="0"/>
              </a:rPr>
              <a:t>The software makes it possible for the users to focus on an application or other problem to be solved, without needing to know the details of how the machine works internally.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latin typeface="Franklin Gothic Medium" pitchFamily="34" charset="0"/>
              </a:rPr>
              <a:t>System Software and Machine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latin typeface="Franklin Gothic Medium" pitchFamily="34" charset="0"/>
                <a:ea typeface="標楷體" pitchFamily="65" charset="-120"/>
              </a:rPr>
              <a:t>System Software </a:t>
            </a:r>
            <a:r>
              <a:rPr lang="en-US" altLang="zh-TW" dirty="0" err="1" smtClean="0">
                <a:latin typeface="Franklin Gothic Medium" pitchFamily="34" charset="0"/>
                <a:ea typeface="標楷體" pitchFamily="65" charset="-120"/>
              </a:rPr>
              <a:t>vs</a:t>
            </a:r>
            <a:r>
              <a:rPr lang="en-US" altLang="zh-TW" dirty="0" smtClean="0">
                <a:latin typeface="Franklin Gothic Medium" pitchFamily="34" charset="0"/>
                <a:ea typeface="標楷體" pitchFamily="65" charset="-120"/>
              </a:rPr>
              <a:t> Application</a:t>
            </a:r>
          </a:p>
          <a:p>
            <a:pPr lvl="1"/>
            <a:r>
              <a:rPr lang="en-US" altLang="zh-TW" dirty="0" smtClean="0">
                <a:latin typeface="Franklin Gothic Medium" pitchFamily="34" charset="0"/>
              </a:rPr>
              <a:t>One characteristic in which most system software differs from application software is machine dependency.</a:t>
            </a:r>
          </a:p>
          <a:p>
            <a:pPr lvl="1"/>
            <a:r>
              <a:rPr lang="en-US" altLang="zh-TW" dirty="0" smtClean="0">
                <a:latin typeface="Franklin Gothic Medium" pitchFamily="34" charset="0"/>
              </a:rPr>
              <a:t>System programs are intended to support the operation and use of the computer itself, rather than any particular application.</a:t>
            </a:r>
          </a:p>
          <a:p>
            <a:r>
              <a:rPr lang="en-US" altLang="zh-TW" dirty="0" smtClean="0">
                <a:latin typeface="Franklin Gothic Medium" pitchFamily="34" charset="0"/>
              </a:rPr>
              <a:t>Examples of system software</a:t>
            </a:r>
          </a:p>
          <a:p>
            <a:pPr lvl="1"/>
            <a:r>
              <a:rPr lang="en-US" altLang="zh-TW" dirty="0" smtClean="0">
                <a:latin typeface="Franklin Gothic Medium" pitchFamily="34" charset="0"/>
              </a:rPr>
              <a:t>Text editor, assembler, compiler, loader or linker, debugger, macro processors, operating system, database management systems, software engineering tools, …</a:t>
            </a:r>
            <a:endParaRPr lang="zh-TW" altLang="en-US" dirty="0" smtClean="0">
              <a:latin typeface="Franklin Gothic Medium" pitchFamily="34" charset="0"/>
            </a:endParaRPr>
          </a:p>
          <a:p>
            <a:endParaRPr lang="en-US" dirty="0"/>
          </a:p>
        </p:txBody>
      </p:sp>
    </p:spTree>
    <p:extLst>
      <p:ext uri="{BB962C8B-B14F-4D97-AF65-F5344CB8AC3E}">
        <p14:creationId xmlns:p14="http://schemas.microsoft.com/office/powerpoint/2010/main" val="1971454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System Software</a:t>
            </a:r>
            <a:endParaRPr lang="en-US" dirty="0"/>
          </a:p>
        </p:txBody>
      </p:sp>
      <p:sp>
        <p:nvSpPr>
          <p:cNvPr id="3" name="Content Placeholder 2"/>
          <p:cNvSpPr>
            <a:spLocks noGrp="1"/>
          </p:cNvSpPr>
          <p:nvPr>
            <p:ph idx="1"/>
          </p:nvPr>
        </p:nvSpPr>
        <p:spPr/>
        <p:txBody>
          <a:bodyPr/>
          <a:lstStyle/>
          <a:p>
            <a:r>
              <a:rPr lang="en-US" dirty="0" smtClean="0"/>
              <a:t>User Convenience</a:t>
            </a:r>
          </a:p>
          <a:p>
            <a:pPr>
              <a:buNone/>
            </a:pPr>
            <a:r>
              <a:rPr lang="en-US" dirty="0" smtClean="0"/>
              <a:t>Provide convenient method of using a computer system</a:t>
            </a:r>
          </a:p>
          <a:p>
            <a:r>
              <a:rPr lang="en-US" dirty="0" smtClean="0"/>
              <a:t>Efficient Use</a:t>
            </a:r>
          </a:p>
          <a:p>
            <a:pPr>
              <a:buNone/>
            </a:pPr>
            <a:r>
              <a:rPr lang="en-US" dirty="0" smtClean="0"/>
              <a:t> Ensure efficient use of computer resources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Blanks</a:t>
            </a:r>
            <a:endParaRPr lang="en-US" dirty="0"/>
          </a:p>
        </p:txBody>
      </p:sp>
      <p:sp>
        <p:nvSpPr>
          <p:cNvPr id="3" name="Content Placeholder 2"/>
          <p:cNvSpPr>
            <a:spLocks noGrp="1"/>
          </p:cNvSpPr>
          <p:nvPr>
            <p:ph idx="1"/>
          </p:nvPr>
        </p:nvSpPr>
        <p:spPr/>
        <p:txBody>
          <a:bodyPr>
            <a:normAutofit/>
          </a:bodyPr>
          <a:lstStyle/>
          <a:p>
            <a:r>
              <a:rPr lang="en-US" dirty="0" smtClean="0"/>
              <a:t>Each program in the system software is called a ____</a:t>
            </a:r>
          </a:p>
          <a:p>
            <a:r>
              <a:rPr lang="en-US" dirty="0" smtClean="0"/>
              <a:t>_____facilitate execution of programs and use of resources in a computer system</a:t>
            </a:r>
          </a:p>
          <a:p>
            <a:r>
              <a:rPr lang="en-US" dirty="0" smtClean="0"/>
              <a:t>Goals of system software ___, _____</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Course Objectives: </a:t>
            </a:r>
            <a:r>
              <a:rPr lang="en-US" dirty="0"/>
              <a:t>L</a:t>
            </a:r>
            <a:r>
              <a:rPr lang="en-US" dirty="0" smtClean="0"/>
              <a:t>PCC</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introduce language processing fundamentals and assemblers</a:t>
            </a:r>
            <a:r>
              <a:rPr lang="en-US" dirty="0" smtClean="0"/>
              <a:t>.</a:t>
            </a:r>
          </a:p>
          <a:p>
            <a:r>
              <a:rPr lang="en-US" dirty="0" smtClean="0"/>
              <a:t> </a:t>
            </a:r>
            <a:r>
              <a:rPr lang="en-US" dirty="0"/>
              <a:t>To explain design of macro processors</a:t>
            </a:r>
            <a:r>
              <a:rPr lang="en-US" dirty="0" smtClean="0"/>
              <a:t>.</a:t>
            </a:r>
          </a:p>
          <a:p>
            <a:r>
              <a:rPr lang="en-US" dirty="0" smtClean="0"/>
              <a:t> </a:t>
            </a:r>
            <a:r>
              <a:rPr lang="en-GB" dirty="0"/>
              <a:t>To introduce compiler design </a:t>
            </a:r>
            <a:r>
              <a:rPr lang="en-GB" dirty="0" smtClean="0"/>
              <a:t>process.</a:t>
            </a:r>
          </a:p>
          <a:p>
            <a:r>
              <a:rPr lang="en-US" dirty="0" smtClean="0"/>
              <a:t> </a:t>
            </a:r>
            <a:r>
              <a:rPr lang="en-US" dirty="0"/>
              <a:t>To explain working of syntax </a:t>
            </a:r>
            <a:r>
              <a:rPr lang="en-US" dirty="0" err="1"/>
              <a:t>analyser</a:t>
            </a:r>
            <a:r>
              <a:rPr lang="en-US" dirty="0" smtClean="0"/>
              <a:t>.</a:t>
            </a:r>
          </a:p>
          <a:p>
            <a:r>
              <a:rPr lang="en-US" dirty="0" smtClean="0"/>
              <a:t> </a:t>
            </a:r>
            <a:r>
              <a:rPr lang="en-US" dirty="0"/>
              <a:t>To explain importance of semantic analysis and intermediate code </a:t>
            </a:r>
            <a:r>
              <a:rPr lang="en-US" dirty="0" smtClean="0"/>
              <a:t>representation</a:t>
            </a:r>
          </a:p>
          <a:p>
            <a:r>
              <a:rPr lang="en-US" dirty="0" smtClean="0"/>
              <a:t>  To introduce </a:t>
            </a:r>
            <a:r>
              <a:rPr lang="en-US" dirty="0"/>
              <a:t>different code optimization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472" y="1304764"/>
            <a:ext cx="8229600" cy="5256584"/>
          </a:xfrm>
        </p:spPr>
        <p:txBody>
          <a:bodyPr/>
          <a:lstStyle/>
          <a:p>
            <a:r>
              <a:rPr lang="en-US" dirty="0" smtClean="0"/>
              <a:t>Assembler:-</a:t>
            </a:r>
          </a:p>
          <a:p>
            <a:r>
              <a:rPr lang="en-US" dirty="0" smtClean="0"/>
              <a:t>These are the system programs which translate the assembly language program into the machine language program.</a:t>
            </a:r>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Assembler</a:t>
            </a:r>
            <a:endParaRPr lang="en-US" dirty="0"/>
          </a:p>
        </p:txBody>
      </p:sp>
      <p:sp>
        <p:nvSpPr>
          <p:cNvPr id="4" name="Rectangle 3"/>
          <p:cNvSpPr/>
          <p:nvPr/>
        </p:nvSpPr>
        <p:spPr>
          <a:xfrm>
            <a:off x="3877732" y="3717826"/>
            <a:ext cx="2232248"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Assembler</a:t>
            </a:r>
            <a:endParaRPr lang="en-US" dirty="0"/>
          </a:p>
        </p:txBody>
      </p:sp>
      <p:cxnSp>
        <p:nvCxnSpPr>
          <p:cNvPr id="6" name="Straight Arrow Connector 5"/>
          <p:cNvCxnSpPr>
            <a:endCxn id="4" idx="1"/>
          </p:cNvCxnSpPr>
          <p:nvPr/>
        </p:nvCxnSpPr>
        <p:spPr>
          <a:xfrm>
            <a:off x="2437572" y="4077866"/>
            <a:ext cx="14401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23931" y="4054492"/>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237772" y="5085184"/>
            <a:ext cx="151216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Database</a:t>
            </a:r>
            <a:endParaRPr lang="en-US" dirty="0"/>
          </a:p>
        </p:txBody>
      </p:sp>
      <p:sp>
        <p:nvSpPr>
          <p:cNvPr id="12" name="TextBox 11"/>
          <p:cNvSpPr txBox="1"/>
          <p:nvPr/>
        </p:nvSpPr>
        <p:spPr>
          <a:xfrm>
            <a:off x="454684" y="3732915"/>
            <a:ext cx="1995418" cy="923330"/>
          </a:xfrm>
          <a:prstGeom prst="rect">
            <a:avLst/>
          </a:prstGeom>
          <a:noFill/>
        </p:spPr>
        <p:txBody>
          <a:bodyPr wrap="square" rtlCol="0">
            <a:spAutoFit/>
          </a:bodyPr>
          <a:lstStyle/>
          <a:p>
            <a:r>
              <a:rPr lang="en-US" dirty="0" smtClean="0"/>
              <a:t>Source program</a:t>
            </a:r>
          </a:p>
          <a:p>
            <a:r>
              <a:rPr lang="en-US" dirty="0" smtClean="0"/>
              <a:t>Assembly  Lang. </a:t>
            </a:r>
            <a:r>
              <a:rPr lang="en-US" dirty="0" err="1" smtClean="0"/>
              <a:t>Prog</a:t>
            </a:r>
            <a:r>
              <a:rPr lang="en-US" dirty="0" smtClean="0"/>
              <a:t>.</a:t>
            </a:r>
            <a:endParaRPr lang="en-US" dirty="0"/>
          </a:p>
        </p:txBody>
      </p:sp>
      <p:sp>
        <p:nvSpPr>
          <p:cNvPr id="13" name="TextBox 12"/>
          <p:cNvSpPr txBox="1"/>
          <p:nvPr/>
        </p:nvSpPr>
        <p:spPr>
          <a:xfrm>
            <a:off x="7380312" y="3455916"/>
            <a:ext cx="1995418" cy="1200329"/>
          </a:xfrm>
          <a:prstGeom prst="rect">
            <a:avLst/>
          </a:prstGeom>
          <a:noFill/>
        </p:spPr>
        <p:txBody>
          <a:bodyPr wrap="square" rtlCol="0">
            <a:spAutoFit/>
          </a:bodyPr>
          <a:lstStyle/>
          <a:p>
            <a:r>
              <a:rPr lang="en-US" dirty="0" smtClean="0"/>
              <a:t>Target  program /</a:t>
            </a:r>
          </a:p>
          <a:p>
            <a:r>
              <a:rPr lang="en-US" dirty="0" smtClean="0"/>
              <a:t>M/C  Lang. </a:t>
            </a:r>
            <a:r>
              <a:rPr lang="en-US" dirty="0" err="1" smtClean="0"/>
              <a:t>Prog</a:t>
            </a:r>
            <a:r>
              <a:rPr lang="en-US" dirty="0" smtClean="0"/>
              <a:t>.</a:t>
            </a:r>
            <a:endParaRPr lang="en-US" dirty="0"/>
          </a:p>
        </p:txBody>
      </p:sp>
      <p:cxnSp>
        <p:nvCxnSpPr>
          <p:cNvPr id="15" name="Straight Connector 14"/>
          <p:cNvCxnSpPr>
            <a:stCxn id="4" idx="2"/>
            <a:endCxn id="9" idx="0"/>
          </p:cNvCxnSpPr>
          <p:nvPr/>
        </p:nvCxnSpPr>
        <p:spPr>
          <a:xfrm>
            <a:off x="4993856" y="4437906"/>
            <a:ext cx="0" cy="64727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5256584"/>
          </a:xfrm>
        </p:spPr>
        <p:txBody>
          <a:bodyPr/>
          <a:lstStyle/>
          <a:p>
            <a:r>
              <a:rPr lang="en-US" dirty="0" smtClean="0"/>
              <a:t>Complier:-</a:t>
            </a:r>
          </a:p>
          <a:p>
            <a:r>
              <a:rPr lang="en-US" dirty="0" smtClean="0"/>
              <a:t>These are the system programs which translate the High level language program into the machine language program.</a:t>
            </a:r>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Complier</a:t>
            </a:r>
            <a:endParaRPr lang="en-US" dirty="0"/>
          </a:p>
        </p:txBody>
      </p:sp>
      <p:sp>
        <p:nvSpPr>
          <p:cNvPr id="4" name="Rectangle 3"/>
          <p:cNvSpPr/>
          <p:nvPr/>
        </p:nvSpPr>
        <p:spPr>
          <a:xfrm>
            <a:off x="4031940" y="3919939"/>
            <a:ext cx="2232248"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Compiler</a:t>
            </a:r>
            <a:endParaRPr lang="en-US" dirty="0"/>
          </a:p>
        </p:txBody>
      </p:sp>
      <p:cxnSp>
        <p:nvCxnSpPr>
          <p:cNvPr id="6" name="Straight Arrow Connector 5"/>
          <p:cNvCxnSpPr>
            <a:endCxn id="4" idx="1"/>
          </p:cNvCxnSpPr>
          <p:nvPr/>
        </p:nvCxnSpPr>
        <p:spPr>
          <a:xfrm>
            <a:off x="2591780" y="4279979"/>
            <a:ext cx="14401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a:off x="6264188" y="4279979"/>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91980" y="5232501"/>
            <a:ext cx="151216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Database</a:t>
            </a:r>
            <a:endParaRPr lang="en-US" dirty="0"/>
          </a:p>
        </p:txBody>
      </p:sp>
      <p:sp>
        <p:nvSpPr>
          <p:cNvPr id="12" name="TextBox 11"/>
          <p:cNvSpPr txBox="1"/>
          <p:nvPr/>
        </p:nvSpPr>
        <p:spPr>
          <a:xfrm>
            <a:off x="611560" y="3891719"/>
            <a:ext cx="1995418" cy="923330"/>
          </a:xfrm>
          <a:prstGeom prst="rect">
            <a:avLst/>
          </a:prstGeom>
          <a:noFill/>
        </p:spPr>
        <p:txBody>
          <a:bodyPr wrap="square" rtlCol="0">
            <a:spAutoFit/>
          </a:bodyPr>
          <a:lstStyle/>
          <a:p>
            <a:r>
              <a:rPr lang="en-US" dirty="0" smtClean="0"/>
              <a:t>Source program</a:t>
            </a:r>
          </a:p>
          <a:p>
            <a:r>
              <a:rPr lang="en-US" dirty="0" smtClean="0"/>
              <a:t>High level  Lang. </a:t>
            </a:r>
            <a:r>
              <a:rPr lang="en-US" dirty="0" err="1" smtClean="0"/>
              <a:t>Prog</a:t>
            </a:r>
            <a:r>
              <a:rPr lang="en-US" dirty="0" smtClean="0"/>
              <a:t>.</a:t>
            </a:r>
            <a:endParaRPr lang="en-US" dirty="0"/>
          </a:p>
        </p:txBody>
      </p:sp>
      <p:sp>
        <p:nvSpPr>
          <p:cNvPr id="13" name="TextBox 12"/>
          <p:cNvSpPr txBox="1"/>
          <p:nvPr/>
        </p:nvSpPr>
        <p:spPr>
          <a:xfrm>
            <a:off x="7524328" y="3859381"/>
            <a:ext cx="1995418" cy="646331"/>
          </a:xfrm>
          <a:prstGeom prst="rect">
            <a:avLst/>
          </a:prstGeom>
          <a:noFill/>
        </p:spPr>
        <p:txBody>
          <a:bodyPr wrap="square" rtlCol="0">
            <a:spAutoFit/>
          </a:bodyPr>
          <a:lstStyle/>
          <a:p>
            <a:r>
              <a:rPr lang="en-US" dirty="0" smtClean="0"/>
              <a:t>Target  program /</a:t>
            </a:r>
          </a:p>
          <a:p>
            <a:r>
              <a:rPr lang="en-US" dirty="0" smtClean="0"/>
              <a:t>M/C  Lang. </a:t>
            </a:r>
            <a:r>
              <a:rPr lang="en-US" dirty="0" err="1" smtClean="0"/>
              <a:t>Prog</a:t>
            </a:r>
            <a:r>
              <a:rPr lang="en-US" dirty="0" smtClean="0"/>
              <a:t>.</a:t>
            </a:r>
            <a:endParaRPr lang="en-US" dirty="0"/>
          </a:p>
        </p:txBody>
      </p:sp>
      <p:cxnSp>
        <p:nvCxnSpPr>
          <p:cNvPr id="15" name="Straight Connector 14"/>
          <p:cNvCxnSpPr>
            <a:stCxn id="4" idx="2"/>
            <a:endCxn id="9" idx="0"/>
          </p:cNvCxnSpPr>
          <p:nvPr/>
        </p:nvCxnSpPr>
        <p:spPr>
          <a:xfrm>
            <a:off x="5148064" y="4640019"/>
            <a:ext cx="0" cy="59248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5256584"/>
          </a:xfrm>
        </p:spPr>
        <p:txBody>
          <a:bodyPr/>
          <a:lstStyle/>
          <a:p>
            <a:r>
              <a:rPr lang="en-US" dirty="0" smtClean="0"/>
              <a:t>Cross Assembler:-</a:t>
            </a:r>
          </a:p>
          <a:p>
            <a:r>
              <a:rPr lang="en-US" sz="2400" dirty="0" smtClean="0"/>
              <a:t>These are the system programs which will automatically translate the Assembly Language program compatible with M/C A, in to the machine language program compatible with M/C A, but the underlying M/C is M/C B</a:t>
            </a:r>
          </a:p>
          <a:p>
            <a:endParaRPr lang="en-US" dirty="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Cross Assembler:-</a:t>
            </a:r>
            <a:br>
              <a:rPr lang="en-US" dirty="0" smtClean="0"/>
            </a:br>
            <a:endParaRPr lang="en-US" dirty="0"/>
          </a:p>
        </p:txBody>
      </p:sp>
      <p:sp>
        <p:nvSpPr>
          <p:cNvPr id="4" name="Rectangle 3"/>
          <p:cNvSpPr/>
          <p:nvPr/>
        </p:nvSpPr>
        <p:spPr>
          <a:xfrm>
            <a:off x="3707904" y="4526988"/>
            <a:ext cx="2232248"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Cross Assembler</a:t>
            </a:r>
            <a:endParaRPr lang="en-US" dirty="0"/>
          </a:p>
        </p:txBody>
      </p:sp>
      <p:cxnSp>
        <p:nvCxnSpPr>
          <p:cNvPr id="6" name="Straight Arrow Connector 5"/>
          <p:cNvCxnSpPr>
            <a:endCxn id="4" idx="1"/>
          </p:cNvCxnSpPr>
          <p:nvPr/>
        </p:nvCxnSpPr>
        <p:spPr>
          <a:xfrm>
            <a:off x="2267744" y="4887028"/>
            <a:ext cx="14401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940152" y="4888616"/>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528" y="4473513"/>
            <a:ext cx="1995418" cy="1200329"/>
          </a:xfrm>
          <a:prstGeom prst="rect">
            <a:avLst/>
          </a:prstGeom>
          <a:noFill/>
        </p:spPr>
        <p:txBody>
          <a:bodyPr wrap="square" rtlCol="0">
            <a:spAutoFit/>
          </a:bodyPr>
          <a:lstStyle/>
          <a:p>
            <a:r>
              <a:rPr lang="en-US" dirty="0" smtClean="0"/>
              <a:t>Source program</a:t>
            </a:r>
          </a:p>
          <a:p>
            <a:r>
              <a:rPr lang="en-US" dirty="0" smtClean="0"/>
              <a:t>Assembly  Lang. </a:t>
            </a:r>
            <a:r>
              <a:rPr lang="en-US" dirty="0" err="1" smtClean="0"/>
              <a:t>Prog</a:t>
            </a:r>
            <a:r>
              <a:rPr lang="en-US" dirty="0" smtClean="0"/>
              <a:t>. Compatible with M/C A</a:t>
            </a:r>
            <a:endParaRPr lang="en-US" dirty="0"/>
          </a:p>
        </p:txBody>
      </p:sp>
      <p:sp>
        <p:nvSpPr>
          <p:cNvPr id="13" name="TextBox 12"/>
          <p:cNvSpPr txBox="1"/>
          <p:nvPr/>
        </p:nvSpPr>
        <p:spPr>
          <a:xfrm>
            <a:off x="7148582" y="4288451"/>
            <a:ext cx="1995418" cy="1200329"/>
          </a:xfrm>
          <a:prstGeom prst="rect">
            <a:avLst/>
          </a:prstGeom>
          <a:noFill/>
        </p:spPr>
        <p:txBody>
          <a:bodyPr wrap="square" rtlCol="0">
            <a:spAutoFit/>
          </a:bodyPr>
          <a:lstStyle/>
          <a:p>
            <a:r>
              <a:rPr lang="en-US" dirty="0" smtClean="0"/>
              <a:t>Target  program /</a:t>
            </a:r>
          </a:p>
          <a:p>
            <a:r>
              <a:rPr lang="en-US" dirty="0" smtClean="0"/>
              <a:t>M/C  Lang. </a:t>
            </a:r>
            <a:r>
              <a:rPr lang="en-US" dirty="0" err="1" smtClean="0"/>
              <a:t>Prog</a:t>
            </a:r>
            <a:r>
              <a:rPr lang="en-US" dirty="0" smtClean="0"/>
              <a:t>. Compatible with M/C  A</a:t>
            </a:r>
            <a:endParaRPr lang="en-US" dirty="0"/>
          </a:p>
        </p:txBody>
      </p:sp>
      <p:cxnSp>
        <p:nvCxnSpPr>
          <p:cNvPr id="15" name="Straight Connector 14"/>
          <p:cNvCxnSpPr>
            <a:stCxn id="4" idx="2"/>
          </p:cNvCxnSpPr>
          <p:nvPr/>
        </p:nvCxnSpPr>
        <p:spPr>
          <a:xfrm rot="5400000">
            <a:off x="4391980" y="567911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47964" y="5968297"/>
            <a:ext cx="1152128" cy="720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M/C B</a:t>
            </a:r>
            <a:endParaRPr lang="en-US" dirty="0"/>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1000" fill="hold"/>
                                        <p:tgtEl>
                                          <p:spTgt spid="16"/>
                                        </p:tgtEl>
                                        <p:attrNameLst>
                                          <p:attrName>ppt_w</p:attrName>
                                        </p:attrNameLst>
                                      </p:cBhvr>
                                      <p:tavLst>
                                        <p:tav tm="0">
                                          <p:val>
                                            <p:strVal val="#ppt_w*0.70"/>
                                          </p:val>
                                        </p:tav>
                                        <p:tav tm="100000">
                                          <p:val>
                                            <p:strVal val="#ppt_w"/>
                                          </p:val>
                                        </p:tav>
                                      </p:tavLst>
                                    </p:anim>
                                    <p:anim calcmode="lin" valueType="num">
                                      <p:cBhvr>
                                        <p:cTn id="36" dur="1000" fill="hold"/>
                                        <p:tgtEl>
                                          <p:spTgt spid="16"/>
                                        </p:tgtEl>
                                        <p:attrNameLst>
                                          <p:attrName>ppt_h</p:attrName>
                                        </p:attrNameLst>
                                      </p:cBhvr>
                                      <p:tavLst>
                                        <p:tav tm="0">
                                          <p:val>
                                            <p:strVal val="#ppt_h"/>
                                          </p:val>
                                        </p:tav>
                                        <p:tav tm="100000">
                                          <p:val>
                                            <p:strVal val="#ppt_h"/>
                                          </p:val>
                                        </p:tav>
                                      </p:tavLst>
                                    </p:anim>
                                    <p:animEffect transition="in" filter="fade">
                                      <p:cBhvr>
                                        <p:cTn id="37" dur="1000"/>
                                        <p:tgtEl>
                                          <p:spTgt spid="16"/>
                                        </p:tgtEl>
                                      </p:cBhvr>
                                    </p:animEffect>
                                  </p:childTnLst>
                                </p:cTn>
                              </p:par>
                              <p:par>
                                <p:cTn id="38" presetID="55"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strVal val="#ppt_w*0.70"/>
                                          </p:val>
                                        </p:tav>
                                        <p:tav tm="100000">
                                          <p:val>
                                            <p:strVal val="#ppt_w"/>
                                          </p:val>
                                        </p:tav>
                                      </p:tavLst>
                                    </p:anim>
                                    <p:anim calcmode="lin" valueType="num">
                                      <p:cBhvr>
                                        <p:cTn id="41" dur="1000" fill="hold"/>
                                        <p:tgtEl>
                                          <p:spTgt spid="15"/>
                                        </p:tgtEl>
                                        <p:attrNameLst>
                                          <p:attrName>ppt_h</p:attrName>
                                        </p:attrNameLst>
                                      </p:cBhvr>
                                      <p:tavLst>
                                        <p:tav tm="0">
                                          <p:val>
                                            <p:strVal val="#ppt_h"/>
                                          </p:val>
                                        </p:tav>
                                        <p:tav tm="100000">
                                          <p:val>
                                            <p:strVal val="#ppt_h"/>
                                          </p:val>
                                        </p:tav>
                                      </p:tavLst>
                                    </p:anim>
                                    <p:animEffect transition="in" filter="fade">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Software</a:t>
            </a:r>
            <a:endParaRPr lang="en-US" dirty="0"/>
          </a:p>
        </p:txBody>
      </p:sp>
      <p:sp>
        <p:nvSpPr>
          <p:cNvPr id="3" name="Content Placeholder 2"/>
          <p:cNvSpPr>
            <a:spLocks noGrp="1"/>
          </p:cNvSpPr>
          <p:nvPr>
            <p:ph idx="1"/>
          </p:nvPr>
        </p:nvSpPr>
        <p:spPr/>
        <p:txBody>
          <a:bodyPr>
            <a:normAutofit fontScale="92500"/>
          </a:bodyPr>
          <a:lstStyle/>
          <a:p>
            <a:r>
              <a:rPr lang="en-US" altLang="zh-TW" dirty="0" smtClean="0">
                <a:latin typeface="Franklin Gothic Medium" pitchFamily="34" charset="0"/>
              </a:rPr>
              <a:t>Text editor</a:t>
            </a:r>
          </a:p>
          <a:p>
            <a:pPr lvl="1"/>
            <a:r>
              <a:rPr lang="en-US" altLang="zh-TW" dirty="0" smtClean="0">
                <a:latin typeface="Franklin Gothic Medium" pitchFamily="34" charset="0"/>
              </a:rPr>
              <a:t>To create and modify the program</a:t>
            </a:r>
          </a:p>
          <a:p>
            <a:r>
              <a:rPr lang="en-US" altLang="zh-TW" dirty="0" smtClean="0">
                <a:latin typeface="Franklin Gothic Medium" pitchFamily="34" charset="0"/>
              </a:rPr>
              <a:t>Compiler and assembler</a:t>
            </a:r>
          </a:p>
          <a:p>
            <a:pPr lvl="1"/>
            <a:r>
              <a:rPr lang="en-US" altLang="zh-TW" dirty="0" smtClean="0">
                <a:latin typeface="Franklin Gothic Medium" pitchFamily="34" charset="0"/>
              </a:rPr>
              <a:t>Translate these programs into machine language </a:t>
            </a:r>
          </a:p>
          <a:p>
            <a:r>
              <a:rPr lang="en-US" altLang="zh-TW" dirty="0" smtClean="0">
                <a:latin typeface="Franklin Gothic Medium" pitchFamily="34" charset="0"/>
              </a:rPr>
              <a:t>Loader or linker</a:t>
            </a:r>
          </a:p>
          <a:p>
            <a:pPr lvl="1"/>
            <a:r>
              <a:rPr lang="en-US" altLang="zh-TW" dirty="0" smtClean="0">
                <a:latin typeface="Franklin Gothic Medium" pitchFamily="34" charset="0"/>
              </a:rPr>
              <a:t>The resulting machine program was loaded into memory and prepared for execution</a:t>
            </a:r>
          </a:p>
          <a:p>
            <a:r>
              <a:rPr lang="en-US" altLang="zh-TW" dirty="0" smtClean="0">
                <a:latin typeface="Franklin Gothic Medium" pitchFamily="34" charset="0"/>
              </a:rPr>
              <a:t>Debugger</a:t>
            </a:r>
          </a:p>
          <a:p>
            <a:pPr lvl="1"/>
            <a:r>
              <a:rPr lang="en-US" altLang="zh-TW" dirty="0" smtClean="0">
                <a:latin typeface="Franklin Gothic Medium" pitchFamily="34" charset="0"/>
              </a:rPr>
              <a:t>To help detect errors in the program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045E07B-7ED0-478D-9EBD-DD5F71C9E7BF}" type="slidenum">
              <a:rPr lang="en-US" altLang="zh-TW"/>
              <a:pPr/>
              <a:t>24</a:t>
            </a:fld>
            <a:endParaRPr lang="en-US" altLang="zh-TW"/>
          </a:p>
        </p:txBody>
      </p:sp>
      <p:sp>
        <p:nvSpPr>
          <p:cNvPr id="421890" name="Rectangle 2"/>
          <p:cNvSpPr>
            <a:spLocks noGrp="1" noChangeArrowheads="1"/>
          </p:cNvSpPr>
          <p:nvPr>
            <p:ph type="title"/>
          </p:nvPr>
        </p:nvSpPr>
        <p:spPr>
          <a:xfrm>
            <a:off x="457200" y="260350"/>
            <a:ext cx="8686800" cy="792163"/>
          </a:xfrm>
        </p:spPr>
        <p:txBody>
          <a:bodyPr>
            <a:normAutofit fontScale="90000"/>
          </a:bodyPr>
          <a:lstStyle/>
          <a:p>
            <a:r>
              <a:rPr lang="en-US" altLang="zh-TW"/>
              <a:t>System Software and Machine Architecture</a:t>
            </a:r>
          </a:p>
        </p:txBody>
      </p:sp>
      <p:sp>
        <p:nvSpPr>
          <p:cNvPr id="421891" name="Rectangle 3"/>
          <p:cNvSpPr>
            <a:spLocks noGrp="1" noChangeArrowheads="1"/>
          </p:cNvSpPr>
          <p:nvPr>
            <p:ph type="body" idx="1"/>
          </p:nvPr>
        </p:nvSpPr>
        <p:spPr>
          <a:xfrm>
            <a:off x="323850" y="981075"/>
            <a:ext cx="8569325" cy="3024188"/>
          </a:xfrm>
        </p:spPr>
        <p:txBody>
          <a:bodyPr>
            <a:normAutofit lnSpcReduction="10000"/>
          </a:bodyPr>
          <a:lstStyle/>
          <a:p>
            <a:r>
              <a:rPr lang="en-US" altLang="zh-TW" dirty="0"/>
              <a:t>Machine dependent </a:t>
            </a:r>
            <a:endParaRPr lang="en-US" altLang="zh-TW" dirty="0" smtClean="0"/>
          </a:p>
          <a:p>
            <a:pPr lvl="1"/>
            <a:r>
              <a:rPr lang="en-US" altLang="zh-TW" dirty="0" smtClean="0"/>
              <a:t>Instruction Set, Instruction Format, Addressing Mode, Assembly language …</a:t>
            </a:r>
          </a:p>
          <a:p>
            <a:r>
              <a:rPr lang="en-US" altLang="zh-TW" dirty="0" smtClean="0"/>
              <a:t>Machine </a:t>
            </a:r>
            <a:r>
              <a:rPr lang="en-US" altLang="zh-TW" dirty="0"/>
              <a:t>independent </a:t>
            </a:r>
            <a:endParaRPr lang="en-US" altLang="zh-TW" dirty="0" smtClean="0"/>
          </a:p>
          <a:p>
            <a:pPr>
              <a:buNone/>
            </a:pPr>
            <a:r>
              <a:rPr lang="en-US" altLang="zh-TW" dirty="0" smtClean="0"/>
              <a:t>General </a:t>
            </a:r>
            <a:r>
              <a:rPr lang="en-US" altLang="zh-TW" dirty="0"/>
              <a:t>design logic/strategy, Two passes assembler…</a:t>
            </a:r>
          </a:p>
          <a:p>
            <a:endParaRPr lang="zh-TW" altLang="en-US" dirty="0"/>
          </a:p>
        </p:txBody>
      </p:sp>
      <p:sp>
        <p:nvSpPr>
          <p:cNvPr id="421895" name="Rectangle 7"/>
          <p:cNvSpPr>
            <a:spLocks noChangeArrowheads="1"/>
          </p:cNvSpPr>
          <p:nvPr/>
        </p:nvSpPr>
        <p:spPr bwMode="auto">
          <a:xfrm>
            <a:off x="1835150" y="3860800"/>
            <a:ext cx="5689600" cy="2447925"/>
          </a:xfrm>
          <a:prstGeom prst="rect">
            <a:avLst/>
          </a:prstGeom>
          <a:solidFill>
            <a:schemeClr val="accent1"/>
          </a:solidFill>
          <a:ln w="9525">
            <a:solidFill>
              <a:schemeClr val="tx1"/>
            </a:solidFill>
            <a:miter lim="800000"/>
            <a:headEnd/>
            <a:tailEnd/>
          </a:ln>
          <a:effectLst/>
        </p:spPr>
        <p:txBody>
          <a:bodyPr wrap="none"/>
          <a:lstStyle/>
          <a:p>
            <a:pPr algn="ctr"/>
            <a:r>
              <a:rPr lang="en-US" altLang="zh-TW" sz="2800" b="1"/>
              <a:t>Machine independent</a:t>
            </a:r>
            <a:endParaRPr lang="zh-TW" altLang="en-US" sz="2800" b="1"/>
          </a:p>
        </p:txBody>
      </p:sp>
      <p:sp>
        <p:nvSpPr>
          <p:cNvPr id="421893" name="Rectangle 5"/>
          <p:cNvSpPr>
            <a:spLocks noChangeArrowheads="1"/>
          </p:cNvSpPr>
          <p:nvPr/>
        </p:nvSpPr>
        <p:spPr bwMode="auto">
          <a:xfrm>
            <a:off x="2627313" y="4508500"/>
            <a:ext cx="4105275" cy="1584325"/>
          </a:xfrm>
          <a:prstGeom prst="rect">
            <a:avLst/>
          </a:prstGeom>
          <a:solidFill>
            <a:srgbClr val="FFCC99"/>
          </a:solidFill>
          <a:ln w="9525">
            <a:solidFill>
              <a:schemeClr val="tx1"/>
            </a:solidFill>
            <a:miter lim="800000"/>
            <a:headEnd/>
            <a:tailEnd/>
          </a:ln>
          <a:effectLst/>
        </p:spPr>
        <p:txBody>
          <a:bodyPr wrap="none"/>
          <a:lstStyle/>
          <a:p>
            <a:pPr algn="ctr"/>
            <a:r>
              <a:rPr lang="en-US" altLang="zh-TW" sz="2400"/>
              <a:t>Machine Dependent</a:t>
            </a:r>
          </a:p>
        </p:txBody>
      </p:sp>
      <p:sp>
        <p:nvSpPr>
          <p:cNvPr id="421892" name="Rectangle 4"/>
          <p:cNvSpPr>
            <a:spLocks noChangeArrowheads="1"/>
          </p:cNvSpPr>
          <p:nvPr/>
        </p:nvSpPr>
        <p:spPr bwMode="auto">
          <a:xfrm>
            <a:off x="3348038" y="5157788"/>
            <a:ext cx="2735262" cy="792162"/>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a:t>Computer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2CEBDA24-55CF-4627-9C39-C8A888C6F1C1}" type="slidenum">
              <a:rPr lang="en-US" smtClean="0"/>
              <a:pPr/>
              <a:t>25</a:t>
            </a:fld>
            <a:endParaRPr lang="en-US" smtClean="0"/>
          </a:p>
        </p:txBody>
      </p:sp>
      <p:sp>
        <p:nvSpPr>
          <p:cNvPr id="7172" name="AutoShap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System Software </a:t>
            </a:r>
            <a:br>
              <a:rPr lang="en-US" altLang="zh-TW" smtClean="0">
                <a:ea typeface="新細明體" pitchFamily="18" charset="-120"/>
              </a:rPr>
            </a:br>
            <a:r>
              <a:rPr lang="en-US" altLang="zh-TW" smtClean="0">
                <a:ea typeface="新細明體" pitchFamily="18" charset="-120"/>
              </a:rPr>
              <a:t>and Machine Architecture</a:t>
            </a:r>
          </a:p>
        </p:txBody>
      </p:sp>
      <p:sp>
        <p:nvSpPr>
          <p:cNvPr id="7173" name="Rectangle 3"/>
          <p:cNvSpPr>
            <a:spLocks noGrp="1" noChangeArrowheads="1"/>
          </p:cNvSpPr>
          <p:nvPr>
            <p:ph type="body" idx="1"/>
          </p:nvPr>
        </p:nvSpPr>
        <p:spPr>
          <a:xfrm>
            <a:off x="838200" y="2362200"/>
            <a:ext cx="7086600" cy="3200400"/>
          </a:xfrm>
        </p:spPr>
        <p:txBody>
          <a:bodyPr>
            <a:normAutofit fontScale="92500" lnSpcReduction="20000"/>
          </a:bodyPr>
          <a:lstStyle/>
          <a:p>
            <a:pPr eaLnBrk="1" hangingPunct="1">
              <a:lnSpc>
                <a:spcPct val="90000"/>
              </a:lnSpc>
            </a:pPr>
            <a:r>
              <a:rPr lang="en-US" altLang="zh-TW" sz="2400" smtClean="0">
                <a:ea typeface="新細明體" pitchFamily="18" charset="-120"/>
              </a:rPr>
              <a:t>Machine dependent system software</a:t>
            </a:r>
          </a:p>
          <a:p>
            <a:pPr lvl="1" eaLnBrk="1" hangingPunct="1">
              <a:lnSpc>
                <a:spcPct val="90000"/>
              </a:lnSpc>
            </a:pPr>
            <a:r>
              <a:rPr lang="en-US" altLang="zh-TW" sz="2000" smtClean="0">
                <a:ea typeface="新細明體" pitchFamily="18" charset="-120"/>
              </a:rPr>
              <a:t>System programs are to support the operation and use of the target computer.</a:t>
            </a:r>
          </a:p>
          <a:p>
            <a:pPr lvl="1" eaLnBrk="1" hangingPunct="1">
              <a:lnSpc>
                <a:spcPct val="90000"/>
              </a:lnSpc>
            </a:pPr>
            <a:r>
              <a:rPr lang="en-US" altLang="zh-TW" sz="2000" smtClean="0">
                <a:ea typeface="新細明體" pitchFamily="18" charset="-120"/>
              </a:rPr>
              <a:t>The difference between different machine</a:t>
            </a:r>
          </a:p>
          <a:p>
            <a:pPr lvl="2" eaLnBrk="1" hangingPunct="1">
              <a:lnSpc>
                <a:spcPct val="90000"/>
              </a:lnSpc>
            </a:pPr>
            <a:r>
              <a:rPr lang="en-US" altLang="zh-TW" sz="1800" smtClean="0">
                <a:ea typeface="新細明體" pitchFamily="18" charset="-120"/>
              </a:rPr>
              <a:t>Machine code</a:t>
            </a:r>
          </a:p>
          <a:p>
            <a:pPr lvl="2" eaLnBrk="1" hangingPunct="1">
              <a:lnSpc>
                <a:spcPct val="90000"/>
              </a:lnSpc>
            </a:pPr>
            <a:r>
              <a:rPr lang="en-US" altLang="zh-TW" sz="1800" smtClean="0">
                <a:ea typeface="新細明體" pitchFamily="18" charset="-120"/>
              </a:rPr>
              <a:t>Instruction formats</a:t>
            </a:r>
          </a:p>
          <a:p>
            <a:pPr lvl="2" eaLnBrk="1" hangingPunct="1">
              <a:lnSpc>
                <a:spcPct val="90000"/>
              </a:lnSpc>
            </a:pPr>
            <a:r>
              <a:rPr lang="en-US" altLang="zh-TW" sz="1800" smtClean="0">
                <a:ea typeface="新細明體" pitchFamily="18" charset="-120"/>
              </a:rPr>
              <a:t>Addressing mode</a:t>
            </a:r>
          </a:p>
          <a:p>
            <a:pPr lvl="2" eaLnBrk="1" hangingPunct="1">
              <a:lnSpc>
                <a:spcPct val="90000"/>
              </a:lnSpc>
            </a:pPr>
            <a:r>
              <a:rPr lang="en-US" altLang="zh-TW" sz="1800" smtClean="0">
                <a:ea typeface="新細明體" pitchFamily="18" charset="-120"/>
              </a:rPr>
              <a:t>Registers</a:t>
            </a:r>
          </a:p>
          <a:p>
            <a:pPr eaLnBrk="1" hangingPunct="1">
              <a:lnSpc>
                <a:spcPct val="90000"/>
              </a:lnSpc>
            </a:pPr>
            <a:r>
              <a:rPr lang="en-US" altLang="zh-TW" sz="2400" smtClean="0">
                <a:ea typeface="新細明體" pitchFamily="18" charset="-120"/>
              </a:rPr>
              <a:t>Machine independent system software</a:t>
            </a:r>
          </a:p>
          <a:p>
            <a:pPr lvl="1" eaLnBrk="1" hangingPunct="1">
              <a:lnSpc>
                <a:spcPct val="90000"/>
              </a:lnSpc>
            </a:pPr>
            <a:r>
              <a:rPr lang="en-US" altLang="zh-TW" sz="2000" smtClean="0">
                <a:ea typeface="新細明體" pitchFamily="18" charset="-120"/>
              </a:rPr>
              <a:t>General design and logic is basically the same:</a:t>
            </a:r>
          </a:p>
          <a:p>
            <a:pPr lvl="2" eaLnBrk="1" hangingPunct="1">
              <a:lnSpc>
                <a:spcPct val="90000"/>
              </a:lnSpc>
            </a:pPr>
            <a:r>
              <a:rPr lang="en-US" altLang="zh-TW" sz="1800" smtClean="0">
                <a:ea typeface="新細明體" pitchFamily="18" charset="-120"/>
              </a:rPr>
              <a:t>Code optimization </a:t>
            </a:r>
          </a:p>
          <a:p>
            <a:pPr lvl="2" eaLnBrk="1" hangingPunct="1">
              <a:lnSpc>
                <a:spcPct val="90000"/>
              </a:lnSpc>
            </a:pPr>
            <a:r>
              <a:rPr lang="en-US" altLang="zh-TW" sz="1800" smtClean="0">
                <a:ea typeface="新細明體" pitchFamily="18" charset="-120"/>
              </a:rPr>
              <a:t>General design and logic of an assembler</a:t>
            </a:r>
          </a:p>
          <a:p>
            <a:pPr eaLnBrk="1" hangingPunct="1">
              <a:lnSpc>
                <a:spcPct val="90000"/>
              </a:lnSpc>
            </a:pPr>
            <a:endParaRPr lang="en-US" altLang="zh-TW" sz="2400" smtClean="0">
              <a:ea typeface="新細明體" pitchFamily="18" charset="-120"/>
            </a:endParaRPr>
          </a:p>
          <a:p>
            <a:pPr eaLnBrk="1" hangingPunct="1">
              <a:lnSpc>
                <a:spcPct val="90000"/>
              </a:lnSpc>
            </a:pPr>
            <a:endParaRPr lang="en-US" altLang="zh-TW" sz="2400" smtClean="0">
              <a:ea typeface="新細明體" pitchFamily="18"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p>
            <a:fld id="{44DD42F5-F9E6-46CF-9CAB-9D971C9B905A}" type="slidenum">
              <a:rPr lang="en-US" smtClean="0"/>
              <a:pPr/>
              <a:t>26</a:t>
            </a:fld>
            <a:endParaRPr lang="en-US" smtClean="0"/>
          </a:p>
        </p:txBody>
      </p:sp>
      <p:sp>
        <p:nvSpPr>
          <p:cNvPr id="9220" name="AutoShape 2"/>
          <p:cNvSpPr>
            <a:spLocks noGrp="1" noChangeArrowheads="1"/>
          </p:cNvSpPr>
          <p:nvPr>
            <p:ph type="title"/>
          </p:nvPr>
        </p:nvSpPr>
        <p:spPr/>
        <p:txBody>
          <a:bodyPr/>
          <a:lstStyle/>
          <a:p>
            <a:pPr eaLnBrk="1" hangingPunct="1"/>
            <a:r>
              <a:rPr lang="en-US" smtClean="0"/>
              <a:t>Programming Languages </a:t>
            </a:r>
          </a:p>
        </p:txBody>
      </p:sp>
      <p:sp>
        <p:nvSpPr>
          <p:cNvPr id="9221" name="Rectangle 3"/>
          <p:cNvSpPr>
            <a:spLocks noGrp="1" noChangeArrowheads="1"/>
          </p:cNvSpPr>
          <p:nvPr>
            <p:ph type="body" idx="1"/>
          </p:nvPr>
        </p:nvSpPr>
        <p:spPr/>
        <p:txBody>
          <a:bodyPr/>
          <a:lstStyle/>
          <a:p>
            <a:pPr eaLnBrk="1" hangingPunct="1">
              <a:lnSpc>
                <a:spcPct val="80000"/>
              </a:lnSpc>
            </a:pPr>
            <a:r>
              <a:rPr lang="en-US" sz="2400" b="1" smtClean="0"/>
              <a:t>Machine language: </a:t>
            </a:r>
          </a:p>
          <a:p>
            <a:pPr eaLnBrk="1" hangingPunct="1">
              <a:lnSpc>
                <a:spcPct val="80000"/>
              </a:lnSpc>
            </a:pPr>
            <a:r>
              <a:rPr lang="en-US" sz="1800" b="1" smtClean="0"/>
              <a:t>It is computer’s native language having a sequence of zeroes</a:t>
            </a:r>
            <a:br>
              <a:rPr lang="en-US" sz="1800" b="1" smtClean="0"/>
            </a:br>
            <a:r>
              <a:rPr lang="en-US" sz="1800" b="1" smtClean="0"/>
              <a:t>and ones (binary). Different computers understand different</a:t>
            </a:r>
            <a:br>
              <a:rPr lang="en-US" sz="1800" b="1" smtClean="0"/>
            </a:br>
            <a:r>
              <a:rPr lang="en-US" sz="1800" b="1" smtClean="0"/>
              <a:t>sequences. Thus, hard for humans to understand: e.g.0101001...</a:t>
            </a:r>
            <a:br>
              <a:rPr lang="en-US" sz="1800" b="1" smtClean="0"/>
            </a:br>
            <a:endParaRPr lang="en-US" sz="1800" b="1" smtClean="0"/>
          </a:p>
          <a:p>
            <a:pPr eaLnBrk="1" hangingPunct="1">
              <a:lnSpc>
                <a:spcPct val="80000"/>
              </a:lnSpc>
            </a:pPr>
            <a:r>
              <a:rPr lang="en-US" sz="2400" b="1" smtClean="0"/>
              <a:t>Assembly language: </a:t>
            </a:r>
          </a:p>
          <a:p>
            <a:pPr eaLnBrk="1" hangingPunct="1">
              <a:lnSpc>
                <a:spcPct val="80000"/>
              </a:lnSpc>
            </a:pPr>
            <a:r>
              <a:rPr lang="en-US" sz="1800" b="1" smtClean="0"/>
              <a:t>It uses mnemonics for machine language. In this each instruction </a:t>
            </a:r>
          </a:p>
          <a:p>
            <a:pPr eaLnBrk="1" hangingPunct="1">
              <a:lnSpc>
                <a:spcPct val="80000"/>
              </a:lnSpc>
            </a:pPr>
            <a:r>
              <a:rPr lang="en-US" sz="1800" b="1" smtClean="0"/>
              <a:t>is minimal but still hard for humans to understand: </a:t>
            </a:r>
          </a:p>
          <a:p>
            <a:pPr eaLnBrk="1" hangingPunct="1">
              <a:lnSpc>
                <a:spcPct val="80000"/>
              </a:lnSpc>
            </a:pPr>
            <a:r>
              <a:rPr lang="en-US" sz="1800" b="1" smtClean="0"/>
              <a:t>e.g. ADD AH, BL </a:t>
            </a:r>
          </a:p>
          <a:p>
            <a:pPr eaLnBrk="1" hangingPunct="1">
              <a:lnSpc>
                <a:spcPct val="80000"/>
              </a:lnSpc>
            </a:pPr>
            <a:endParaRPr lang="en-US" sz="1800" b="1" smtClean="0"/>
          </a:p>
          <a:p>
            <a:pPr eaLnBrk="1" hangingPunct="1">
              <a:lnSpc>
                <a:spcPct val="80000"/>
              </a:lnSpc>
            </a:pPr>
            <a:r>
              <a:rPr lang="en-US" sz="2400" b="1" smtClean="0"/>
              <a:t>High-level languages: </a:t>
            </a:r>
          </a:p>
          <a:p>
            <a:pPr eaLnBrk="1" hangingPunct="1">
              <a:lnSpc>
                <a:spcPct val="80000"/>
              </a:lnSpc>
            </a:pPr>
            <a:r>
              <a:rPr lang="en-US" sz="1800" b="1" smtClean="0"/>
              <a:t>FORTRAN, Pascal, BASIC, C, C++, Java, etc.</a:t>
            </a:r>
            <a:br>
              <a:rPr lang="en-US" sz="1800" b="1" smtClean="0"/>
            </a:br>
            <a:r>
              <a:rPr lang="en-US" sz="1800" b="1" smtClean="0"/>
              <a:t>Each instruction composed of many low-level instructions,</a:t>
            </a:r>
            <a:br>
              <a:rPr lang="en-US" sz="1800" b="1" smtClean="0"/>
            </a:br>
            <a:r>
              <a:rPr lang="en-US" sz="1800" b="1" smtClean="0"/>
              <a:t>closer to English. It is easier to read and understand:</a:t>
            </a:r>
            <a:br>
              <a:rPr lang="en-US" sz="1800" b="1" smtClean="0"/>
            </a:br>
            <a:r>
              <a:rPr lang="en-US" sz="1800" b="1" smtClean="0"/>
              <a:t>e.g. hypot = sqrt(opp*opp + adj * adj);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Blanks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altLang="zh-TW" dirty="0" smtClean="0">
                <a:latin typeface="Franklin Gothic Medium" pitchFamily="34" charset="0"/>
              </a:rPr>
              <a:t>_______ is used to create and modify the program.</a:t>
            </a:r>
          </a:p>
          <a:p>
            <a:pPr marL="342900" lvl="1" indent="-342900">
              <a:buFont typeface="Arial" pitchFamily="34" charset="0"/>
              <a:buChar char="•"/>
            </a:pPr>
            <a:r>
              <a:rPr lang="en-US" altLang="zh-TW" dirty="0" smtClean="0">
                <a:latin typeface="Franklin Gothic Medium" pitchFamily="34" charset="0"/>
              </a:rPr>
              <a:t>________is used to detect errors in the program.</a:t>
            </a:r>
          </a:p>
          <a:p>
            <a:pPr marL="342900" lvl="1" indent="-342900">
              <a:buFont typeface="Arial" pitchFamily="34" charset="0"/>
              <a:buChar char="•"/>
            </a:pPr>
            <a:r>
              <a:rPr lang="en-US" altLang="zh-TW" dirty="0" smtClean="0">
                <a:latin typeface="Franklin Gothic Medium" pitchFamily="34" charset="0"/>
              </a:rPr>
              <a:t>____ , computer program which  translate the program from high level language to machine language.</a:t>
            </a:r>
          </a:p>
          <a:p>
            <a:pPr marL="342900" lvl="1" indent="-342900">
              <a:buFont typeface="Arial" pitchFamily="34" charset="0"/>
              <a:buChar char="•"/>
            </a:pPr>
            <a:r>
              <a:rPr lang="en-US" altLang="zh-TW" dirty="0" smtClean="0">
                <a:latin typeface="Franklin Gothic Medium" pitchFamily="34" charset="0"/>
              </a:rPr>
              <a:t>_______, computer program which  translate the program from assembly language to machine language.</a:t>
            </a:r>
          </a:p>
          <a:p>
            <a:pPr marL="342900" lvl="1" indent="-342900">
              <a:buFont typeface="Arial" pitchFamily="34" charset="0"/>
              <a:buChar char="•"/>
            </a:pPr>
            <a:endParaRPr lang="en-US" altLang="zh-TW" dirty="0" smtClean="0">
              <a:latin typeface="Franklin Gothic Medium" pitchFamily="34" charset="0"/>
            </a:endParaRPr>
          </a:p>
          <a:p>
            <a:pPr marL="342900" lvl="1" indent="-342900">
              <a:buFont typeface="Arial" pitchFamily="34" charset="0"/>
              <a:buChar char="•"/>
            </a:pPr>
            <a:endParaRPr lang="en-US" altLang="zh-TW" dirty="0" smtClean="0">
              <a:latin typeface="Franklin Gothic Medium" pitchFamily="34"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solidFill>
                  <a:srgbClr val="0000FF"/>
                </a:solidFill>
              </a:rPr>
              <a:t>We know…</a:t>
            </a:r>
          </a:p>
        </p:txBody>
      </p:sp>
      <p:sp>
        <p:nvSpPr>
          <p:cNvPr id="6147" name="Rectangle 3"/>
          <p:cNvSpPr>
            <a:spLocks noGrp="1" noChangeArrowheads="1"/>
          </p:cNvSpPr>
          <p:nvPr>
            <p:ph type="body" idx="1"/>
          </p:nvPr>
        </p:nvSpPr>
        <p:spPr/>
        <p:txBody>
          <a:bodyPr/>
          <a:lstStyle/>
          <a:p>
            <a:pPr lvl="1" eaLnBrk="1" hangingPunct="1">
              <a:buClr>
                <a:schemeClr val="tx1"/>
              </a:buClr>
              <a:buFontTx/>
              <a:buChar char="•"/>
              <a:defRPr/>
            </a:pPr>
            <a:r>
              <a:rPr lang="en-US" dirty="0" smtClean="0"/>
              <a:t>Source Program – Assembly Language</a:t>
            </a:r>
          </a:p>
          <a:p>
            <a:pPr lvl="1" eaLnBrk="1" hangingPunct="1">
              <a:buClr>
                <a:schemeClr val="tx1"/>
              </a:buClr>
              <a:buFontTx/>
              <a:buChar char="•"/>
              <a:defRPr/>
            </a:pPr>
            <a:r>
              <a:rPr lang="en-US" dirty="0" smtClean="0"/>
              <a:t> Object Program   - From assembler</a:t>
            </a:r>
          </a:p>
          <a:p>
            <a:pPr lvl="1" eaLnBrk="1" hangingPunct="1">
              <a:buClr>
                <a:schemeClr val="tx1"/>
              </a:buClr>
              <a:buFontTx/>
              <a:buNone/>
              <a:defRPr/>
            </a:pPr>
            <a:r>
              <a:rPr lang="en-US" dirty="0" smtClean="0"/>
              <a:t>			  - Contains translated instructions and 		data values from the source program</a:t>
            </a:r>
          </a:p>
          <a:p>
            <a:pPr lvl="1" eaLnBrk="1" hangingPunct="1">
              <a:buClr>
                <a:schemeClr val="tx1"/>
              </a:buClr>
              <a:buFontTx/>
              <a:buChar char="•"/>
              <a:defRPr/>
            </a:pPr>
            <a:r>
              <a:rPr lang="en-US" dirty="0" smtClean="0"/>
              <a:t> Executable Code   -  From Linker</a:t>
            </a:r>
          </a:p>
          <a:p>
            <a:pPr lvl="1" eaLnBrk="1" hangingPunct="1">
              <a:buClr>
                <a:schemeClr val="tx1"/>
              </a:buClr>
              <a:buFontTx/>
              <a:buChar char="•"/>
              <a:defRPr/>
            </a:pPr>
            <a:r>
              <a:rPr lang="en-US" dirty="0" smtClean="0"/>
              <a:t> Loader   - Loads the executable code to the specified memory locations and code gets executed.</a:t>
            </a:r>
          </a:p>
          <a:p>
            <a:pPr lvl="1">
              <a:buClr>
                <a:schemeClr val="tx1"/>
              </a:buClr>
              <a:buFontTx/>
              <a:buChar char="•"/>
              <a:defRPr/>
            </a:pPr>
            <a:r>
              <a:rPr lang="en-US" u="sng" dirty="0" smtClean="0">
                <a:hlinkClick r:id="rId2"/>
              </a:rPr>
              <a:t>https</a:t>
            </a:r>
            <a:r>
              <a:rPr lang="en-US" u="sng" dirty="0">
                <a:hlinkClick r:id="rId2"/>
              </a:rPr>
              <a:t>://forms.gle/UzPsrjApbmVk56PF7</a:t>
            </a: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Blanks</a:t>
            </a:r>
            <a:endParaRPr lang="en-US" dirty="0"/>
          </a:p>
        </p:txBody>
      </p:sp>
      <p:sp>
        <p:nvSpPr>
          <p:cNvPr id="3" name="Content Placeholder 2"/>
          <p:cNvSpPr>
            <a:spLocks noGrp="1"/>
          </p:cNvSpPr>
          <p:nvPr>
            <p:ph idx="1"/>
          </p:nvPr>
        </p:nvSpPr>
        <p:spPr/>
        <p:txBody>
          <a:bodyPr>
            <a:normAutofit/>
          </a:bodyPr>
          <a:lstStyle/>
          <a:p>
            <a:r>
              <a:rPr lang="en-US" dirty="0" smtClean="0"/>
              <a:t>_____ is a program which load programs from a secondary to main memory so as to be executed</a:t>
            </a:r>
          </a:p>
          <a:p>
            <a:r>
              <a:rPr lang="en-US" dirty="0" smtClean="0"/>
              <a:t>_____ is a computer program that takes one or more object files generated by a compiler and combines them into a single executable  file</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After completion of the course, student will be able </a:t>
            </a:r>
            <a:r>
              <a:rPr lang="en-US" dirty="0" smtClean="0"/>
              <a:t>to</a:t>
            </a:r>
          </a:p>
          <a:p>
            <a:r>
              <a:rPr lang="en-US" dirty="0" smtClean="0"/>
              <a:t> 1. </a:t>
            </a:r>
            <a:r>
              <a:rPr lang="en-GB" dirty="0" smtClean="0"/>
              <a:t>Develop </a:t>
            </a:r>
            <a:r>
              <a:rPr lang="en-GB" dirty="0"/>
              <a:t>hypothetical assembler. </a:t>
            </a:r>
            <a:endParaRPr lang="en-GB" dirty="0" smtClean="0"/>
          </a:p>
          <a:p>
            <a:r>
              <a:rPr lang="en-US" dirty="0" smtClean="0"/>
              <a:t> 2. Illustrate </a:t>
            </a:r>
            <a:r>
              <a:rPr lang="en-US" dirty="0"/>
              <a:t>macro processors, linkers and loaders</a:t>
            </a:r>
            <a:r>
              <a:rPr lang="en-US" dirty="0" smtClean="0"/>
              <a:t>. </a:t>
            </a:r>
          </a:p>
          <a:p>
            <a:r>
              <a:rPr lang="en-US" dirty="0" smtClean="0"/>
              <a:t>3</a:t>
            </a:r>
            <a:r>
              <a:rPr lang="en-US" dirty="0"/>
              <a:t>. Implement lexical </a:t>
            </a:r>
            <a:r>
              <a:rPr lang="en-US" dirty="0" err="1" smtClean="0"/>
              <a:t>analyser</a:t>
            </a:r>
            <a:r>
              <a:rPr lang="en-US" dirty="0" smtClean="0"/>
              <a:t> using </a:t>
            </a:r>
            <a:r>
              <a:rPr lang="en-US" dirty="0"/>
              <a:t>LEX tool </a:t>
            </a:r>
            <a:r>
              <a:rPr lang="en-US" dirty="0" smtClean="0"/>
              <a:t>. </a:t>
            </a:r>
          </a:p>
          <a:p>
            <a:r>
              <a:rPr lang="en-US" dirty="0" smtClean="0"/>
              <a:t>4</a:t>
            </a:r>
            <a:r>
              <a:rPr lang="en-US" dirty="0"/>
              <a:t>. Build parser using YACC </a:t>
            </a:r>
            <a:r>
              <a:rPr lang="en-US" dirty="0" smtClean="0"/>
              <a:t>tool. </a:t>
            </a:r>
          </a:p>
          <a:p>
            <a:r>
              <a:rPr lang="en-US" dirty="0" smtClean="0"/>
              <a:t>5</a:t>
            </a:r>
            <a:r>
              <a:rPr lang="en-US" dirty="0"/>
              <a:t>. Construct the intermediate code representations </a:t>
            </a:r>
            <a:r>
              <a:rPr lang="en-US" dirty="0" smtClean="0"/>
              <a:t> </a:t>
            </a:r>
          </a:p>
          <a:p>
            <a:r>
              <a:rPr lang="en-US" dirty="0" smtClean="0"/>
              <a:t>6</a:t>
            </a:r>
            <a:r>
              <a:rPr lang="en-US" dirty="0"/>
              <a:t>. </a:t>
            </a:r>
            <a:r>
              <a:rPr lang="en-GB" dirty="0"/>
              <a:t>Demonstrate code optimization and code generation concept </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Grp="1" noChangeArrowheads="1"/>
          </p:cNvSpPr>
          <p:nvPr>
            <p:ph type="title"/>
          </p:nvPr>
        </p:nvSpPr>
        <p:spPr>
          <a:xfrm>
            <a:off x="381000" y="381000"/>
            <a:ext cx="8305800" cy="990600"/>
          </a:xfrm>
        </p:spPr>
        <p:txBody>
          <a:bodyPr/>
          <a:lstStyle/>
          <a:p>
            <a:pPr eaLnBrk="1" hangingPunct="1"/>
            <a:r>
              <a:rPr lang="en-US" sz="2400" smtClean="0"/>
              <a:t>     Machine and Assembly Languages</a:t>
            </a:r>
          </a:p>
        </p:txBody>
      </p:sp>
      <p:sp>
        <p:nvSpPr>
          <p:cNvPr id="1028" name="Text Box 3"/>
          <p:cNvSpPr txBox="1">
            <a:spLocks noChangeArrowheads="1"/>
          </p:cNvSpPr>
          <p:nvPr/>
        </p:nvSpPr>
        <p:spPr bwMode="auto">
          <a:xfrm>
            <a:off x="457200" y="5334000"/>
            <a:ext cx="8229600" cy="701675"/>
          </a:xfrm>
          <a:prstGeom prst="rect">
            <a:avLst/>
          </a:prstGeom>
          <a:solidFill>
            <a:srgbClr val="CCFF99"/>
          </a:solidFill>
          <a:ln w="9525">
            <a:noFill/>
            <a:miter lim="800000"/>
            <a:headEnd/>
            <a:tailEnd/>
          </a:ln>
        </p:spPr>
        <p:txBody>
          <a:bodyPr>
            <a:spAutoFit/>
          </a:bodyPr>
          <a:lstStyle/>
          <a:p>
            <a:pPr eaLnBrk="1" hangingPunct="1"/>
            <a:r>
              <a:rPr lang="en-US" sz="2000">
                <a:solidFill>
                  <a:srgbClr val="000000"/>
                </a:solidFill>
                <a:cs typeface="Times New Roman" pitchFamily="18" charset="0"/>
              </a:rPr>
              <a:t>Figure : Steps in transforming an assembly language program to an executable program residing in memory.</a:t>
            </a:r>
            <a:r>
              <a:rPr lang="en-US" sz="2000">
                <a:solidFill>
                  <a:schemeClr val="accent2"/>
                </a:solidFill>
              </a:rPr>
              <a:t> </a:t>
            </a:r>
          </a:p>
        </p:txBody>
      </p:sp>
      <p:graphicFrame>
        <p:nvGraphicFramePr>
          <p:cNvPr id="1026" name="Object 4"/>
          <p:cNvGraphicFramePr>
            <a:graphicFrameLocks noChangeAspect="1"/>
          </p:cNvGraphicFramePr>
          <p:nvPr/>
        </p:nvGraphicFramePr>
        <p:xfrm>
          <a:off x="457200" y="1371600"/>
          <a:ext cx="8229600" cy="3770313"/>
        </p:xfrm>
        <a:graphic>
          <a:graphicData uri="http://schemas.openxmlformats.org/presentationml/2006/ole">
            <mc:AlternateContent xmlns:mc="http://schemas.openxmlformats.org/markup-compatibility/2006">
              <mc:Choice xmlns:v="urn:schemas-microsoft-com:vml" Requires="v">
                <p:oleObj spid="_x0000_s1065" r:id="rId3" imgW="5114925" imgH="2343150" progId="">
                  <p:embed/>
                </p:oleObj>
              </mc:Choice>
              <mc:Fallback>
                <p:oleObj r:id="rId3" imgW="5114925" imgH="234315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8229600" cy="377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14FF1FDC-9B6A-42CC-AFD7-2ABB4B8AEB52}" type="slidenum">
              <a:rPr lang="en-US" smtClean="0"/>
              <a:pPr/>
              <a:t>31</a:t>
            </a:fld>
            <a:endParaRPr lang="en-US" smtClean="0"/>
          </a:p>
        </p:txBody>
      </p:sp>
      <p:sp>
        <p:nvSpPr>
          <p:cNvPr id="40964" name="AutoShape 2"/>
          <p:cNvSpPr>
            <a:spLocks noGrp="1" noChangeArrowheads="1"/>
          </p:cNvSpPr>
          <p:nvPr>
            <p:ph type="title"/>
          </p:nvPr>
        </p:nvSpPr>
        <p:spPr>
          <a:xfrm>
            <a:off x="762000" y="762000"/>
            <a:ext cx="7924800" cy="487363"/>
          </a:xfrm>
        </p:spPr>
        <p:txBody>
          <a:bodyPr/>
          <a:lstStyle/>
          <a:p>
            <a:pPr eaLnBrk="1" hangingPunct="1"/>
            <a:r>
              <a:rPr lang="en-US" sz="2400" smtClean="0"/>
              <a:t>Assembly Process</a:t>
            </a:r>
          </a:p>
        </p:txBody>
      </p:sp>
      <p:sp>
        <p:nvSpPr>
          <p:cNvPr id="40965" name="Rectangle 3"/>
          <p:cNvSpPr>
            <a:spLocks noGrp="1" noChangeArrowheads="1"/>
          </p:cNvSpPr>
          <p:nvPr>
            <p:ph type="body" idx="1"/>
          </p:nvPr>
        </p:nvSpPr>
        <p:spPr>
          <a:xfrm>
            <a:off x="0" y="1295400"/>
            <a:ext cx="8534400" cy="5029200"/>
          </a:xfrm>
        </p:spPr>
        <p:txBody>
          <a:bodyPr/>
          <a:lstStyle/>
          <a:p>
            <a:pPr eaLnBrk="1" hangingPunct="1">
              <a:lnSpc>
                <a:spcPct val="90000"/>
              </a:lnSpc>
            </a:pPr>
            <a:r>
              <a:rPr lang="en-US" sz="2000" b="1" dirty="0" smtClean="0"/>
              <a:t>Convert assembly language file (.</a:t>
            </a:r>
            <a:r>
              <a:rPr lang="en-US" sz="2000" b="1" dirty="0" err="1" smtClean="0"/>
              <a:t>asm</a:t>
            </a:r>
            <a:r>
              <a:rPr lang="en-US" sz="2000" b="1" dirty="0" smtClean="0"/>
              <a:t>)</a:t>
            </a:r>
            <a:br>
              <a:rPr lang="en-US" sz="2000" b="1" dirty="0" smtClean="0"/>
            </a:br>
            <a:r>
              <a:rPr lang="en-US" sz="2000" b="1" dirty="0" smtClean="0"/>
              <a:t>into an executable file (.</a:t>
            </a:r>
            <a:r>
              <a:rPr lang="en-US" sz="2000" b="1" dirty="0" err="1" smtClean="0"/>
              <a:t>obj</a:t>
            </a:r>
            <a:r>
              <a:rPr lang="en-US" sz="2000" b="1" dirty="0" smtClean="0"/>
              <a:t>) .</a:t>
            </a:r>
          </a:p>
          <a:p>
            <a:pPr eaLnBrk="1" hangingPunct="1">
              <a:lnSpc>
                <a:spcPct val="90000"/>
              </a:lnSpc>
            </a:pPr>
            <a:endParaRPr lang="en-US" sz="2000" b="1" dirty="0" smtClean="0"/>
          </a:p>
          <a:p>
            <a:pPr eaLnBrk="1" hangingPunct="1">
              <a:lnSpc>
                <a:spcPct val="90000"/>
              </a:lnSpc>
            </a:pPr>
            <a:endParaRPr lang="en-US" sz="3200" b="1" dirty="0" smtClean="0"/>
          </a:p>
          <a:p>
            <a:pPr eaLnBrk="1" hangingPunct="1">
              <a:lnSpc>
                <a:spcPct val="90000"/>
              </a:lnSpc>
            </a:pPr>
            <a:endParaRPr lang="en-US" sz="3200" b="1" dirty="0" smtClean="0"/>
          </a:p>
          <a:p>
            <a:pPr eaLnBrk="1" hangingPunct="1">
              <a:lnSpc>
                <a:spcPct val="90000"/>
              </a:lnSpc>
            </a:pPr>
            <a:r>
              <a:rPr lang="en-US" sz="2000" b="1" dirty="0" smtClean="0">
                <a:solidFill>
                  <a:srgbClr val="CE0000"/>
                </a:solidFill>
              </a:rPr>
              <a:t>First Pass:</a:t>
            </a:r>
          </a:p>
          <a:p>
            <a:pPr lvl="1" eaLnBrk="1" hangingPunct="1">
              <a:lnSpc>
                <a:spcPct val="90000"/>
              </a:lnSpc>
            </a:pPr>
            <a:r>
              <a:rPr lang="en-US" sz="2000" b="1" dirty="0" smtClean="0"/>
              <a:t>scan program file</a:t>
            </a:r>
          </a:p>
          <a:p>
            <a:pPr lvl="1" eaLnBrk="1" hangingPunct="1">
              <a:lnSpc>
                <a:spcPct val="90000"/>
              </a:lnSpc>
            </a:pPr>
            <a:r>
              <a:rPr lang="en-US" sz="2000" b="1" dirty="0" smtClean="0"/>
              <a:t>find all labels and calculate the corresponding addresses;</a:t>
            </a:r>
            <a:br>
              <a:rPr lang="en-US" sz="2000" b="1" dirty="0" smtClean="0"/>
            </a:br>
            <a:r>
              <a:rPr lang="en-US" sz="2000" b="1" dirty="0" smtClean="0"/>
              <a:t>this is called the </a:t>
            </a:r>
            <a:r>
              <a:rPr lang="en-US" sz="2000" b="1" i="1" u="sng" dirty="0" smtClean="0"/>
              <a:t>symbol table</a:t>
            </a:r>
          </a:p>
          <a:p>
            <a:pPr eaLnBrk="1" hangingPunct="1">
              <a:lnSpc>
                <a:spcPct val="90000"/>
              </a:lnSpc>
            </a:pPr>
            <a:r>
              <a:rPr lang="en-US" sz="2000" b="1" dirty="0" smtClean="0">
                <a:solidFill>
                  <a:srgbClr val="CE0000"/>
                </a:solidFill>
              </a:rPr>
              <a:t>Second Pass:</a:t>
            </a:r>
          </a:p>
          <a:p>
            <a:pPr lvl="1" eaLnBrk="1" hangingPunct="1">
              <a:lnSpc>
                <a:spcPct val="90000"/>
              </a:lnSpc>
            </a:pPr>
            <a:r>
              <a:rPr lang="en-US" sz="2000" b="1" dirty="0" smtClean="0"/>
              <a:t>convert instructions to machine language,</a:t>
            </a:r>
            <a:br>
              <a:rPr lang="en-US" sz="2000" b="1" dirty="0" smtClean="0"/>
            </a:br>
            <a:r>
              <a:rPr lang="en-US" sz="2000" b="1" dirty="0" smtClean="0"/>
              <a:t>using information from symbol table</a:t>
            </a:r>
          </a:p>
          <a:p>
            <a:pPr eaLnBrk="1" hangingPunct="1">
              <a:lnSpc>
                <a:spcPct val="90000"/>
              </a:lnSpc>
            </a:pPr>
            <a:endParaRPr lang="en-US" sz="2000" b="1" dirty="0" smtClean="0"/>
          </a:p>
          <a:p>
            <a:pPr eaLnBrk="1" hangingPunct="1">
              <a:lnSpc>
                <a:spcPct val="90000"/>
              </a:lnSpc>
            </a:pPr>
            <a:endParaRPr lang="en-US" sz="3200" b="1" dirty="0" smtClean="0"/>
          </a:p>
        </p:txBody>
      </p:sp>
      <p:pic>
        <p:nvPicPr>
          <p:cNvPr id="40966" name="Picture 4" descr="ch07-assembler"/>
          <p:cNvPicPr>
            <a:picLocks noChangeAspect="1" noChangeArrowheads="1"/>
          </p:cNvPicPr>
          <p:nvPr/>
        </p:nvPicPr>
        <p:blipFill>
          <a:blip r:embed="rId3"/>
          <a:srcRect/>
          <a:stretch>
            <a:fillRect/>
          </a:stretch>
        </p:blipFill>
        <p:spPr bwMode="auto">
          <a:xfrm>
            <a:off x="1447800" y="1828800"/>
            <a:ext cx="6284913"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2"/>
          </p:nvPr>
        </p:nvSpPr>
        <p:spPr>
          <a:noFill/>
        </p:spPr>
        <p:txBody>
          <a:bodyPr/>
          <a:lstStyle/>
          <a:p>
            <a:fld id="{ADDADC5F-22F4-425A-B86F-9043ECCC04FE}" type="slidenum">
              <a:rPr lang="en-US" smtClean="0"/>
              <a:pPr/>
              <a:t>32</a:t>
            </a:fld>
            <a:endParaRPr lang="en-US" smtClean="0"/>
          </a:p>
        </p:txBody>
      </p:sp>
      <p:grpSp>
        <p:nvGrpSpPr>
          <p:cNvPr id="2" name="Group 2"/>
          <p:cNvGrpSpPr>
            <a:grpSpLocks/>
          </p:cNvGrpSpPr>
          <p:nvPr/>
        </p:nvGrpSpPr>
        <p:grpSpPr bwMode="auto">
          <a:xfrm>
            <a:off x="736600" y="4724400"/>
            <a:ext cx="2362200" cy="990600"/>
            <a:chOff x="432" y="2976"/>
            <a:chExt cx="1488" cy="624"/>
          </a:xfrm>
        </p:grpSpPr>
        <p:sp>
          <p:nvSpPr>
            <p:cNvPr id="160771" name="AutoShape 3"/>
            <p:cNvSpPr>
              <a:spLocks noChangeArrowheads="1"/>
            </p:cNvSpPr>
            <p:nvPr/>
          </p:nvSpPr>
          <p:spPr bwMode="auto">
            <a:xfrm>
              <a:off x="432" y="2976"/>
              <a:ext cx="1488" cy="624"/>
            </a:xfrm>
            <a:prstGeom prst="roundRect">
              <a:avLst>
                <a:gd name="adj" fmla="val 16667"/>
              </a:avLst>
            </a:prstGeom>
            <a:solidFill>
              <a:srgbClr val="FFFF66"/>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en-US"/>
            </a:p>
          </p:txBody>
        </p:sp>
        <p:sp>
          <p:nvSpPr>
            <p:cNvPr id="35856" name="Text Box 4"/>
            <p:cNvSpPr txBox="1">
              <a:spLocks noChangeArrowheads="1"/>
            </p:cNvSpPr>
            <p:nvPr/>
          </p:nvSpPr>
          <p:spPr bwMode="auto">
            <a:xfrm>
              <a:off x="614" y="3145"/>
              <a:ext cx="1099" cy="288"/>
            </a:xfrm>
            <a:prstGeom prst="rect">
              <a:avLst/>
            </a:prstGeom>
            <a:noFill/>
            <a:ln w="9525">
              <a:noFill/>
              <a:miter lim="800000"/>
              <a:headEnd/>
              <a:tailEnd/>
            </a:ln>
          </p:spPr>
          <p:txBody>
            <a:bodyPr wrap="none">
              <a:spAutoFit/>
            </a:bodyPr>
            <a:lstStyle/>
            <a:p>
              <a:pPr eaLnBrk="1" hangingPunct="1"/>
              <a:r>
                <a:rPr lang="en-US" sz="2400" b="1">
                  <a:solidFill>
                    <a:schemeClr val="accent2"/>
                  </a:solidFill>
                  <a:cs typeface="Angsana New" pitchFamily="18" charset="-34"/>
                </a:rPr>
                <a:t>Assembler</a:t>
              </a:r>
            </a:p>
          </p:txBody>
        </p:sp>
      </p:grpSp>
      <p:grpSp>
        <p:nvGrpSpPr>
          <p:cNvPr id="3" name="Group 5"/>
          <p:cNvGrpSpPr>
            <a:grpSpLocks/>
          </p:cNvGrpSpPr>
          <p:nvPr/>
        </p:nvGrpSpPr>
        <p:grpSpPr bwMode="auto">
          <a:xfrm>
            <a:off x="0" y="0"/>
            <a:ext cx="5562600" cy="3124200"/>
            <a:chOff x="0" y="0"/>
            <a:chExt cx="3504" cy="1968"/>
          </a:xfrm>
        </p:grpSpPr>
        <p:sp>
          <p:nvSpPr>
            <p:cNvPr id="35852" name="AutoShape 6"/>
            <p:cNvSpPr>
              <a:spLocks noChangeArrowheads="1"/>
            </p:cNvSpPr>
            <p:nvPr/>
          </p:nvSpPr>
          <p:spPr bwMode="auto">
            <a:xfrm>
              <a:off x="0" y="0"/>
              <a:ext cx="3504" cy="1968"/>
            </a:xfrm>
            <a:prstGeom prst="foldedCorner">
              <a:avLst>
                <a:gd name="adj" fmla="val 12500"/>
              </a:avLst>
            </a:prstGeom>
            <a:solidFill>
              <a:srgbClr val="FFFF66"/>
            </a:solidFill>
            <a:ln w="9525">
              <a:solidFill>
                <a:schemeClr val="tx1"/>
              </a:solidFill>
              <a:round/>
              <a:headEnd/>
              <a:tailEnd/>
            </a:ln>
          </p:spPr>
          <p:txBody>
            <a:bodyPr wrap="none" anchor="ctr"/>
            <a:lstStyle/>
            <a:p>
              <a:endParaRPr lang="en-US"/>
            </a:p>
          </p:txBody>
        </p:sp>
        <p:pic>
          <p:nvPicPr>
            <p:cNvPr id="35853" name="Picture 7" descr="Figure28_2b"/>
            <p:cNvPicPr>
              <a:picLocks noChangeAspect="1" noChangeArrowheads="1"/>
            </p:cNvPicPr>
            <p:nvPr/>
          </p:nvPicPr>
          <p:blipFill>
            <a:blip r:embed="rId2"/>
            <a:srcRect/>
            <a:stretch>
              <a:fillRect/>
            </a:stretch>
          </p:blipFill>
          <p:spPr bwMode="auto">
            <a:xfrm>
              <a:off x="192" y="192"/>
              <a:ext cx="3126" cy="1512"/>
            </a:xfrm>
            <a:prstGeom prst="rect">
              <a:avLst/>
            </a:prstGeom>
            <a:noFill/>
            <a:ln w="9525">
              <a:noFill/>
              <a:miter lim="800000"/>
              <a:headEnd/>
              <a:tailEnd/>
            </a:ln>
          </p:spPr>
        </p:pic>
        <p:sp>
          <p:nvSpPr>
            <p:cNvPr id="35854" name="Text Box 8"/>
            <p:cNvSpPr txBox="1">
              <a:spLocks noChangeArrowheads="1"/>
            </p:cNvSpPr>
            <p:nvPr/>
          </p:nvSpPr>
          <p:spPr bwMode="auto">
            <a:xfrm>
              <a:off x="2112" y="288"/>
              <a:ext cx="1024" cy="518"/>
            </a:xfrm>
            <a:prstGeom prst="rect">
              <a:avLst/>
            </a:prstGeom>
            <a:noFill/>
            <a:ln w="9525">
              <a:noFill/>
              <a:miter lim="800000"/>
              <a:headEnd/>
              <a:tailEnd/>
            </a:ln>
          </p:spPr>
          <p:txBody>
            <a:bodyPr wrap="none">
              <a:spAutoFit/>
            </a:bodyPr>
            <a:lstStyle/>
            <a:p>
              <a:pPr algn="ctr" eaLnBrk="1" hangingPunct="1"/>
              <a:r>
                <a:rPr lang="en-US" sz="2400" b="1">
                  <a:solidFill>
                    <a:schemeClr val="accent2"/>
                  </a:solidFill>
                  <a:cs typeface="Angsana New" pitchFamily="18" charset="-34"/>
                </a:rPr>
                <a:t>Assembly</a:t>
              </a:r>
            </a:p>
            <a:p>
              <a:pPr algn="ctr" eaLnBrk="1" hangingPunct="1"/>
              <a:r>
                <a:rPr lang="en-US" sz="2400" b="1">
                  <a:solidFill>
                    <a:schemeClr val="accent2"/>
                  </a:solidFill>
                  <a:cs typeface="Angsana New" pitchFamily="18" charset="-34"/>
                </a:rPr>
                <a:t>code</a:t>
              </a:r>
            </a:p>
          </p:txBody>
        </p:sp>
      </p:grpSp>
      <p:sp>
        <p:nvSpPr>
          <p:cNvPr id="160777" name="AutoShape 9"/>
          <p:cNvSpPr>
            <a:spLocks noChangeArrowheads="1"/>
          </p:cNvSpPr>
          <p:nvPr/>
        </p:nvSpPr>
        <p:spPr bwMode="auto">
          <a:xfrm>
            <a:off x="1676400" y="3124200"/>
            <a:ext cx="457200" cy="1524000"/>
          </a:xfrm>
          <a:prstGeom prst="downArrow">
            <a:avLst>
              <a:gd name="adj1" fmla="val 50000"/>
              <a:gd name="adj2" fmla="val 83333"/>
            </a:avLst>
          </a:prstGeom>
          <a:solidFill>
            <a:srgbClr val="FFFF66"/>
          </a:solidFill>
          <a:ln w="9525">
            <a:solidFill>
              <a:schemeClr val="tx1"/>
            </a:solidFill>
            <a:miter lim="800000"/>
            <a:headEnd/>
            <a:tailEnd/>
          </a:ln>
        </p:spPr>
        <p:txBody>
          <a:bodyPr wrap="none" anchor="ctr"/>
          <a:lstStyle/>
          <a:p>
            <a:endParaRPr lang="en-US"/>
          </a:p>
        </p:txBody>
      </p:sp>
      <p:sp>
        <p:nvSpPr>
          <p:cNvPr id="160778" name="AutoShape 10"/>
          <p:cNvSpPr>
            <a:spLocks noChangeArrowheads="1"/>
          </p:cNvSpPr>
          <p:nvPr/>
        </p:nvSpPr>
        <p:spPr bwMode="auto">
          <a:xfrm>
            <a:off x="3124200" y="4953000"/>
            <a:ext cx="2438400" cy="457200"/>
          </a:xfrm>
          <a:prstGeom prst="rightArrow">
            <a:avLst>
              <a:gd name="adj1" fmla="val 50000"/>
              <a:gd name="adj2" fmla="val 133333"/>
            </a:avLst>
          </a:prstGeom>
          <a:solidFill>
            <a:srgbClr val="FFFF66"/>
          </a:solidFill>
          <a:ln w="9525">
            <a:solidFill>
              <a:schemeClr val="tx1"/>
            </a:solidFill>
            <a:miter lim="800000"/>
            <a:headEnd/>
            <a:tailEnd/>
          </a:ln>
        </p:spPr>
        <p:txBody>
          <a:bodyPr wrap="none" anchor="ctr"/>
          <a:lstStyle/>
          <a:p>
            <a:endParaRPr lang="en-US"/>
          </a:p>
        </p:txBody>
      </p:sp>
      <p:grpSp>
        <p:nvGrpSpPr>
          <p:cNvPr id="4" name="Group 11"/>
          <p:cNvGrpSpPr>
            <a:grpSpLocks/>
          </p:cNvGrpSpPr>
          <p:nvPr/>
        </p:nvGrpSpPr>
        <p:grpSpPr bwMode="auto">
          <a:xfrm>
            <a:off x="5562600" y="4038600"/>
            <a:ext cx="3581400" cy="2819400"/>
            <a:chOff x="3504" y="2544"/>
            <a:chExt cx="2256" cy="1776"/>
          </a:xfrm>
        </p:grpSpPr>
        <p:sp>
          <p:nvSpPr>
            <p:cNvPr id="35849" name="AutoShape 12"/>
            <p:cNvSpPr>
              <a:spLocks noChangeArrowheads="1"/>
            </p:cNvSpPr>
            <p:nvPr/>
          </p:nvSpPr>
          <p:spPr bwMode="auto">
            <a:xfrm>
              <a:off x="3504" y="2544"/>
              <a:ext cx="2256" cy="1776"/>
            </a:xfrm>
            <a:prstGeom prst="foldedCorner">
              <a:avLst>
                <a:gd name="adj" fmla="val 12500"/>
              </a:avLst>
            </a:prstGeom>
            <a:solidFill>
              <a:srgbClr val="FFFF66"/>
            </a:solidFill>
            <a:ln w="9525">
              <a:solidFill>
                <a:schemeClr val="tx1"/>
              </a:solidFill>
              <a:round/>
              <a:headEnd/>
              <a:tailEnd/>
            </a:ln>
          </p:spPr>
          <p:txBody>
            <a:bodyPr wrap="none" anchor="ctr"/>
            <a:lstStyle/>
            <a:p>
              <a:endParaRPr lang="en-US"/>
            </a:p>
          </p:txBody>
        </p:sp>
        <p:pic>
          <p:nvPicPr>
            <p:cNvPr id="35850" name="Picture 13" descr="Figure28_2a"/>
            <p:cNvPicPr>
              <a:picLocks noChangeAspect="1" noChangeArrowheads="1"/>
            </p:cNvPicPr>
            <p:nvPr/>
          </p:nvPicPr>
          <p:blipFill>
            <a:blip r:embed="rId3"/>
            <a:srcRect/>
            <a:stretch>
              <a:fillRect/>
            </a:stretch>
          </p:blipFill>
          <p:spPr bwMode="auto">
            <a:xfrm>
              <a:off x="3744" y="2880"/>
              <a:ext cx="1806" cy="732"/>
            </a:xfrm>
            <a:prstGeom prst="rect">
              <a:avLst/>
            </a:prstGeom>
            <a:noFill/>
            <a:ln w="9525">
              <a:noFill/>
              <a:miter lim="800000"/>
              <a:headEnd/>
              <a:tailEnd/>
            </a:ln>
          </p:spPr>
        </p:pic>
        <p:sp>
          <p:nvSpPr>
            <p:cNvPr id="35851" name="Text Box 14"/>
            <p:cNvSpPr txBox="1">
              <a:spLocks noChangeArrowheads="1"/>
            </p:cNvSpPr>
            <p:nvPr/>
          </p:nvSpPr>
          <p:spPr bwMode="auto">
            <a:xfrm>
              <a:off x="4080" y="3696"/>
              <a:ext cx="1214" cy="288"/>
            </a:xfrm>
            <a:prstGeom prst="rect">
              <a:avLst/>
            </a:prstGeom>
            <a:noFill/>
            <a:ln w="9525">
              <a:noFill/>
              <a:miter lim="800000"/>
              <a:headEnd/>
              <a:tailEnd/>
            </a:ln>
          </p:spPr>
          <p:txBody>
            <a:bodyPr wrap="none">
              <a:spAutoFit/>
            </a:bodyPr>
            <a:lstStyle/>
            <a:p>
              <a:pPr eaLnBrk="1" hangingPunct="1"/>
              <a:r>
                <a:rPr lang="en-US" sz="2400" b="1">
                  <a:solidFill>
                    <a:schemeClr val="accent2"/>
                  </a:solidFill>
                  <a:cs typeface="Angsana New" pitchFamily="18" charset="-34"/>
                </a:rPr>
                <a:t>Object code</a:t>
              </a:r>
            </a:p>
          </p:txBody>
        </p:sp>
      </p:gr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2" presetClass="entr" presetSubtype="1" fill="hold" grpId="0" nodeType="afterEffect">
                                  <p:stCondLst>
                                    <p:cond delay="2000"/>
                                  </p:stCondLst>
                                  <p:childTnLst>
                                    <p:set>
                                      <p:cBhvr>
                                        <p:cTn id="13" dur="1" fill="hold">
                                          <p:stCondLst>
                                            <p:cond delay="0"/>
                                          </p:stCondLst>
                                        </p:cTn>
                                        <p:tgtEl>
                                          <p:spTgt spid="160777"/>
                                        </p:tgtEl>
                                        <p:attrNameLst>
                                          <p:attrName>style.visibility</p:attrName>
                                        </p:attrNameLst>
                                      </p:cBhvr>
                                      <p:to>
                                        <p:strVal val="visible"/>
                                      </p:to>
                                    </p:set>
                                    <p:animEffect transition="in" filter="wipe(up)">
                                      <p:cBhvr>
                                        <p:cTn id="14" dur="500"/>
                                        <p:tgtEl>
                                          <p:spTgt spid="160777"/>
                                        </p:tgtEl>
                                      </p:cBhvr>
                                    </p:animEffect>
                                  </p:childTnLst>
                                </p:cTn>
                              </p:par>
                            </p:childTnLst>
                          </p:cTn>
                        </p:par>
                        <p:par>
                          <p:cTn id="15" fill="hold">
                            <p:stCondLst>
                              <p:cond delay="3000"/>
                            </p:stCondLst>
                            <p:childTnLst>
                              <p:par>
                                <p:cTn id="16" presetID="23" presetClass="entr" presetSubtype="36" fill="hold" nodeType="afterEffect">
                                  <p:stCondLst>
                                    <p:cond delay="100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strVal val="(6*min(max(#ppt_w*#ppt_h,.3),1)-7.4)/-.7*#ppt_w"/>
                                          </p:val>
                                        </p:tav>
                                        <p:tav tm="100000">
                                          <p:val>
                                            <p:strVal val="#ppt_w"/>
                                          </p:val>
                                        </p:tav>
                                      </p:tavLst>
                                    </p:anim>
                                    <p:anim calcmode="lin" valueType="num">
                                      <p:cBhvr>
                                        <p:cTn id="19" dur="500" fill="hold"/>
                                        <p:tgtEl>
                                          <p:spTgt spid="2"/>
                                        </p:tgtEl>
                                        <p:attrNameLst>
                                          <p:attrName>ppt_h</p:attrName>
                                        </p:attrNameLst>
                                      </p:cBhvr>
                                      <p:tavLst>
                                        <p:tav tm="0">
                                          <p:val>
                                            <p:strVal val="(6*min(max(#ppt_w*#ppt_h,.3),1)-7.4)/-.7*#ppt_h"/>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4500"/>
                            </p:stCondLst>
                            <p:childTnLst>
                              <p:par>
                                <p:cTn id="23" presetID="22" presetClass="entr" presetSubtype="8" fill="hold" grpId="0" nodeType="afterEffect">
                                  <p:stCondLst>
                                    <p:cond delay="1000"/>
                                  </p:stCondLst>
                                  <p:childTnLst>
                                    <p:set>
                                      <p:cBhvr>
                                        <p:cTn id="24" dur="1" fill="hold">
                                          <p:stCondLst>
                                            <p:cond delay="0"/>
                                          </p:stCondLst>
                                        </p:cTn>
                                        <p:tgtEl>
                                          <p:spTgt spid="160778"/>
                                        </p:tgtEl>
                                        <p:attrNameLst>
                                          <p:attrName>style.visibility</p:attrName>
                                        </p:attrNameLst>
                                      </p:cBhvr>
                                      <p:to>
                                        <p:strVal val="visible"/>
                                      </p:to>
                                    </p:set>
                                    <p:animEffect transition="in" filter="wipe(left)">
                                      <p:cBhvr>
                                        <p:cTn id="25" dur="500"/>
                                        <p:tgtEl>
                                          <p:spTgt spid="160778"/>
                                        </p:tgtEl>
                                      </p:cBhvr>
                                    </p:animEffect>
                                  </p:childTnLst>
                                </p:cTn>
                              </p:par>
                            </p:childTnLst>
                          </p:cTn>
                        </p:par>
                        <p:par>
                          <p:cTn id="26" fill="hold">
                            <p:stCondLst>
                              <p:cond delay="6000"/>
                            </p:stCondLst>
                            <p:childTnLst>
                              <p:par>
                                <p:cTn id="27" presetID="23" presetClass="entr" presetSubtype="36" fill="hold" nodeType="afterEffect">
                                  <p:stCondLst>
                                    <p:cond delay="100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strVal val="(6*min(max(#ppt_w*#ppt_h,.3),1)-7.4)/-.7*#ppt_w"/>
                                          </p:val>
                                        </p:tav>
                                        <p:tav tm="100000">
                                          <p:val>
                                            <p:strVal val="#ppt_w"/>
                                          </p:val>
                                        </p:tav>
                                      </p:tavLst>
                                    </p:anim>
                                    <p:anim calcmode="lin" valueType="num">
                                      <p:cBhvr>
                                        <p:cTn id="30" dur="500" fill="hold"/>
                                        <p:tgtEl>
                                          <p:spTgt spid="4"/>
                                        </p:tgtEl>
                                        <p:attrNameLst>
                                          <p:attrName>ppt_h</p:attrName>
                                        </p:attrNameLst>
                                      </p:cBhvr>
                                      <p:tavLst>
                                        <p:tav tm="0">
                                          <p:val>
                                            <p:strVal val="(6*min(max(#ppt_w*#ppt_h,.3),1)-7.4)/-.7*#ppt_h"/>
                                          </p:val>
                                        </p:tav>
                                        <p:tav tm="100000">
                                          <p:val>
                                            <p:strVal val="#ppt_h"/>
                                          </p:val>
                                        </p:tav>
                                      </p:tavLst>
                                    </p:anim>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7" grpId="0" animBg="1"/>
      <p:bldP spid="1607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r>
              <a:rPr lang="en-US" smtClean="0"/>
              <a:t>D. Assembler</a:t>
            </a:r>
          </a:p>
        </p:txBody>
      </p:sp>
      <p:sp>
        <p:nvSpPr>
          <p:cNvPr id="31747" name="Rectangle 3"/>
          <p:cNvSpPr>
            <a:spLocks noGrp="1" noChangeArrowheads="1"/>
          </p:cNvSpPr>
          <p:nvPr>
            <p:ph type="body" idx="1"/>
          </p:nvPr>
        </p:nvSpPr>
        <p:spPr/>
        <p:txBody>
          <a:bodyPr/>
          <a:lstStyle/>
          <a:p>
            <a:pPr marL="533400" indent="-533400" eaLnBrk="1" hangingPunct="1">
              <a:buFont typeface="Wingdings" pitchFamily="2" charset="2"/>
              <a:buAutoNum type="arabicPeriod"/>
            </a:pPr>
            <a:r>
              <a:rPr lang="en-US" smtClean="0"/>
              <a:t>Assembly language programming</a:t>
            </a:r>
          </a:p>
          <a:p>
            <a:pPr marL="533400" indent="-533400" eaLnBrk="1" hangingPunct="1">
              <a:buFont typeface="Wingdings" pitchFamily="2" charset="2"/>
              <a:buAutoNum type="arabicPeriod"/>
            </a:pPr>
            <a:r>
              <a:rPr lang="en-US" smtClean="0"/>
              <a:t>Simple assembly scheme,</a:t>
            </a:r>
          </a:p>
          <a:p>
            <a:pPr marL="533400" indent="-533400" eaLnBrk="1" hangingPunct="1">
              <a:buFont typeface="Wingdings" pitchFamily="2" charset="2"/>
              <a:buAutoNum type="arabicPeriod"/>
            </a:pPr>
            <a:r>
              <a:rPr lang="en-US" smtClean="0"/>
              <a:t>Pass structure of assembler,</a:t>
            </a:r>
          </a:p>
          <a:p>
            <a:pPr marL="533400" indent="-533400" eaLnBrk="1" hangingPunct="1">
              <a:buFont typeface="Wingdings" pitchFamily="2" charset="2"/>
              <a:buAutoNum type="arabicPeriod"/>
            </a:pPr>
            <a:r>
              <a:rPr lang="en-US" smtClean="0"/>
              <a:t>Design of two pass assembler</a:t>
            </a:r>
          </a:p>
          <a:p>
            <a:pPr marL="533400" indent="-533400" eaLnBrk="1" hangingPunct="1"/>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sz="3200" smtClean="0"/>
              <a:t>Elements of assembly language programming</a:t>
            </a:r>
          </a:p>
        </p:txBody>
      </p:sp>
      <p:sp>
        <p:nvSpPr>
          <p:cNvPr id="33795" name="Rectangle 3"/>
          <p:cNvSpPr>
            <a:spLocks noGrp="1" noChangeArrowheads="1"/>
          </p:cNvSpPr>
          <p:nvPr>
            <p:ph type="body" idx="1"/>
          </p:nvPr>
        </p:nvSpPr>
        <p:spPr>
          <a:xfrm>
            <a:off x="838200" y="2362200"/>
            <a:ext cx="7693025" cy="2133600"/>
          </a:xfrm>
        </p:spPr>
        <p:txBody>
          <a:bodyPr>
            <a:normAutofit lnSpcReduction="10000"/>
          </a:bodyPr>
          <a:lstStyle/>
          <a:p>
            <a:pPr eaLnBrk="1" hangingPunct="1"/>
            <a:r>
              <a:rPr lang="en-US" smtClean="0"/>
              <a:t>Mnemonic operation code (Mnemonic opcode)</a:t>
            </a:r>
          </a:p>
          <a:p>
            <a:pPr eaLnBrk="1" hangingPunct="1"/>
            <a:r>
              <a:rPr lang="en-US" smtClean="0"/>
              <a:t>Symbolic operands</a:t>
            </a:r>
          </a:p>
          <a:p>
            <a:pPr eaLnBrk="1" hangingPunct="1"/>
            <a:r>
              <a:rPr lang="en-US" smtClean="0"/>
              <a:t>Data declarations</a:t>
            </a:r>
          </a:p>
          <a:p>
            <a:pPr eaLnBrk="1" hangingPunct="1"/>
            <a:endParaRPr lang="en-US" smtClean="0"/>
          </a:p>
          <a:p>
            <a:pPr eaLnBrk="1" hangingPunct="1"/>
            <a:endParaRPr lang="en-US" smtClean="0"/>
          </a:p>
        </p:txBody>
      </p:sp>
      <p:sp>
        <p:nvSpPr>
          <p:cNvPr id="33796" name="Text Box 4"/>
          <p:cNvSpPr txBox="1">
            <a:spLocks noChangeArrowheads="1"/>
          </p:cNvSpPr>
          <p:nvPr/>
        </p:nvSpPr>
        <p:spPr bwMode="auto">
          <a:xfrm>
            <a:off x="1066800" y="4876800"/>
            <a:ext cx="7696200" cy="1552575"/>
          </a:xfrm>
          <a:prstGeom prst="rect">
            <a:avLst/>
          </a:prstGeom>
          <a:noFill/>
          <a:ln w="9525">
            <a:noFill/>
            <a:miter lim="800000"/>
            <a:headEnd/>
            <a:tailEnd/>
          </a:ln>
        </p:spPr>
        <p:txBody>
          <a:bodyPr>
            <a:spAutoFit/>
          </a:bodyPr>
          <a:lstStyle/>
          <a:p>
            <a:r>
              <a:rPr lang="en-US" sz="2400" b="1"/>
              <a:t>Assembly language is a machine dependent, low level programming language which is specific to a certain computer system (or a family of computer 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a:xfrm>
            <a:off x="762000" y="762000"/>
            <a:ext cx="7924800" cy="608013"/>
          </a:xfrm>
        </p:spPr>
        <p:txBody>
          <a:bodyPr/>
          <a:lstStyle/>
          <a:p>
            <a:pPr eaLnBrk="1" hangingPunct="1"/>
            <a:r>
              <a:rPr lang="en-US" sz="2400" smtClean="0"/>
              <a:t>Assembly Language Syntax</a:t>
            </a:r>
          </a:p>
        </p:txBody>
      </p:sp>
      <p:sp>
        <p:nvSpPr>
          <p:cNvPr id="34819" name="Rectangle 3"/>
          <p:cNvSpPr>
            <a:spLocks noGrp="1" noChangeArrowheads="1"/>
          </p:cNvSpPr>
          <p:nvPr>
            <p:ph type="body" idx="1"/>
          </p:nvPr>
        </p:nvSpPr>
        <p:spPr>
          <a:xfrm>
            <a:off x="838200" y="2286000"/>
            <a:ext cx="7543800" cy="2209800"/>
          </a:xfrm>
        </p:spPr>
        <p:txBody>
          <a:bodyPr>
            <a:normAutofit lnSpcReduction="10000"/>
          </a:bodyPr>
          <a:lstStyle/>
          <a:p>
            <a:pPr eaLnBrk="1" hangingPunct="1">
              <a:lnSpc>
                <a:spcPct val="90000"/>
              </a:lnSpc>
            </a:pPr>
            <a:r>
              <a:rPr lang="en-US" sz="2000" b="1" smtClean="0"/>
              <a:t>Each line of a program is one of the following:</a:t>
            </a:r>
          </a:p>
          <a:p>
            <a:pPr lvl="1" eaLnBrk="1" hangingPunct="1">
              <a:lnSpc>
                <a:spcPct val="90000"/>
              </a:lnSpc>
            </a:pPr>
            <a:r>
              <a:rPr lang="en-US" sz="1800" b="1" smtClean="0"/>
              <a:t>an instruction</a:t>
            </a:r>
          </a:p>
          <a:p>
            <a:pPr lvl="1" eaLnBrk="1" hangingPunct="1">
              <a:lnSpc>
                <a:spcPct val="90000"/>
              </a:lnSpc>
            </a:pPr>
            <a:r>
              <a:rPr lang="en-US" sz="1800" b="1" smtClean="0"/>
              <a:t>an assembler directive (or pseudo-op)</a:t>
            </a:r>
          </a:p>
          <a:p>
            <a:pPr lvl="1" eaLnBrk="1" hangingPunct="1">
              <a:lnSpc>
                <a:spcPct val="90000"/>
              </a:lnSpc>
            </a:pPr>
            <a:r>
              <a:rPr lang="en-US" sz="1800" b="1" smtClean="0"/>
              <a:t>a comment</a:t>
            </a:r>
          </a:p>
          <a:p>
            <a:pPr eaLnBrk="1" hangingPunct="1">
              <a:lnSpc>
                <a:spcPct val="90000"/>
              </a:lnSpc>
            </a:pPr>
            <a:r>
              <a:rPr lang="en-US" sz="2000" b="1" smtClean="0"/>
              <a:t>Whitespace (between symbols) and case are ignored.</a:t>
            </a:r>
          </a:p>
          <a:p>
            <a:pPr eaLnBrk="1" hangingPunct="1">
              <a:lnSpc>
                <a:spcPct val="90000"/>
              </a:lnSpc>
            </a:pPr>
            <a:r>
              <a:rPr lang="en-US" sz="2000" b="1" smtClean="0"/>
              <a:t>Comments (beginning with “;”) are also ignored.</a:t>
            </a:r>
          </a:p>
          <a:p>
            <a:pPr eaLnBrk="1" hangingPunct="1">
              <a:lnSpc>
                <a:spcPct val="90000"/>
              </a:lnSpc>
            </a:pPr>
            <a:r>
              <a:rPr lang="en-US" sz="2000" b="1" smtClean="0"/>
              <a:t>An instruction has the following format:</a:t>
            </a:r>
          </a:p>
          <a:p>
            <a:pPr eaLnBrk="1" hangingPunct="1">
              <a:lnSpc>
                <a:spcPct val="90000"/>
              </a:lnSpc>
            </a:pPr>
            <a:endParaRPr lang="en-US" sz="2000" b="1" smtClean="0"/>
          </a:p>
        </p:txBody>
      </p:sp>
      <p:sp>
        <p:nvSpPr>
          <p:cNvPr id="34820" name="Text Box 4"/>
          <p:cNvSpPr txBox="1">
            <a:spLocks noChangeArrowheads="1"/>
          </p:cNvSpPr>
          <p:nvPr/>
        </p:nvSpPr>
        <p:spPr bwMode="auto">
          <a:xfrm>
            <a:off x="2057400" y="4572000"/>
            <a:ext cx="6026150" cy="457200"/>
          </a:xfrm>
          <a:prstGeom prst="rect">
            <a:avLst/>
          </a:prstGeom>
          <a:noFill/>
          <a:ln w="9525">
            <a:noFill/>
            <a:miter lim="800000"/>
            <a:headEnd/>
            <a:tailEnd/>
          </a:ln>
        </p:spPr>
        <p:txBody>
          <a:bodyPr wrap="none">
            <a:spAutoFit/>
          </a:bodyPr>
          <a:lstStyle/>
          <a:p>
            <a:pPr algn="ctr"/>
            <a:r>
              <a:rPr lang="en-US" sz="2400" b="1">
                <a:latin typeface="Courier New" pitchFamily="49" charset="0"/>
              </a:rPr>
              <a:t>LABEL OPCODE OPERANDS ; COMMENTS</a:t>
            </a:r>
            <a:endParaRPr lang="en-US" sz="2000" i="1">
              <a:latin typeface="Courier New" pitchFamily="49" charset="0"/>
            </a:endParaRPr>
          </a:p>
        </p:txBody>
      </p:sp>
      <p:sp>
        <p:nvSpPr>
          <p:cNvPr id="34821" name="Line 5"/>
          <p:cNvSpPr>
            <a:spLocks noChangeShapeType="1"/>
          </p:cNvSpPr>
          <p:nvPr/>
        </p:nvSpPr>
        <p:spPr bwMode="auto">
          <a:xfrm flipV="1">
            <a:off x="2590800" y="4953000"/>
            <a:ext cx="0" cy="990600"/>
          </a:xfrm>
          <a:prstGeom prst="line">
            <a:avLst/>
          </a:prstGeom>
          <a:noFill/>
          <a:ln w="9525">
            <a:solidFill>
              <a:srgbClr val="009900"/>
            </a:solidFill>
            <a:round/>
            <a:headEnd/>
            <a:tailEnd type="triangle" w="med" len="med"/>
          </a:ln>
        </p:spPr>
        <p:txBody>
          <a:bodyPr/>
          <a:lstStyle/>
          <a:p>
            <a:endParaRPr lang="en-US"/>
          </a:p>
        </p:txBody>
      </p:sp>
      <p:sp>
        <p:nvSpPr>
          <p:cNvPr id="34822" name="Line 6"/>
          <p:cNvSpPr>
            <a:spLocks noChangeShapeType="1"/>
          </p:cNvSpPr>
          <p:nvPr/>
        </p:nvSpPr>
        <p:spPr bwMode="auto">
          <a:xfrm>
            <a:off x="2590800" y="5410200"/>
            <a:ext cx="4343400" cy="0"/>
          </a:xfrm>
          <a:prstGeom prst="line">
            <a:avLst/>
          </a:prstGeom>
          <a:noFill/>
          <a:ln w="9525">
            <a:solidFill>
              <a:srgbClr val="009900"/>
            </a:solidFill>
            <a:round/>
            <a:headEnd/>
            <a:tailEnd/>
          </a:ln>
        </p:spPr>
        <p:txBody>
          <a:bodyPr/>
          <a:lstStyle/>
          <a:p>
            <a:endParaRPr lang="en-US"/>
          </a:p>
        </p:txBody>
      </p:sp>
      <p:sp>
        <p:nvSpPr>
          <p:cNvPr id="34823" name="Line 7"/>
          <p:cNvSpPr>
            <a:spLocks noChangeShapeType="1"/>
          </p:cNvSpPr>
          <p:nvPr/>
        </p:nvSpPr>
        <p:spPr bwMode="auto">
          <a:xfrm flipV="1">
            <a:off x="6934200" y="4953000"/>
            <a:ext cx="0" cy="457200"/>
          </a:xfrm>
          <a:prstGeom prst="line">
            <a:avLst/>
          </a:prstGeom>
          <a:noFill/>
          <a:ln w="9525">
            <a:solidFill>
              <a:srgbClr val="009900"/>
            </a:solidFill>
            <a:round/>
            <a:headEnd/>
            <a:tailEnd type="triangle" w="med" len="med"/>
          </a:ln>
        </p:spPr>
        <p:txBody>
          <a:bodyPr/>
          <a:lstStyle/>
          <a:p>
            <a:endParaRPr lang="en-US"/>
          </a:p>
        </p:txBody>
      </p:sp>
      <p:sp>
        <p:nvSpPr>
          <p:cNvPr id="34824" name="Text Box 8"/>
          <p:cNvSpPr txBox="1">
            <a:spLocks noChangeArrowheads="1"/>
          </p:cNvSpPr>
          <p:nvPr/>
        </p:nvSpPr>
        <p:spPr bwMode="auto">
          <a:xfrm>
            <a:off x="1966913" y="5867400"/>
            <a:ext cx="1254125" cy="457200"/>
          </a:xfrm>
          <a:prstGeom prst="rect">
            <a:avLst/>
          </a:prstGeom>
          <a:noFill/>
          <a:ln w="9525">
            <a:noFill/>
            <a:miter lim="800000"/>
            <a:headEnd/>
            <a:tailEnd/>
          </a:ln>
        </p:spPr>
        <p:txBody>
          <a:bodyPr wrap="none">
            <a:spAutoFit/>
          </a:bodyPr>
          <a:lstStyle/>
          <a:p>
            <a:pPr algn="ctr"/>
            <a:r>
              <a:rPr lang="en-US" sz="2400" i="1">
                <a:solidFill>
                  <a:srgbClr val="009900"/>
                </a:solidFill>
              </a:rPr>
              <a:t>optional</a:t>
            </a:r>
          </a:p>
        </p:txBody>
      </p:sp>
      <p:sp>
        <p:nvSpPr>
          <p:cNvPr id="34825" name="Line 9"/>
          <p:cNvSpPr>
            <a:spLocks noChangeShapeType="1"/>
          </p:cNvSpPr>
          <p:nvPr/>
        </p:nvSpPr>
        <p:spPr bwMode="auto">
          <a:xfrm flipV="1">
            <a:off x="5334000" y="4953000"/>
            <a:ext cx="0" cy="990600"/>
          </a:xfrm>
          <a:prstGeom prst="line">
            <a:avLst/>
          </a:prstGeom>
          <a:noFill/>
          <a:ln w="9525">
            <a:solidFill>
              <a:srgbClr val="CE0000"/>
            </a:solidFill>
            <a:round/>
            <a:headEnd/>
            <a:tailEnd type="triangle" w="med" len="med"/>
          </a:ln>
        </p:spPr>
        <p:txBody>
          <a:bodyPr/>
          <a:lstStyle/>
          <a:p>
            <a:endParaRPr lang="en-US"/>
          </a:p>
        </p:txBody>
      </p:sp>
      <p:sp>
        <p:nvSpPr>
          <p:cNvPr id="34826" name="Line 10"/>
          <p:cNvSpPr>
            <a:spLocks noChangeShapeType="1"/>
          </p:cNvSpPr>
          <p:nvPr/>
        </p:nvSpPr>
        <p:spPr bwMode="auto">
          <a:xfrm flipV="1">
            <a:off x="3810000" y="4953000"/>
            <a:ext cx="0" cy="304800"/>
          </a:xfrm>
          <a:prstGeom prst="line">
            <a:avLst/>
          </a:prstGeom>
          <a:noFill/>
          <a:ln w="9525">
            <a:solidFill>
              <a:srgbClr val="CE0000"/>
            </a:solidFill>
            <a:round/>
            <a:headEnd/>
            <a:tailEnd type="triangle" w="med" len="med"/>
          </a:ln>
        </p:spPr>
        <p:txBody>
          <a:bodyPr/>
          <a:lstStyle/>
          <a:p>
            <a:endParaRPr lang="en-US"/>
          </a:p>
        </p:txBody>
      </p:sp>
      <p:sp>
        <p:nvSpPr>
          <p:cNvPr id="34827" name="Line 11"/>
          <p:cNvSpPr>
            <a:spLocks noChangeShapeType="1"/>
          </p:cNvSpPr>
          <p:nvPr/>
        </p:nvSpPr>
        <p:spPr bwMode="auto">
          <a:xfrm>
            <a:off x="3810000" y="5257800"/>
            <a:ext cx="1524000" cy="0"/>
          </a:xfrm>
          <a:prstGeom prst="line">
            <a:avLst/>
          </a:prstGeom>
          <a:noFill/>
          <a:ln w="9525">
            <a:solidFill>
              <a:srgbClr val="CE0000"/>
            </a:solidFill>
            <a:round/>
            <a:headEnd/>
            <a:tailEnd/>
          </a:ln>
        </p:spPr>
        <p:txBody>
          <a:bodyPr/>
          <a:lstStyle/>
          <a:p>
            <a:endParaRPr lang="en-US"/>
          </a:p>
        </p:txBody>
      </p:sp>
      <p:sp>
        <p:nvSpPr>
          <p:cNvPr id="34828" name="Text Box 12"/>
          <p:cNvSpPr txBox="1">
            <a:spLocks noChangeArrowheads="1"/>
          </p:cNvSpPr>
          <p:nvPr/>
        </p:nvSpPr>
        <p:spPr bwMode="auto">
          <a:xfrm>
            <a:off x="4548188" y="5867400"/>
            <a:ext cx="1625600" cy="457200"/>
          </a:xfrm>
          <a:prstGeom prst="rect">
            <a:avLst/>
          </a:prstGeom>
          <a:noFill/>
          <a:ln w="9525">
            <a:noFill/>
            <a:miter lim="800000"/>
            <a:headEnd/>
            <a:tailEnd/>
          </a:ln>
        </p:spPr>
        <p:txBody>
          <a:bodyPr wrap="none">
            <a:spAutoFit/>
          </a:bodyPr>
          <a:lstStyle/>
          <a:p>
            <a:pPr algn="ctr"/>
            <a:r>
              <a:rPr lang="en-US" sz="2400" i="1">
                <a:solidFill>
                  <a:srgbClr val="CE0000"/>
                </a:solidFill>
              </a:rPr>
              <a:t>mandatory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304800"/>
            <a:ext cx="7467600" cy="609600"/>
          </a:xfrm>
        </p:spPr>
        <p:txBody>
          <a:bodyPr>
            <a:normAutofit fontScale="90000"/>
          </a:bodyPr>
          <a:lstStyle/>
          <a:p>
            <a:pPr lvl="1" algn="ctr" rtl="0">
              <a:spcBef>
                <a:spcPct val="0"/>
              </a:spcBef>
              <a:defRPr/>
            </a:pPr>
            <a:r>
              <a:rPr lang="en-US" dirty="0" smtClean="0"/>
              <a:t>Introduction-</a:t>
            </a:r>
            <a:r>
              <a:rPr lang="en-US" altLang="zh-TW" sz="2000" b="1" dirty="0" smtClean="0">
                <a:ea typeface="新細明體" pitchFamily="18" charset="-120"/>
              </a:rPr>
              <a:t>Macro Processor</a:t>
            </a:r>
            <a:r>
              <a:rPr lang="en-US" altLang="zh-TW" sz="2000" b="1" dirty="0">
                <a:ea typeface="新細明體" pitchFamily="18" charset="-120"/>
              </a:rPr>
              <a:t/>
            </a:r>
            <a:br>
              <a:rPr lang="en-US" altLang="zh-TW" sz="2000" b="1" dirty="0">
                <a:ea typeface="新細明體" pitchFamily="18" charset="-120"/>
              </a:rPr>
            </a:br>
            <a:endParaRPr lang="en-US" dirty="0" smtClean="0"/>
          </a:p>
        </p:txBody>
      </p:sp>
      <p:sp>
        <p:nvSpPr>
          <p:cNvPr id="8195" name="Rectangle 3"/>
          <p:cNvSpPr>
            <a:spLocks noGrp="1" noChangeArrowheads="1"/>
          </p:cNvSpPr>
          <p:nvPr>
            <p:ph type="body" sz="half" idx="1"/>
          </p:nvPr>
        </p:nvSpPr>
        <p:spPr>
          <a:xfrm>
            <a:off x="457200" y="1600200"/>
            <a:ext cx="8458200" cy="2133600"/>
          </a:xfrm>
        </p:spPr>
        <p:txBody>
          <a:bodyPr/>
          <a:lstStyle/>
          <a:p>
            <a:pPr eaLnBrk="1" hangingPunct="1">
              <a:defRPr/>
            </a:pPr>
            <a:r>
              <a:rPr lang="en-US" smtClean="0"/>
              <a:t>Macro : a abbreviation for a group of instructions.</a:t>
            </a:r>
          </a:p>
          <a:p>
            <a:pPr eaLnBrk="1" hangingPunct="1">
              <a:defRPr/>
            </a:pPr>
            <a:r>
              <a:rPr lang="en-US" smtClean="0"/>
              <a:t>Acts as a preprocessor to assembler</a:t>
            </a:r>
          </a:p>
          <a:p>
            <a:pPr eaLnBrk="1" hangingPunct="1">
              <a:defRPr/>
            </a:pPr>
            <a:r>
              <a:rPr lang="en-US" smtClean="0"/>
              <a:t>Source prg : assembly program with macros</a:t>
            </a:r>
          </a:p>
          <a:p>
            <a:pPr eaLnBrk="1" hangingPunct="1">
              <a:defRPr/>
            </a:pPr>
            <a:r>
              <a:rPr lang="en-US" smtClean="0"/>
              <a:t>Target prg : assembly program without macros</a:t>
            </a:r>
          </a:p>
        </p:txBody>
      </p:sp>
      <p:sp>
        <p:nvSpPr>
          <p:cNvPr id="8196" name="Rectangle 4"/>
          <p:cNvSpPr>
            <a:spLocks noGrp="1" noChangeArrowheads="1"/>
          </p:cNvSpPr>
          <p:nvPr>
            <p:ph type="body" sz="half" idx="2"/>
          </p:nvPr>
        </p:nvSpPr>
        <p:spPr>
          <a:xfrm>
            <a:off x="1219200" y="3962400"/>
            <a:ext cx="7391400" cy="2133600"/>
          </a:xfrm>
        </p:spPr>
        <p:txBody>
          <a:bodyPr/>
          <a:lstStyle/>
          <a:p>
            <a:pPr eaLnBrk="1" hangingPunct="1">
              <a:defRPr/>
            </a:pPr>
            <a:endParaRPr lang="en-US" smtClean="0"/>
          </a:p>
        </p:txBody>
      </p:sp>
      <p:sp>
        <p:nvSpPr>
          <p:cNvPr id="4102" name="Rectangle 5"/>
          <p:cNvSpPr>
            <a:spLocks noChangeArrowheads="1"/>
          </p:cNvSpPr>
          <p:nvPr/>
        </p:nvSpPr>
        <p:spPr bwMode="auto">
          <a:xfrm>
            <a:off x="3962400" y="4267200"/>
            <a:ext cx="1371600" cy="990600"/>
          </a:xfrm>
          <a:prstGeom prst="rect">
            <a:avLst/>
          </a:prstGeom>
          <a:solidFill>
            <a:schemeClr val="accent1"/>
          </a:solidFill>
          <a:ln w="9525">
            <a:solidFill>
              <a:schemeClr val="tx1"/>
            </a:solidFill>
            <a:miter lim="800000"/>
            <a:headEnd/>
            <a:tailEnd/>
          </a:ln>
        </p:spPr>
        <p:txBody>
          <a:bodyPr wrap="none" anchor="ctr"/>
          <a:lstStyle/>
          <a:p>
            <a:pPr algn="ctr"/>
            <a:r>
              <a:rPr lang="en-US"/>
              <a:t>Macro </a:t>
            </a:r>
          </a:p>
          <a:p>
            <a:pPr algn="ctr"/>
            <a:r>
              <a:rPr lang="en-US"/>
              <a:t>processor</a:t>
            </a:r>
          </a:p>
        </p:txBody>
      </p:sp>
      <p:sp>
        <p:nvSpPr>
          <p:cNvPr id="4103" name="Line 7"/>
          <p:cNvSpPr>
            <a:spLocks noChangeShapeType="1"/>
          </p:cNvSpPr>
          <p:nvPr/>
        </p:nvSpPr>
        <p:spPr bwMode="auto">
          <a:xfrm>
            <a:off x="2971800" y="4800600"/>
            <a:ext cx="990600" cy="0"/>
          </a:xfrm>
          <a:prstGeom prst="line">
            <a:avLst/>
          </a:prstGeom>
          <a:noFill/>
          <a:ln w="9525">
            <a:solidFill>
              <a:schemeClr val="tx1"/>
            </a:solidFill>
            <a:round/>
            <a:headEnd/>
            <a:tailEnd type="triangle" w="med" len="med"/>
          </a:ln>
        </p:spPr>
        <p:txBody>
          <a:bodyPr/>
          <a:lstStyle/>
          <a:p>
            <a:endParaRPr lang="en-US"/>
          </a:p>
        </p:txBody>
      </p:sp>
      <p:sp>
        <p:nvSpPr>
          <p:cNvPr id="4104" name="Line 8"/>
          <p:cNvSpPr>
            <a:spLocks noChangeShapeType="1"/>
          </p:cNvSpPr>
          <p:nvPr/>
        </p:nvSpPr>
        <p:spPr bwMode="auto">
          <a:xfrm>
            <a:off x="5334000" y="4800600"/>
            <a:ext cx="762000" cy="0"/>
          </a:xfrm>
          <a:prstGeom prst="line">
            <a:avLst/>
          </a:prstGeom>
          <a:noFill/>
          <a:ln w="9525">
            <a:solidFill>
              <a:schemeClr val="tx1"/>
            </a:solidFill>
            <a:round/>
            <a:headEnd/>
            <a:tailEnd type="triangle" w="med" len="med"/>
          </a:ln>
        </p:spPr>
        <p:txBody>
          <a:bodyPr/>
          <a:lstStyle/>
          <a:p>
            <a:endParaRPr lang="en-US"/>
          </a:p>
        </p:txBody>
      </p:sp>
      <p:sp>
        <p:nvSpPr>
          <p:cNvPr id="4105" name="Text Box 9"/>
          <p:cNvSpPr txBox="1">
            <a:spLocks noChangeArrowheads="1"/>
          </p:cNvSpPr>
          <p:nvPr/>
        </p:nvSpPr>
        <p:spPr bwMode="auto">
          <a:xfrm>
            <a:off x="1752600" y="4495800"/>
            <a:ext cx="1143000" cy="641350"/>
          </a:xfrm>
          <a:prstGeom prst="rect">
            <a:avLst/>
          </a:prstGeom>
          <a:noFill/>
          <a:ln w="9525">
            <a:noFill/>
            <a:miter lim="800000"/>
            <a:headEnd/>
            <a:tailEnd/>
          </a:ln>
        </p:spPr>
        <p:txBody>
          <a:bodyPr>
            <a:spAutoFit/>
          </a:bodyPr>
          <a:lstStyle/>
          <a:p>
            <a:r>
              <a:rPr lang="en-US"/>
              <a:t>Source</a:t>
            </a:r>
          </a:p>
          <a:p>
            <a:r>
              <a:rPr lang="en-US"/>
              <a:t>Program</a:t>
            </a:r>
          </a:p>
        </p:txBody>
      </p:sp>
      <p:sp>
        <p:nvSpPr>
          <p:cNvPr id="4106" name="Text Box 10"/>
          <p:cNvSpPr txBox="1">
            <a:spLocks noChangeArrowheads="1"/>
          </p:cNvSpPr>
          <p:nvPr/>
        </p:nvSpPr>
        <p:spPr bwMode="auto">
          <a:xfrm>
            <a:off x="6248400" y="4495800"/>
            <a:ext cx="1066800" cy="641350"/>
          </a:xfrm>
          <a:prstGeom prst="rect">
            <a:avLst/>
          </a:prstGeom>
          <a:noFill/>
          <a:ln w="9525">
            <a:noFill/>
            <a:miter lim="800000"/>
            <a:headEnd/>
            <a:tailEnd/>
          </a:ln>
        </p:spPr>
        <p:txBody>
          <a:bodyPr>
            <a:spAutoFit/>
          </a:bodyPr>
          <a:lstStyle/>
          <a:p>
            <a:r>
              <a:rPr lang="en-US"/>
              <a:t>Target</a:t>
            </a:r>
          </a:p>
          <a:p>
            <a:r>
              <a:rPr lang="en-US"/>
              <a:t>program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Data structures</a:t>
            </a:r>
          </a:p>
        </p:txBody>
      </p:sp>
      <p:sp>
        <p:nvSpPr>
          <p:cNvPr id="18435" name="Rectangle 3"/>
          <p:cNvSpPr>
            <a:spLocks noGrp="1" noChangeArrowheads="1"/>
          </p:cNvSpPr>
          <p:nvPr>
            <p:ph type="body" idx="1"/>
          </p:nvPr>
        </p:nvSpPr>
        <p:spPr/>
        <p:txBody>
          <a:bodyPr/>
          <a:lstStyle/>
          <a:p>
            <a:pPr eaLnBrk="1" hangingPunct="1">
              <a:defRPr/>
            </a:pPr>
            <a:r>
              <a:rPr lang="en-US" smtClean="0"/>
              <a:t>Macro Name Table (MNT)</a:t>
            </a:r>
          </a:p>
          <a:p>
            <a:pPr eaLnBrk="1" hangingPunct="1">
              <a:defRPr/>
            </a:pPr>
            <a:r>
              <a:rPr lang="en-US" smtClean="0"/>
              <a:t>Macro Definition Table (MDT)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304800"/>
            <a:ext cx="8077200" cy="1066800"/>
          </a:xfrm>
        </p:spPr>
        <p:txBody>
          <a:bodyPr>
            <a:normAutofit fontScale="90000"/>
          </a:bodyPr>
          <a:lstStyle/>
          <a:p>
            <a:pPr eaLnBrk="1" hangingPunct="1">
              <a:defRPr/>
            </a:pPr>
            <a:r>
              <a:rPr lang="en-US" sz="4000" smtClean="0"/>
              <a:t>Macro Name Table (MNT)</a:t>
            </a:r>
            <a:br>
              <a:rPr lang="en-US" sz="4000" smtClean="0"/>
            </a:br>
            <a:endParaRPr lang="en-US" sz="4000" smtClean="0"/>
          </a:p>
        </p:txBody>
      </p:sp>
      <p:graphicFrame>
        <p:nvGraphicFramePr>
          <p:cNvPr id="20522" name="Group 42"/>
          <p:cNvGraphicFramePr>
            <a:graphicFrameLocks noGrp="1"/>
          </p:cNvGraphicFramePr>
          <p:nvPr>
            <p:ph idx="1"/>
          </p:nvPr>
        </p:nvGraphicFramePr>
        <p:xfrm>
          <a:off x="685800" y="1524000"/>
          <a:ext cx="7924800" cy="4572002"/>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1468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Name of macro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No. of 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Starting Index (row)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End Index (row)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SAMPLE1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SAMPLE2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SAMPLE3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z="4000" smtClean="0"/>
              <a:t>Macro Definition Table (MDT)</a:t>
            </a:r>
            <a:endParaRPr lang="en-US" smtClean="0"/>
          </a:p>
        </p:txBody>
      </p:sp>
      <p:graphicFrame>
        <p:nvGraphicFramePr>
          <p:cNvPr id="19487" name="Group 31"/>
          <p:cNvGraphicFramePr>
            <a:graphicFrameLocks noGrp="1"/>
          </p:cNvGraphicFramePr>
          <p:nvPr>
            <p:ph idx="1"/>
          </p:nvPr>
        </p:nvGraphicFramePr>
        <p:xfrm>
          <a:off x="2286000" y="1981200"/>
          <a:ext cx="3505200" cy="4114800"/>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LOAD A</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ADD B</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LOAD X</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SUB Y</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LOAD P</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charset="0"/>
                        </a:rPr>
                        <a:t>DIV Q</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LPCC</a:t>
            </a:r>
            <a:endParaRPr lang="en-US" dirty="0"/>
          </a:p>
        </p:txBody>
      </p:sp>
      <p:sp>
        <p:nvSpPr>
          <p:cNvPr id="3" name="Content Placeholder 2"/>
          <p:cNvSpPr>
            <a:spLocks noGrp="1"/>
          </p:cNvSpPr>
          <p:nvPr>
            <p:ph idx="1"/>
          </p:nvPr>
        </p:nvSpPr>
        <p:spPr/>
        <p:txBody>
          <a:bodyPr>
            <a:normAutofit lnSpcReduction="10000"/>
          </a:bodyPr>
          <a:lstStyle/>
          <a:p>
            <a:r>
              <a:rPr lang="en-US" dirty="0"/>
              <a:t>Unit I : Introduction To Systems Programming And </a:t>
            </a:r>
            <a:r>
              <a:rPr lang="en-US" dirty="0" smtClean="0"/>
              <a:t>Assemblers</a:t>
            </a:r>
          </a:p>
          <a:p>
            <a:r>
              <a:rPr lang="en-US" dirty="0" smtClean="0"/>
              <a:t> </a:t>
            </a:r>
            <a:r>
              <a:rPr lang="en-US" dirty="0"/>
              <a:t>Introduction: Need of System Software, Components of System Software, Language Processing Activities, Fundamentals of Language Processing. Assemblers: Elements of Assembly Language Programming, A simple Assembly Scheme, Pass structure of Assemblers, Design of Two Pass Assembler.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6800" y="304800"/>
            <a:ext cx="7543800" cy="838200"/>
          </a:xfrm>
        </p:spPr>
        <p:txBody>
          <a:bodyPr/>
          <a:lstStyle/>
          <a:p>
            <a:pPr eaLnBrk="1" hangingPunct="1">
              <a:defRPr/>
            </a:pPr>
            <a:r>
              <a:rPr lang="en-US" sz="4000" smtClean="0"/>
              <a:t>Modified MNT &amp; MDT</a:t>
            </a:r>
          </a:p>
        </p:txBody>
      </p:sp>
      <p:graphicFrame>
        <p:nvGraphicFramePr>
          <p:cNvPr id="25694" name="Group 94"/>
          <p:cNvGraphicFramePr>
            <a:graphicFrameLocks noGrp="1"/>
          </p:cNvGraphicFramePr>
          <p:nvPr>
            <p:ph sz="half" idx="1"/>
          </p:nvPr>
        </p:nvGraphicFramePr>
        <p:xfrm>
          <a:off x="228600" y="1676400"/>
          <a:ext cx="5105400" cy="4041458"/>
        </p:xfrm>
        <a:graphic>
          <a:graphicData uri="http://schemas.openxmlformats.org/drawingml/2006/table">
            <a:tbl>
              <a:tblPr/>
              <a:tblGrid>
                <a:gridCol w="1228725">
                  <a:extLst>
                    <a:ext uri="{9D8B030D-6E8A-4147-A177-3AD203B41FA5}">
                      <a16:colId xmlns:a16="http://schemas.microsoft.com/office/drawing/2014/main" val="20000"/>
                    </a:ext>
                  </a:extLst>
                </a:gridCol>
                <a:gridCol w="1916113">
                  <a:extLst>
                    <a:ext uri="{9D8B030D-6E8A-4147-A177-3AD203B41FA5}">
                      <a16:colId xmlns:a16="http://schemas.microsoft.com/office/drawing/2014/main" val="20001"/>
                    </a:ext>
                  </a:extLst>
                </a:gridCol>
                <a:gridCol w="1960562">
                  <a:extLst>
                    <a:ext uri="{9D8B030D-6E8A-4147-A177-3AD203B41FA5}">
                      <a16:colId xmlns:a16="http://schemas.microsoft.com/office/drawing/2014/main" val="20002"/>
                    </a:ext>
                  </a:extLst>
                </a:gridCol>
              </a:tblGrid>
              <a:tr h="1127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charset="0"/>
                        </a:rPr>
                        <a:t>Name of macro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No. of 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Starting Index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3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SAMPLE1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44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charset="0"/>
                        </a:rPr>
                        <a:t>SAMPLE2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rPr>
                        <a:t>SAMPLE3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696" name="Group 96"/>
          <p:cNvGraphicFramePr>
            <a:graphicFrameLocks noGrp="1"/>
          </p:cNvGraphicFramePr>
          <p:nvPr>
            <p:ph sz="half" idx="2"/>
          </p:nvPr>
        </p:nvGraphicFramePr>
        <p:xfrm>
          <a:off x="6172200" y="1219200"/>
          <a:ext cx="2438400" cy="5419344"/>
        </p:xfrm>
        <a:graphic>
          <a:graphicData uri="http://schemas.openxmlformats.org/drawingml/2006/table">
            <a:tbl>
              <a:tblPr/>
              <a:tblGrid>
                <a:gridCol w="9525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LOAD A</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ADD B</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MEND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LOAD X</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SUB Y</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MEND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LOAD P</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DIV Q</a:t>
                      </a: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MEND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C09005D4-1217-4E1B-864F-CB8E5A7AA87F}" type="slidenum">
              <a:rPr lang="en-US"/>
              <a:pPr>
                <a:defRPr/>
              </a:pPr>
              <a:t>41</a:t>
            </a:fld>
            <a:endParaRPr lang="en-US"/>
          </a:p>
        </p:txBody>
      </p:sp>
      <p:sp>
        <p:nvSpPr>
          <p:cNvPr id="3074" name="Rectangle 2"/>
          <p:cNvSpPr>
            <a:spLocks noGrp="1" noChangeArrowheads="1"/>
          </p:cNvSpPr>
          <p:nvPr>
            <p:ph type="title"/>
          </p:nvPr>
        </p:nvSpPr>
        <p:spPr/>
        <p:txBody>
          <a:bodyPr>
            <a:normAutofit fontScale="90000"/>
          </a:bodyPr>
          <a:lstStyle/>
          <a:p>
            <a:pPr eaLnBrk="1" hangingPunct="1">
              <a:defRPr/>
            </a:pPr>
            <a:r>
              <a:rPr lang="en-US" b="0" dirty="0" smtClean="0"/>
              <a:t>Introduction-Compiler</a:t>
            </a:r>
            <a:br>
              <a:rPr lang="en-US" b="0" dirty="0" smtClean="0"/>
            </a:br>
            <a:endParaRPr lang="en-US" b="0" dirty="0" smtClean="0"/>
          </a:p>
        </p:txBody>
      </p:sp>
      <p:sp>
        <p:nvSpPr>
          <p:cNvPr id="3075" name="Rectangle 3"/>
          <p:cNvSpPr>
            <a:spLocks noGrp="1" noChangeArrowheads="1"/>
          </p:cNvSpPr>
          <p:nvPr>
            <p:ph type="body" idx="1"/>
          </p:nvPr>
        </p:nvSpPr>
        <p:spPr>
          <a:xfrm>
            <a:off x="762000" y="1981200"/>
            <a:ext cx="8382000" cy="2438400"/>
          </a:xfrm>
        </p:spPr>
        <p:txBody>
          <a:bodyPr/>
          <a:lstStyle/>
          <a:p>
            <a:pPr eaLnBrk="1" hangingPunct="1">
              <a:lnSpc>
                <a:spcPct val="90000"/>
              </a:lnSpc>
              <a:defRPr/>
            </a:pPr>
            <a:r>
              <a:rPr lang="en-US" sz="2800" dirty="0" smtClean="0"/>
              <a:t>Translator for conversion of HLL to machine language</a:t>
            </a:r>
          </a:p>
          <a:p>
            <a:pPr eaLnBrk="1" hangingPunct="1">
              <a:lnSpc>
                <a:spcPct val="90000"/>
              </a:lnSpc>
              <a:defRPr/>
            </a:pPr>
            <a:r>
              <a:rPr lang="en-US" sz="2800" dirty="0" smtClean="0"/>
              <a:t>Source </a:t>
            </a:r>
            <a:r>
              <a:rPr lang="en-US" sz="2800" dirty="0" err="1" smtClean="0"/>
              <a:t>prg</a:t>
            </a:r>
            <a:r>
              <a:rPr lang="en-US" sz="2800" dirty="0" smtClean="0"/>
              <a:t> : High Level Language program (e.g. </a:t>
            </a:r>
            <a:r>
              <a:rPr lang="en-US" sz="2800" dirty="0" err="1" smtClean="0"/>
              <a:t>sample.c</a:t>
            </a:r>
            <a:r>
              <a:rPr lang="en-US" sz="2800" dirty="0" smtClean="0"/>
              <a:t>)</a:t>
            </a:r>
          </a:p>
          <a:p>
            <a:pPr eaLnBrk="1" hangingPunct="1">
              <a:lnSpc>
                <a:spcPct val="90000"/>
              </a:lnSpc>
              <a:defRPr/>
            </a:pPr>
            <a:r>
              <a:rPr lang="en-US" sz="2800" dirty="0" smtClean="0"/>
              <a:t>Target </a:t>
            </a:r>
            <a:r>
              <a:rPr lang="en-US" sz="2800" dirty="0" err="1" smtClean="0"/>
              <a:t>prg</a:t>
            </a:r>
            <a:r>
              <a:rPr lang="en-US" sz="2800" dirty="0" smtClean="0"/>
              <a:t> : machine language program (e.g. sample.obj)</a:t>
            </a:r>
            <a:endParaRPr lang="en-US" sz="2400" dirty="0" smtClean="0"/>
          </a:p>
        </p:txBody>
      </p:sp>
      <p:sp>
        <p:nvSpPr>
          <p:cNvPr id="4102" name="Rectangle 4"/>
          <p:cNvSpPr>
            <a:spLocks noChangeArrowheads="1"/>
          </p:cNvSpPr>
          <p:nvPr/>
        </p:nvSpPr>
        <p:spPr bwMode="auto">
          <a:xfrm>
            <a:off x="4038600" y="4572000"/>
            <a:ext cx="1371600" cy="990600"/>
          </a:xfrm>
          <a:prstGeom prst="rect">
            <a:avLst/>
          </a:prstGeom>
          <a:solidFill>
            <a:schemeClr val="accent1"/>
          </a:solidFill>
          <a:ln w="9525">
            <a:solidFill>
              <a:schemeClr val="tx1"/>
            </a:solidFill>
            <a:miter lim="800000"/>
            <a:headEnd/>
            <a:tailEnd/>
          </a:ln>
        </p:spPr>
        <p:txBody>
          <a:bodyPr wrap="none" anchor="ctr"/>
          <a:lstStyle/>
          <a:p>
            <a:pPr algn="ctr"/>
            <a:r>
              <a:rPr lang="en-US"/>
              <a:t>Compiler</a:t>
            </a:r>
          </a:p>
        </p:txBody>
      </p:sp>
      <p:sp>
        <p:nvSpPr>
          <p:cNvPr id="4103" name="Line 5"/>
          <p:cNvSpPr>
            <a:spLocks noChangeShapeType="1"/>
          </p:cNvSpPr>
          <p:nvPr/>
        </p:nvSpPr>
        <p:spPr bwMode="auto">
          <a:xfrm>
            <a:off x="3048000" y="5105400"/>
            <a:ext cx="990600" cy="0"/>
          </a:xfrm>
          <a:prstGeom prst="line">
            <a:avLst/>
          </a:prstGeom>
          <a:noFill/>
          <a:ln w="9525">
            <a:solidFill>
              <a:schemeClr val="tx1"/>
            </a:solidFill>
            <a:round/>
            <a:headEnd/>
            <a:tailEnd type="triangle" w="med" len="med"/>
          </a:ln>
        </p:spPr>
        <p:txBody>
          <a:bodyPr/>
          <a:lstStyle/>
          <a:p>
            <a:endParaRPr lang="en-US"/>
          </a:p>
        </p:txBody>
      </p:sp>
      <p:sp>
        <p:nvSpPr>
          <p:cNvPr id="4104" name="Line 6"/>
          <p:cNvSpPr>
            <a:spLocks noChangeShapeType="1"/>
          </p:cNvSpPr>
          <p:nvPr/>
        </p:nvSpPr>
        <p:spPr bwMode="auto">
          <a:xfrm>
            <a:off x="5410200" y="5105400"/>
            <a:ext cx="762000" cy="0"/>
          </a:xfrm>
          <a:prstGeom prst="line">
            <a:avLst/>
          </a:prstGeom>
          <a:noFill/>
          <a:ln w="9525">
            <a:solidFill>
              <a:schemeClr val="tx1"/>
            </a:solidFill>
            <a:round/>
            <a:headEnd/>
            <a:tailEnd type="triangle" w="med" len="med"/>
          </a:ln>
        </p:spPr>
        <p:txBody>
          <a:bodyPr/>
          <a:lstStyle/>
          <a:p>
            <a:endParaRPr lang="en-US"/>
          </a:p>
        </p:txBody>
      </p:sp>
      <p:sp>
        <p:nvSpPr>
          <p:cNvPr id="4105" name="Text Box 7"/>
          <p:cNvSpPr txBox="1">
            <a:spLocks noChangeArrowheads="1"/>
          </p:cNvSpPr>
          <p:nvPr/>
        </p:nvSpPr>
        <p:spPr bwMode="auto">
          <a:xfrm>
            <a:off x="1828800" y="4800600"/>
            <a:ext cx="1143000" cy="641350"/>
          </a:xfrm>
          <a:prstGeom prst="rect">
            <a:avLst/>
          </a:prstGeom>
          <a:noFill/>
          <a:ln w="9525">
            <a:noFill/>
            <a:miter lim="800000"/>
            <a:headEnd/>
            <a:tailEnd/>
          </a:ln>
        </p:spPr>
        <p:txBody>
          <a:bodyPr>
            <a:spAutoFit/>
          </a:bodyPr>
          <a:lstStyle/>
          <a:p>
            <a:r>
              <a:rPr lang="en-US"/>
              <a:t>Source</a:t>
            </a:r>
          </a:p>
          <a:p>
            <a:r>
              <a:rPr lang="en-US"/>
              <a:t>Program</a:t>
            </a:r>
          </a:p>
        </p:txBody>
      </p:sp>
      <p:sp>
        <p:nvSpPr>
          <p:cNvPr id="4106" name="Text Box 8"/>
          <p:cNvSpPr txBox="1">
            <a:spLocks noChangeArrowheads="1"/>
          </p:cNvSpPr>
          <p:nvPr/>
        </p:nvSpPr>
        <p:spPr bwMode="auto">
          <a:xfrm>
            <a:off x="6324600" y="4800600"/>
            <a:ext cx="1066800" cy="641350"/>
          </a:xfrm>
          <a:prstGeom prst="rect">
            <a:avLst/>
          </a:prstGeom>
          <a:noFill/>
          <a:ln w="9525">
            <a:noFill/>
            <a:miter lim="800000"/>
            <a:headEnd/>
            <a:tailEnd/>
          </a:ln>
        </p:spPr>
        <p:txBody>
          <a:bodyPr>
            <a:spAutoFit/>
          </a:bodyPr>
          <a:lstStyle/>
          <a:p>
            <a:r>
              <a:rPr lang="en-US"/>
              <a:t>Target</a:t>
            </a:r>
          </a:p>
          <a:p>
            <a:r>
              <a:rPr lang="en-US"/>
              <a:t>program</a:t>
            </a:r>
          </a:p>
        </p:txBody>
      </p:sp>
      <p:sp>
        <p:nvSpPr>
          <p:cNvPr id="4107" name="Line 9"/>
          <p:cNvSpPr>
            <a:spLocks noChangeShapeType="1"/>
          </p:cNvSpPr>
          <p:nvPr/>
        </p:nvSpPr>
        <p:spPr bwMode="auto">
          <a:xfrm>
            <a:off x="4648200" y="5562600"/>
            <a:ext cx="0" cy="304800"/>
          </a:xfrm>
          <a:prstGeom prst="line">
            <a:avLst/>
          </a:prstGeom>
          <a:noFill/>
          <a:ln w="9525">
            <a:solidFill>
              <a:schemeClr val="tx1"/>
            </a:solidFill>
            <a:round/>
            <a:headEnd/>
            <a:tailEnd type="triangle" w="med" len="med"/>
          </a:ln>
        </p:spPr>
        <p:txBody>
          <a:bodyPr/>
          <a:lstStyle/>
          <a:p>
            <a:endParaRPr lang="en-US"/>
          </a:p>
        </p:txBody>
      </p:sp>
      <p:sp>
        <p:nvSpPr>
          <p:cNvPr id="4108" name="Text Box 10"/>
          <p:cNvSpPr txBox="1">
            <a:spLocks noChangeArrowheads="1"/>
          </p:cNvSpPr>
          <p:nvPr/>
        </p:nvSpPr>
        <p:spPr bwMode="auto">
          <a:xfrm>
            <a:off x="4038600" y="5867400"/>
            <a:ext cx="1295400" cy="64135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     Error Messages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pPr>
              <a:defRPr/>
            </a:pPr>
            <a:fld id="{3FD85A76-7261-4451-85D9-241B42406E69}" type="slidenum">
              <a:rPr lang="en-US"/>
              <a:pPr>
                <a:defRPr/>
              </a:pPr>
              <a:t>42</a:t>
            </a:fld>
            <a:endParaRPr lang="en-US"/>
          </a:p>
        </p:txBody>
      </p:sp>
      <p:sp>
        <p:nvSpPr>
          <p:cNvPr id="6146" name="Rectangle 2"/>
          <p:cNvSpPr>
            <a:spLocks noGrp="1" noChangeArrowheads="1"/>
          </p:cNvSpPr>
          <p:nvPr>
            <p:ph type="title"/>
          </p:nvPr>
        </p:nvSpPr>
        <p:spPr>
          <a:xfrm>
            <a:off x="457200" y="0"/>
            <a:ext cx="8229600" cy="685800"/>
          </a:xfrm>
        </p:spPr>
        <p:txBody>
          <a:bodyPr/>
          <a:lstStyle/>
          <a:p>
            <a:pPr eaLnBrk="1" hangingPunct="1">
              <a:defRPr/>
            </a:pPr>
            <a:r>
              <a:rPr lang="en-US" sz="2800" b="0" smtClean="0"/>
              <a:t>The phases of a compiler</a:t>
            </a:r>
          </a:p>
        </p:txBody>
      </p:sp>
      <p:sp>
        <p:nvSpPr>
          <p:cNvPr id="6149" name="Text Box 4"/>
          <p:cNvSpPr txBox="1">
            <a:spLocks noChangeArrowheads="1"/>
          </p:cNvSpPr>
          <p:nvPr/>
        </p:nvSpPr>
        <p:spPr bwMode="auto">
          <a:xfrm>
            <a:off x="2971800" y="533400"/>
            <a:ext cx="1949450" cy="366713"/>
          </a:xfrm>
          <a:prstGeom prst="rect">
            <a:avLst/>
          </a:prstGeom>
          <a:noFill/>
          <a:ln w="9525">
            <a:noFill/>
            <a:miter lim="800000"/>
            <a:headEnd/>
            <a:tailEnd/>
          </a:ln>
        </p:spPr>
        <p:txBody>
          <a:bodyPr wrap="none">
            <a:spAutoFit/>
          </a:bodyPr>
          <a:lstStyle/>
          <a:p>
            <a:pPr eaLnBrk="1" hangingPunct="1"/>
            <a:r>
              <a:rPr lang="en-US" b="1">
                <a:latin typeface="Arial" charset="0"/>
              </a:rPr>
              <a:t>Source program</a:t>
            </a:r>
          </a:p>
        </p:txBody>
      </p:sp>
      <p:sp>
        <p:nvSpPr>
          <p:cNvPr id="6151" name="Rectangle 6"/>
          <p:cNvSpPr>
            <a:spLocks noChangeArrowheads="1"/>
          </p:cNvSpPr>
          <p:nvPr/>
        </p:nvSpPr>
        <p:spPr bwMode="auto">
          <a:xfrm>
            <a:off x="2209800" y="9906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Lexical </a:t>
            </a:r>
            <a:r>
              <a:rPr lang="en-US" dirty="0" smtClean="0">
                <a:solidFill>
                  <a:schemeClr val="bg1"/>
                </a:solidFill>
                <a:latin typeface="Arial" charset="0"/>
              </a:rPr>
              <a:t>Analysis</a:t>
            </a:r>
            <a:endParaRPr lang="en-US" dirty="0">
              <a:solidFill>
                <a:schemeClr val="bg1"/>
              </a:solidFill>
              <a:latin typeface="Arial" charset="0"/>
            </a:endParaRPr>
          </a:p>
        </p:txBody>
      </p:sp>
      <p:sp>
        <p:nvSpPr>
          <p:cNvPr id="6152" name="Rectangle 9"/>
          <p:cNvSpPr>
            <a:spLocks noChangeArrowheads="1"/>
          </p:cNvSpPr>
          <p:nvPr/>
        </p:nvSpPr>
        <p:spPr bwMode="auto">
          <a:xfrm>
            <a:off x="2209800" y="17526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Syntax </a:t>
            </a:r>
            <a:r>
              <a:rPr lang="en-US" dirty="0" smtClean="0">
                <a:solidFill>
                  <a:schemeClr val="bg1"/>
                </a:solidFill>
                <a:latin typeface="Arial" charset="0"/>
              </a:rPr>
              <a:t>Analysis</a:t>
            </a:r>
            <a:endParaRPr lang="en-US" dirty="0">
              <a:solidFill>
                <a:schemeClr val="bg1"/>
              </a:solidFill>
              <a:latin typeface="Arial" charset="0"/>
            </a:endParaRPr>
          </a:p>
        </p:txBody>
      </p:sp>
      <p:sp>
        <p:nvSpPr>
          <p:cNvPr id="6153" name="Rectangle 10"/>
          <p:cNvSpPr>
            <a:spLocks noChangeArrowheads="1"/>
          </p:cNvSpPr>
          <p:nvPr/>
        </p:nvSpPr>
        <p:spPr bwMode="auto">
          <a:xfrm>
            <a:off x="2209800" y="26670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Semantic</a:t>
            </a:r>
            <a:r>
              <a:rPr lang="en-US" dirty="0">
                <a:latin typeface="Arial" charset="0"/>
              </a:rPr>
              <a:t> </a:t>
            </a:r>
            <a:r>
              <a:rPr lang="en-US" dirty="0" smtClean="0">
                <a:solidFill>
                  <a:schemeClr val="bg1"/>
                </a:solidFill>
                <a:latin typeface="Arial" charset="0"/>
              </a:rPr>
              <a:t>Analysis</a:t>
            </a:r>
            <a:endParaRPr lang="en-US" dirty="0">
              <a:solidFill>
                <a:schemeClr val="bg1"/>
              </a:solidFill>
              <a:latin typeface="Arial" charset="0"/>
            </a:endParaRPr>
          </a:p>
        </p:txBody>
      </p:sp>
      <p:sp>
        <p:nvSpPr>
          <p:cNvPr id="6154" name="Rectangle 11"/>
          <p:cNvSpPr>
            <a:spLocks noChangeArrowheads="1"/>
          </p:cNvSpPr>
          <p:nvPr/>
        </p:nvSpPr>
        <p:spPr bwMode="auto">
          <a:xfrm>
            <a:off x="2209800" y="36576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Intermediate code </a:t>
            </a:r>
            <a:r>
              <a:rPr lang="en-US" dirty="0" smtClean="0">
                <a:solidFill>
                  <a:schemeClr val="bg1"/>
                </a:solidFill>
                <a:latin typeface="Arial" charset="0"/>
              </a:rPr>
              <a:t>generation</a:t>
            </a:r>
            <a:endParaRPr lang="en-US" dirty="0">
              <a:solidFill>
                <a:schemeClr val="bg1"/>
              </a:solidFill>
              <a:latin typeface="Arial" charset="0"/>
            </a:endParaRPr>
          </a:p>
        </p:txBody>
      </p:sp>
      <p:sp>
        <p:nvSpPr>
          <p:cNvPr id="6155" name="Rectangle 12"/>
          <p:cNvSpPr>
            <a:spLocks noChangeArrowheads="1"/>
          </p:cNvSpPr>
          <p:nvPr/>
        </p:nvSpPr>
        <p:spPr bwMode="auto">
          <a:xfrm>
            <a:off x="2209800" y="46482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Code </a:t>
            </a:r>
            <a:r>
              <a:rPr lang="en-US" dirty="0" smtClean="0">
                <a:solidFill>
                  <a:schemeClr val="bg1"/>
                </a:solidFill>
                <a:latin typeface="Arial" charset="0"/>
              </a:rPr>
              <a:t>optimization</a:t>
            </a:r>
            <a:endParaRPr lang="en-US" dirty="0">
              <a:solidFill>
                <a:schemeClr val="bg1"/>
              </a:solidFill>
              <a:latin typeface="Arial" charset="0"/>
            </a:endParaRPr>
          </a:p>
        </p:txBody>
      </p:sp>
      <p:sp>
        <p:nvSpPr>
          <p:cNvPr id="6156" name="Rectangle 13"/>
          <p:cNvSpPr>
            <a:spLocks noChangeArrowheads="1"/>
          </p:cNvSpPr>
          <p:nvPr/>
        </p:nvSpPr>
        <p:spPr bwMode="auto">
          <a:xfrm>
            <a:off x="2209800" y="5562600"/>
            <a:ext cx="3810000" cy="533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dirty="0">
                <a:solidFill>
                  <a:schemeClr val="bg1"/>
                </a:solidFill>
                <a:latin typeface="Arial" charset="0"/>
              </a:rPr>
              <a:t>Code </a:t>
            </a:r>
            <a:r>
              <a:rPr lang="en-US" dirty="0" smtClean="0">
                <a:solidFill>
                  <a:schemeClr val="bg1"/>
                </a:solidFill>
                <a:latin typeface="Arial" charset="0"/>
              </a:rPr>
              <a:t>generation</a:t>
            </a:r>
            <a:endParaRPr lang="en-US" dirty="0">
              <a:solidFill>
                <a:schemeClr val="bg1"/>
              </a:solidFill>
              <a:latin typeface="Arial" charset="0"/>
            </a:endParaRPr>
          </a:p>
        </p:txBody>
      </p:sp>
      <p:sp>
        <p:nvSpPr>
          <p:cNvPr id="6157" name="Rectangle 15"/>
          <p:cNvSpPr>
            <a:spLocks noChangeArrowheads="1"/>
          </p:cNvSpPr>
          <p:nvPr/>
        </p:nvSpPr>
        <p:spPr bwMode="auto">
          <a:xfrm>
            <a:off x="152400" y="2667000"/>
            <a:ext cx="1066800" cy="1371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solidFill>
                  <a:schemeClr val="bg1"/>
                </a:solidFill>
                <a:latin typeface="Arial" charset="0"/>
              </a:rPr>
              <a:t>Symbol</a:t>
            </a:r>
          </a:p>
          <a:p>
            <a:pPr algn="ctr" eaLnBrk="1" hangingPunct="1"/>
            <a:r>
              <a:rPr lang="en-US">
                <a:solidFill>
                  <a:schemeClr val="bg1"/>
                </a:solidFill>
                <a:latin typeface="Arial" charset="0"/>
              </a:rPr>
              <a:t> table </a:t>
            </a:r>
          </a:p>
          <a:p>
            <a:pPr algn="ctr" eaLnBrk="1" hangingPunct="1"/>
            <a:r>
              <a:rPr lang="en-US">
                <a:solidFill>
                  <a:schemeClr val="bg1"/>
                </a:solidFill>
                <a:latin typeface="Arial" charset="0"/>
              </a:rPr>
              <a:t>manager</a:t>
            </a:r>
          </a:p>
        </p:txBody>
      </p:sp>
      <p:sp>
        <p:nvSpPr>
          <p:cNvPr id="6158" name="Rectangle 17"/>
          <p:cNvSpPr>
            <a:spLocks noChangeArrowheads="1"/>
          </p:cNvSpPr>
          <p:nvPr/>
        </p:nvSpPr>
        <p:spPr bwMode="auto">
          <a:xfrm>
            <a:off x="7543800" y="2667000"/>
            <a:ext cx="1219200" cy="1295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solidFill>
                  <a:schemeClr val="bg1"/>
                </a:solidFill>
                <a:latin typeface="Arial" charset="0"/>
              </a:rPr>
              <a:t>Error</a:t>
            </a:r>
            <a:r>
              <a:rPr lang="en-US">
                <a:latin typeface="Arial" charset="0"/>
              </a:rPr>
              <a:t> </a:t>
            </a:r>
          </a:p>
          <a:p>
            <a:pPr algn="ctr" eaLnBrk="1" hangingPunct="1"/>
            <a:r>
              <a:rPr lang="en-US">
                <a:solidFill>
                  <a:schemeClr val="bg1"/>
                </a:solidFill>
                <a:latin typeface="Arial" charset="0"/>
              </a:rPr>
              <a:t>handler</a:t>
            </a:r>
          </a:p>
        </p:txBody>
      </p:sp>
      <p:sp>
        <p:nvSpPr>
          <p:cNvPr id="6159" name="Line 19"/>
          <p:cNvSpPr>
            <a:spLocks noChangeShapeType="1"/>
          </p:cNvSpPr>
          <p:nvPr/>
        </p:nvSpPr>
        <p:spPr bwMode="auto">
          <a:xfrm flipH="1">
            <a:off x="1219200" y="1295400"/>
            <a:ext cx="990600" cy="1371600"/>
          </a:xfrm>
          <a:prstGeom prst="line">
            <a:avLst/>
          </a:prstGeom>
          <a:noFill/>
          <a:ln w="9525">
            <a:solidFill>
              <a:schemeClr val="tx1"/>
            </a:solidFill>
            <a:round/>
            <a:headEnd/>
            <a:tailEnd/>
          </a:ln>
        </p:spPr>
        <p:txBody>
          <a:bodyPr/>
          <a:lstStyle/>
          <a:p>
            <a:endParaRPr lang="en-US"/>
          </a:p>
        </p:txBody>
      </p:sp>
      <p:sp>
        <p:nvSpPr>
          <p:cNvPr id="6160" name="Line 20"/>
          <p:cNvSpPr>
            <a:spLocks noChangeShapeType="1"/>
          </p:cNvSpPr>
          <p:nvPr/>
        </p:nvSpPr>
        <p:spPr bwMode="auto">
          <a:xfrm flipH="1" flipV="1">
            <a:off x="1219200" y="3733800"/>
            <a:ext cx="990600" cy="1828800"/>
          </a:xfrm>
          <a:prstGeom prst="line">
            <a:avLst/>
          </a:prstGeom>
          <a:noFill/>
          <a:ln w="9525">
            <a:solidFill>
              <a:schemeClr val="tx1"/>
            </a:solidFill>
            <a:round/>
            <a:headEnd/>
            <a:tailEnd/>
          </a:ln>
        </p:spPr>
        <p:txBody>
          <a:bodyPr/>
          <a:lstStyle/>
          <a:p>
            <a:endParaRPr lang="en-US"/>
          </a:p>
        </p:txBody>
      </p:sp>
      <p:sp>
        <p:nvSpPr>
          <p:cNvPr id="6161" name="Line 21"/>
          <p:cNvSpPr>
            <a:spLocks noChangeShapeType="1"/>
          </p:cNvSpPr>
          <p:nvPr/>
        </p:nvSpPr>
        <p:spPr bwMode="auto">
          <a:xfrm flipH="1" flipV="1">
            <a:off x="1219200" y="3505200"/>
            <a:ext cx="990600" cy="1143000"/>
          </a:xfrm>
          <a:prstGeom prst="line">
            <a:avLst/>
          </a:prstGeom>
          <a:noFill/>
          <a:ln w="9525">
            <a:solidFill>
              <a:schemeClr val="tx1"/>
            </a:solidFill>
            <a:round/>
            <a:headEnd/>
            <a:tailEnd/>
          </a:ln>
        </p:spPr>
        <p:txBody>
          <a:bodyPr/>
          <a:lstStyle/>
          <a:p>
            <a:endParaRPr lang="en-US"/>
          </a:p>
        </p:txBody>
      </p:sp>
      <p:sp>
        <p:nvSpPr>
          <p:cNvPr id="6162" name="Line 23"/>
          <p:cNvSpPr>
            <a:spLocks noChangeShapeType="1"/>
          </p:cNvSpPr>
          <p:nvPr/>
        </p:nvSpPr>
        <p:spPr bwMode="auto">
          <a:xfrm flipH="1" flipV="1">
            <a:off x="1219200" y="3352800"/>
            <a:ext cx="990600" cy="304800"/>
          </a:xfrm>
          <a:prstGeom prst="line">
            <a:avLst/>
          </a:prstGeom>
          <a:noFill/>
          <a:ln w="9525">
            <a:solidFill>
              <a:schemeClr val="tx1"/>
            </a:solidFill>
            <a:round/>
            <a:headEnd/>
            <a:tailEnd/>
          </a:ln>
        </p:spPr>
        <p:txBody>
          <a:bodyPr/>
          <a:lstStyle/>
          <a:p>
            <a:endParaRPr lang="en-US"/>
          </a:p>
        </p:txBody>
      </p:sp>
      <p:sp>
        <p:nvSpPr>
          <p:cNvPr id="6163" name="Line 24"/>
          <p:cNvSpPr>
            <a:spLocks noChangeShapeType="1"/>
          </p:cNvSpPr>
          <p:nvPr/>
        </p:nvSpPr>
        <p:spPr bwMode="auto">
          <a:xfrm flipH="1">
            <a:off x="1219200" y="2667000"/>
            <a:ext cx="990600" cy="457200"/>
          </a:xfrm>
          <a:prstGeom prst="line">
            <a:avLst/>
          </a:prstGeom>
          <a:noFill/>
          <a:ln w="9525">
            <a:solidFill>
              <a:schemeClr val="tx1"/>
            </a:solidFill>
            <a:round/>
            <a:headEnd/>
            <a:tailEnd/>
          </a:ln>
        </p:spPr>
        <p:txBody>
          <a:bodyPr/>
          <a:lstStyle/>
          <a:p>
            <a:endParaRPr lang="en-US"/>
          </a:p>
        </p:txBody>
      </p:sp>
      <p:sp>
        <p:nvSpPr>
          <p:cNvPr id="6164" name="Line 25"/>
          <p:cNvSpPr>
            <a:spLocks noChangeShapeType="1"/>
          </p:cNvSpPr>
          <p:nvPr/>
        </p:nvSpPr>
        <p:spPr bwMode="auto">
          <a:xfrm flipH="1">
            <a:off x="1219200" y="1752600"/>
            <a:ext cx="990600" cy="1143000"/>
          </a:xfrm>
          <a:prstGeom prst="line">
            <a:avLst/>
          </a:prstGeom>
          <a:noFill/>
          <a:ln w="9525">
            <a:solidFill>
              <a:schemeClr val="tx1"/>
            </a:solidFill>
            <a:round/>
            <a:headEnd/>
            <a:tailEnd/>
          </a:ln>
        </p:spPr>
        <p:txBody>
          <a:bodyPr/>
          <a:lstStyle/>
          <a:p>
            <a:endParaRPr lang="en-US"/>
          </a:p>
        </p:txBody>
      </p:sp>
      <p:sp>
        <p:nvSpPr>
          <p:cNvPr id="6165" name="Line 26"/>
          <p:cNvSpPr>
            <a:spLocks noChangeShapeType="1"/>
          </p:cNvSpPr>
          <p:nvPr/>
        </p:nvSpPr>
        <p:spPr bwMode="auto">
          <a:xfrm>
            <a:off x="6019800" y="990600"/>
            <a:ext cx="1524000" cy="1676400"/>
          </a:xfrm>
          <a:prstGeom prst="line">
            <a:avLst/>
          </a:prstGeom>
          <a:noFill/>
          <a:ln w="9525">
            <a:solidFill>
              <a:schemeClr val="tx1"/>
            </a:solidFill>
            <a:round/>
            <a:headEnd/>
            <a:tailEnd/>
          </a:ln>
        </p:spPr>
        <p:txBody>
          <a:bodyPr/>
          <a:lstStyle/>
          <a:p>
            <a:endParaRPr lang="en-US"/>
          </a:p>
        </p:txBody>
      </p:sp>
      <p:sp>
        <p:nvSpPr>
          <p:cNvPr id="6166" name="Line 27"/>
          <p:cNvSpPr>
            <a:spLocks noChangeShapeType="1"/>
          </p:cNvSpPr>
          <p:nvPr/>
        </p:nvSpPr>
        <p:spPr bwMode="auto">
          <a:xfrm flipV="1">
            <a:off x="6019800" y="3962400"/>
            <a:ext cx="1524000" cy="1600200"/>
          </a:xfrm>
          <a:prstGeom prst="line">
            <a:avLst/>
          </a:prstGeom>
          <a:noFill/>
          <a:ln w="9525">
            <a:solidFill>
              <a:schemeClr val="tx1"/>
            </a:solidFill>
            <a:round/>
            <a:headEnd/>
            <a:tailEnd/>
          </a:ln>
        </p:spPr>
        <p:txBody>
          <a:bodyPr/>
          <a:lstStyle/>
          <a:p>
            <a:endParaRPr lang="en-US"/>
          </a:p>
        </p:txBody>
      </p:sp>
      <p:sp>
        <p:nvSpPr>
          <p:cNvPr id="6167" name="Line 28"/>
          <p:cNvSpPr>
            <a:spLocks noChangeShapeType="1"/>
          </p:cNvSpPr>
          <p:nvPr/>
        </p:nvSpPr>
        <p:spPr bwMode="auto">
          <a:xfrm flipV="1">
            <a:off x="6019800" y="3733800"/>
            <a:ext cx="1524000" cy="914400"/>
          </a:xfrm>
          <a:prstGeom prst="line">
            <a:avLst/>
          </a:prstGeom>
          <a:noFill/>
          <a:ln w="9525">
            <a:solidFill>
              <a:schemeClr val="tx1"/>
            </a:solidFill>
            <a:round/>
            <a:headEnd/>
            <a:tailEnd/>
          </a:ln>
        </p:spPr>
        <p:txBody>
          <a:bodyPr/>
          <a:lstStyle/>
          <a:p>
            <a:endParaRPr lang="en-US"/>
          </a:p>
        </p:txBody>
      </p:sp>
      <p:sp>
        <p:nvSpPr>
          <p:cNvPr id="6168" name="Line 29"/>
          <p:cNvSpPr>
            <a:spLocks noChangeShapeType="1"/>
          </p:cNvSpPr>
          <p:nvPr/>
        </p:nvSpPr>
        <p:spPr bwMode="auto">
          <a:xfrm flipV="1">
            <a:off x="6019800" y="3505200"/>
            <a:ext cx="1524000" cy="152400"/>
          </a:xfrm>
          <a:prstGeom prst="line">
            <a:avLst/>
          </a:prstGeom>
          <a:noFill/>
          <a:ln w="9525">
            <a:solidFill>
              <a:schemeClr val="tx1"/>
            </a:solidFill>
            <a:round/>
            <a:headEnd/>
            <a:tailEnd/>
          </a:ln>
        </p:spPr>
        <p:txBody>
          <a:bodyPr/>
          <a:lstStyle/>
          <a:p>
            <a:endParaRPr lang="en-US"/>
          </a:p>
        </p:txBody>
      </p:sp>
      <p:sp>
        <p:nvSpPr>
          <p:cNvPr id="6169" name="Line 30"/>
          <p:cNvSpPr>
            <a:spLocks noChangeShapeType="1"/>
          </p:cNvSpPr>
          <p:nvPr/>
        </p:nvSpPr>
        <p:spPr bwMode="auto">
          <a:xfrm>
            <a:off x="6019800" y="2667000"/>
            <a:ext cx="1524000" cy="457200"/>
          </a:xfrm>
          <a:prstGeom prst="line">
            <a:avLst/>
          </a:prstGeom>
          <a:noFill/>
          <a:ln w="9525">
            <a:solidFill>
              <a:schemeClr val="tx1"/>
            </a:solidFill>
            <a:round/>
            <a:headEnd/>
            <a:tailEnd/>
          </a:ln>
        </p:spPr>
        <p:txBody>
          <a:bodyPr/>
          <a:lstStyle/>
          <a:p>
            <a:endParaRPr lang="en-US"/>
          </a:p>
        </p:txBody>
      </p:sp>
      <p:sp>
        <p:nvSpPr>
          <p:cNvPr id="6170" name="Line 31"/>
          <p:cNvSpPr>
            <a:spLocks noChangeShapeType="1"/>
          </p:cNvSpPr>
          <p:nvPr/>
        </p:nvSpPr>
        <p:spPr bwMode="auto">
          <a:xfrm>
            <a:off x="6019800" y="1752600"/>
            <a:ext cx="1524000" cy="1066800"/>
          </a:xfrm>
          <a:prstGeom prst="line">
            <a:avLst/>
          </a:prstGeom>
          <a:noFill/>
          <a:ln w="9525">
            <a:solidFill>
              <a:schemeClr val="tx1"/>
            </a:solidFill>
            <a:round/>
            <a:headEnd/>
            <a:tailEnd/>
          </a:ln>
        </p:spPr>
        <p:txBody>
          <a:bodyPr/>
          <a:lstStyle/>
          <a:p>
            <a:endParaRPr lang="en-US"/>
          </a:p>
        </p:txBody>
      </p:sp>
      <p:sp>
        <p:nvSpPr>
          <p:cNvPr id="6171" name="Line 32"/>
          <p:cNvSpPr>
            <a:spLocks noChangeShapeType="1"/>
          </p:cNvSpPr>
          <p:nvPr/>
        </p:nvSpPr>
        <p:spPr bwMode="auto">
          <a:xfrm>
            <a:off x="4114800" y="762000"/>
            <a:ext cx="0" cy="228600"/>
          </a:xfrm>
          <a:prstGeom prst="line">
            <a:avLst/>
          </a:prstGeom>
          <a:noFill/>
          <a:ln w="9525">
            <a:solidFill>
              <a:schemeClr val="tx1"/>
            </a:solidFill>
            <a:round/>
            <a:headEnd/>
            <a:tailEnd type="triangle" w="med" len="med"/>
          </a:ln>
        </p:spPr>
        <p:txBody>
          <a:bodyPr/>
          <a:lstStyle/>
          <a:p>
            <a:endParaRPr lang="en-US"/>
          </a:p>
        </p:txBody>
      </p:sp>
      <p:sp>
        <p:nvSpPr>
          <p:cNvPr id="6172" name="Line 33"/>
          <p:cNvSpPr>
            <a:spLocks noChangeShapeType="1"/>
          </p:cNvSpPr>
          <p:nvPr/>
        </p:nvSpPr>
        <p:spPr bwMode="auto">
          <a:xfrm>
            <a:off x="4114800" y="1524000"/>
            <a:ext cx="0" cy="228600"/>
          </a:xfrm>
          <a:prstGeom prst="line">
            <a:avLst/>
          </a:prstGeom>
          <a:noFill/>
          <a:ln w="9525">
            <a:solidFill>
              <a:schemeClr val="tx1"/>
            </a:solidFill>
            <a:round/>
            <a:headEnd/>
            <a:tailEnd type="triangle" w="med" len="med"/>
          </a:ln>
        </p:spPr>
        <p:txBody>
          <a:bodyPr/>
          <a:lstStyle/>
          <a:p>
            <a:endParaRPr lang="en-US"/>
          </a:p>
        </p:txBody>
      </p:sp>
      <p:sp>
        <p:nvSpPr>
          <p:cNvPr id="6173" name="Line 34"/>
          <p:cNvSpPr>
            <a:spLocks noChangeShapeType="1"/>
          </p:cNvSpPr>
          <p:nvPr/>
        </p:nvSpPr>
        <p:spPr bwMode="auto">
          <a:xfrm>
            <a:off x="4114800" y="2286000"/>
            <a:ext cx="0" cy="381000"/>
          </a:xfrm>
          <a:prstGeom prst="line">
            <a:avLst/>
          </a:prstGeom>
          <a:noFill/>
          <a:ln w="9525">
            <a:solidFill>
              <a:schemeClr val="tx1"/>
            </a:solidFill>
            <a:round/>
            <a:headEnd/>
            <a:tailEnd type="triangle" w="med" len="med"/>
          </a:ln>
        </p:spPr>
        <p:txBody>
          <a:bodyPr/>
          <a:lstStyle/>
          <a:p>
            <a:endParaRPr lang="en-US"/>
          </a:p>
        </p:txBody>
      </p:sp>
      <p:sp>
        <p:nvSpPr>
          <p:cNvPr id="6174" name="Line 35"/>
          <p:cNvSpPr>
            <a:spLocks noChangeShapeType="1"/>
          </p:cNvSpPr>
          <p:nvPr/>
        </p:nvSpPr>
        <p:spPr bwMode="auto">
          <a:xfrm>
            <a:off x="4114800" y="3200400"/>
            <a:ext cx="0" cy="457200"/>
          </a:xfrm>
          <a:prstGeom prst="line">
            <a:avLst/>
          </a:prstGeom>
          <a:noFill/>
          <a:ln w="9525">
            <a:solidFill>
              <a:schemeClr val="tx1"/>
            </a:solidFill>
            <a:round/>
            <a:headEnd/>
            <a:tailEnd type="triangle" w="med" len="med"/>
          </a:ln>
        </p:spPr>
        <p:txBody>
          <a:bodyPr/>
          <a:lstStyle/>
          <a:p>
            <a:endParaRPr lang="en-US"/>
          </a:p>
        </p:txBody>
      </p:sp>
      <p:sp>
        <p:nvSpPr>
          <p:cNvPr id="6175" name="Line 36"/>
          <p:cNvSpPr>
            <a:spLocks noChangeShapeType="1"/>
          </p:cNvSpPr>
          <p:nvPr/>
        </p:nvSpPr>
        <p:spPr bwMode="auto">
          <a:xfrm>
            <a:off x="4191000" y="4191000"/>
            <a:ext cx="0" cy="457200"/>
          </a:xfrm>
          <a:prstGeom prst="line">
            <a:avLst/>
          </a:prstGeom>
          <a:noFill/>
          <a:ln w="9525">
            <a:solidFill>
              <a:schemeClr val="tx1"/>
            </a:solidFill>
            <a:round/>
            <a:headEnd/>
            <a:tailEnd type="triangle" w="med" len="med"/>
          </a:ln>
        </p:spPr>
        <p:txBody>
          <a:bodyPr/>
          <a:lstStyle/>
          <a:p>
            <a:endParaRPr lang="en-US"/>
          </a:p>
        </p:txBody>
      </p:sp>
      <p:sp>
        <p:nvSpPr>
          <p:cNvPr id="6176" name="Line 37"/>
          <p:cNvSpPr>
            <a:spLocks noChangeShapeType="1"/>
          </p:cNvSpPr>
          <p:nvPr/>
        </p:nvSpPr>
        <p:spPr bwMode="auto">
          <a:xfrm>
            <a:off x="4191000" y="5181600"/>
            <a:ext cx="0" cy="381000"/>
          </a:xfrm>
          <a:prstGeom prst="line">
            <a:avLst/>
          </a:prstGeom>
          <a:noFill/>
          <a:ln w="9525">
            <a:solidFill>
              <a:schemeClr val="tx1"/>
            </a:solidFill>
            <a:round/>
            <a:headEnd/>
            <a:tailEnd type="triangle" w="med" len="med"/>
          </a:ln>
        </p:spPr>
        <p:txBody>
          <a:bodyPr/>
          <a:lstStyle/>
          <a:p>
            <a:endParaRPr lang="en-US"/>
          </a:p>
        </p:txBody>
      </p:sp>
      <p:sp>
        <p:nvSpPr>
          <p:cNvPr id="6177" name="Line 39"/>
          <p:cNvSpPr>
            <a:spLocks noChangeShapeType="1"/>
          </p:cNvSpPr>
          <p:nvPr/>
        </p:nvSpPr>
        <p:spPr bwMode="auto">
          <a:xfrm>
            <a:off x="4114800" y="6096000"/>
            <a:ext cx="0" cy="381000"/>
          </a:xfrm>
          <a:prstGeom prst="line">
            <a:avLst/>
          </a:prstGeom>
          <a:noFill/>
          <a:ln w="9525">
            <a:solidFill>
              <a:schemeClr val="tx1"/>
            </a:solidFill>
            <a:round/>
            <a:headEnd/>
            <a:tailEnd type="triangle" w="med" len="med"/>
          </a:ln>
        </p:spPr>
        <p:txBody>
          <a:bodyPr/>
          <a:lstStyle/>
          <a:p>
            <a:endParaRPr lang="en-US"/>
          </a:p>
        </p:txBody>
      </p:sp>
      <p:sp>
        <p:nvSpPr>
          <p:cNvPr id="34" name="Text Box 5"/>
          <p:cNvSpPr txBox="1">
            <a:spLocks noChangeArrowheads="1"/>
          </p:cNvSpPr>
          <p:nvPr/>
        </p:nvSpPr>
        <p:spPr bwMode="auto">
          <a:xfrm>
            <a:off x="3276600" y="6491287"/>
            <a:ext cx="1873250" cy="366713"/>
          </a:xfrm>
          <a:prstGeom prst="rect">
            <a:avLst/>
          </a:prstGeom>
          <a:noFill/>
          <a:ln w="9525">
            <a:noFill/>
            <a:miter lim="800000"/>
            <a:headEnd/>
            <a:tailEnd/>
          </a:ln>
        </p:spPr>
        <p:txBody>
          <a:bodyPr>
            <a:spAutoFit/>
          </a:bodyPr>
          <a:lstStyle/>
          <a:p>
            <a:pPr eaLnBrk="1" hangingPunct="1"/>
            <a:r>
              <a:rPr lang="en-US" b="1" dirty="0">
                <a:latin typeface="Arial" charset="0"/>
              </a:rPr>
              <a:t>Target program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668963"/>
          </a:xfrm>
        </p:spPr>
        <p:txBody>
          <a:bodyPr/>
          <a:lstStyle/>
          <a:p>
            <a:pPr fontAlgn="base"/>
            <a:r>
              <a:rPr lang="en-US" dirty="0" smtClean="0"/>
              <a:t>Lexical Analyzer:</a:t>
            </a:r>
          </a:p>
          <a:p>
            <a:pPr fontAlgn="base"/>
            <a:r>
              <a:rPr lang="en-US" dirty="0" smtClean="0"/>
              <a:t>It combines characters in the source file, to form a "TOKEN". A token is a set of characters that does not have 'space', 'tab' and 'new line'. </a:t>
            </a:r>
          </a:p>
          <a:p>
            <a:pPr fontAlgn="base"/>
            <a:r>
              <a:rPr lang="en-US" dirty="0" smtClean="0"/>
              <a:t>It is also called "</a:t>
            </a:r>
            <a:r>
              <a:rPr lang="en-US" smtClean="0"/>
              <a:t>TOKENIZER"</a:t>
            </a:r>
          </a:p>
          <a:p>
            <a:pPr fontAlgn="base"/>
            <a:r>
              <a:rPr lang="en-US" dirty="0" smtClean="0"/>
              <a:t> It also removes the comments, generates symbol table and relocation table entries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668963"/>
          </a:xfrm>
        </p:spPr>
        <p:txBody>
          <a:bodyPr/>
          <a:lstStyle/>
          <a:p>
            <a:pPr fontAlgn="base"/>
            <a:r>
              <a:rPr lang="en-US" dirty="0" smtClean="0"/>
              <a:t>Syntactic Analyzer:</a:t>
            </a:r>
          </a:p>
          <a:p>
            <a:pPr fontAlgn="base"/>
            <a:r>
              <a:rPr lang="en-US" dirty="0" smtClean="0"/>
              <a:t>This unit check for the syntax in the code. For ex:</a:t>
            </a:r>
          </a:p>
          <a:p>
            <a:r>
              <a:rPr lang="en-US" dirty="0" smtClean="0"/>
              <a:t>{ </a:t>
            </a:r>
          </a:p>
          <a:p>
            <a:r>
              <a:rPr lang="en-US" dirty="0" err="1" smtClean="0"/>
              <a:t>int</a:t>
            </a:r>
            <a:r>
              <a:rPr lang="en-US" dirty="0" smtClean="0"/>
              <a:t> a; </a:t>
            </a:r>
            <a:r>
              <a:rPr lang="en-US" dirty="0" err="1" smtClean="0"/>
              <a:t>int</a:t>
            </a:r>
            <a:r>
              <a:rPr lang="en-US" dirty="0" smtClean="0"/>
              <a:t> b; </a:t>
            </a:r>
            <a:r>
              <a:rPr lang="en-US" dirty="0" err="1" smtClean="0"/>
              <a:t>int</a:t>
            </a:r>
            <a:r>
              <a:rPr lang="en-US" dirty="0" smtClean="0"/>
              <a:t> c; </a:t>
            </a:r>
            <a:r>
              <a:rPr lang="en-US" dirty="0" err="1" smtClean="0"/>
              <a:t>int</a:t>
            </a:r>
            <a:r>
              <a:rPr lang="en-US" dirty="0" smtClean="0"/>
              <a:t> d; </a:t>
            </a:r>
          </a:p>
          <a:p>
            <a:r>
              <a:rPr lang="en-US" dirty="0" smtClean="0"/>
              <a:t>d = a + b - c * ;</a:t>
            </a:r>
          </a:p>
          <a:p>
            <a:r>
              <a:rPr lang="en-US" dirty="0" smtClean="0"/>
              <a:t> }</a:t>
            </a:r>
          </a:p>
          <a:p>
            <a:r>
              <a:rPr lang="en-US" dirty="0" smtClean="0"/>
              <a:t>This unit checks this internally by generating the parser tree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t/>
            </a:r>
            <a:br>
              <a:rPr lang="en-US" dirty="0" smtClean="0"/>
            </a:br>
            <a:r>
              <a:rPr lang="en-US" dirty="0" smtClean="0"/>
              <a:t/>
            </a:r>
            <a:br>
              <a:rPr lang="en-US" dirty="0" smtClean="0"/>
            </a:br>
            <a:r>
              <a:rPr lang="en-US" dirty="0" smtClean="0"/>
              <a:t>Parse Tree</a:t>
            </a:r>
            <a:br>
              <a:rPr lang="en-US" dirty="0" smtClean="0"/>
            </a:br>
            <a:r>
              <a:rPr lang="en-US" sz="3100" dirty="0" smtClean="0"/>
              <a:t>Therefore this unit is also called PARSER</a:t>
            </a:r>
            <a:r>
              <a:rPr lang="en-US" dirty="0" smtClean="0"/>
              <a:t/>
            </a:r>
            <a:br>
              <a:rPr lang="en-US" dirty="0" smtClean="0"/>
            </a:br>
            <a:r>
              <a:rPr lang="en-US" dirty="0" smtClean="0"/>
              <a:t/>
            </a:r>
            <a:br>
              <a:rPr lang="en-US" dirty="0" smtClean="0"/>
            </a:br>
            <a:endParaRPr lang="en-US" dirty="0"/>
          </a:p>
        </p:txBody>
      </p:sp>
      <p:pic>
        <p:nvPicPr>
          <p:cNvPr id="4" name="Content Placeholder 3" descr="Untitled.jpg"/>
          <p:cNvPicPr>
            <a:picLocks noGrp="1" noChangeAspect="1"/>
          </p:cNvPicPr>
          <p:nvPr>
            <p:ph idx="1"/>
          </p:nvPr>
        </p:nvPicPr>
        <p:blipFill>
          <a:blip r:embed="rId2"/>
          <a:stretch>
            <a:fillRect/>
          </a:stretch>
        </p:blipFill>
        <p:spPr>
          <a:xfrm>
            <a:off x="1752600" y="2104691"/>
            <a:ext cx="3743325" cy="2334754"/>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r>
              <a:rPr lang="en-US" dirty="0" smtClean="0"/>
              <a:t>Semantic Analyzer:</a:t>
            </a:r>
          </a:p>
          <a:p>
            <a:r>
              <a:rPr lang="en-US" dirty="0" smtClean="0"/>
              <a:t>This unit checks the meaning in the statements. For ex</a:t>
            </a:r>
          </a:p>
          <a:p>
            <a:pPr>
              <a:buNone/>
            </a:pPr>
            <a:r>
              <a:rPr lang="en-US" dirty="0" smtClean="0"/>
              <a:t>{</a:t>
            </a:r>
          </a:p>
          <a:p>
            <a:r>
              <a:rPr lang="en-US" dirty="0" err="1" smtClean="0"/>
              <a:t>Int</a:t>
            </a:r>
            <a:r>
              <a:rPr lang="en-US" dirty="0" smtClean="0"/>
              <a:t> </a:t>
            </a:r>
            <a:r>
              <a:rPr lang="en-US" dirty="0" err="1" smtClean="0"/>
              <a:t>i</a:t>
            </a:r>
            <a:r>
              <a:rPr lang="en-US" dirty="0" smtClean="0"/>
              <a:t>;</a:t>
            </a:r>
          </a:p>
          <a:p>
            <a:r>
              <a:rPr lang="en-US" dirty="0" err="1" smtClean="0"/>
              <a:t>Int</a:t>
            </a:r>
            <a:r>
              <a:rPr lang="en-US" dirty="0" smtClean="0"/>
              <a:t> *p;</a:t>
            </a:r>
          </a:p>
          <a:p>
            <a:r>
              <a:rPr lang="en-US" dirty="0" smtClean="0"/>
              <a:t>P=</a:t>
            </a:r>
            <a:r>
              <a:rPr lang="en-US" dirty="0" err="1" smtClean="0"/>
              <a:t>i</a:t>
            </a:r>
            <a:r>
              <a:rPr lang="en-US" smtClean="0"/>
              <a:t>;</a:t>
            </a:r>
            <a:endParaRPr lang="en-US" dirty="0" smtClean="0"/>
          </a:p>
          <a:p>
            <a:pPr>
              <a:buNone/>
            </a:pPr>
            <a:r>
              <a:rPr lang="en-US" dirty="0" smtClean="0"/>
              <a:t>}</a:t>
            </a:r>
          </a:p>
          <a:p>
            <a:pPr>
              <a:buNone/>
            </a:pPr>
            <a:r>
              <a:rPr lang="en-US" dirty="0" smtClean="0"/>
              <a:t>The above code generates the error “Assignment of incompatible type”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Code Optimization</a:t>
            </a:r>
          </a:p>
          <a:p>
            <a:pPr fontAlgn="base"/>
            <a:r>
              <a:rPr lang="en-US" dirty="0" smtClean="0"/>
              <a:t>This unit optimizes the code in following forms:</a:t>
            </a:r>
          </a:p>
          <a:p>
            <a:pPr fontAlgn="base">
              <a:buNone/>
            </a:pPr>
            <a:r>
              <a:rPr lang="en-US" dirty="0" smtClean="0"/>
              <a:t>I) Dead code elimination</a:t>
            </a:r>
          </a:p>
          <a:p>
            <a:pPr fontAlgn="base">
              <a:buNone/>
            </a:pPr>
            <a:r>
              <a:rPr lang="en-US" dirty="0" smtClean="0"/>
              <a:t>II) Sub code elimination</a:t>
            </a:r>
          </a:p>
          <a:p>
            <a:pPr fontAlgn="base">
              <a:buNone/>
            </a:pPr>
            <a:r>
              <a:rPr lang="en-US" dirty="0" smtClean="0"/>
              <a:t>III) Loop optimization</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b="1" dirty="0" smtClean="0"/>
              <a:t>Dead code elimination</a:t>
            </a:r>
            <a:r>
              <a:rPr lang="en-US" dirty="0" smtClean="0"/>
              <a:t>:</a:t>
            </a:r>
          </a:p>
          <a:p>
            <a:pPr>
              <a:buNone/>
            </a:pPr>
            <a:r>
              <a:rPr lang="en-US" dirty="0" smtClean="0"/>
              <a:t>{</a:t>
            </a:r>
          </a:p>
          <a:p>
            <a:pPr>
              <a:buNone/>
            </a:pPr>
            <a:r>
              <a:rPr lang="en-US" dirty="0" err="1" smtClean="0"/>
              <a:t>Int</a:t>
            </a:r>
            <a:r>
              <a:rPr lang="en-US" dirty="0" smtClean="0"/>
              <a:t> a= 10;</a:t>
            </a:r>
          </a:p>
          <a:p>
            <a:pPr>
              <a:buNone/>
            </a:pPr>
            <a:r>
              <a:rPr lang="en-US" dirty="0" smtClean="0"/>
              <a:t>If(a&gt;5)</a:t>
            </a:r>
          </a:p>
          <a:p>
            <a:pPr>
              <a:buNone/>
            </a:pPr>
            <a:r>
              <a:rPr lang="en-US" dirty="0" smtClean="0"/>
              <a:t>{…..}</a:t>
            </a:r>
          </a:p>
          <a:p>
            <a:pPr>
              <a:buNone/>
            </a:pPr>
            <a:r>
              <a:rPr lang="en-US" dirty="0" smtClean="0"/>
              <a:t>Else</a:t>
            </a:r>
          </a:p>
          <a:p>
            <a:pPr>
              <a:buNone/>
            </a:pPr>
            <a:r>
              <a:rPr lang="en-US" dirty="0" smtClean="0"/>
              <a:t>{</a:t>
            </a:r>
          </a:p>
          <a:p>
            <a:pPr>
              <a:buNone/>
            </a:pPr>
            <a:r>
              <a:rPr lang="en-US" dirty="0" smtClean="0"/>
              <a:t>}</a:t>
            </a:r>
          </a:p>
          <a:p>
            <a:r>
              <a:rPr lang="en-US" dirty="0" smtClean="0"/>
              <a:t>compiler knows the value of 'a' at compile time, therefore it also knows that the if condition is always true. Hence it eliminates the else part in the code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Sub code elimination</a:t>
            </a:r>
            <a:r>
              <a:rPr lang="en-US" dirty="0" smtClean="0"/>
              <a:t>:</a:t>
            </a:r>
          </a:p>
          <a:p>
            <a:pPr>
              <a:buNone/>
            </a:pPr>
            <a:r>
              <a:rPr lang="en-US" dirty="0" err="1" smtClean="0"/>
              <a:t>Int</a:t>
            </a:r>
            <a:r>
              <a:rPr lang="en-US" dirty="0" smtClean="0"/>
              <a:t> a, b, c;</a:t>
            </a:r>
          </a:p>
          <a:p>
            <a:pPr>
              <a:buNone/>
            </a:pPr>
            <a:r>
              <a:rPr lang="en-US" dirty="0" err="1" smtClean="0"/>
              <a:t>Int</a:t>
            </a:r>
            <a:r>
              <a:rPr lang="en-US" dirty="0" smtClean="0"/>
              <a:t> </a:t>
            </a:r>
            <a:r>
              <a:rPr lang="en-US" dirty="0" err="1" smtClean="0"/>
              <a:t>x,y</a:t>
            </a:r>
            <a:r>
              <a:rPr lang="en-US" dirty="0" smtClean="0"/>
              <a:t>;</a:t>
            </a:r>
          </a:p>
          <a:p>
            <a:pPr>
              <a:buNone/>
            </a:pPr>
            <a:r>
              <a:rPr lang="en-US" dirty="0" smtClean="0"/>
              <a:t>{</a:t>
            </a:r>
          </a:p>
          <a:p>
            <a:pPr>
              <a:buNone/>
            </a:pPr>
            <a:r>
              <a:rPr lang="en-US" dirty="0" err="1" smtClean="0"/>
              <a:t>int</a:t>
            </a:r>
            <a:r>
              <a:rPr lang="en-US" dirty="0" smtClean="0"/>
              <a:t> a, b, c; </a:t>
            </a:r>
            <a:r>
              <a:rPr lang="en-US" dirty="0" err="1" smtClean="0"/>
              <a:t>int</a:t>
            </a:r>
            <a:r>
              <a:rPr lang="en-US" dirty="0" smtClean="0"/>
              <a:t> x, y;</a:t>
            </a:r>
          </a:p>
          <a:p>
            <a:pPr>
              <a:buNone/>
            </a:pPr>
            <a:r>
              <a:rPr lang="es-ES" dirty="0" smtClean="0"/>
              <a:t>/* ... */ </a:t>
            </a:r>
          </a:p>
          <a:p>
            <a:pPr>
              <a:buNone/>
            </a:pPr>
            <a:r>
              <a:rPr lang="es-ES" dirty="0" smtClean="0"/>
              <a:t>x = a + b; </a:t>
            </a:r>
          </a:p>
          <a:p>
            <a:pPr>
              <a:buNone/>
            </a:pPr>
            <a:r>
              <a:rPr lang="es-ES" dirty="0" smtClean="0"/>
              <a:t>y = a + b + c;</a:t>
            </a:r>
          </a:p>
          <a:p>
            <a:pPr>
              <a:buNone/>
            </a:pPr>
            <a:r>
              <a:rPr lang="es-ES" dirty="0" smtClean="0"/>
              <a:t> /* ... */ </a:t>
            </a:r>
          </a:p>
          <a:p>
            <a:pPr>
              <a:buNone/>
            </a:pPr>
            <a:r>
              <a:rPr lang="es-E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UNIT-II</a:t>
            </a:r>
            <a:endParaRPr lang="en-US" dirty="0"/>
          </a:p>
        </p:txBody>
      </p:sp>
      <p:sp>
        <p:nvSpPr>
          <p:cNvPr id="3" name="Content Placeholder 2"/>
          <p:cNvSpPr>
            <a:spLocks noGrp="1"/>
          </p:cNvSpPr>
          <p:nvPr>
            <p:ph idx="1"/>
          </p:nvPr>
        </p:nvSpPr>
        <p:spPr/>
        <p:txBody>
          <a:bodyPr>
            <a:normAutofit/>
          </a:bodyPr>
          <a:lstStyle/>
          <a:p>
            <a:pPr lvl="1">
              <a:buNone/>
            </a:pPr>
            <a:r>
              <a:rPr lang="en-GB" dirty="0"/>
              <a:t>Unit II : </a:t>
            </a:r>
            <a:r>
              <a:rPr lang="en-GB" b="1" dirty="0" err="1"/>
              <a:t>Macroprocessors</a:t>
            </a:r>
            <a:r>
              <a:rPr lang="en-GB" b="1" dirty="0"/>
              <a:t>, Loaders And Linkers </a:t>
            </a:r>
            <a:r>
              <a:rPr lang="en-GB" dirty="0"/>
              <a:t>Macro Processor: Macro Definition and call, Macro Expansion, Nested Macro Calls and definition, Advanced Macro Facilities, Design of two-pass Macro Processor. Loaders: Loader Schemes, Compile and Go, General Loader Scheme, Absolute Loader Scheme, Subroutine Linkages, Relocation and linking concepts, Self-relocating programs, Relocating Loaders, Direct Linking Loaders, Overlay Structure. Linkers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8001000" cy="5668963"/>
          </a:xfrm>
        </p:spPr>
        <p:txBody>
          <a:bodyPr/>
          <a:lstStyle/>
          <a:p>
            <a:r>
              <a:rPr lang="en-US" dirty="0" smtClean="0"/>
              <a:t>{ </a:t>
            </a:r>
          </a:p>
          <a:p>
            <a:r>
              <a:rPr lang="en-US" dirty="0" err="1" smtClean="0"/>
              <a:t>int</a:t>
            </a:r>
            <a:r>
              <a:rPr lang="en-US" dirty="0" smtClean="0"/>
              <a:t> a, b, c;</a:t>
            </a:r>
          </a:p>
          <a:p>
            <a:r>
              <a:rPr lang="en-US" dirty="0" smtClean="0"/>
              <a:t> </a:t>
            </a:r>
            <a:r>
              <a:rPr lang="en-US" dirty="0" err="1" smtClean="0"/>
              <a:t>int</a:t>
            </a:r>
            <a:r>
              <a:rPr lang="en-US" dirty="0" smtClean="0"/>
              <a:t> x, y; </a:t>
            </a:r>
          </a:p>
          <a:p>
            <a:r>
              <a:rPr lang="en-US" dirty="0" smtClean="0"/>
              <a:t>/* ... */ </a:t>
            </a:r>
          </a:p>
          <a:p>
            <a:r>
              <a:rPr lang="en-US" dirty="0" smtClean="0"/>
              <a:t>x = a + b;</a:t>
            </a:r>
          </a:p>
          <a:p>
            <a:r>
              <a:rPr lang="en-US" dirty="0" smtClean="0"/>
              <a:t> y = x + c; // a + b is replaced by x </a:t>
            </a:r>
          </a:p>
          <a:p>
            <a:r>
              <a:rPr lang="en-US" dirty="0" smtClean="0"/>
              <a:t>/* ... */</a:t>
            </a:r>
          </a:p>
          <a:p>
            <a:r>
              <a:rPr lang="en-US" dirty="0" smtClean="0"/>
              <a:t>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668963"/>
          </a:xfrm>
        </p:spPr>
        <p:txBody>
          <a:bodyPr/>
          <a:lstStyle/>
          <a:p>
            <a:r>
              <a:rPr lang="en-US" b="1" dirty="0" smtClean="0"/>
              <a:t>Loop optimization:</a:t>
            </a:r>
          </a:p>
          <a:p>
            <a:pPr fontAlgn="base">
              <a:buNone/>
            </a:pPr>
            <a:r>
              <a:rPr lang="en-US" dirty="0" smtClean="0"/>
              <a:t>For ex:</a:t>
            </a:r>
          </a:p>
          <a:p>
            <a:pPr>
              <a:buNone/>
            </a:pPr>
            <a:r>
              <a:rPr lang="en-US" dirty="0" smtClean="0"/>
              <a:t>{ </a:t>
            </a:r>
            <a:r>
              <a:rPr lang="en-US" dirty="0" err="1" smtClean="0"/>
              <a:t>int</a:t>
            </a:r>
            <a:r>
              <a:rPr lang="en-US" dirty="0" smtClean="0"/>
              <a:t> a; </a:t>
            </a:r>
          </a:p>
          <a:p>
            <a:pPr>
              <a:buNone/>
            </a:pPr>
            <a:r>
              <a:rPr lang="en-US" dirty="0" smtClean="0"/>
              <a:t>for (</a:t>
            </a:r>
            <a:r>
              <a:rPr lang="en-US" dirty="0" err="1" smtClean="0"/>
              <a:t>i</a:t>
            </a:r>
            <a:r>
              <a:rPr lang="en-US" dirty="0" smtClean="0"/>
              <a:t> = 0; </a:t>
            </a:r>
            <a:r>
              <a:rPr lang="en-US" dirty="0" err="1" smtClean="0"/>
              <a:t>i</a:t>
            </a:r>
            <a:r>
              <a:rPr lang="en-US" dirty="0" smtClean="0"/>
              <a:t> &lt; 1000; </a:t>
            </a:r>
            <a:r>
              <a:rPr lang="en-US" dirty="0" err="1" smtClean="0"/>
              <a:t>i</a:t>
            </a:r>
            <a:r>
              <a:rPr lang="en-US" dirty="0" smtClean="0"/>
              <a:t>++ ) </a:t>
            </a:r>
          </a:p>
          <a:p>
            <a:pPr>
              <a:buNone/>
            </a:pPr>
            <a:r>
              <a:rPr lang="en-US" dirty="0" smtClean="0"/>
              <a:t>{ /* ... */ </a:t>
            </a:r>
          </a:p>
          <a:p>
            <a:pPr>
              <a:buNone/>
            </a:pPr>
            <a:r>
              <a:rPr lang="en-US" dirty="0" smtClean="0"/>
              <a:t>a = 10;</a:t>
            </a:r>
          </a:p>
          <a:p>
            <a:pPr>
              <a:buNone/>
            </a:pPr>
            <a:r>
              <a:rPr lang="en-US" dirty="0" smtClean="0"/>
              <a:t> /* ... */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0"/>
            <a:ext cx="8229600" cy="6126163"/>
          </a:xfrm>
        </p:spPr>
        <p:txBody>
          <a:bodyPr/>
          <a:lstStyle/>
          <a:p>
            <a:r>
              <a:rPr lang="en-US" dirty="0" smtClean="0"/>
              <a:t>if 'a' is local and not used in the loop, then it can be optimized as follows</a:t>
            </a:r>
          </a:p>
          <a:p>
            <a:r>
              <a:rPr lang="nn-NO" dirty="0" smtClean="0"/>
              <a:t>{ int a;</a:t>
            </a:r>
          </a:p>
          <a:p>
            <a:r>
              <a:rPr lang="nn-NO" dirty="0" smtClean="0"/>
              <a:t> a = 10;</a:t>
            </a:r>
          </a:p>
          <a:p>
            <a:r>
              <a:rPr lang="nn-NO" dirty="0" smtClean="0"/>
              <a:t> for (i = 0; i &lt; 1000; i++ ) </a:t>
            </a:r>
          </a:p>
          <a:p>
            <a:r>
              <a:rPr lang="nn-NO" dirty="0" smtClean="0"/>
              <a:t>{ </a:t>
            </a:r>
          </a:p>
          <a:p>
            <a:r>
              <a:rPr lang="nn-NO" dirty="0" smtClean="0"/>
              <a:t>/* ... */</a:t>
            </a:r>
          </a:p>
          <a:p>
            <a:r>
              <a:rPr lang="nn-NO" dirty="0" smtClean="0"/>
              <a:t> }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Code Generation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It takes the optimized representation of the intermediate code and maps it to the target machine language</a:t>
            </a:r>
          </a:p>
          <a:p>
            <a:r>
              <a:rPr lang="en-US" dirty="0" smtClean="0"/>
              <a:t> It translates the intermediate code into a sequence of (generally) re-locatable machine code</a:t>
            </a:r>
          </a:p>
          <a:p>
            <a:r>
              <a:rPr lang="en-US" dirty="0" smtClean="0"/>
              <a:t>Sequence of instructions of machine code performs the task as the intermediate code would do</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Symbol Table</a:t>
            </a:r>
            <a:br>
              <a:rPr lang="en-US" b="1" dirty="0" smtClean="0"/>
            </a:br>
            <a:endParaRPr lang="en-US" dirty="0"/>
          </a:p>
        </p:txBody>
      </p:sp>
      <p:sp>
        <p:nvSpPr>
          <p:cNvPr id="3" name="Content Placeholder 2"/>
          <p:cNvSpPr>
            <a:spLocks noGrp="1"/>
          </p:cNvSpPr>
          <p:nvPr>
            <p:ph idx="1"/>
          </p:nvPr>
        </p:nvSpPr>
        <p:spPr>
          <a:xfrm>
            <a:off x="457200" y="1143000"/>
            <a:ext cx="8229600" cy="5334000"/>
          </a:xfrm>
        </p:spPr>
        <p:txBody>
          <a:bodyPr/>
          <a:lstStyle/>
          <a:p>
            <a:r>
              <a:rPr lang="en-US" dirty="0" smtClean="0"/>
              <a:t>It is a data-structure maintained throughout all the phases of a compiler</a:t>
            </a:r>
          </a:p>
          <a:p>
            <a:r>
              <a:rPr lang="en-US" dirty="0" smtClean="0"/>
              <a:t> All the identifier's names along with their types are stored here</a:t>
            </a:r>
          </a:p>
          <a:p>
            <a:r>
              <a:rPr lang="en-US" dirty="0" smtClean="0"/>
              <a:t> The symbol table makes it easier for the compiler to quickly search the identifier record and retrieve it</a:t>
            </a:r>
          </a:p>
          <a:p>
            <a:r>
              <a:rPr lang="en-US" dirty="0" smtClean="0"/>
              <a:t> The symbol table is also used for scope management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t>Interaction of Lexical analyzer with  parser</a:t>
            </a:r>
          </a:p>
        </p:txBody>
      </p:sp>
      <p:sp>
        <p:nvSpPr>
          <p:cNvPr id="14341" name="Text Box 5"/>
          <p:cNvSpPr txBox="1">
            <a:spLocks noChangeArrowheads="1"/>
          </p:cNvSpPr>
          <p:nvPr/>
        </p:nvSpPr>
        <p:spPr bwMode="auto">
          <a:xfrm>
            <a:off x="2895600" y="3200400"/>
            <a:ext cx="105201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Lexical</a:t>
            </a:r>
          </a:p>
          <a:p>
            <a:r>
              <a:rPr lang="en-US" sz="2000"/>
              <a:t>analyzer</a:t>
            </a:r>
          </a:p>
        </p:txBody>
      </p:sp>
      <p:sp>
        <p:nvSpPr>
          <p:cNvPr id="14342" name="Text Box 6"/>
          <p:cNvSpPr txBox="1">
            <a:spLocks noChangeArrowheads="1"/>
          </p:cNvSpPr>
          <p:nvPr/>
        </p:nvSpPr>
        <p:spPr bwMode="auto">
          <a:xfrm>
            <a:off x="4724400" y="4953000"/>
            <a:ext cx="930255"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symbol</a:t>
            </a:r>
          </a:p>
          <a:p>
            <a:r>
              <a:rPr lang="en-US" sz="2000"/>
              <a:t>table</a:t>
            </a:r>
          </a:p>
        </p:txBody>
      </p:sp>
      <p:sp>
        <p:nvSpPr>
          <p:cNvPr id="14343" name="Text Box 7"/>
          <p:cNvSpPr txBox="1">
            <a:spLocks noChangeArrowheads="1"/>
          </p:cNvSpPr>
          <p:nvPr/>
        </p:nvSpPr>
        <p:spPr bwMode="auto">
          <a:xfrm>
            <a:off x="6172200" y="3276600"/>
            <a:ext cx="847155"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parser</a:t>
            </a:r>
          </a:p>
        </p:txBody>
      </p:sp>
      <p:sp>
        <p:nvSpPr>
          <p:cNvPr id="14344" name="Text Box 8"/>
          <p:cNvSpPr txBox="1">
            <a:spLocks noChangeArrowheads="1"/>
          </p:cNvSpPr>
          <p:nvPr/>
        </p:nvSpPr>
        <p:spPr bwMode="auto">
          <a:xfrm>
            <a:off x="898525" y="3241675"/>
            <a:ext cx="10729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0"/>
              <a:t>Source</a:t>
            </a:r>
          </a:p>
          <a:p>
            <a:r>
              <a:rPr lang="en-US" sz="2000" i="0"/>
              <a:t>program</a:t>
            </a:r>
          </a:p>
        </p:txBody>
      </p:sp>
      <p:sp>
        <p:nvSpPr>
          <p:cNvPr id="14345" name="Line 9"/>
          <p:cNvSpPr>
            <a:spLocks noChangeShapeType="1"/>
          </p:cNvSpPr>
          <p:nvPr/>
        </p:nvSpPr>
        <p:spPr bwMode="auto">
          <a:xfrm>
            <a:off x="2133600" y="36576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46" name="Line 10"/>
          <p:cNvSpPr>
            <a:spLocks noChangeShapeType="1"/>
          </p:cNvSpPr>
          <p:nvPr/>
        </p:nvSpPr>
        <p:spPr bwMode="auto">
          <a:xfrm>
            <a:off x="4114800" y="33528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47" name="Text Box 11"/>
          <p:cNvSpPr txBox="1">
            <a:spLocks noChangeArrowheads="1"/>
          </p:cNvSpPr>
          <p:nvPr/>
        </p:nvSpPr>
        <p:spPr bwMode="auto">
          <a:xfrm>
            <a:off x="4648200" y="2819400"/>
            <a:ext cx="7750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0"/>
              <a:t>token</a:t>
            </a:r>
          </a:p>
        </p:txBody>
      </p:sp>
      <p:sp>
        <p:nvSpPr>
          <p:cNvPr id="14348" name="Line 12"/>
          <p:cNvSpPr>
            <a:spLocks noChangeShapeType="1"/>
          </p:cNvSpPr>
          <p:nvPr/>
        </p:nvSpPr>
        <p:spPr bwMode="auto">
          <a:xfrm flipH="1">
            <a:off x="4114800" y="35814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49" name="Text Box 13"/>
          <p:cNvSpPr txBox="1">
            <a:spLocks noChangeArrowheads="1"/>
          </p:cNvSpPr>
          <p:nvPr/>
        </p:nvSpPr>
        <p:spPr bwMode="auto">
          <a:xfrm>
            <a:off x="4479925" y="354647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000"/>
          </a:p>
        </p:txBody>
      </p:sp>
      <p:sp>
        <p:nvSpPr>
          <p:cNvPr id="14350" name="Text Box 14"/>
          <p:cNvSpPr txBox="1">
            <a:spLocks noChangeArrowheads="1"/>
          </p:cNvSpPr>
          <p:nvPr/>
        </p:nvSpPr>
        <p:spPr bwMode="auto">
          <a:xfrm>
            <a:off x="4403725" y="3698875"/>
            <a:ext cx="17474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0" dirty="0" err="1" smtClean="0"/>
              <a:t>getNexttoken</a:t>
            </a:r>
            <a:r>
              <a:rPr lang="en-US" sz="2000" i="0" dirty="0"/>
              <a:t>()</a:t>
            </a:r>
          </a:p>
        </p:txBody>
      </p:sp>
      <p:sp>
        <p:nvSpPr>
          <p:cNvPr id="14351" name="Line 15"/>
          <p:cNvSpPr>
            <a:spLocks noChangeShapeType="1"/>
          </p:cNvSpPr>
          <p:nvPr/>
        </p:nvSpPr>
        <p:spPr bwMode="auto">
          <a:xfrm>
            <a:off x="3505200" y="4038600"/>
            <a:ext cx="1219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52" name="Line 16"/>
          <p:cNvSpPr>
            <a:spLocks noChangeShapeType="1"/>
          </p:cNvSpPr>
          <p:nvPr/>
        </p:nvSpPr>
        <p:spPr bwMode="auto">
          <a:xfrm flipH="1" flipV="1">
            <a:off x="3505200" y="4038600"/>
            <a:ext cx="1219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53" name="Line 17"/>
          <p:cNvSpPr>
            <a:spLocks noChangeShapeType="1"/>
          </p:cNvSpPr>
          <p:nvPr/>
        </p:nvSpPr>
        <p:spPr bwMode="auto">
          <a:xfrm flipV="1">
            <a:off x="5791200" y="3733800"/>
            <a:ext cx="9144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54" name="Line 18"/>
          <p:cNvSpPr>
            <a:spLocks noChangeShapeType="1"/>
          </p:cNvSpPr>
          <p:nvPr/>
        </p:nvSpPr>
        <p:spPr bwMode="auto">
          <a:xfrm flipH="1">
            <a:off x="5791200" y="3733800"/>
            <a:ext cx="9144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4355" name="Line 19"/>
          <p:cNvSpPr>
            <a:spLocks noChangeShapeType="1"/>
          </p:cNvSpPr>
          <p:nvPr/>
        </p:nvSpPr>
        <p:spPr bwMode="auto">
          <a:xfrm>
            <a:off x="7162800" y="3505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25822273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685800"/>
            <a:ext cx="7772400" cy="5410200"/>
          </a:xfrm>
        </p:spPr>
        <p:txBody>
          <a:bodyPr>
            <a:normAutofit lnSpcReduction="10000"/>
          </a:bodyPr>
          <a:lstStyle/>
          <a:p>
            <a:r>
              <a:rPr lang="en-US" sz="3600" dirty="0"/>
              <a:t>Some terminology:</a:t>
            </a:r>
          </a:p>
          <a:p>
            <a:pPr lvl="1"/>
            <a:r>
              <a:rPr lang="en-US" sz="2400" b="1" i="1" dirty="0"/>
              <a:t>Token</a:t>
            </a:r>
            <a:r>
              <a:rPr lang="en-US" sz="2400" dirty="0"/>
              <a:t>: a group of characters having a collective meaning. A </a:t>
            </a:r>
            <a:r>
              <a:rPr lang="en-US" sz="2400" i="1" dirty="0"/>
              <a:t>lexeme</a:t>
            </a:r>
            <a:r>
              <a:rPr lang="en-US" sz="2400" dirty="0"/>
              <a:t> is a particular instant of a token.</a:t>
            </a:r>
          </a:p>
          <a:p>
            <a:pPr lvl="2"/>
            <a:r>
              <a:rPr lang="en-US" dirty="0"/>
              <a:t>E.g. token: identifier, lexeme: pi, etc.</a:t>
            </a:r>
          </a:p>
          <a:p>
            <a:pPr lvl="1"/>
            <a:r>
              <a:rPr lang="en-US" sz="2400" b="1" i="1" dirty="0"/>
              <a:t>pattern</a:t>
            </a:r>
            <a:r>
              <a:rPr lang="en-US" sz="2400" dirty="0"/>
              <a:t>: the rule describing how a token can be formed</a:t>
            </a:r>
            <a:r>
              <a:rPr lang="en-US" dirty="0"/>
              <a:t>.</a:t>
            </a:r>
          </a:p>
          <a:p>
            <a:pPr lvl="2"/>
            <a:r>
              <a:rPr lang="en-US" dirty="0" err="1"/>
              <a:t>E.g</a:t>
            </a:r>
            <a:r>
              <a:rPr lang="en-US" dirty="0"/>
              <a:t>: identifier:    ([a-z]|[A-Z]) ([a-z]|[A-Z]|[0-9])*</a:t>
            </a:r>
          </a:p>
          <a:p>
            <a:pPr lvl="2"/>
            <a:endParaRPr lang="en-US" dirty="0"/>
          </a:p>
          <a:p>
            <a:r>
              <a:rPr lang="en-US" sz="2800" dirty="0"/>
              <a:t>Lexical analyzer does not have to be an individual phase. </a:t>
            </a:r>
            <a:endParaRPr lang="en-US" sz="2800" dirty="0" smtClean="0"/>
          </a:p>
          <a:p>
            <a:r>
              <a:rPr lang="en-US" sz="2800" dirty="0" smtClean="0"/>
              <a:t>But </a:t>
            </a:r>
            <a:r>
              <a:rPr lang="en-US" sz="2800" dirty="0"/>
              <a:t>having a separate phase simplifies the design and improves the efficiency and portability</a:t>
            </a:r>
            <a:r>
              <a:rPr lang="en-US" sz="3600" dirty="0"/>
              <a:t>.</a:t>
            </a:r>
          </a:p>
        </p:txBody>
      </p:sp>
    </p:spTree>
    <p:extLst>
      <p:ext uri="{BB962C8B-B14F-4D97-AF65-F5344CB8AC3E}">
        <p14:creationId xmlns:p14="http://schemas.microsoft.com/office/powerpoint/2010/main" val="16204724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lstStyle/>
          <a:p>
            <a:pPr eaLnBrk="1" hangingPunct="1"/>
            <a:r>
              <a:rPr lang="en-US" smtClean="0"/>
              <a:t>Specification of tokens</a:t>
            </a:r>
          </a:p>
        </p:txBody>
      </p:sp>
      <p:sp>
        <p:nvSpPr>
          <p:cNvPr id="16387" name="Content Placeholder 15"/>
          <p:cNvSpPr>
            <a:spLocks noGrp="1"/>
          </p:cNvSpPr>
          <p:nvPr>
            <p:ph idx="1"/>
          </p:nvPr>
        </p:nvSpPr>
        <p:spPr/>
        <p:txBody>
          <a:bodyPr>
            <a:normAutofit lnSpcReduction="10000"/>
          </a:bodyPr>
          <a:lstStyle/>
          <a:p>
            <a:pPr eaLnBrk="1" hangingPunct="1"/>
            <a:r>
              <a:rPr lang="en-US" smtClean="0"/>
              <a:t>In theory of compilation regular expressions are used to formalize the specification of tokens</a:t>
            </a:r>
          </a:p>
          <a:p>
            <a:pPr eaLnBrk="1" hangingPunct="1"/>
            <a:r>
              <a:rPr lang="en-US" smtClean="0"/>
              <a:t>Regular expressions are means for specifying regular languages</a:t>
            </a:r>
          </a:p>
          <a:p>
            <a:pPr eaLnBrk="1" hangingPunct="1"/>
            <a:r>
              <a:rPr lang="en-US" smtClean="0"/>
              <a:t>Example:</a:t>
            </a:r>
          </a:p>
          <a:p>
            <a:pPr lvl="2" eaLnBrk="1" hangingPunct="1"/>
            <a:r>
              <a:rPr lang="en-US" smtClean="0"/>
              <a:t>Letter_(letter_ | digit)*</a:t>
            </a:r>
          </a:p>
          <a:p>
            <a:pPr eaLnBrk="1" hangingPunct="1"/>
            <a:r>
              <a:rPr lang="en-US" smtClean="0"/>
              <a:t>Each regular expression is a pattern specifying the form of strings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lstStyle/>
          <a:p>
            <a:pPr eaLnBrk="1" hangingPunct="1"/>
            <a:r>
              <a:rPr lang="en-US" dirty="0" smtClean="0"/>
              <a:t>Regular expressions</a:t>
            </a:r>
          </a:p>
        </p:txBody>
      </p:sp>
      <p:sp>
        <p:nvSpPr>
          <p:cNvPr id="17411" name="Content Placeholder 15"/>
          <p:cNvSpPr>
            <a:spLocks noGrp="1"/>
          </p:cNvSpPr>
          <p:nvPr>
            <p:ph idx="1"/>
          </p:nvPr>
        </p:nvSpPr>
        <p:spPr/>
        <p:txBody>
          <a:bodyPr>
            <a:normAutofit fontScale="92500" lnSpcReduction="10000"/>
          </a:bodyPr>
          <a:lstStyle/>
          <a:p>
            <a:pPr eaLnBrk="1" hangingPunct="1"/>
            <a:r>
              <a:rPr lang="en-US" sz="2000" dirty="0" smtClean="0">
                <a:latin typeface="MS Mincho" pitchFamily="49" charset="-128"/>
                <a:ea typeface="MS Mincho" pitchFamily="49" charset="-128"/>
              </a:rPr>
              <a:t>Ɛ</a:t>
            </a:r>
            <a:r>
              <a:rPr lang="en-US" dirty="0" smtClean="0"/>
              <a:t> is a regular expression, L(</a:t>
            </a:r>
            <a:r>
              <a:rPr lang="en-US" sz="2000" dirty="0" smtClean="0">
                <a:latin typeface="MS Mincho" pitchFamily="49" charset="-128"/>
                <a:ea typeface="MS Mincho" pitchFamily="49" charset="-128"/>
              </a:rPr>
              <a:t>Ɛ</a:t>
            </a:r>
            <a:r>
              <a:rPr lang="en-US" dirty="0" smtClean="0"/>
              <a:t>) = {</a:t>
            </a:r>
            <a:r>
              <a:rPr lang="en-US" sz="2000" dirty="0" smtClean="0">
                <a:latin typeface="MS Mincho" pitchFamily="49" charset="-128"/>
                <a:ea typeface="MS Mincho" pitchFamily="49" charset="-128"/>
              </a:rPr>
              <a:t>Ɛ</a:t>
            </a:r>
            <a:r>
              <a:rPr lang="en-US" dirty="0" smtClean="0"/>
              <a:t>}</a:t>
            </a:r>
          </a:p>
          <a:p>
            <a:pPr eaLnBrk="1" hangingPunct="1"/>
            <a:r>
              <a:rPr lang="en-US" dirty="0" smtClean="0"/>
              <a:t>If a is a symbol in </a:t>
            </a:r>
            <a:r>
              <a:rPr lang="en-US" dirty="0" smtClean="0">
                <a:latin typeface="MS Mincho" pitchFamily="49" charset="-128"/>
                <a:ea typeface="MS Mincho" pitchFamily="49" charset="-128"/>
              </a:rPr>
              <a:t>∑</a:t>
            </a:r>
            <a:r>
              <a:rPr lang="en-US" dirty="0" smtClean="0">
                <a:ea typeface="MS Mincho" pitchFamily="49" charset="-128"/>
              </a:rPr>
              <a:t>then a is a regular expression, L(a) = {a}</a:t>
            </a:r>
          </a:p>
          <a:p>
            <a:pPr eaLnBrk="1" hangingPunct="1"/>
            <a:r>
              <a:rPr lang="en-US" dirty="0" smtClean="0">
                <a:ea typeface="MS Mincho" pitchFamily="49" charset="-128"/>
              </a:rPr>
              <a:t>(r) | (s) is a regular expression denoting the language L(r) </a:t>
            </a:r>
            <a:r>
              <a:rPr lang="en-US" dirty="0" smtClean="0">
                <a:latin typeface="MS Mincho" pitchFamily="49" charset="-128"/>
                <a:ea typeface="MS Mincho" pitchFamily="49" charset="-128"/>
              </a:rPr>
              <a:t>∪ </a:t>
            </a:r>
            <a:r>
              <a:rPr lang="en-US" dirty="0" smtClean="0">
                <a:ea typeface="MS Mincho" pitchFamily="49" charset="-128"/>
              </a:rPr>
              <a:t>L(s)</a:t>
            </a:r>
          </a:p>
          <a:p>
            <a:pPr eaLnBrk="1" hangingPunct="1"/>
            <a:r>
              <a:rPr lang="en-US" dirty="0" smtClean="0">
                <a:ea typeface="MS Mincho" pitchFamily="49" charset="-128"/>
              </a:rPr>
              <a:t> (r)(s) is a regular expression denoting the language L(r)L(s)</a:t>
            </a:r>
          </a:p>
          <a:p>
            <a:pPr eaLnBrk="1" hangingPunct="1"/>
            <a:r>
              <a:rPr lang="en-US" dirty="0" smtClean="0">
                <a:ea typeface="MS Mincho" pitchFamily="49" charset="-128"/>
              </a:rPr>
              <a:t>(r)* is a regular expression denoting (L(r))*</a:t>
            </a:r>
          </a:p>
          <a:p>
            <a:pPr eaLnBrk="1" hangingPunct="1"/>
            <a:r>
              <a:rPr lang="en-US" dirty="0" smtClean="0">
                <a:ea typeface="MS Mincho" pitchFamily="49" charset="-128"/>
              </a:rPr>
              <a:t>(r) is a regular expression denting L(r)</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Automatic construction of lexical</a:t>
            </a:r>
            <a:br>
              <a:rPr lang="en-US" dirty="0" smtClean="0"/>
            </a:br>
            <a:r>
              <a:rPr lang="en-US" dirty="0" smtClean="0"/>
              <a:t>analyzer using LEX</a:t>
            </a:r>
            <a:br>
              <a:rPr lang="en-US" dirty="0" smtClean="0"/>
            </a:br>
            <a:r>
              <a:rPr lang="en-US" dirty="0" smtClean="0"/>
              <a:t/>
            </a:r>
            <a:br>
              <a:rPr lang="en-US" dirty="0" smtClean="0"/>
            </a:br>
            <a:r>
              <a:rPr lang="en-US" dirty="0" err="1" smtClean="0"/>
              <a:t>Lex</a:t>
            </a:r>
            <a:r>
              <a:rPr lang="en-US" dirty="0" smtClean="0"/>
              <a:t> </a:t>
            </a:r>
            <a:endParaRPr lang="en-US" dirty="0"/>
          </a:p>
        </p:txBody>
      </p:sp>
      <p:sp>
        <p:nvSpPr>
          <p:cNvPr id="5123" name="Rectangle 3"/>
          <p:cNvSpPr>
            <a:spLocks noGrp="1" noChangeArrowheads="1"/>
          </p:cNvSpPr>
          <p:nvPr>
            <p:ph type="body" idx="1"/>
          </p:nvPr>
        </p:nvSpPr>
        <p:spPr>
          <a:xfrm>
            <a:off x="457200" y="1981200"/>
            <a:ext cx="8229600" cy="4525963"/>
          </a:xfrm>
        </p:spPr>
        <p:txBody>
          <a:bodyPr/>
          <a:lstStyle/>
          <a:p>
            <a:endParaRPr lang="en-US" dirty="0" smtClean="0"/>
          </a:p>
          <a:p>
            <a:pPr lvl="1"/>
            <a:r>
              <a:rPr lang="en-US" sz="2000" dirty="0" smtClean="0"/>
              <a:t>generates </a:t>
            </a:r>
            <a:r>
              <a:rPr lang="en-US" sz="2000" dirty="0"/>
              <a:t>C code for the lexical analyzer (scanner)</a:t>
            </a:r>
          </a:p>
          <a:p>
            <a:pPr lvl="1"/>
            <a:r>
              <a:rPr lang="en-US" sz="2000" dirty="0"/>
              <a:t>Token patterns specified by regular </a:t>
            </a:r>
            <a:r>
              <a:rPr lang="en-US" sz="2000" dirty="0" smtClean="0"/>
              <a:t>expressions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III:</a:t>
            </a:r>
            <a:endParaRPr lang="en-US" dirty="0"/>
          </a:p>
        </p:txBody>
      </p:sp>
      <p:sp>
        <p:nvSpPr>
          <p:cNvPr id="3" name="Content Placeholder 2"/>
          <p:cNvSpPr>
            <a:spLocks noGrp="1"/>
          </p:cNvSpPr>
          <p:nvPr>
            <p:ph idx="1"/>
          </p:nvPr>
        </p:nvSpPr>
        <p:spPr/>
        <p:txBody>
          <a:bodyPr>
            <a:normAutofit/>
          </a:bodyPr>
          <a:lstStyle/>
          <a:p>
            <a:r>
              <a:rPr lang="en-GB" dirty="0"/>
              <a:t>Unit III : Introduction To Compilers Phase structure of Compiler and entire compilation process. Lexical </a:t>
            </a:r>
            <a:r>
              <a:rPr lang="en-GB" dirty="0" err="1"/>
              <a:t>Analyzer</a:t>
            </a:r>
            <a:r>
              <a:rPr lang="en-GB" dirty="0"/>
              <a:t>: The Role of the Lexical </a:t>
            </a:r>
            <a:r>
              <a:rPr lang="en-GB" dirty="0" err="1"/>
              <a:t>Analyzer</a:t>
            </a:r>
            <a:r>
              <a:rPr lang="en-GB" dirty="0"/>
              <a:t>, Input Buffering. Specification of Tokens, Recognition Tokens, Design of Lexical </a:t>
            </a:r>
            <a:r>
              <a:rPr lang="en-GB" dirty="0" err="1"/>
              <a:t>Analyzer</a:t>
            </a:r>
            <a:r>
              <a:rPr lang="en-GB" dirty="0"/>
              <a:t> using Uniform Symbol Table, Lexical Errors. LEX: LEX Specification, Generation of Lexical </a:t>
            </a:r>
            <a:r>
              <a:rPr lang="en-GB" dirty="0" err="1"/>
              <a:t>Analyzer</a:t>
            </a:r>
            <a:r>
              <a:rPr lang="en-GB" dirty="0"/>
              <a:t> by LEX</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lex.yy.c</a:t>
            </a:r>
            <a:endParaRPr lang="en-US" dirty="0" smtClean="0"/>
          </a:p>
          <a:p>
            <a:r>
              <a:rPr lang="en-US" dirty="0" err="1" smtClean="0"/>
              <a:t>Lex</a:t>
            </a:r>
            <a:r>
              <a:rPr lang="en-US" dirty="0" smtClean="0"/>
              <a:t> Source file </a:t>
            </a:r>
            <a:r>
              <a:rPr lang="en-US" dirty="0" smtClean="0">
                <a:sym typeface="Wingdings" pitchFamily="2" charset="2"/>
              </a:rPr>
              <a:t> </a:t>
            </a:r>
            <a:r>
              <a:rPr lang="en-US" dirty="0" err="1" smtClean="0">
                <a:sym typeface="Wingdings" pitchFamily="2" charset="2"/>
              </a:rPr>
              <a:t>Lex</a:t>
            </a:r>
            <a:r>
              <a:rPr lang="en-US" dirty="0" smtClean="0">
                <a:sym typeface="Wingdings" pitchFamily="2" charset="2"/>
              </a:rPr>
              <a:t> compiler</a:t>
            </a:r>
          </a:p>
          <a:p>
            <a:pPr>
              <a:buNone/>
            </a:pPr>
            <a:r>
              <a:rPr lang="en-US" dirty="0" smtClean="0">
                <a:sym typeface="Wingdings" pitchFamily="2" charset="2"/>
              </a:rPr>
              <a:t>C compiler </a:t>
            </a:r>
            <a:r>
              <a:rPr lang="en-US" dirty="0" err="1" smtClean="0">
                <a:sym typeface="Wingdings" pitchFamily="2" charset="2"/>
              </a:rPr>
              <a:t>a.out</a:t>
            </a:r>
            <a:endParaRPr lang="en-US" dirty="0" smtClean="0">
              <a:sym typeface="Wingdings" pitchFamily="2" charset="2"/>
            </a:endParaRPr>
          </a:p>
          <a:p>
            <a:pPr>
              <a:buNone/>
            </a:pPr>
            <a:r>
              <a:rPr lang="en-US" dirty="0" smtClean="0"/>
              <a:t>Input stream </a:t>
            </a:r>
            <a:r>
              <a:rPr lang="en-US" dirty="0" smtClean="0">
                <a:sym typeface="Wingdings" pitchFamily="2" charset="2"/>
              </a:rPr>
              <a:t> Scanner Sequence of tokens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Lexical Analyzer Generator -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708025"/>
          </a:xfrm>
          <a:prstGeom prst="rect">
            <a:avLst/>
          </a:prstGeom>
          <a:noFill/>
          <a:ln w="9525">
            <a:noFill/>
            <a:miter lim="800000"/>
            <a:headEnd/>
            <a:tailEnd/>
          </a:ln>
        </p:spPr>
        <p:txBody>
          <a:bodyPr>
            <a:spAutoFit/>
          </a:bodyPr>
          <a:lstStyle/>
          <a:p>
            <a:r>
              <a:rPr lang="en-US" sz="2000"/>
              <a:t>Lex Source program</a:t>
            </a:r>
          </a:p>
          <a:p>
            <a:r>
              <a:rPr lang="en-US" sz="2000"/>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400050"/>
          </a:xfrm>
          <a:prstGeom prst="rect">
            <a:avLst/>
          </a:prstGeom>
          <a:noFill/>
          <a:ln w="9525">
            <a:noFill/>
            <a:miter lim="800000"/>
            <a:headEnd/>
            <a:tailEnd/>
          </a:ln>
        </p:spPr>
        <p:txBody>
          <a:bodyPr>
            <a:spAutoFit/>
          </a:bodyPr>
          <a:lstStyle/>
          <a:p>
            <a:r>
              <a:rPr lang="en-US" sz="2000"/>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C</a:t>
            </a:r>
          </a:p>
          <a:p>
            <a:pPr algn="ctr">
              <a:defRPr/>
            </a:pPr>
            <a:r>
              <a:rPr lang="en-US">
                <a:solidFill>
                  <a:srgbClr val="FFFFFF"/>
                </a:solidFill>
                <a:cs typeface="Arial"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400050"/>
          </a:xfrm>
          <a:prstGeom prst="rect">
            <a:avLst/>
          </a:prstGeom>
          <a:noFill/>
          <a:ln w="9525">
            <a:noFill/>
            <a:miter lim="800000"/>
            <a:headEnd/>
            <a:tailEnd/>
          </a:ln>
        </p:spPr>
        <p:txBody>
          <a:bodyPr>
            <a:spAutoFit/>
          </a:bodyPr>
          <a:lstStyle/>
          <a:p>
            <a:r>
              <a:rPr lang="en-US" sz="2000"/>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400050"/>
          </a:xfrm>
          <a:prstGeom prst="rect">
            <a:avLst/>
          </a:prstGeom>
          <a:noFill/>
          <a:ln w="9525">
            <a:noFill/>
            <a:miter lim="800000"/>
            <a:headEnd/>
            <a:tailEnd/>
          </a:ln>
        </p:spPr>
        <p:txBody>
          <a:bodyPr>
            <a:spAutoFit/>
          </a:bodyPr>
          <a:lstStyle/>
          <a:p>
            <a:r>
              <a:rPr lang="en-US" sz="2000"/>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a.out</a:t>
            </a:r>
            <a:endParaRPr lang="en-US" dirty="0"/>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400050"/>
          </a:xfrm>
          <a:prstGeom prst="rect">
            <a:avLst/>
          </a:prstGeom>
          <a:noFill/>
          <a:ln w="9525">
            <a:noFill/>
            <a:miter lim="800000"/>
            <a:headEnd/>
            <a:tailEnd/>
          </a:ln>
        </p:spPr>
        <p:txBody>
          <a:bodyPr>
            <a:spAutoFit/>
          </a:bodyPr>
          <a:lstStyle/>
          <a:p>
            <a:r>
              <a:rPr lang="en-US" sz="2000"/>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708025"/>
          </a:xfrm>
          <a:prstGeom prst="rect">
            <a:avLst/>
          </a:prstGeom>
          <a:noFill/>
          <a:ln w="9525">
            <a:noFill/>
            <a:miter lim="800000"/>
            <a:headEnd/>
            <a:tailEnd/>
          </a:ln>
        </p:spPr>
        <p:txBody>
          <a:bodyPr>
            <a:spAutoFit/>
          </a:bodyPr>
          <a:lstStyle/>
          <a:p>
            <a:r>
              <a:rPr lang="en-US" sz="2000"/>
              <a:t>Sequence of tokens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a:t>
            </a:r>
            <a:r>
              <a:rPr lang="en-US" dirty="0" smtClean="0"/>
              <a:t> program structure</a:t>
            </a:r>
            <a:endParaRPr lang="en-US" dirty="0"/>
          </a:p>
        </p:txBody>
      </p:sp>
      <p:sp>
        <p:nvSpPr>
          <p:cNvPr id="4" name="Rectangle 3"/>
          <p:cNvSpPr>
            <a:spLocks noGrp="1" noChangeArrowheads="1"/>
          </p:cNvSpPr>
          <p:nvPr>
            <p:ph idx="1"/>
          </p:nvPr>
        </p:nvSpPr>
        <p:spPr/>
        <p:txBody>
          <a:bodyPr/>
          <a:lstStyle/>
          <a:p>
            <a:pPr>
              <a:lnSpc>
                <a:spcPct val="90000"/>
              </a:lnSpc>
              <a:buFontTx/>
              <a:buNone/>
            </a:pPr>
            <a:r>
              <a:rPr lang="en-US" sz="2800" dirty="0">
                <a:latin typeface="+mj-lt"/>
                <a:ea typeface="SimSun" pitchFamily="2" charset="-122"/>
              </a:rPr>
              <a:t>… definitions …</a:t>
            </a:r>
          </a:p>
          <a:p>
            <a:pPr>
              <a:lnSpc>
                <a:spcPct val="90000"/>
              </a:lnSpc>
              <a:buFontTx/>
              <a:buNone/>
            </a:pPr>
            <a:r>
              <a:rPr lang="en-US" sz="2800" dirty="0">
                <a:latin typeface="+mj-lt"/>
                <a:ea typeface="SimSun" pitchFamily="2" charset="-122"/>
              </a:rPr>
              <a:t>%%</a:t>
            </a:r>
          </a:p>
          <a:p>
            <a:pPr>
              <a:lnSpc>
                <a:spcPct val="90000"/>
              </a:lnSpc>
              <a:buFontTx/>
              <a:buNone/>
            </a:pPr>
            <a:r>
              <a:rPr lang="en-US" sz="2800" dirty="0">
                <a:latin typeface="+mj-lt"/>
                <a:ea typeface="SimSun" pitchFamily="2" charset="-122"/>
              </a:rPr>
              <a:t>… rules …</a:t>
            </a:r>
          </a:p>
          <a:p>
            <a:pPr>
              <a:lnSpc>
                <a:spcPct val="90000"/>
              </a:lnSpc>
              <a:buFontTx/>
              <a:buNone/>
            </a:pPr>
            <a:r>
              <a:rPr lang="en-US" sz="2800" dirty="0">
                <a:latin typeface="+mj-lt"/>
                <a:ea typeface="SimSun" pitchFamily="2" charset="-122"/>
              </a:rPr>
              <a:t>%%</a:t>
            </a:r>
          </a:p>
          <a:p>
            <a:pPr>
              <a:lnSpc>
                <a:spcPct val="90000"/>
              </a:lnSpc>
              <a:buFontTx/>
              <a:buNone/>
            </a:pPr>
            <a:r>
              <a:rPr lang="en-US" sz="2800" dirty="0">
                <a:latin typeface="+mj-lt"/>
                <a:ea typeface="SimSun" pitchFamily="2" charset="-122"/>
              </a:rPr>
              <a:t>… subroutines …</a:t>
            </a:r>
          </a:p>
          <a:p>
            <a:pPr>
              <a:lnSpc>
                <a:spcPct val="90000"/>
              </a:lnSpc>
              <a:buFontTx/>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CS331 • Lexical Analysis</a:t>
            </a:r>
            <a:endParaRPr lang="en-US" sz="1400" b="0" i="0">
              <a:solidFill>
                <a:schemeClr val="tx1"/>
              </a:solidFill>
              <a:latin typeface="Times" pitchFamily="-80" charset="0"/>
            </a:endParaRPr>
          </a:p>
        </p:txBody>
      </p:sp>
      <p:sp>
        <p:nvSpPr>
          <p:cNvPr id="345090" name="Rectangle 2"/>
          <p:cNvSpPr>
            <a:spLocks noGrp="1" noChangeArrowheads="1"/>
          </p:cNvSpPr>
          <p:nvPr>
            <p:ph type="title"/>
          </p:nvPr>
        </p:nvSpPr>
        <p:spPr>
          <a:xfrm>
            <a:off x="685800" y="344488"/>
            <a:ext cx="7772400" cy="906462"/>
          </a:xfrm>
        </p:spPr>
        <p:txBody>
          <a:bodyPr lIns="92075" tIns="46038" rIns="92075" bIns="46038"/>
          <a:lstStyle/>
          <a:p>
            <a:pPr eaLnBrk="1" hangingPunct="1">
              <a:defRPr/>
            </a:pPr>
            <a:r>
              <a:rPr lang="en-US" smtClean="0"/>
              <a:t>Three parts to Lex</a:t>
            </a:r>
          </a:p>
        </p:txBody>
      </p:sp>
      <p:sp>
        <p:nvSpPr>
          <p:cNvPr id="50180" name="Rectangle 3"/>
          <p:cNvSpPr>
            <a:spLocks noGrp="1" noChangeArrowheads="1"/>
          </p:cNvSpPr>
          <p:nvPr>
            <p:ph type="body" idx="1"/>
          </p:nvPr>
        </p:nvSpPr>
        <p:spPr>
          <a:xfrm>
            <a:off x="685800" y="1400175"/>
            <a:ext cx="7772400" cy="4608513"/>
          </a:xfrm>
          <a:noFill/>
        </p:spPr>
        <p:txBody>
          <a:bodyPr lIns="92075" tIns="46038" rIns="92075" bIns="46038">
            <a:normAutofit fontScale="92500" lnSpcReduction="10000"/>
          </a:bodyPr>
          <a:lstStyle/>
          <a:p>
            <a:pPr marL="609600" indent="-609600" eaLnBrk="1" hangingPunct="1">
              <a:lnSpc>
                <a:spcPct val="90000"/>
              </a:lnSpc>
              <a:buFont typeface="Times" pitchFamily="-80" charset="0"/>
              <a:buAutoNum type="arabicPeriod"/>
            </a:pPr>
            <a:r>
              <a:rPr lang="en-US" sz="2400" b="1" dirty="0" smtClean="0">
                <a:solidFill>
                  <a:schemeClr val="accent2"/>
                </a:solidFill>
              </a:rPr>
              <a:t>Declarations</a:t>
            </a:r>
          </a:p>
          <a:p>
            <a:pPr marL="609600" indent="-609600" eaLnBrk="1" hangingPunct="1">
              <a:lnSpc>
                <a:spcPct val="90000"/>
              </a:lnSpc>
              <a:buNone/>
            </a:pPr>
            <a:r>
              <a:rPr lang="en-US" sz="2400" b="1" dirty="0" smtClean="0">
                <a:solidFill>
                  <a:schemeClr val="accent2"/>
                </a:solidFill>
              </a:rPr>
              <a:t>It has global C and </a:t>
            </a:r>
            <a:r>
              <a:rPr lang="en-US" sz="2400" b="1" dirty="0" err="1" smtClean="0">
                <a:solidFill>
                  <a:schemeClr val="accent2"/>
                </a:solidFill>
              </a:rPr>
              <a:t>Lex</a:t>
            </a:r>
            <a:r>
              <a:rPr lang="en-US" sz="2400" b="1" dirty="0" smtClean="0">
                <a:solidFill>
                  <a:schemeClr val="accent2"/>
                </a:solidFill>
              </a:rPr>
              <a:t> declaration</a:t>
            </a:r>
          </a:p>
          <a:p>
            <a:pPr marL="990600" lvl="1" indent="-533400" eaLnBrk="1" hangingPunct="1">
              <a:lnSpc>
                <a:spcPct val="90000"/>
              </a:lnSpc>
            </a:pPr>
            <a:r>
              <a:rPr lang="en-US" sz="1800" dirty="0" smtClean="0"/>
              <a:t>Regular expression definitions of tokens</a:t>
            </a:r>
          </a:p>
          <a:p>
            <a:pPr marL="1752600" lvl="3" indent="-381000" eaLnBrk="1" hangingPunct="1">
              <a:lnSpc>
                <a:spcPct val="90000"/>
              </a:lnSpc>
              <a:buFontTx/>
              <a:buNone/>
            </a:pPr>
            <a:r>
              <a:rPr lang="en-US" sz="1200" b="1" dirty="0" smtClean="0">
                <a:solidFill>
                  <a:schemeClr val="accent2"/>
                </a:solidFill>
                <a:latin typeface="Courier New" pitchFamily="49" charset="0"/>
              </a:rPr>
              <a:t>%{ This is a sample </a:t>
            </a:r>
            <a:r>
              <a:rPr lang="en-US" sz="1200" b="1" dirty="0" err="1" smtClean="0">
                <a:solidFill>
                  <a:schemeClr val="accent2"/>
                </a:solidFill>
                <a:latin typeface="Courier New" pitchFamily="49" charset="0"/>
              </a:rPr>
              <a:t>Lex</a:t>
            </a:r>
            <a:r>
              <a:rPr lang="en-US" sz="1200" b="1" dirty="0" smtClean="0">
                <a:solidFill>
                  <a:schemeClr val="accent2"/>
                </a:solidFill>
                <a:latin typeface="Courier New" pitchFamily="49" charset="0"/>
              </a:rPr>
              <a:t> program written by....%} </a:t>
            </a:r>
          </a:p>
          <a:p>
            <a:pPr marL="1752600" lvl="3" indent="-381000" eaLnBrk="1" hangingPunct="1">
              <a:lnSpc>
                <a:spcPct val="90000"/>
              </a:lnSpc>
              <a:buFontTx/>
              <a:buNone/>
            </a:pPr>
            <a:r>
              <a:rPr lang="en-US" sz="1200" b="1" dirty="0" smtClean="0">
                <a:solidFill>
                  <a:schemeClr val="accent2"/>
                </a:solidFill>
                <a:latin typeface="Courier New" pitchFamily="49" charset="0"/>
              </a:rPr>
              <a:t>digit   --&gt;   [0-9]</a:t>
            </a:r>
          </a:p>
          <a:p>
            <a:pPr marL="1752600" lvl="3" indent="-381000" eaLnBrk="1" hangingPunct="1">
              <a:lnSpc>
                <a:spcPct val="90000"/>
              </a:lnSpc>
              <a:buFontTx/>
              <a:buNone/>
            </a:pPr>
            <a:r>
              <a:rPr lang="en-US" sz="1200" b="1" dirty="0" smtClean="0">
                <a:solidFill>
                  <a:schemeClr val="accent2"/>
                </a:solidFill>
                <a:latin typeface="Courier New" pitchFamily="49" charset="0"/>
              </a:rPr>
              <a:t>number  -- &gt; {digit} +</a:t>
            </a:r>
          </a:p>
          <a:p>
            <a:pPr marL="609600" indent="-609600" eaLnBrk="1" hangingPunct="1">
              <a:lnSpc>
                <a:spcPct val="90000"/>
              </a:lnSpc>
              <a:buNone/>
            </a:pPr>
            <a:r>
              <a:rPr lang="en-US" sz="2400" b="1" dirty="0" smtClean="0">
                <a:solidFill>
                  <a:schemeClr val="accent2"/>
                </a:solidFill>
              </a:rPr>
              <a:t>2. Transition Rules</a:t>
            </a:r>
          </a:p>
          <a:p>
            <a:pPr marL="609600" indent="-609600" eaLnBrk="1" hangingPunct="1">
              <a:lnSpc>
                <a:spcPct val="90000"/>
              </a:lnSpc>
              <a:buNone/>
            </a:pPr>
            <a:r>
              <a:rPr lang="en-US" sz="2400" b="1" dirty="0" smtClean="0">
                <a:solidFill>
                  <a:schemeClr val="accent2"/>
                </a:solidFill>
              </a:rPr>
              <a:t>	pattern </a:t>
            </a:r>
          </a:p>
          <a:p>
            <a:pPr marL="990600" lvl="1" indent="-533400" eaLnBrk="1" hangingPunct="1">
              <a:lnSpc>
                <a:spcPct val="90000"/>
              </a:lnSpc>
            </a:pPr>
            <a:r>
              <a:rPr lang="en-US" sz="1800" dirty="0" smtClean="0"/>
              <a:t>Regular Expression +Action when matched</a:t>
            </a:r>
          </a:p>
          <a:p>
            <a:pPr marL="1752600" lvl="3" indent="-381000" eaLnBrk="1" hangingPunct="1">
              <a:lnSpc>
                <a:spcPct val="90000"/>
              </a:lnSpc>
              <a:buFontTx/>
              <a:buNone/>
            </a:pPr>
            <a:r>
              <a:rPr lang="en-US" sz="1200" b="1" dirty="0" smtClean="0">
                <a:solidFill>
                  <a:schemeClr val="accent2"/>
                </a:solidFill>
                <a:latin typeface="Courier New" pitchFamily="49" charset="0"/>
              </a:rPr>
              <a:t>{number} { </a:t>
            </a:r>
            <a:r>
              <a:rPr lang="en-US" sz="1200" b="1" dirty="0" err="1" smtClean="0">
                <a:solidFill>
                  <a:schemeClr val="accent2"/>
                </a:solidFill>
                <a:latin typeface="Courier New" pitchFamily="49" charset="0"/>
              </a:rPr>
              <a:t>printf</a:t>
            </a:r>
            <a:r>
              <a:rPr lang="en-US" sz="1200" b="1" dirty="0" smtClean="0">
                <a:solidFill>
                  <a:schemeClr val="accent2"/>
                </a:solidFill>
                <a:latin typeface="Courier New" pitchFamily="49" charset="0"/>
              </a:rPr>
              <a:t>("The number is %s\n", </a:t>
            </a:r>
            <a:r>
              <a:rPr lang="en-US" sz="1200" b="1" dirty="0" err="1" smtClean="0">
                <a:solidFill>
                  <a:schemeClr val="accent2"/>
                </a:solidFill>
                <a:latin typeface="Courier New" pitchFamily="49" charset="0"/>
              </a:rPr>
              <a:t>yytext</a:t>
            </a:r>
            <a:r>
              <a:rPr lang="en-US" sz="1200" b="1" dirty="0" smtClean="0">
                <a:solidFill>
                  <a:schemeClr val="accent2"/>
                </a:solidFill>
                <a:latin typeface="Courier New" pitchFamily="49" charset="0"/>
              </a:rPr>
              <a:t>); }</a:t>
            </a:r>
          </a:p>
          <a:p>
            <a:pPr marL="1752600" lvl="3" indent="-381000" eaLnBrk="1" hangingPunct="1">
              <a:lnSpc>
                <a:spcPct val="90000"/>
              </a:lnSpc>
              <a:buFontTx/>
              <a:buNone/>
            </a:pPr>
            <a:r>
              <a:rPr lang="en-US" sz="1200" b="1" dirty="0" smtClean="0">
                <a:solidFill>
                  <a:schemeClr val="accent2"/>
                </a:solidFill>
                <a:latin typeface="Courier New" pitchFamily="49" charset="0"/>
              </a:rPr>
              <a:t>junk     { </a:t>
            </a:r>
            <a:r>
              <a:rPr lang="en-US" sz="1200" b="1" dirty="0" err="1" smtClean="0">
                <a:solidFill>
                  <a:schemeClr val="accent2"/>
                </a:solidFill>
                <a:latin typeface="Courier New" pitchFamily="49" charset="0"/>
              </a:rPr>
              <a:t>printf</a:t>
            </a:r>
            <a:r>
              <a:rPr lang="en-US" sz="1200" b="1" dirty="0" smtClean="0">
                <a:solidFill>
                  <a:schemeClr val="accent2"/>
                </a:solidFill>
                <a:latin typeface="Courier New" pitchFamily="49" charset="0"/>
              </a:rPr>
              <a:t>("Junk is not a valid input!\n"); }</a:t>
            </a:r>
          </a:p>
          <a:p>
            <a:pPr marL="1752600" lvl="3" indent="-381000" eaLnBrk="1" hangingPunct="1">
              <a:lnSpc>
                <a:spcPct val="90000"/>
              </a:lnSpc>
              <a:buFontTx/>
              <a:buNone/>
            </a:pPr>
            <a:r>
              <a:rPr lang="en-US" sz="1200" b="1" dirty="0" smtClean="0">
                <a:solidFill>
                  <a:schemeClr val="accent2"/>
                </a:solidFill>
                <a:latin typeface="Courier New" pitchFamily="49" charset="0"/>
              </a:rPr>
              <a:t>quit     { return 0; }</a:t>
            </a:r>
            <a:r>
              <a:rPr lang="en-US" sz="1200" dirty="0" smtClean="0">
                <a:solidFill>
                  <a:schemeClr val="accent2"/>
                </a:solidFill>
              </a:rPr>
              <a:t> </a:t>
            </a:r>
            <a:endParaRPr lang="en-US" sz="1600" b="1" dirty="0" smtClean="0">
              <a:solidFill>
                <a:schemeClr val="accent2"/>
              </a:solidFill>
            </a:endParaRPr>
          </a:p>
          <a:p>
            <a:pPr marL="609600" indent="-609600" eaLnBrk="1" hangingPunct="1">
              <a:lnSpc>
                <a:spcPct val="90000"/>
              </a:lnSpc>
              <a:buNone/>
            </a:pPr>
            <a:r>
              <a:rPr lang="en-US" sz="2400" b="1" dirty="0" smtClean="0">
                <a:solidFill>
                  <a:schemeClr val="accent2"/>
                </a:solidFill>
              </a:rPr>
              <a:t>3. </a:t>
            </a:r>
            <a:r>
              <a:rPr lang="en-US" sz="2400" b="1" dirty="0" err="1" smtClean="0">
                <a:solidFill>
                  <a:schemeClr val="accent2"/>
                </a:solidFill>
              </a:rPr>
              <a:t>Auxilliary</a:t>
            </a:r>
            <a:r>
              <a:rPr lang="en-US" sz="2400" b="1" dirty="0" smtClean="0">
                <a:solidFill>
                  <a:schemeClr val="accent2"/>
                </a:solidFill>
              </a:rPr>
              <a:t> Procedures</a:t>
            </a:r>
          </a:p>
          <a:p>
            <a:pPr marL="990600" lvl="1" indent="-533400" eaLnBrk="1" hangingPunct="1">
              <a:lnSpc>
                <a:spcPct val="90000"/>
              </a:lnSpc>
            </a:pPr>
            <a:r>
              <a:rPr lang="en-US" sz="1800" dirty="0" smtClean="0"/>
              <a:t>Written into the C program…..</a:t>
            </a:r>
          </a:p>
          <a:p>
            <a:pPr marL="990600" lvl="1" indent="-533400" eaLnBrk="1" hangingPunct="1">
              <a:lnSpc>
                <a:spcPct val="90000"/>
              </a:lnSpc>
            </a:pPr>
            <a:r>
              <a:rPr lang="en-US" sz="1800" dirty="0" err="1" smtClean="0"/>
              <a:t>int</a:t>
            </a:r>
            <a:r>
              <a:rPr lang="en-US" sz="1800" dirty="0" smtClean="0"/>
              <a:t> main() is required</a:t>
            </a:r>
          </a:p>
          <a:p>
            <a:pPr marL="990600" lvl="1" indent="-533400" eaLnBrk="1" hangingPunct="1">
              <a:lnSpc>
                <a:spcPct val="90000"/>
              </a:lnSpc>
            </a:pPr>
            <a:endParaRPr lang="en-US" sz="2000" dirty="0" smtClean="0"/>
          </a:p>
          <a:p>
            <a:pPr marL="609600" indent="-609600" algn="ctr" eaLnBrk="1" hangingPunct="1">
              <a:lnSpc>
                <a:spcPct val="90000"/>
              </a:lnSpc>
              <a:buFontTx/>
              <a:buNone/>
            </a:pPr>
            <a:r>
              <a:rPr lang="en-US" sz="2400" dirty="0" smtClean="0">
                <a:solidFill>
                  <a:srgbClr val="FF0714"/>
                </a:solidFill>
              </a:rPr>
              <a:t>%% separates the three parts</a:t>
            </a:r>
            <a:endParaRPr lang="en-US"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LEX program</a:t>
            </a:r>
            <a:endParaRPr lang="en-US" dirty="0"/>
          </a:p>
        </p:txBody>
      </p:sp>
      <p:sp>
        <p:nvSpPr>
          <p:cNvPr id="3" name="Content Placeholder 2"/>
          <p:cNvSpPr>
            <a:spLocks noGrp="1"/>
          </p:cNvSpPr>
          <p:nvPr>
            <p:ph idx="1"/>
          </p:nvPr>
        </p:nvSpPr>
        <p:spPr>
          <a:xfrm>
            <a:off x="457200" y="1143000"/>
            <a:ext cx="8229600" cy="5715000"/>
          </a:xfrm>
        </p:spPr>
        <p:txBody>
          <a:bodyPr>
            <a:noAutofit/>
          </a:bodyPr>
          <a:lstStyle/>
          <a:p>
            <a:pPr>
              <a:buNone/>
            </a:pPr>
            <a:r>
              <a:rPr lang="en-US" sz="2000" dirty="0" smtClean="0"/>
              <a:t>%{/*recognition of Verb*/%}</a:t>
            </a:r>
          </a:p>
          <a:p>
            <a:pPr>
              <a:buNone/>
            </a:pPr>
            <a:r>
              <a:rPr lang="en-US" sz="2000" dirty="0" smtClean="0"/>
              <a:t>%%</a:t>
            </a:r>
          </a:p>
          <a:p>
            <a:pPr>
              <a:buNone/>
            </a:pPr>
            <a:r>
              <a:rPr lang="en-US" sz="2000" dirty="0" smtClean="0"/>
              <a:t>[/t  ]+  ;</a:t>
            </a:r>
          </a:p>
          <a:p>
            <a:pPr>
              <a:buNone/>
            </a:pPr>
            <a:r>
              <a:rPr lang="en-US" sz="2000" dirty="0" smtClean="0"/>
              <a:t>is I</a:t>
            </a:r>
            <a:br>
              <a:rPr lang="en-US" sz="2000" dirty="0" smtClean="0"/>
            </a:br>
            <a:r>
              <a:rPr lang="en-US" sz="2000" dirty="0" smtClean="0"/>
              <a:t>am I</a:t>
            </a:r>
            <a:br>
              <a:rPr lang="en-US" sz="2000" dirty="0" smtClean="0"/>
            </a:br>
            <a:r>
              <a:rPr lang="en-US" sz="2000" dirty="0" smtClean="0"/>
              <a:t>are I</a:t>
            </a:r>
            <a:br>
              <a:rPr lang="en-US" sz="2000" dirty="0" smtClean="0"/>
            </a:br>
            <a:r>
              <a:rPr lang="en-US" sz="2000" dirty="0" smtClean="0"/>
              <a:t>were I</a:t>
            </a:r>
            <a:br>
              <a:rPr lang="en-US" sz="2000" dirty="0" smtClean="0"/>
            </a:br>
            <a:r>
              <a:rPr lang="en-US" sz="2000" b="1" dirty="0" smtClean="0"/>
              <a:t>was </a:t>
            </a:r>
            <a:r>
              <a:rPr lang="en-US" sz="2000" dirty="0" smtClean="0"/>
              <a:t>I</a:t>
            </a:r>
            <a:br>
              <a:rPr lang="en-US" sz="2000" dirty="0" smtClean="0"/>
            </a:br>
            <a:r>
              <a:rPr lang="en-US" sz="2000" dirty="0" smtClean="0"/>
              <a:t>be  {</a:t>
            </a:r>
            <a:r>
              <a:rPr lang="en-US" sz="2000" dirty="0" err="1" smtClean="0"/>
              <a:t>printf</a:t>
            </a:r>
            <a:r>
              <a:rPr lang="en-US" sz="2000" dirty="0" smtClean="0"/>
              <a:t>("%s: is a verb\</a:t>
            </a:r>
            <a:r>
              <a:rPr lang="en-US" sz="2000" dirty="0" err="1" smtClean="0"/>
              <a:t>nn</a:t>
            </a:r>
            <a:r>
              <a:rPr lang="en-US" sz="2000" dirty="0" smtClean="0"/>
              <a:t>, </a:t>
            </a:r>
            <a:r>
              <a:rPr lang="en-US" sz="2000" b="1" dirty="0" err="1" smtClean="0"/>
              <a:t>yytext</a:t>
            </a:r>
            <a:r>
              <a:rPr lang="en-US" sz="2000" b="1" dirty="0" smtClean="0"/>
              <a:t>); }</a:t>
            </a:r>
          </a:p>
          <a:p>
            <a:pPr>
              <a:buNone/>
            </a:pPr>
            <a:r>
              <a:rPr lang="en-US" sz="2000" b="1" dirty="0" smtClean="0"/>
              <a:t>[a-</a:t>
            </a:r>
            <a:r>
              <a:rPr lang="en-US" sz="2000" b="1" dirty="0" err="1" smtClean="0"/>
              <a:t>zA</a:t>
            </a:r>
            <a:r>
              <a:rPr lang="en-US" sz="2000" b="1" dirty="0" smtClean="0"/>
              <a:t>-Z]+  {</a:t>
            </a:r>
            <a:r>
              <a:rPr lang="en-US" sz="2000" b="1" dirty="0" err="1" smtClean="0"/>
              <a:t>printf</a:t>
            </a:r>
            <a:r>
              <a:rPr lang="en-US" sz="2000" b="1" dirty="0" smtClean="0"/>
              <a:t>(“%s:is not a verb\n”, </a:t>
            </a:r>
            <a:r>
              <a:rPr lang="en-US" sz="2000" b="1" dirty="0" err="1" smtClean="0"/>
              <a:t>yytext</a:t>
            </a:r>
            <a:r>
              <a:rPr lang="en-US" sz="2000" b="1" dirty="0" smtClean="0"/>
              <a:t>);}</a:t>
            </a:r>
          </a:p>
          <a:p>
            <a:pPr>
              <a:buNone/>
            </a:pPr>
            <a:r>
              <a:rPr lang="en-US" sz="2000" dirty="0" smtClean="0"/>
              <a:t/>
            </a:r>
            <a:br>
              <a:rPr lang="en-US" sz="2000" dirty="0" smtClean="0"/>
            </a:br>
            <a:r>
              <a:rPr lang="en-US" sz="2000" dirty="0" smtClean="0"/>
              <a:t>%%</a:t>
            </a:r>
          </a:p>
          <a:p>
            <a:pPr>
              <a:buNone/>
            </a:pPr>
            <a:r>
              <a:rPr lang="en-US" sz="2000" dirty="0" smtClean="0"/>
              <a:t>Main()</a:t>
            </a:r>
          </a:p>
          <a:p>
            <a:pPr>
              <a:buNone/>
            </a:pPr>
            <a:r>
              <a:rPr lang="en-US" sz="2000" dirty="0" smtClean="0"/>
              <a:t>{</a:t>
            </a:r>
          </a:p>
          <a:p>
            <a:pPr>
              <a:buNone/>
            </a:pPr>
            <a:r>
              <a:rPr lang="en-US" sz="2000" dirty="0" err="1" smtClean="0"/>
              <a:t>yylex</a:t>
            </a:r>
            <a:r>
              <a:rPr lang="en-US" sz="2000" dirty="0" smtClean="0"/>
              <a:t>();</a:t>
            </a:r>
          </a:p>
          <a:p>
            <a:pPr>
              <a:buNone/>
            </a:pPr>
            <a:r>
              <a:rPr lang="en-US" sz="2000" dirty="0" smtClean="0"/>
              <a:t>}</a:t>
            </a:r>
            <a:br>
              <a:rPr lang="en-US" sz="2000" dirty="0" smtClean="0"/>
            </a:b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0444"/>
            <a:ext cx="7886700" cy="4309529"/>
          </a:xfrm>
        </p:spPr>
        <p:txBody>
          <a:bodyPr>
            <a:normAutofit fontScale="77500" lnSpcReduction="20000"/>
          </a:bodyPr>
          <a:lstStyle/>
          <a:p>
            <a:pPr marL="0" lvl="0" indent="0">
              <a:buNone/>
            </a:pPr>
            <a:r>
              <a:rPr lang="en-IN" b="1" dirty="0" smtClean="0"/>
              <a:t>Assignment 3</a:t>
            </a:r>
          </a:p>
          <a:p>
            <a:pPr lvl="0"/>
            <a:r>
              <a:rPr lang="en-IN" b="1" dirty="0" smtClean="0"/>
              <a:t>Write </a:t>
            </a:r>
            <a:r>
              <a:rPr lang="en-IN" b="1" dirty="0"/>
              <a:t>a program to implement a lexical </a:t>
            </a:r>
            <a:r>
              <a:rPr lang="en-IN" b="1" dirty="0" err="1"/>
              <a:t>analyzer</a:t>
            </a:r>
            <a:r>
              <a:rPr lang="en-IN" b="1" dirty="0"/>
              <a:t> for parts of speech</a:t>
            </a:r>
            <a:r>
              <a:rPr lang="en-IN" b="1" dirty="0" smtClean="0"/>
              <a:t>.</a:t>
            </a:r>
          </a:p>
          <a:p>
            <a:pPr marL="0" indent="0">
              <a:buNone/>
            </a:pPr>
            <a:r>
              <a:rPr lang="en-IN" b="1" dirty="0" smtClean="0"/>
              <a:t>INPUT:</a:t>
            </a:r>
          </a:p>
          <a:p>
            <a:pPr marL="0" indent="0">
              <a:buNone/>
            </a:pPr>
            <a:r>
              <a:rPr lang="en-IN" b="1" dirty="0" smtClean="0"/>
              <a:t>Ram ran quickly</a:t>
            </a:r>
          </a:p>
          <a:p>
            <a:pPr marL="0" indent="0">
              <a:buNone/>
            </a:pPr>
            <a:endParaRPr lang="en-IN" b="1" dirty="0" smtClean="0"/>
          </a:p>
          <a:p>
            <a:pPr marL="0" indent="0">
              <a:buNone/>
            </a:pPr>
            <a:r>
              <a:rPr lang="en-IN" b="1" dirty="0" smtClean="0"/>
              <a:t>OUTPUT:</a:t>
            </a:r>
            <a:endParaRPr lang="en-IN" b="1" dirty="0"/>
          </a:p>
          <a:p>
            <a:pPr marL="0" indent="0">
              <a:buNone/>
            </a:pPr>
            <a:endParaRPr lang="en-IN" b="1" dirty="0" smtClean="0"/>
          </a:p>
          <a:p>
            <a:pPr marL="0" indent="0">
              <a:buNone/>
            </a:pPr>
            <a:r>
              <a:rPr lang="en-IN" b="1" dirty="0" smtClean="0"/>
              <a:t>Noun: Ram</a:t>
            </a:r>
          </a:p>
          <a:p>
            <a:pPr marL="0" indent="0">
              <a:buNone/>
            </a:pPr>
            <a:r>
              <a:rPr lang="en-IN" b="1" dirty="0" smtClean="0"/>
              <a:t>Verb: ran</a:t>
            </a:r>
          </a:p>
          <a:p>
            <a:pPr marL="0" indent="0">
              <a:buNone/>
            </a:pPr>
            <a:r>
              <a:rPr lang="en-IN" b="1" dirty="0" smtClean="0"/>
              <a:t>Adverb: quickly</a:t>
            </a:r>
            <a:endParaRPr lang="en-GB" dirty="0"/>
          </a:p>
          <a:p>
            <a:endParaRPr lang="en-GB" dirty="0"/>
          </a:p>
        </p:txBody>
      </p:sp>
    </p:spTree>
    <p:extLst>
      <p:ext uri="{BB962C8B-B14F-4D97-AF65-F5344CB8AC3E}">
        <p14:creationId xmlns:p14="http://schemas.microsoft.com/office/powerpoint/2010/main" val="40721522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0802"/>
            <a:ext cx="7886700" cy="4477407"/>
          </a:xfrm>
        </p:spPr>
        <p:txBody>
          <a:bodyPr>
            <a:noAutofit/>
          </a:bodyPr>
          <a:lstStyle/>
          <a:p>
            <a:pPr marL="0" indent="0">
              <a:buNone/>
            </a:pPr>
            <a:r>
              <a:rPr lang="en-GB" sz="1500" dirty="0"/>
              <a:t>%{</a:t>
            </a:r>
          </a:p>
          <a:p>
            <a:pPr marL="0" indent="0">
              <a:buNone/>
            </a:pPr>
            <a:r>
              <a:rPr lang="en-GB" sz="1500" dirty="0"/>
              <a:t>/* Part of speech program */</a:t>
            </a:r>
          </a:p>
          <a:p>
            <a:pPr marL="0" indent="0">
              <a:buNone/>
            </a:pPr>
            <a:r>
              <a:rPr lang="en-GB" sz="1500" dirty="0"/>
              <a:t>%}</a:t>
            </a:r>
          </a:p>
          <a:p>
            <a:pPr marL="0" indent="0">
              <a:buNone/>
            </a:pPr>
            <a:r>
              <a:rPr lang="en-GB" sz="1500" dirty="0"/>
              <a:t>%%</a:t>
            </a:r>
          </a:p>
          <a:p>
            <a:pPr marL="0" indent="0">
              <a:buNone/>
            </a:pPr>
            <a:r>
              <a:rPr lang="en-GB" sz="1500" dirty="0"/>
              <a:t>Ram|</a:t>
            </a:r>
          </a:p>
          <a:p>
            <a:pPr marL="0" indent="0">
              <a:buNone/>
            </a:pPr>
            <a:r>
              <a:rPr lang="en-GB" sz="1500" dirty="0"/>
              <a:t>SAM        { </a:t>
            </a:r>
            <a:r>
              <a:rPr lang="en-GB" sz="1500" dirty="0" err="1"/>
              <a:t>printf</a:t>
            </a:r>
            <a:r>
              <a:rPr lang="en-GB" sz="1500" dirty="0"/>
              <a:t>(“%s, is a Noun”,</a:t>
            </a:r>
            <a:r>
              <a:rPr lang="en-GB" sz="1500" dirty="0" err="1"/>
              <a:t>yytext</a:t>
            </a:r>
            <a:r>
              <a:rPr lang="en-GB" sz="1500" dirty="0"/>
              <a:t>); }</a:t>
            </a:r>
          </a:p>
          <a:p>
            <a:pPr marL="0" indent="0">
              <a:buNone/>
            </a:pPr>
            <a:r>
              <a:rPr lang="en-GB" sz="1500" dirty="0"/>
              <a:t>ran |</a:t>
            </a:r>
          </a:p>
          <a:p>
            <a:pPr marL="0" indent="0">
              <a:buNone/>
            </a:pPr>
            <a:r>
              <a:rPr lang="en-GB" sz="1500" dirty="0"/>
              <a:t>walk      { </a:t>
            </a:r>
            <a:r>
              <a:rPr lang="en-GB" sz="1500" dirty="0" err="1"/>
              <a:t>printf</a:t>
            </a:r>
            <a:r>
              <a:rPr lang="en-GB" sz="1500" dirty="0"/>
              <a:t>(“%s, is a verb”,</a:t>
            </a:r>
            <a:r>
              <a:rPr lang="en-GB" sz="1500" dirty="0" err="1"/>
              <a:t>yytext</a:t>
            </a:r>
            <a:r>
              <a:rPr lang="en-GB" sz="1500" dirty="0"/>
              <a:t>); }</a:t>
            </a:r>
          </a:p>
          <a:p>
            <a:pPr marL="0" indent="0">
              <a:buNone/>
            </a:pPr>
            <a:r>
              <a:rPr lang="en-GB" sz="1500" dirty="0"/>
              <a:t>quickly |</a:t>
            </a:r>
          </a:p>
          <a:p>
            <a:pPr marL="0" indent="0">
              <a:buNone/>
            </a:pPr>
            <a:r>
              <a:rPr lang="en-GB" sz="1500" dirty="0"/>
              <a:t>Slowly       { </a:t>
            </a:r>
            <a:r>
              <a:rPr lang="en-GB" sz="1500" dirty="0" err="1"/>
              <a:t>printf</a:t>
            </a:r>
            <a:r>
              <a:rPr lang="en-GB" sz="1500" dirty="0"/>
              <a:t>(“%s, is a adverb”,</a:t>
            </a:r>
            <a:r>
              <a:rPr lang="en-GB" sz="1500" dirty="0" err="1"/>
              <a:t>yytext</a:t>
            </a:r>
            <a:r>
              <a:rPr lang="en-GB" sz="1500" dirty="0"/>
              <a:t>); }</a:t>
            </a:r>
          </a:p>
          <a:p>
            <a:pPr marL="0" indent="0">
              <a:buNone/>
            </a:pPr>
            <a:r>
              <a:rPr lang="en-GB" sz="1500" dirty="0"/>
              <a:t>%%</a:t>
            </a:r>
          </a:p>
          <a:p>
            <a:pPr marL="0" indent="0">
              <a:buNone/>
            </a:pPr>
            <a:r>
              <a:rPr lang="en-GB" sz="1500" dirty="0"/>
              <a:t>Main()</a:t>
            </a:r>
          </a:p>
          <a:p>
            <a:pPr marL="0" indent="0">
              <a:buNone/>
            </a:pPr>
            <a:r>
              <a:rPr lang="en-GB" sz="1500" dirty="0"/>
              <a:t>{</a:t>
            </a:r>
          </a:p>
          <a:p>
            <a:pPr marL="0" indent="0">
              <a:buNone/>
            </a:pPr>
            <a:r>
              <a:rPr lang="en-GB" sz="1500" dirty="0"/>
              <a:t>	</a:t>
            </a:r>
            <a:r>
              <a:rPr lang="en-GB" sz="1500" dirty="0" err="1"/>
              <a:t>yylex</a:t>
            </a:r>
            <a:r>
              <a:rPr lang="en-GB" sz="1500" dirty="0"/>
              <a:t>();</a:t>
            </a:r>
          </a:p>
          <a:p>
            <a:pPr marL="0" indent="0">
              <a:buNone/>
            </a:pPr>
            <a:r>
              <a:rPr lang="en-GB" sz="1500" dirty="0"/>
              <a:t>}</a:t>
            </a:r>
          </a:p>
          <a:p>
            <a:pPr marL="0" indent="0">
              <a:buNone/>
            </a:pPr>
            <a:endParaRPr lang="en-GB" sz="1500" dirty="0"/>
          </a:p>
        </p:txBody>
      </p:sp>
    </p:spTree>
    <p:extLst>
      <p:ext uri="{BB962C8B-B14F-4D97-AF65-F5344CB8AC3E}">
        <p14:creationId xmlns:p14="http://schemas.microsoft.com/office/powerpoint/2010/main" val="1638944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CS331 • Lexical Analysis</a:t>
            </a:r>
            <a:endParaRPr lang="en-US" sz="1400" b="0" i="0">
              <a:solidFill>
                <a:schemeClr val="tx1"/>
              </a:solidFill>
              <a:latin typeface="Times" pitchFamily="-80" charset="0"/>
            </a:endParaRPr>
          </a:p>
        </p:txBody>
      </p:sp>
      <p:sp>
        <p:nvSpPr>
          <p:cNvPr id="347138" name="Rectangle 2"/>
          <p:cNvSpPr>
            <a:spLocks noGrp="1" noChangeArrowheads="1"/>
          </p:cNvSpPr>
          <p:nvPr>
            <p:ph type="title"/>
          </p:nvPr>
        </p:nvSpPr>
        <p:spPr/>
        <p:txBody>
          <a:bodyPr lIns="92075" tIns="46038" rIns="92075" bIns="46038"/>
          <a:lstStyle/>
          <a:p>
            <a:pPr eaLnBrk="1" hangingPunct="1">
              <a:defRPr/>
            </a:pPr>
            <a:r>
              <a:rPr lang="en-US" smtClean="0"/>
              <a:t>Example</a:t>
            </a:r>
          </a:p>
        </p:txBody>
      </p:sp>
      <p:sp>
        <p:nvSpPr>
          <p:cNvPr id="51204" name="Rectangle 3"/>
          <p:cNvSpPr>
            <a:spLocks noGrp="1" noChangeArrowheads="1"/>
          </p:cNvSpPr>
          <p:nvPr>
            <p:ph type="body" idx="1"/>
          </p:nvPr>
        </p:nvSpPr>
        <p:spPr>
          <a:xfrm>
            <a:off x="571500" y="1806575"/>
            <a:ext cx="8001000" cy="4432300"/>
          </a:xfrm>
          <a:noFill/>
        </p:spPr>
        <p:txBody>
          <a:bodyPr lIns="92075" tIns="46038" rIns="92075" bIns="46038">
            <a:normAutofit lnSpcReduction="10000"/>
          </a:bodyPr>
          <a:lstStyle/>
          <a:p>
            <a:pPr eaLnBrk="1" hangingPunct="1">
              <a:lnSpc>
                <a:spcPct val="80000"/>
              </a:lnSpc>
              <a:spcBef>
                <a:spcPct val="10000"/>
              </a:spcBef>
              <a:buFontTx/>
              <a:buNone/>
            </a:pPr>
            <a:r>
              <a:rPr lang="en-US" sz="1600" b="1" smtClean="0">
                <a:solidFill>
                  <a:schemeClr val="accent2"/>
                </a:solidFill>
                <a:latin typeface="Courier New" pitchFamily="49" charset="0"/>
              </a:rPr>
              <a:t>% { </a:t>
            </a:r>
          </a:p>
          <a:p>
            <a:pPr eaLnBrk="1" hangingPunct="1">
              <a:lnSpc>
                <a:spcPct val="80000"/>
              </a:lnSpc>
              <a:spcBef>
                <a:spcPct val="10000"/>
              </a:spcBef>
              <a:buFontTx/>
              <a:buNone/>
            </a:pPr>
            <a:r>
              <a:rPr lang="en-US" sz="1600" b="1" smtClean="0">
                <a:solidFill>
                  <a:schemeClr val="accent2"/>
                </a:solidFill>
                <a:latin typeface="Courier New" pitchFamily="49" charset="0"/>
              </a:rPr>
              <a:t>% }</a:t>
            </a:r>
          </a:p>
          <a:p>
            <a:pPr eaLnBrk="1" hangingPunct="1">
              <a:lnSpc>
                <a:spcPct val="80000"/>
              </a:lnSpc>
              <a:spcBef>
                <a:spcPct val="10000"/>
              </a:spcBef>
              <a:buFontTx/>
              <a:buNone/>
            </a:pPr>
            <a:endParaRPr lang="en-US" sz="1600" b="1" smtClean="0">
              <a:solidFill>
                <a:schemeClr val="accent2"/>
              </a:solidFill>
              <a:latin typeface="Courier New" pitchFamily="49" charset="0"/>
            </a:endParaRPr>
          </a:p>
          <a:p>
            <a:pPr eaLnBrk="1" hangingPunct="1">
              <a:lnSpc>
                <a:spcPct val="80000"/>
              </a:lnSpc>
              <a:spcBef>
                <a:spcPct val="10000"/>
              </a:spcBef>
              <a:buFontTx/>
              <a:buNone/>
            </a:pPr>
            <a:r>
              <a:rPr lang="en-US" sz="1600" b="1" smtClean="0">
                <a:solidFill>
                  <a:schemeClr val="accent2"/>
                </a:solidFill>
                <a:latin typeface="Courier New" pitchFamily="49" charset="0"/>
              </a:rPr>
              <a:t>delim		[ \t\n]</a:t>
            </a:r>
          </a:p>
          <a:p>
            <a:pPr eaLnBrk="1" hangingPunct="1">
              <a:lnSpc>
                <a:spcPct val="80000"/>
              </a:lnSpc>
              <a:spcBef>
                <a:spcPct val="10000"/>
              </a:spcBef>
              <a:buFontTx/>
              <a:buNone/>
            </a:pPr>
            <a:r>
              <a:rPr lang="en-US" sz="1600" b="1" smtClean="0">
                <a:solidFill>
                  <a:schemeClr val="accent2"/>
                </a:solidFill>
                <a:latin typeface="Courier New" pitchFamily="49" charset="0"/>
              </a:rPr>
              <a:t>ws			{delim}+</a:t>
            </a:r>
          </a:p>
          <a:p>
            <a:pPr eaLnBrk="1" hangingPunct="1">
              <a:lnSpc>
                <a:spcPct val="80000"/>
              </a:lnSpc>
              <a:spcBef>
                <a:spcPct val="10000"/>
              </a:spcBef>
              <a:buFontTx/>
              <a:buNone/>
            </a:pPr>
            <a:r>
              <a:rPr lang="en-US" sz="1600" b="1" smtClean="0">
                <a:solidFill>
                  <a:schemeClr val="accent2"/>
                </a:solidFill>
                <a:latin typeface="Courier New" pitchFamily="49" charset="0"/>
              </a:rPr>
              <a:t>letter		[A-Za-z]</a:t>
            </a:r>
          </a:p>
          <a:p>
            <a:pPr eaLnBrk="1" hangingPunct="1">
              <a:lnSpc>
                <a:spcPct val="80000"/>
              </a:lnSpc>
              <a:spcBef>
                <a:spcPct val="10000"/>
              </a:spcBef>
              <a:buFontTx/>
              <a:buNone/>
            </a:pPr>
            <a:r>
              <a:rPr lang="en-US" sz="1600" b="1" smtClean="0">
                <a:solidFill>
                  <a:schemeClr val="accent2"/>
                </a:solidFill>
                <a:latin typeface="Courier New" pitchFamily="49" charset="0"/>
              </a:rPr>
              <a:t>digit		[0-9]</a:t>
            </a:r>
          </a:p>
          <a:p>
            <a:pPr eaLnBrk="1" hangingPunct="1">
              <a:lnSpc>
                <a:spcPct val="80000"/>
              </a:lnSpc>
              <a:spcBef>
                <a:spcPct val="10000"/>
              </a:spcBef>
              <a:buFontTx/>
              <a:buNone/>
            </a:pPr>
            <a:r>
              <a:rPr lang="en-US" sz="1600" b="1" smtClean="0">
                <a:solidFill>
                  <a:schemeClr val="accent2"/>
                </a:solidFill>
                <a:latin typeface="Courier New" pitchFamily="49" charset="0"/>
              </a:rPr>
              <a:t>id			{letter}({letter}|{digit})*</a:t>
            </a:r>
          </a:p>
          <a:p>
            <a:pPr eaLnBrk="1" hangingPunct="1">
              <a:lnSpc>
                <a:spcPct val="80000"/>
              </a:lnSpc>
              <a:spcBef>
                <a:spcPct val="10000"/>
              </a:spcBef>
              <a:buFontTx/>
              <a:buNone/>
            </a:pPr>
            <a:r>
              <a:rPr lang="en-US" sz="1600" b="1" smtClean="0">
                <a:solidFill>
                  <a:schemeClr val="accent2"/>
                </a:solidFill>
                <a:latin typeface="Courier New" pitchFamily="49" charset="0"/>
              </a:rPr>
              <a:t>number		{digit}+(\.{digit}+)?(E[+\-]?{digit}+)?</a:t>
            </a:r>
          </a:p>
          <a:p>
            <a:pPr eaLnBrk="1" hangingPunct="1">
              <a:lnSpc>
                <a:spcPct val="80000"/>
              </a:lnSpc>
              <a:spcBef>
                <a:spcPct val="10000"/>
              </a:spcBef>
              <a:buFontTx/>
              <a:buNone/>
            </a:pPr>
            <a:endParaRPr lang="en-US" sz="1600" b="1" smtClean="0">
              <a:solidFill>
                <a:schemeClr val="accent2"/>
              </a:solidFill>
              <a:latin typeface="Courier New" pitchFamily="49" charset="0"/>
            </a:endParaRPr>
          </a:p>
          <a:p>
            <a:pPr eaLnBrk="1" hangingPunct="1">
              <a:lnSpc>
                <a:spcPct val="80000"/>
              </a:lnSpc>
              <a:spcBef>
                <a:spcPct val="10000"/>
              </a:spcBef>
              <a:buFontTx/>
              <a:buNone/>
            </a:pPr>
            <a:r>
              <a:rPr lang="en-US" sz="1600" b="1" smtClean="0">
                <a:solidFill>
                  <a:schemeClr val="accent2"/>
                </a:solidFill>
                <a:latin typeface="Courier New" pitchFamily="49" charset="0"/>
              </a:rPr>
              <a:t>%%</a:t>
            </a:r>
          </a:p>
          <a:p>
            <a:pPr eaLnBrk="1" hangingPunct="1">
              <a:lnSpc>
                <a:spcPct val="80000"/>
              </a:lnSpc>
              <a:spcBef>
                <a:spcPct val="10000"/>
              </a:spcBef>
              <a:buFontTx/>
              <a:buNone/>
            </a:pPr>
            <a:endParaRPr lang="en-US" sz="1600" b="1" smtClean="0">
              <a:solidFill>
                <a:schemeClr val="accent2"/>
              </a:solidFill>
              <a:latin typeface="Courier New" pitchFamily="49" charset="0"/>
            </a:endParaRPr>
          </a:p>
          <a:p>
            <a:pPr eaLnBrk="1" hangingPunct="1">
              <a:lnSpc>
                <a:spcPct val="80000"/>
              </a:lnSpc>
              <a:spcBef>
                <a:spcPct val="10000"/>
              </a:spcBef>
              <a:buFontTx/>
              <a:buNone/>
            </a:pPr>
            <a:r>
              <a:rPr lang="en-US" sz="1600" b="1" smtClean="0">
                <a:solidFill>
                  <a:schemeClr val="accent2"/>
                </a:solidFill>
                <a:latin typeface="Courier New" pitchFamily="49" charset="0"/>
              </a:rPr>
              <a:t>{ws}		{ /* no action and no return */ }</a:t>
            </a:r>
          </a:p>
          <a:p>
            <a:pPr eaLnBrk="1" hangingPunct="1">
              <a:lnSpc>
                <a:spcPct val="80000"/>
              </a:lnSpc>
              <a:spcBef>
                <a:spcPct val="10000"/>
              </a:spcBef>
              <a:buFontTx/>
              <a:buNone/>
            </a:pPr>
            <a:r>
              <a:rPr lang="en-US" sz="1600" b="1" smtClean="0">
                <a:solidFill>
                  <a:schemeClr val="accent2"/>
                </a:solidFill>
                <a:latin typeface="Courier New" pitchFamily="49" charset="0"/>
              </a:rPr>
              <a:t>if			{return(IF);}</a:t>
            </a:r>
          </a:p>
          <a:p>
            <a:pPr eaLnBrk="1" hangingPunct="1">
              <a:lnSpc>
                <a:spcPct val="80000"/>
              </a:lnSpc>
              <a:spcBef>
                <a:spcPct val="10000"/>
              </a:spcBef>
              <a:buFontTx/>
              <a:buNone/>
            </a:pPr>
            <a:r>
              <a:rPr lang="en-US" sz="1600" b="1" smtClean="0">
                <a:solidFill>
                  <a:schemeClr val="accent2"/>
                </a:solidFill>
                <a:latin typeface="Courier New" pitchFamily="49" charset="0"/>
              </a:rPr>
              <a:t>then		{return(THEN);}</a:t>
            </a:r>
          </a:p>
          <a:p>
            <a:pPr eaLnBrk="1" hangingPunct="1">
              <a:lnSpc>
                <a:spcPct val="80000"/>
              </a:lnSpc>
              <a:spcBef>
                <a:spcPct val="10000"/>
              </a:spcBef>
              <a:buFontTx/>
              <a:buNone/>
            </a:pPr>
            <a:r>
              <a:rPr lang="en-US" sz="1600" b="1" smtClean="0">
                <a:solidFill>
                  <a:schemeClr val="accent2"/>
                </a:solidFill>
                <a:latin typeface="Courier New" pitchFamily="49" charset="0"/>
              </a:rPr>
              <a:t>else		{return(ELSE);}</a:t>
            </a:r>
          </a:p>
          <a:p>
            <a:pPr eaLnBrk="1" hangingPunct="1">
              <a:lnSpc>
                <a:spcPct val="80000"/>
              </a:lnSpc>
              <a:spcBef>
                <a:spcPct val="10000"/>
              </a:spcBef>
              <a:buFontTx/>
              <a:buNone/>
            </a:pPr>
            <a:r>
              <a:rPr lang="en-US" sz="1600" b="1" smtClean="0">
                <a:solidFill>
                  <a:schemeClr val="accent2"/>
                </a:solidFill>
                <a:latin typeface="Courier New" pitchFamily="49" charset="0"/>
              </a:rPr>
              <a:t>{id}		{yylval = install_id(); return(ID);}</a:t>
            </a:r>
          </a:p>
          <a:p>
            <a:pPr eaLnBrk="1" hangingPunct="1">
              <a:lnSpc>
                <a:spcPct val="80000"/>
              </a:lnSpc>
              <a:spcBef>
                <a:spcPct val="10000"/>
              </a:spcBef>
              <a:buFontTx/>
              <a:buNone/>
            </a:pPr>
            <a:r>
              <a:rPr lang="en-US" sz="1600" b="1" smtClean="0">
                <a:solidFill>
                  <a:schemeClr val="accent2"/>
                </a:solidFill>
                <a:latin typeface="Courier New" pitchFamily="49" charset="0"/>
              </a:rPr>
              <a:t>{number}	{yylval = </a:t>
            </a:r>
            <a:r>
              <a:rPr lang="en-US" sz="1700" b="1" smtClean="0">
                <a:solidFill>
                  <a:schemeClr val="accent2"/>
                </a:solidFill>
                <a:latin typeface="Courier New" pitchFamily="49" charset="0"/>
              </a:rPr>
              <a:t>install_num();return(NUMBER);}</a:t>
            </a:r>
          </a:p>
          <a:p>
            <a:pPr eaLnBrk="1" hangingPunct="1">
              <a:lnSpc>
                <a:spcPct val="80000"/>
              </a:lnSpc>
              <a:spcBef>
                <a:spcPct val="10000"/>
              </a:spcBef>
              <a:buFontTx/>
              <a:buNone/>
            </a:pPr>
            <a:r>
              <a:rPr lang="en-US" sz="1600" b="1" smtClean="0">
                <a:solidFill>
                  <a:schemeClr val="accent2"/>
                </a:solidFill>
                <a:latin typeface="Courier New" pitchFamily="49" charset="0"/>
              </a:rPr>
              <a:t>…</a:t>
            </a:r>
          </a:p>
          <a:p>
            <a:pPr eaLnBrk="1" hangingPunct="1">
              <a:lnSpc>
                <a:spcPct val="80000"/>
              </a:lnSpc>
              <a:spcBef>
                <a:spcPct val="10000"/>
              </a:spcBef>
              <a:buFontTx/>
              <a:buNone/>
            </a:pPr>
            <a:r>
              <a:rPr lang="en-US" sz="1600" b="1" smtClean="0">
                <a:solidFill>
                  <a:schemeClr val="accent2"/>
                </a:solidFill>
                <a:latin typeface="Courier New" pitchFamily="49" charset="0"/>
              </a:rPr>
              <a:t>%%</a:t>
            </a:r>
            <a:endParaRPr lang="en-US" sz="1400" b="1" smtClean="0">
              <a:solidFill>
                <a:schemeClr val="accent2"/>
              </a:solidFill>
              <a:latin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r>
              <a:rPr lang="en-US"/>
              <a:t>CS331 • Lexical Analysis</a:t>
            </a:r>
            <a:endParaRPr lang="en-US" sz="1400" b="0" i="0">
              <a:solidFill>
                <a:schemeClr val="tx1"/>
              </a:solidFill>
              <a:latin typeface="Times" pitchFamily="-80" charset="0"/>
            </a:endParaRPr>
          </a:p>
        </p:txBody>
      </p:sp>
      <p:sp>
        <p:nvSpPr>
          <p:cNvPr id="52227" name="Rectangle 2"/>
          <p:cNvSpPr>
            <a:spLocks noGrp="1" noChangeArrowheads="1"/>
          </p:cNvSpPr>
          <p:nvPr>
            <p:ph type="body" idx="1"/>
          </p:nvPr>
        </p:nvSpPr>
        <p:spPr>
          <a:xfrm>
            <a:off x="876300" y="304800"/>
            <a:ext cx="7391400" cy="5791200"/>
          </a:xfrm>
          <a:noFill/>
        </p:spPr>
        <p:txBody>
          <a:bodyPr lIns="92075" tIns="46038" rIns="92075" bIns="46038">
            <a:normAutofit lnSpcReduction="10000"/>
          </a:bodyPr>
          <a:lstStyle/>
          <a:p>
            <a:pPr eaLnBrk="1" hangingPunct="1">
              <a:lnSpc>
                <a:spcPct val="90000"/>
              </a:lnSpc>
            </a:pPr>
            <a:r>
              <a:rPr lang="en-US" b="1" dirty="0" smtClean="0">
                <a:solidFill>
                  <a:schemeClr val="accent2"/>
                </a:solidFill>
              </a:rPr>
              <a:t>Available variables</a:t>
            </a:r>
          </a:p>
          <a:p>
            <a:pPr lvl="1">
              <a:lnSpc>
                <a:spcPct val="90000"/>
              </a:lnSpc>
            </a:pPr>
            <a:r>
              <a:rPr lang="en-US" sz="2400" b="1" dirty="0" err="1" smtClean="0">
                <a:latin typeface="Courier New" pitchFamily="49" charset="0"/>
              </a:rPr>
              <a:t>Yylval</a:t>
            </a:r>
            <a:r>
              <a:rPr lang="en-US" sz="2400" b="1" dirty="0" smtClean="0">
                <a:latin typeface="Courier New" pitchFamily="49" charset="0"/>
              </a:rPr>
              <a:t> –value associated with token</a:t>
            </a:r>
            <a:endParaRPr lang="en-US" sz="2400" b="1" dirty="0" smtClean="0"/>
          </a:p>
          <a:p>
            <a:pPr lvl="1" eaLnBrk="1" hangingPunct="1">
              <a:lnSpc>
                <a:spcPct val="90000"/>
              </a:lnSpc>
            </a:pPr>
            <a:r>
              <a:rPr lang="en-US" sz="2400" b="1" dirty="0" err="1" smtClean="0">
                <a:latin typeface="Courier New" pitchFamily="49" charset="0"/>
              </a:rPr>
              <a:t>yytext</a:t>
            </a:r>
            <a:r>
              <a:rPr lang="en-US" sz="2400" dirty="0" smtClean="0"/>
              <a:t> (null terminated string)</a:t>
            </a:r>
          </a:p>
          <a:p>
            <a:pPr lvl="1" eaLnBrk="1" hangingPunct="1">
              <a:lnSpc>
                <a:spcPct val="90000"/>
              </a:lnSpc>
            </a:pPr>
            <a:r>
              <a:rPr lang="en-US" sz="2400" b="1" dirty="0" err="1" smtClean="0">
                <a:latin typeface="Courier New" pitchFamily="49" charset="0"/>
              </a:rPr>
              <a:t>yyleng</a:t>
            </a:r>
            <a:r>
              <a:rPr lang="en-US" sz="2400" dirty="0" smtClean="0"/>
              <a:t> (length of the matching string)</a:t>
            </a:r>
          </a:p>
          <a:p>
            <a:pPr lvl="1" eaLnBrk="1" hangingPunct="1">
              <a:lnSpc>
                <a:spcPct val="90000"/>
              </a:lnSpc>
            </a:pPr>
            <a:r>
              <a:rPr lang="en-US" sz="2400" b="1" dirty="0" err="1" smtClean="0">
                <a:latin typeface="Courier New" pitchFamily="49" charset="0"/>
              </a:rPr>
              <a:t>yyin</a:t>
            </a:r>
            <a:r>
              <a:rPr lang="en-US" sz="2400" dirty="0" smtClean="0"/>
              <a:t> : the file handle</a:t>
            </a:r>
          </a:p>
          <a:p>
            <a:pPr lvl="2" eaLnBrk="1" hangingPunct="1">
              <a:lnSpc>
                <a:spcPct val="90000"/>
              </a:lnSpc>
            </a:pPr>
            <a:r>
              <a:rPr lang="en-US" sz="2000" b="1" dirty="0" err="1" smtClean="0">
                <a:latin typeface="Courier New" pitchFamily="49" charset="0"/>
              </a:rPr>
              <a:t>yyin</a:t>
            </a:r>
            <a:r>
              <a:rPr lang="en-US" sz="2000" b="1" dirty="0" smtClean="0">
                <a:latin typeface="Courier New" pitchFamily="49" charset="0"/>
              </a:rPr>
              <a:t> = </a:t>
            </a:r>
            <a:r>
              <a:rPr lang="en-US" sz="2000" b="1" dirty="0" err="1" smtClean="0">
                <a:latin typeface="Courier New" pitchFamily="49" charset="0"/>
              </a:rPr>
              <a:t>fopen</a:t>
            </a:r>
            <a:r>
              <a:rPr lang="en-US" sz="2000" b="1" dirty="0" smtClean="0">
                <a:latin typeface="Courier New" pitchFamily="49" charset="0"/>
              </a:rPr>
              <a:t>(</a:t>
            </a:r>
            <a:r>
              <a:rPr lang="en-US" sz="2000" b="1" dirty="0" err="1" smtClean="0">
                <a:latin typeface="Courier New" pitchFamily="49" charset="0"/>
              </a:rPr>
              <a:t>args</a:t>
            </a:r>
            <a:r>
              <a:rPr lang="en-US" sz="2000" b="1" dirty="0" smtClean="0">
                <a:latin typeface="Courier New" pitchFamily="49" charset="0"/>
              </a:rPr>
              <a:t>[0], “r”)</a:t>
            </a:r>
          </a:p>
          <a:p>
            <a:pPr eaLnBrk="1" hangingPunct="1">
              <a:lnSpc>
                <a:spcPct val="90000"/>
              </a:lnSpc>
            </a:pPr>
            <a:r>
              <a:rPr lang="en-US" b="1" dirty="0" smtClean="0">
                <a:solidFill>
                  <a:schemeClr val="accent2"/>
                </a:solidFill>
              </a:rPr>
              <a:t>Available functions</a:t>
            </a:r>
          </a:p>
          <a:p>
            <a:pPr lvl="1" eaLnBrk="1" hangingPunct="1">
              <a:lnSpc>
                <a:spcPct val="90000"/>
              </a:lnSpc>
            </a:pPr>
            <a:r>
              <a:rPr lang="en-US" sz="2400" b="1" dirty="0" err="1" smtClean="0">
                <a:latin typeface="Courier New" pitchFamily="49" charset="0"/>
              </a:rPr>
              <a:t>yylex</a:t>
            </a:r>
            <a:r>
              <a:rPr lang="en-US" sz="2400" b="1" dirty="0" smtClean="0">
                <a:latin typeface="Courier New" pitchFamily="49" charset="0"/>
              </a:rPr>
              <a:t>()</a:t>
            </a:r>
            <a:r>
              <a:rPr lang="en-US" sz="2400" dirty="0" smtClean="0"/>
              <a:t> (the primary function generated)-starts the analysis</a:t>
            </a:r>
          </a:p>
          <a:p>
            <a:pPr lvl="1" eaLnBrk="1" hangingPunct="1">
              <a:lnSpc>
                <a:spcPct val="90000"/>
              </a:lnSpc>
            </a:pPr>
            <a:r>
              <a:rPr lang="en-US" sz="2400" b="1" dirty="0" smtClean="0">
                <a:latin typeface="Courier New" pitchFamily="49" charset="0"/>
              </a:rPr>
              <a:t>input()</a:t>
            </a:r>
            <a:r>
              <a:rPr lang="en-US" sz="2400" dirty="0" smtClean="0"/>
              <a:t> - Returns the next character from the input</a:t>
            </a:r>
          </a:p>
          <a:p>
            <a:pPr lvl="1" eaLnBrk="1" hangingPunct="1">
              <a:lnSpc>
                <a:spcPct val="90000"/>
              </a:lnSpc>
            </a:pPr>
            <a:r>
              <a:rPr lang="en-US" sz="2400" b="1" dirty="0" err="1" smtClean="0">
                <a:latin typeface="Courier New" pitchFamily="49" charset="0"/>
              </a:rPr>
              <a:t>int</a:t>
            </a:r>
            <a:r>
              <a:rPr lang="en-US" sz="2400" b="1" dirty="0" smtClean="0">
                <a:latin typeface="Courier New" pitchFamily="49" charset="0"/>
              </a:rPr>
              <a:t> main(</a:t>
            </a:r>
            <a:r>
              <a:rPr lang="en-US" sz="2400" b="1" dirty="0" err="1" smtClean="0">
                <a:latin typeface="Courier New" pitchFamily="49" charset="0"/>
              </a:rPr>
              <a:t>int</a:t>
            </a:r>
            <a:r>
              <a:rPr lang="en-US" sz="2400" b="1" dirty="0" smtClean="0">
                <a:latin typeface="Courier New" pitchFamily="49" charset="0"/>
              </a:rPr>
              <a:t> </a:t>
            </a:r>
            <a:r>
              <a:rPr lang="en-US" sz="2400" b="1" dirty="0" err="1" smtClean="0">
                <a:latin typeface="Courier New" pitchFamily="49" charset="0"/>
              </a:rPr>
              <a:t>argc</a:t>
            </a:r>
            <a:r>
              <a:rPr lang="en-US" sz="2400" b="1" dirty="0" smtClean="0">
                <a:latin typeface="Courier New" pitchFamily="49" charset="0"/>
              </a:rPr>
              <a:t>, char *</a:t>
            </a:r>
            <a:r>
              <a:rPr lang="en-US" sz="2400" b="1" dirty="0" err="1" smtClean="0">
                <a:latin typeface="Courier New" pitchFamily="49" charset="0"/>
              </a:rPr>
              <a:t>argv</a:t>
            </a:r>
            <a:r>
              <a:rPr lang="en-US" sz="2400" b="1" dirty="0" smtClean="0">
                <a:latin typeface="Courier New" pitchFamily="49" charset="0"/>
              </a:rPr>
              <a:t>[])</a:t>
            </a:r>
          </a:p>
          <a:p>
            <a:pPr lvl="2" eaLnBrk="1" hangingPunct="1">
              <a:lnSpc>
                <a:spcPct val="90000"/>
              </a:lnSpc>
            </a:pPr>
            <a:r>
              <a:rPr lang="en-US" sz="2000" dirty="0" smtClean="0"/>
              <a:t>Calls </a:t>
            </a:r>
            <a:r>
              <a:rPr lang="en-US" sz="2000" dirty="0" err="1" smtClean="0"/>
              <a:t>yylex</a:t>
            </a:r>
            <a:r>
              <a:rPr lang="en-US" sz="2000" dirty="0" smtClean="0"/>
              <a:t> to perform the lexical analysis</a:t>
            </a:r>
          </a:p>
          <a:p>
            <a:pPr lvl="2" eaLnBrk="1" hangingPunct="1">
              <a:lnSpc>
                <a:spcPct val="90000"/>
              </a:lnSpc>
            </a:pPr>
            <a:r>
              <a:rPr lang="en-US" sz="2000" b="1" dirty="0" err="1" smtClean="0">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yywrap</a:t>
            </a:r>
            <a:r>
              <a:rPr lang="en-US" sz="2000" b="1" dirty="0" smtClean="0">
                <a:latin typeface="Courier New" pitchFamily="49" charset="0"/>
              </a:rPr>
              <a:t>(void) </a:t>
            </a:r>
            <a:r>
              <a:rPr lang="en-US" sz="2000" b="1" dirty="0" err="1" smtClean="0">
                <a:latin typeface="Courier New" pitchFamily="49" charset="0"/>
              </a:rPr>
              <a:t>wrapup</a:t>
            </a:r>
            <a:r>
              <a:rPr lang="en-US" sz="2000" b="1" dirty="0" smtClean="0">
                <a:latin typeface="Courier New" pitchFamily="49" charset="0"/>
              </a:rPr>
              <a:t>, return 1 if done, 0 if not done</a:t>
            </a:r>
            <a:endParaRPr lang="en-US" sz="3200" b="1" dirty="0" smtClean="0">
              <a:latin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in </a:t>
            </a:r>
            <a:r>
              <a:rPr lang="en-US" dirty="0" err="1" smtClean="0"/>
              <a:t>Lex</a:t>
            </a:r>
            <a:endParaRPr lang="en-US" dirty="0"/>
          </a:p>
        </p:txBody>
      </p:sp>
      <p:sp>
        <p:nvSpPr>
          <p:cNvPr id="3" name="Content Placeholder 2"/>
          <p:cNvSpPr>
            <a:spLocks noGrp="1"/>
          </p:cNvSpPr>
          <p:nvPr>
            <p:ph idx="1"/>
          </p:nvPr>
        </p:nvSpPr>
        <p:spPr/>
        <p:txBody>
          <a:bodyPr/>
          <a:lstStyle/>
          <a:p>
            <a:r>
              <a:rPr lang="en-US" dirty="0" smtClean="0"/>
              <a:t>A- matches A</a:t>
            </a:r>
          </a:p>
          <a:p>
            <a:r>
              <a:rPr lang="en-US" dirty="0" err="1" smtClean="0"/>
              <a:t>abc</a:t>
            </a:r>
            <a:r>
              <a:rPr lang="en-US" dirty="0" smtClean="0"/>
              <a:t> –matches </a:t>
            </a:r>
            <a:r>
              <a:rPr lang="en-US" dirty="0" err="1" smtClean="0"/>
              <a:t>abc</a:t>
            </a:r>
            <a:endParaRPr lang="en-US" dirty="0" smtClean="0"/>
          </a:p>
          <a:p>
            <a:r>
              <a:rPr lang="en-US" dirty="0" smtClean="0"/>
              <a:t>[</a:t>
            </a:r>
            <a:r>
              <a:rPr lang="en-US" dirty="0" err="1" smtClean="0"/>
              <a:t>abc</a:t>
            </a:r>
            <a:r>
              <a:rPr lang="en-US" dirty="0" smtClean="0"/>
              <a:t>]- matches a, b or c</a:t>
            </a:r>
          </a:p>
          <a:p>
            <a:r>
              <a:rPr lang="en-US" dirty="0" smtClean="0"/>
              <a:t>[0-9] - matches any digit</a:t>
            </a:r>
          </a:p>
          <a:p>
            <a:r>
              <a:rPr lang="en-US" dirty="0" smtClean="0"/>
              <a:t>[0-9]+ - matches any integer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IV</a:t>
            </a:r>
            <a:r>
              <a:rPr lang="en-GB" dirty="0" smtClean="0"/>
              <a:t> </a:t>
            </a:r>
            <a:r>
              <a:rPr lang="en-GB" dirty="0"/>
              <a:t>: </a:t>
            </a:r>
            <a:r>
              <a:rPr lang="en-GB" dirty="0" smtClean="0"/>
              <a:t>Parsers</a:t>
            </a:r>
            <a:r>
              <a:rPr lang="en-US" dirty="0" smtClean="0"/>
              <a:t> </a:t>
            </a:r>
            <a:endParaRPr lang="en-US" dirty="0"/>
          </a:p>
        </p:txBody>
      </p:sp>
      <p:sp>
        <p:nvSpPr>
          <p:cNvPr id="3" name="Content Placeholder 2"/>
          <p:cNvSpPr>
            <a:spLocks noGrp="1"/>
          </p:cNvSpPr>
          <p:nvPr>
            <p:ph idx="1"/>
          </p:nvPr>
        </p:nvSpPr>
        <p:spPr/>
        <p:txBody>
          <a:bodyPr>
            <a:normAutofit/>
          </a:bodyPr>
          <a:lstStyle/>
          <a:p>
            <a:r>
              <a:rPr lang="en-GB" dirty="0"/>
              <a:t>Role of parsers, Classification of Parsers: Top down parsers- recursive descent parser and predictive parser (LL parser), Bottom up Parsers – Shift Reduce parser, LR parser. YACC specification and Automatic construction of Parser (YACC).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lstStyle/>
          <a:p>
            <a:pPr eaLnBrk="1" hangingPunct="1"/>
            <a:r>
              <a:rPr lang="en-US" smtClean="0"/>
              <a:t>Transition diagrams</a:t>
            </a:r>
          </a:p>
        </p:txBody>
      </p:sp>
      <p:sp>
        <p:nvSpPr>
          <p:cNvPr id="22531" name="Content Placeholder 14"/>
          <p:cNvSpPr>
            <a:spLocks noGrp="1"/>
          </p:cNvSpPr>
          <p:nvPr>
            <p:ph idx="1"/>
          </p:nvPr>
        </p:nvSpPr>
        <p:spPr/>
        <p:txBody>
          <a:bodyPr/>
          <a:lstStyle/>
          <a:p>
            <a:pPr eaLnBrk="1" hangingPunct="1"/>
            <a:r>
              <a:rPr lang="en-US" smtClean="0"/>
              <a:t>Transition diagram for relop</a:t>
            </a:r>
          </a:p>
        </p:txBody>
      </p:sp>
      <p:pic>
        <p:nvPicPr>
          <p:cNvPr id="22532" name="Picture 5"/>
          <p:cNvPicPr>
            <a:picLocks noChangeAspect="1" noChangeArrowheads="1"/>
          </p:cNvPicPr>
          <p:nvPr/>
        </p:nvPicPr>
        <p:blipFill>
          <a:blip r:embed="rId2"/>
          <a:srcRect/>
          <a:stretch>
            <a:fillRect/>
          </a:stretch>
        </p:blipFill>
        <p:spPr bwMode="auto">
          <a:xfrm>
            <a:off x="1733550" y="2609850"/>
            <a:ext cx="5676900" cy="409575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lstStyle/>
          <a:p>
            <a:pPr eaLnBrk="1" hangingPunct="1"/>
            <a:r>
              <a:rPr lang="en-US" smtClean="0"/>
              <a:t>Transition diagrams (cont.)</a:t>
            </a:r>
          </a:p>
        </p:txBody>
      </p:sp>
      <p:sp>
        <p:nvSpPr>
          <p:cNvPr id="23555" name="Content Placeholder 14"/>
          <p:cNvSpPr>
            <a:spLocks noGrp="1"/>
          </p:cNvSpPr>
          <p:nvPr>
            <p:ph idx="1"/>
          </p:nvPr>
        </p:nvSpPr>
        <p:spPr/>
        <p:txBody>
          <a:bodyPr/>
          <a:lstStyle/>
          <a:p>
            <a:pPr eaLnBrk="1" hangingPunct="1"/>
            <a:r>
              <a:rPr lang="en-US" smtClean="0"/>
              <a:t>Transition diagram for reserved words and identifiers</a:t>
            </a:r>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p:txBody>
          <a:bodyPr/>
          <a:lstStyle/>
          <a:p>
            <a:pPr eaLnBrk="1" hangingPunct="1"/>
            <a:r>
              <a:rPr lang="en-US" smtClean="0"/>
              <a:t>Transition diagrams (cont.)</a:t>
            </a:r>
          </a:p>
        </p:txBody>
      </p:sp>
      <p:sp>
        <p:nvSpPr>
          <p:cNvPr id="24579" name="Content Placeholder 14"/>
          <p:cNvSpPr>
            <a:spLocks noGrp="1"/>
          </p:cNvSpPr>
          <p:nvPr>
            <p:ph idx="1"/>
          </p:nvPr>
        </p:nvSpPr>
        <p:spPr/>
        <p:txBody>
          <a:bodyPr/>
          <a:lstStyle/>
          <a:p>
            <a:pPr eaLnBrk="1" hangingPunct="1"/>
            <a:r>
              <a:rPr lang="en-US" smtClean="0"/>
              <a:t>Transition diagram for unsigned numbers</a:t>
            </a:r>
          </a:p>
        </p:txBody>
      </p:sp>
      <p:pic>
        <p:nvPicPr>
          <p:cNvPr id="24580" name="Picture 4"/>
          <p:cNvPicPr>
            <a:picLocks noChangeAspect="1" noChangeArrowheads="1"/>
          </p:cNvPicPr>
          <p:nvPr/>
        </p:nvPicPr>
        <p:blipFill>
          <a:blip r:embed="rId2"/>
          <a:srcRect/>
          <a:stretch>
            <a:fillRect/>
          </a:stretch>
        </p:blipFill>
        <p:spPr bwMode="auto">
          <a:xfrm>
            <a:off x="828675" y="2962275"/>
            <a:ext cx="7486650" cy="25241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4000" dirty="0" smtClean="0"/>
              <a:t>A. LOADERS AND LINKERS</a:t>
            </a:r>
          </a:p>
        </p:txBody>
      </p:sp>
      <p:sp>
        <p:nvSpPr>
          <p:cNvPr id="17411" name="Rectangle 3"/>
          <p:cNvSpPr>
            <a:spLocks noGrp="1" noChangeArrowheads="1"/>
          </p:cNvSpPr>
          <p:nvPr>
            <p:ph type="body" idx="1"/>
          </p:nvPr>
        </p:nvSpPr>
        <p:spPr>
          <a:xfrm>
            <a:off x="457200" y="1901825"/>
            <a:ext cx="8229600" cy="4229100"/>
          </a:xfrm>
        </p:spPr>
        <p:txBody>
          <a:bodyPr/>
          <a:lstStyle/>
          <a:p>
            <a:pPr>
              <a:defRPr/>
            </a:pPr>
            <a:r>
              <a:rPr lang="en-US" dirty="0" smtClean="0"/>
              <a:t>A loader is a program which load programs from a secondary to main memory so as to be executed.</a:t>
            </a:r>
          </a:p>
          <a:p>
            <a:pPr eaLnBrk="1" hangingPunct="1">
              <a:defRPr/>
            </a:pPr>
            <a:r>
              <a:rPr lang="en-US" dirty="0" smtClean="0"/>
              <a:t>Loader is a program which accepts the object program decks, prepare these programs for execution by the computer, and initiates the execution.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b="1" dirty="0" smtClean="0"/>
              <a:t>Linker</a:t>
            </a:r>
            <a:r>
              <a:rPr lang="en-US" dirty="0" smtClean="0"/>
              <a:t>  is a computer program that takes one or more object files generated by a compiler and combines them into a single executable file</a:t>
            </a:r>
          </a:p>
          <a:p>
            <a:r>
              <a:rPr lang="en-US" dirty="0" smtClean="0"/>
              <a:t>Many programming languages allow you to write different pieces of code,  called </a:t>
            </a:r>
            <a:r>
              <a:rPr lang="en-US" i="1" dirty="0" smtClean="0"/>
              <a:t>modules, </a:t>
            </a:r>
            <a:r>
              <a:rPr lang="en-US" dirty="0" smtClean="0"/>
              <a:t>separately. </a:t>
            </a:r>
          </a:p>
          <a:p>
            <a:r>
              <a:rPr lang="en-US" dirty="0" smtClean="0"/>
              <a:t>This simplifies the programming task because you can break a large program into small, more manageable pieces.</a:t>
            </a:r>
          </a:p>
          <a:p>
            <a:r>
              <a:rPr lang="en-US" dirty="0" smtClean="0"/>
              <a:t> Eventually, though, you need to put all the modules together. </a:t>
            </a:r>
          </a:p>
          <a:p>
            <a:r>
              <a:rPr lang="en-US" dirty="0" smtClean="0"/>
              <a:t>This is the job of the linker</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linker also replaces symbolic addresses with real addresses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pPr eaLnBrk="1" hangingPunct="1">
              <a:defRPr/>
            </a:pPr>
            <a:r>
              <a:rPr lang="en-US" dirty="0" smtClean="0"/>
              <a:t>Role of a Loader</a:t>
            </a:r>
          </a:p>
        </p:txBody>
      </p:sp>
      <p:sp>
        <p:nvSpPr>
          <p:cNvPr id="7173" name="Rectangle 5"/>
          <p:cNvSpPr>
            <a:spLocks noChangeArrowheads="1"/>
          </p:cNvSpPr>
          <p:nvPr/>
        </p:nvSpPr>
        <p:spPr bwMode="auto">
          <a:xfrm>
            <a:off x="304800" y="1066800"/>
            <a:ext cx="3962400" cy="685800"/>
          </a:xfrm>
          <a:prstGeom prst="rect">
            <a:avLst/>
          </a:prstGeom>
          <a:noFill/>
          <a:ln w="9525">
            <a:noFill/>
            <a:miter lim="800000"/>
            <a:headEnd/>
            <a:tailEnd/>
          </a:ln>
          <a:effectLst/>
        </p:spPr>
        <p:txBody>
          <a:bodyPr anchor="ctr"/>
          <a:lstStyle/>
          <a:p>
            <a:pPr eaLnBrk="1" hangingPunct="1">
              <a:defRPr/>
            </a:pPr>
            <a:endParaRPr lang="en-US" sz="5400" b="1" dirty="0">
              <a:solidFill>
                <a:srgbClr val="0000FF"/>
              </a:solidFill>
              <a:effectLst>
                <a:outerShdw blurRad="38100" dist="38100" dir="2700000" algn="tl">
                  <a:srgbClr val="000000"/>
                </a:outerShdw>
              </a:effectLst>
            </a:endParaRPr>
          </a:p>
        </p:txBody>
      </p:sp>
      <p:sp>
        <p:nvSpPr>
          <p:cNvPr id="6148" name="Text Box 6"/>
          <p:cNvSpPr txBox="1">
            <a:spLocks noChangeArrowheads="1"/>
          </p:cNvSpPr>
          <p:nvPr/>
        </p:nvSpPr>
        <p:spPr bwMode="auto">
          <a:xfrm>
            <a:off x="533400" y="2286000"/>
            <a:ext cx="1600200" cy="1004888"/>
          </a:xfrm>
          <a:prstGeom prst="rect">
            <a:avLst/>
          </a:prstGeom>
          <a:noFill/>
          <a:ln w="28575">
            <a:noFill/>
            <a:miter lim="800000"/>
            <a:headEnd/>
            <a:tailEnd/>
          </a:ln>
        </p:spPr>
        <p:txBody>
          <a:bodyPr>
            <a:spAutoFit/>
          </a:bodyPr>
          <a:lstStyle/>
          <a:p>
            <a:pPr algn="ctr" eaLnBrk="1" hangingPunct="1">
              <a:spcBef>
                <a:spcPct val="50000"/>
              </a:spcBef>
            </a:pPr>
            <a:r>
              <a:rPr kumimoji="1" lang="en-US" altLang="zh-TW" sz="2400" b="1">
                <a:ea typeface="新細明體" pitchFamily="18" charset="-120"/>
              </a:rPr>
              <a:t>Source</a:t>
            </a:r>
          </a:p>
          <a:p>
            <a:pPr algn="ctr" eaLnBrk="1" hangingPunct="1">
              <a:spcBef>
                <a:spcPct val="50000"/>
              </a:spcBef>
            </a:pPr>
            <a:r>
              <a:rPr kumimoji="1" lang="en-US" altLang="zh-TW" sz="2400" b="1">
                <a:ea typeface="新細明體" pitchFamily="18" charset="-120"/>
              </a:rPr>
              <a:t>Program</a:t>
            </a:r>
            <a:endParaRPr kumimoji="1" lang="en-US" altLang="zh-TW" sz="2400">
              <a:ea typeface="新細明體" pitchFamily="18" charset="-120"/>
            </a:endParaRPr>
          </a:p>
        </p:txBody>
      </p:sp>
      <p:sp>
        <p:nvSpPr>
          <p:cNvPr id="6149" name="AutoShape 7"/>
          <p:cNvSpPr>
            <a:spLocks noChangeArrowheads="1"/>
          </p:cNvSpPr>
          <p:nvPr/>
        </p:nvSpPr>
        <p:spPr bwMode="auto">
          <a:xfrm>
            <a:off x="2514600" y="2286000"/>
            <a:ext cx="1524000" cy="1219200"/>
          </a:xfrm>
          <a:prstGeom prst="flowChartAlternateProcess">
            <a:avLst/>
          </a:prstGeom>
          <a:noFill/>
          <a:ln w="9525">
            <a:solidFill>
              <a:schemeClr val="tx1"/>
            </a:solidFill>
            <a:miter lim="800000"/>
            <a:headEnd/>
            <a:tailEnd/>
          </a:ln>
        </p:spPr>
        <p:txBody>
          <a:bodyPr wrap="none" anchor="ctr"/>
          <a:lstStyle/>
          <a:p>
            <a:pPr algn="ctr" eaLnBrk="1" hangingPunct="1"/>
            <a:r>
              <a:rPr kumimoji="1" lang="en-US" altLang="zh-TW" sz="2400" b="1">
                <a:solidFill>
                  <a:srgbClr val="CC0000"/>
                </a:solidFill>
                <a:ea typeface="新細明體" pitchFamily="18" charset="-120"/>
              </a:rPr>
              <a:t>Assembler</a:t>
            </a:r>
          </a:p>
        </p:txBody>
      </p:sp>
      <p:sp>
        <p:nvSpPr>
          <p:cNvPr id="6150" name="Line 8"/>
          <p:cNvSpPr>
            <a:spLocks noChangeShapeType="1"/>
          </p:cNvSpPr>
          <p:nvPr/>
        </p:nvSpPr>
        <p:spPr bwMode="auto">
          <a:xfrm>
            <a:off x="2057400" y="28956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6151" name="Text Box 9"/>
          <p:cNvSpPr txBox="1">
            <a:spLocks noChangeArrowheads="1"/>
          </p:cNvSpPr>
          <p:nvPr/>
        </p:nvSpPr>
        <p:spPr bwMode="auto">
          <a:xfrm>
            <a:off x="4343400" y="2438400"/>
            <a:ext cx="1371600" cy="1004888"/>
          </a:xfrm>
          <a:prstGeom prst="rect">
            <a:avLst/>
          </a:prstGeom>
          <a:noFill/>
          <a:ln w="28575">
            <a:noFill/>
            <a:miter lim="800000"/>
            <a:headEnd/>
            <a:tailEnd/>
          </a:ln>
        </p:spPr>
        <p:txBody>
          <a:bodyPr>
            <a:spAutoFit/>
          </a:bodyPr>
          <a:lstStyle/>
          <a:p>
            <a:pPr algn="ctr" eaLnBrk="1" hangingPunct="1">
              <a:spcBef>
                <a:spcPct val="50000"/>
              </a:spcBef>
            </a:pPr>
            <a:r>
              <a:rPr kumimoji="1" lang="en-US" altLang="zh-TW" sz="2400" b="1">
                <a:ea typeface="新細明體" pitchFamily="18" charset="-120"/>
              </a:rPr>
              <a:t>Object</a:t>
            </a:r>
          </a:p>
          <a:p>
            <a:pPr algn="ctr" eaLnBrk="1" hangingPunct="1">
              <a:spcBef>
                <a:spcPct val="50000"/>
              </a:spcBef>
            </a:pPr>
            <a:r>
              <a:rPr kumimoji="1" lang="en-US" altLang="zh-TW" sz="2400" b="1">
                <a:ea typeface="新細明體" pitchFamily="18" charset="-120"/>
              </a:rPr>
              <a:t>Program</a:t>
            </a:r>
          </a:p>
        </p:txBody>
      </p:sp>
      <p:sp>
        <p:nvSpPr>
          <p:cNvPr id="6152" name="Line 10"/>
          <p:cNvSpPr>
            <a:spLocks noChangeShapeType="1"/>
          </p:cNvSpPr>
          <p:nvPr/>
        </p:nvSpPr>
        <p:spPr bwMode="auto">
          <a:xfrm>
            <a:off x="4038600" y="28956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6153" name="Line 11"/>
          <p:cNvSpPr>
            <a:spLocks noChangeShapeType="1"/>
          </p:cNvSpPr>
          <p:nvPr/>
        </p:nvSpPr>
        <p:spPr bwMode="auto">
          <a:xfrm>
            <a:off x="5486400" y="2895600"/>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6154" name="AutoShape 12"/>
          <p:cNvSpPr>
            <a:spLocks noChangeArrowheads="1"/>
          </p:cNvSpPr>
          <p:nvPr/>
        </p:nvSpPr>
        <p:spPr bwMode="auto">
          <a:xfrm>
            <a:off x="5867400" y="2362200"/>
            <a:ext cx="1447800" cy="1143000"/>
          </a:xfrm>
          <a:prstGeom prst="flowChartAlternateProcess">
            <a:avLst/>
          </a:prstGeom>
          <a:noFill/>
          <a:ln w="9525">
            <a:solidFill>
              <a:schemeClr val="tx1"/>
            </a:solidFill>
            <a:miter lim="800000"/>
            <a:headEnd/>
            <a:tailEnd/>
          </a:ln>
        </p:spPr>
        <p:txBody>
          <a:bodyPr wrap="none" anchor="ctr"/>
          <a:lstStyle/>
          <a:p>
            <a:pPr algn="ctr" eaLnBrk="1" hangingPunct="1"/>
            <a:r>
              <a:rPr kumimoji="1" lang="en-US" altLang="zh-TW" sz="2400" b="1">
                <a:solidFill>
                  <a:srgbClr val="CC0000"/>
                </a:solidFill>
                <a:ea typeface="新細明體" pitchFamily="18" charset="-120"/>
              </a:rPr>
              <a:t>Loader</a:t>
            </a:r>
          </a:p>
        </p:txBody>
      </p:sp>
      <p:sp>
        <p:nvSpPr>
          <p:cNvPr id="6155" name="Rectangle 13"/>
          <p:cNvSpPr>
            <a:spLocks noChangeArrowheads="1"/>
          </p:cNvSpPr>
          <p:nvPr/>
        </p:nvSpPr>
        <p:spPr bwMode="auto">
          <a:xfrm>
            <a:off x="7620000" y="1676400"/>
            <a:ext cx="1295400" cy="3733800"/>
          </a:xfrm>
          <a:prstGeom prst="rect">
            <a:avLst/>
          </a:prstGeom>
          <a:noFill/>
          <a:ln w="28575">
            <a:solidFill>
              <a:schemeClr val="tx1"/>
            </a:solidFill>
            <a:miter lim="800000"/>
            <a:headEnd/>
            <a:tailEnd/>
          </a:ln>
        </p:spPr>
        <p:txBody>
          <a:bodyPr wrap="none" anchor="ctr"/>
          <a:lstStyle/>
          <a:p>
            <a:endParaRPr lang="en-US"/>
          </a:p>
        </p:txBody>
      </p:sp>
      <p:sp>
        <p:nvSpPr>
          <p:cNvPr id="6156" name="Text Box 14"/>
          <p:cNvSpPr txBox="1">
            <a:spLocks noChangeArrowheads="1"/>
          </p:cNvSpPr>
          <p:nvPr/>
        </p:nvSpPr>
        <p:spPr bwMode="auto">
          <a:xfrm>
            <a:off x="7772400" y="2438400"/>
            <a:ext cx="1143000" cy="1069975"/>
          </a:xfrm>
          <a:prstGeom prst="rect">
            <a:avLst/>
          </a:prstGeom>
          <a:noFill/>
          <a:ln w="9525">
            <a:noFill/>
            <a:miter lim="800000"/>
            <a:headEnd/>
            <a:tailEnd/>
          </a:ln>
        </p:spPr>
        <p:txBody>
          <a:bodyPr>
            <a:spAutoFit/>
          </a:bodyPr>
          <a:lstStyle/>
          <a:p>
            <a:pPr eaLnBrk="1" hangingPunct="1">
              <a:spcBef>
                <a:spcPct val="50000"/>
              </a:spcBef>
            </a:pPr>
            <a:r>
              <a:rPr lang="en-US" sz="1600" b="1">
                <a:latin typeface="Arial" charset="0"/>
              </a:rPr>
              <a:t>Object program ready for execution</a:t>
            </a:r>
          </a:p>
        </p:txBody>
      </p:sp>
      <p:sp>
        <p:nvSpPr>
          <p:cNvPr id="6157" name="Line 15"/>
          <p:cNvSpPr>
            <a:spLocks noChangeShapeType="1"/>
          </p:cNvSpPr>
          <p:nvPr/>
        </p:nvSpPr>
        <p:spPr bwMode="auto">
          <a:xfrm>
            <a:off x="7315200" y="2971800"/>
            <a:ext cx="304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defRPr/>
            </a:pPr>
            <a:r>
              <a:rPr lang="en-US" dirty="0" smtClean="0"/>
              <a:t>Role of a Loader and Linker</a:t>
            </a:r>
          </a:p>
        </p:txBody>
      </p:sp>
      <p:sp>
        <p:nvSpPr>
          <p:cNvPr id="7172" name="Text Box 6"/>
          <p:cNvSpPr txBox="1">
            <a:spLocks noChangeArrowheads="1"/>
          </p:cNvSpPr>
          <p:nvPr/>
        </p:nvSpPr>
        <p:spPr bwMode="auto">
          <a:xfrm>
            <a:off x="304800" y="2286000"/>
            <a:ext cx="1371600" cy="1004888"/>
          </a:xfrm>
          <a:prstGeom prst="rect">
            <a:avLst/>
          </a:prstGeom>
          <a:noFill/>
          <a:ln w="28575">
            <a:noFill/>
            <a:miter lim="800000"/>
            <a:headEnd/>
            <a:tailEnd/>
          </a:ln>
        </p:spPr>
        <p:txBody>
          <a:bodyPr>
            <a:spAutoFit/>
          </a:bodyPr>
          <a:lstStyle/>
          <a:p>
            <a:pPr algn="ctr" eaLnBrk="1" hangingPunct="1">
              <a:spcBef>
                <a:spcPct val="50000"/>
              </a:spcBef>
            </a:pPr>
            <a:r>
              <a:rPr kumimoji="1" lang="en-US" altLang="zh-TW" sz="2400" b="1">
                <a:ea typeface="新細明體" pitchFamily="18" charset="-120"/>
              </a:rPr>
              <a:t>Source</a:t>
            </a:r>
          </a:p>
          <a:p>
            <a:pPr algn="ctr" eaLnBrk="1" hangingPunct="1">
              <a:spcBef>
                <a:spcPct val="50000"/>
              </a:spcBef>
            </a:pPr>
            <a:r>
              <a:rPr kumimoji="1" lang="en-US" altLang="zh-TW" sz="2400" b="1">
                <a:ea typeface="新細明體" pitchFamily="18" charset="-120"/>
              </a:rPr>
              <a:t>Program</a:t>
            </a:r>
            <a:endParaRPr kumimoji="1" lang="en-US" altLang="zh-TW" sz="2400">
              <a:ea typeface="新細明體" pitchFamily="18" charset="-120"/>
            </a:endParaRPr>
          </a:p>
        </p:txBody>
      </p:sp>
      <p:sp>
        <p:nvSpPr>
          <p:cNvPr id="7173" name="AutoShape 7"/>
          <p:cNvSpPr>
            <a:spLocks noChangeArrowheads="1"/>
          </p:cNvSpPr>
          <p:nvPr/>
        </p:nvSpPr>
        <p:spPr bwMode="auto">
          <a:xfrm>
            <a:off x="2209800" y="2286000"/>
            <a:ext cx="1524000" cy="1219200"/>
          </a:xfrm>
          <a:prstGeom prst="flowChartAlternateProcess">
            <a:avLst/>
          </a:prstGeom>
          <a:noFill/>
          <a:ln w="9525">
            <a:solidFill>
              <a:schemeClr val="tx1"/>
            </a:solidFill>
            <a:miter lim="800000"/>
            <a:headEnd/>
            <a:tailEnd/>
          </a:ln>
        </p:spPr>
        <p:txBody>
          <a:bodyPr wrap="none" anchor="ctr"/>
          <a:lstStyle/>
          <a:p>
            <a:pPr algn="ctr" eaLnBrk="1" hangingPunct="1"/>
            <a:r>
              <a:rPr kumimoji="1" lang="en-US" altLang="zh-TW" sz="2400" b="1">
                <a:solidFill>
                  <a:srgbClr val="CC0000"/>
                </a:solidFill>
                <a:ea typeface="新細明體" pitchFamily="18" charset="-120"/>
              </a:rPr>
              <a:t>Assembler</a:t>
            </a:r>
          </a:p>
        </p:txBody>
      </p:sp>
      <p:sp>
        <p:nvSpPr>
          <p:cNvPr id="7174" name="Line 8"/>
          <p:cNvSpPr>
            <a:spLocks noChangeShapeType="1"/>
          </p:cNvSpPr>
          <p:nvPr/>
        </p:nvSpPr>
        <p:spPr bwMode="auto">
          <a:xfrm>
            <a:off x="1676400" y="28194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7175" name="Text Box 9"/>
          <p:cNvSpPr txBox="1">
            <a:spLocks noChangeArrowheads="1"/>
          </p:cNvSpPr>
          <p:nvPr/>
        </p:nvSpPr>
        <p:spPr bwMode="auto">
          <a:xfrm>
            <a:off x="4038600" y="2438400"/>
            <a:ext cx="1371600" cy="1004888"/>
          </a:xfrm>
          <a:prstGeom prst="rect">
            <a:avLst/>
          </a:prstGeom>
          <a:noFill/>
          <a:ln w="28575">
            <a:noFill/>
            <a:miter lim="800000"/>
            <a:headEnd/>
            <a:tailEnd/>
          </a:ln>
        </p:spPr>
        <p:txBody>
          <a:bodyPr>
            <a:spAutoFit/>
          </a:bodyPr>
          <a:lstStyle/>
          <a:p>
            <a:pPr algn="ctr" eaLnBrk="1" hangingPunct="1">
              <a:spcBef>
                <a:spcPct val="50000"/>
              </a:spcBef>
            </a:pPr>
            <a:r>
              <a:rPr kumimoji="1" lang="en-US" altLang="zh-TW" sz="2400" b="1">
                <a:ea typeface="新細明體" pitchFamily="18" charset="-120"/>
              </a:rPr>
              <a:t>Object</a:t>
            </a:r>
          </a:p>
          <a:p>
            <a:pPr algn="ctr" eaLnBrk="1" hangingPunct="1">
              <a:spcBef>
                <a:spcPct val="50000"/>
              </a:spcBef>
            </a:pPr>
            <a:r>
              <a:rPr kumimoji="1" lang="en-US" altLang="zh-TW" sz="2400" b="1">
                <a:ea typeface="新細明體" pitchFamily="18" charset="-120"/>
              </a:rPr>
              <a:t>Program</a:t>
            </a:r>
          </a:p>
        </p:txBody>
      </p:sp>
      <p:sp>
        <p:nvSpPr>
          <p:cNvPr id="7176" name="Line 10"/>
          <p:cNvSpPr>
            <a:spLocks noChangeShapeType="1"/>
          </p:cNvSpPr>
          <p:nvPr/>
        </p:nvSpPr>
        <p:spPr bwMode="auto">
          <a:xfrm>
            <a:off x="3733800" y="28956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7177" name="AutoShape 11"/>
          <p:cNvSpPr>
            <a:spLocks noChangeArrowheads="1"/>
          </p:cNvSpPr>
          <p:nvPr/>
        </p:nvSpPr>
        <p:spPr bwMode="auto">
          <a:xfrm>
            <a:off x="5638800" y="2362200"/>
            <a:ext cx="1447800" cy="1143000"/>
          </a:xfrm>
          <a:prstGeom prst="flowChartAlternateProcess">
            <a:avLst/>
          </a:prstGeom>
          <a:noFill/>
          <a:ln w="9525">
            <a:solidFill>
              <a:schemeClr val="tx1"/>
            </a:solidFill>
            <a:miter lim="800000"/>
            <a:headEnd/>
            <a:tailEnd/>
          </a:ln>
        </p:spPr>
        <p:txBody>
          <a:bodyPr wrap="none" anchor="ctr"/>
          <a:lstStyle/>
          <a:p>
            <a:pPr algn="ctr" eaLnBrk="1" hangingPunct="1"/>
            <a:r>
              <a:rPr kumimoji="1" lang="en-US" altLang="zh-TW" sz="2400" b="1">
                <a:solidFill>
                  <a:srgbClr val="CC0000"/>
                </a:solidFill>
                <a:ea typeface="新細明體" pitchFamily="18" charset="-120"/>
              </a:rPr>
              <a:t>Linker</a:t>
            </a:r>
          </a:p>
        </p:txBody>
      </p:sp>
      <p:sp>
        <p:nvSpPr>
          <p:cNvPr id="7178" name="Line 12"/>
          <p:cNvSpPr>
            <a:spLocks noChangeShapeType="1"/>
          </p:cNvSpPr>
          <p:nvPr/>
        </p:nvSpPr>
        <p:spPr bwMode="auto">
          <a:xfrm>
            <a:off x="5181600" y="2971800"/>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7179" name="Text Box 13"/>
          <p:cNvSpPr txBox="1">
            <a:spLocks noChangeArrowheads="1"/>
          </p:cNvSpPr>
          <p:nvPr/>
        </p:nvSpPr>
        <p:spPr bwMode="auto">
          <a:xfrm>
            <a:off x="5638800" y="3886200"/>
            <a:ext cx="1698625" cy="822325"/>
          </a:xfrm>
          <a:prstGeom prst="rect">
            <a:avLst/>
          </a:prstGeom>
          <a:noFill/>
          <a:ln w="28575">
            <a:noFill/>
            <a:miter lim="800000"/>
            <a:headEnd/>
            <a:tailEnd/>
          </a:ln>
        </p:spPr>
        <p:txBody>
          <a:bodyPr wrap="none">
            <a:spAutoFit/>
          </a:bodyPr>
          <a:lstStyle/>
          <a:p>
            <a:pPr algn="ctr" eaLnBrk="1" hangingPunct="1"/>
            <a:r>
              <a:rPr kumimoji="1" lang="en-US" altLang="zh-TW" sz="2400" b="1">
                <a:ea typeface="新細明體" pitchFamily="18" charset="-120"/>
              </a:rPr>
              <a:t>Executable </a:t>
            </a:r>
          </a:p>
          <a:p>
            <a:pPr algn="ctr" eaLnBrk="1" hangingPunct="1"/>
            <a:r>
              <a:rPr kumimoji="1" lang="en-US" altLang="zh-TW" sz="2400" b="1">
                <a:ea typeface="新細明體" pitchFamily="18" charset="-120"/>
              </a:rPr>
              <a:t>Code</a:t>
            </a:r>
            <a:endParaRPr kumimoji="1" lang="en-US" altLang="zh-TW" sz="2400">
              <a:ea typeface="新細明體" pitchFamily="18" charset="-120"/>
            </a:endParaRPr>
          </a:p>
        </p:txBody>
      </p:sp>
      <p:sp>
        <p:nvSpPr>
          <p:cNvPr id="7180" name="AutoShape 14"/>
          <p:cNvSpPr>
            <a:spLocks noChangeArrowheads="1"/>
          </p:cNvSpPr>
          <p:nvPr/>
        </p:nvSpPr>
        <p:spPr bwMode="auto">
          <a:xfrm>
            <a:off x="5715000" y="4953000"/>
            <a:ext cx="1447800" cy="1143000"/>
          </a:xfrm>
          <a:prstGeom prst="flowChartAlternateProcess">
            <a:avLst/>
          </a:prstGeom>
          <a:noFill/>
          <a:ln w="9525">
            <a:solidFill>
              <a:schemeClr val="tx1"/>
            </a:solidFill>
            <a:miter lim="800000"/>
            <a:headEnd/>
            <a:tailEnd/>
          </a:ln>
        </p:spPr>
        <p:txBody>
          <a:bodyPr wrap="none" anchor="ctr"/>
          <a:lstStyle/>
          <a:p>
            <a:pPr algn="ctr" eaLnBrk="1" hangingPunct="1"/>
            <a:r>
              <a:rPr kumimoji="1" lang="en-US" altLang="zh-TW" sz="2400" b="1">
                <a:solidFill>
                  <a:srgbClr val="CC0000"/>
                </a:solidFill>
                <a:ea typeface="新細明體" pitchFamily="18" charset="-120"/>
              </a:rPr>
              <a:t>Loader</a:t>
            </a:r>
          </a:p>
        </p:txBody>
      </p:sp>
      <p:sp>
        <p:nvSpPr>
          <p:cNvPr id="7181" name="Line 15"/>
          <p:cNvSpPr>
            <a:spLocks noChangeShapeType="1"/>
          </p:cNvSpPr>
          <p:nvPr/>
        </p:nvSpPr>
        <p:spPr bwMode="auto">
          <a:xfrm>
            <a:off x="6324600" y="3505200"/>
            <a:ext cx="0" cy="533400"/>
          </a:xfrm>
          <a:prstGeom prst="line">
            <a:avLst/>
          </a:prstGeom>
          <a:noFill/>
          <a:ln w="9525">
            <a:solidFill>
              <a:schemeClr val="tx1"/>
            </a:solidFill>
            <a:round/>
            <a:headEnd/>
            <a:tailEnd type="triangle" w="med" len="med"/>
          </a:ln>
        </p:spPr>
        <p:txBody>
          <a:bodyPr wrap="none" anchor="ctr"/>
          <a:lstStyle/>
          <a:p>
            <a:endParaRPr lang="en-US"/>
          </a:p>
        </p:txBody>
      </p:sp>
      <p:sp>
        <p:nvSpPr>
          <p:cNvPr id="7182" name="Line 16"/>
          <p:cNvSpPr>
            <a:spLocks noChangeShapeType="1"/>
          </p:cNvSpPr>
          <p:nvPr/>
        </p:nvSpPr>
        <p:spPr bwMode="auto">
          <a:xfrm>
            <a:off x="6324600" y="44958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7183" name="Rectangle 17"/>
          <p:cNvSpPr>
            <a:spLocks noChangeArrowheads="1"/>
          </p:cNvSpPr>
          <p:nvPr/>
        </p:nvSpPr>
        <p:spPr bwMode="auto">
          <a:xfrm>
            <a:off x="7620000" y="2286000"/>
            <a:ext cx="1295400" cy="3733800"/>
          </a:xfrm>
          <a:prstGeom prst="rect">
            <a:avLst/>
          </a:prstGeom>
          <a:noFill/>
          <a:ln w="28575">
            <a:solidFill>
              <a:schemeClr val="tx1"/>
            </a:solidFill>
            <a:miter lim="800000"/>
            <a:headEnd/>
            <a:tailEnd/>
          </a:ln>
        </p:spPr>
        <p:txBody>
          <a:bodyPr wrap="none" anchor="ctr"/>
          <a:lstStyle/>
          <a:p>
            <a:endParaRPr lang="en-US"/>
          </a:p>
        </p:txBody>
      </p:sp>
      <p:sp>
        <p:nvSpPr>
          <p:cNvPr id="7184" name="Text Box 18"/>
          <p:cNvSpPr txBox="1">
            <a:spLocks noChangeArrowheads="1"/>
          </p:cNvSpPr>
          <p:nvPr/>
        </p:nvSpPr>
        <p:spPr bwMode="auto">
          <a:xfrm>
            <a:off x="7696200" y="3200400"/>
            <a:ext cx="1143000" cy="1069975"/>
          </a:xfrm>
          <a:prstGeom prst="rect">
            <a:avLst/>
          </a:prstGeom>
          <a:noFill/>
          <a:ln w="9525">
            <a:noFill/>
            <a:miter lim="800000"/>
            <a:headEnd/>
            <a:tailEnd/>
          </a:ln>
        </p:spPr>
        <p:txBody>
          <a:bodyPr>
            <a:spAutoFit/>
          </a:bodyPr>
          <a:lstStyle/>
          <a:p>
            <a:pPr eaLnBrk="1" hangingPunct="1">
              <a:spcBef>
                <a:spcPct val="50000"/>
              </a:spcBef>
            </a:pPr>
            <a:r>
              <a:rPr lang="en-US" sz="1600" b="1">
                <a:latin typeface="Arial" charset="0"/>
              </a:rPr>
              <a:t>Object program ready for execution</a:t>
            </a:r>
          </a:p>
        </p:txBody>
      </p:sp>
      <p:sp>
        <p:nvSpPr>
          <p:cNvPr id="7185" name="Line 19"/>
          <p:cNvSpPr>
            <a:spLocks noChangeShapeType="1"/>
          </p:cNvSpPr>
          <p:nvPr/>
        </p:nvSpPr>
        <p:spPr bwMode="auto">
          <a:xfrm>
            <a:off x="7162800" y="5410200"/>
            <a:ext cx="457200" cy="0"/>
          </a:xfrm>
          <a:prstGeom prst="line">
            <a:avLst/>
          </a:prstGeom>
          <a:noFill/>
          <a:ln w="9525">
            <a:solidFill>
              <a:schemeClr val="tx1"/>
            </a:solidFill>
            <a:round/>
            <a:headEnd/>
            <a:tailEnd type="triangle" w="med" len="med"/>
          </a:ln>
        </p:spPr>
        <p:txBody>
          <a:bodyPr/>
          <a:lstStyle/>
          <a:p>
            <a:endParaRPr lang="en-US"/>
          </a:p>
        </p:txBody>
      </p:sp>
      <p:sp>
        <p:nvSpPr>
          <p:cNvPr id="7186" name="Text Box 20"/>
          <p:cNvSpPr txBox="1">
            <a:spLocks noChangeArrowheads="1"/>
          </p:cNvSpPr>
          <p:nvPr/>
        </p:nvSpPr>
        <p:spPr bwMode="auto">
          <a:xfrm>
            <a:off x="7620000" y="1752600"/>
            <a:ext cx="1219200" cy="396875"/>
          </a:xfrm>
          <a:prstGeom prst="rect">
            <a:avLst/>
          </a:prstGeom>
          <a:noFill/>
          <a:ln w="9525">
            <a:noFill/>
            <a:miter lim="800000"/>
            <a:headEnd/>
            <a:tailEnd/>
          </a:ln>
        </p:spPr>
        <p:txBody>
          <a:bodyPr>
            <a:spAutoFit/>
          </a:bodyPr>
          <a:lstStyle/>
          <a:p>
            <a:pPr eaLnBrk="1" hangingPunct="1">
              <a:spcBef>
                <a:spcPct val="50000"/>
              </a:spcBef>
            </a:pPr>
            <a:r>
              <a:rPr lang="en-US" sz="2000" b="1">
                <a:latin typeface="Arial" charset="0"/>
              </a:rPr>
              <a:t>Memory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UNIT-V </a:t>
            </a:r>
            <a:r>
              <a:rPr lang="en-GB" dirty="0"/>
              <a:t>Semantic Analysis </a:t>
            </a:r>
            <a:endParaRPr lang="en-US" dirty="0"/>
          </a:p>
        </p:txBody>
      </p:sp>
      <p:sp>
        <p:nvSpPr>
          <p:cNvPr id="3" name="Content Placeholder 2"/>
          <p:cNvSpPr>
            <a:spLocks noGrp="1"/>
          </p:cNvSpPr>
          <p:nvPr>
            <p:ph idx="1"/>
          </p:nvPr>
        </p:nvSpPr>
        <p:spPr/>
        <p:txBody>
          <a:bodyPr/>
          <a:lstStyle/>
          <a:p>
            <a:r>
              <a:rPr lang="en-GB" dirty="0"/>
              <a:t>Need, Syntax Directed Translation, Syntax Directed Definitions, Translation of assignment Statements, iterative statements, Boolean expressions, conditional statements, Type Checking and Type conversion. Intermediate Code Formats: Postfix notation, Parse and syntax tress, Three address code, Quadruples and triples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Unit VI : Code Generation And Optimization</a:t>
            </a:r>
            <a:endParaRPr lang="en-US" dirty="0"/>
          </a:p>
        </p:txBody>
      </p:sp>
      <p:sp>
        <p:nvSpPr>
          <p:cNvPr id="3" name="Content Placeholder 2"/>
          <p:cNvSpPr>
            <a:spLocks noGrp="1"/>
          </p:cNvSpPr>
          <p:nvPr>
            <p:ph idx="1"/>
          </p:nvPr>
        </p:nvSpPr>
        <p:spPr/>
        <p:txBody>
          <a:bodyPr>
            <a:normAutofit lnSpcReduction="10000"/>
          </a:bodyPr>
          <a:lstStyle/>
          <a:p>
            <a:r>
              <a:rPr lang="en-US" dirty="0"/>
              <a:t>Code Generation: Code generation Issues. Basic blocks and flow graphs, A Simple Code Generator. Code Optimization: Machine Independent: Peephole optimizations: Common Sub-expression elimination, Removing of loop invariants, Induction variables and Reduction in strengths, Use of machine idioms, Dynamic Programming Code Generation. Machine dependent Issues: Assignment and use of registers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4201</TotalTime>
  <Words>2993</Words>
  <Application>Microsoft Office PowerPoint</Application>
  <PresentationFormat>On-screen Show (4:3)</PresentationFormat>
  <Paragraphs>600</Paragraphs>
  <Slides>77</Slides>
  <Notes>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77</vt:i4>
      </vt:variant>
    </vt:vector>
  </HeadingPairs>
  <TitlesOfParts>
    <vt:vector size="91" baseType="lpstr">
      <vt:lpstr>MS Mincho</vt:lpstr>
      <vt:lpstr>SimSun</vt:lpstr>
      <vt:lpstr>Angsana New</vt:lpstr>
      <vt:lpstr>Arial</vt:lpstr>
      <vt:lpstr>Calibri</vt:lpstr>
      <vt:lpstr>Courier New</vt:lpstr>
      <vt:lpstr>標楷體</vt:lpstr>
      <vt:lpstr>Franklin Gothic Medium</vt:lpstr>
      <vt:lpstr>新細明體</vt:lpstr>
      <vt:lpstr>Tahoma</vt:lpstr>
      <vt:lpstr>Times</vt:lpstr>
      <vt:lpstr>Times New Roman</vt:lpstr>
      <vt:lpstr>Wingdings</vt:lpstr>
      <vt:lpstr>Office Theme</vt:lpstr>
      <vt:lpstr>Language Processing and  Compiler Construction(LPCC)</vt:lpstr>
      <vt:lpstr>Course Objectives: LPCC</vt:lpstr>
      <vt:lpstr>Course Outcomes</vt:lpstr>
      <vt:lpstr>LPCC</vt:lpstr>
      <vt:lpstr>UNIT-II</vt:lpstr>
      <vt:lpstr>Unit III:</vt:lpstr>
      <vt:lpstr>UNIT IV : Parsers </vt:lpstr>
      <vt:lpstr>UNIT-V Semantic Analysis </vt:lpstr>
      <vt:lpstr>Unit VI : Code Generation And Optimization</vt:lpstr>
      <vt:lpstr>BOOKS</vt:lpstr>
      <vt:lpstr>Introduction</vt:lpstr>
      <vt:lpstr>What is Software ?</vt:lpstr>
      <vt:lpstr>System Software</vt:lpstr>
      <vt:lpstr>Introduction</vt:lpstr>
      <vt:lpstr>System Software Concept</vt:lpstr>
      <vt:lpstr>Introduction</vt:lpstr>
      <vt:lpstr>System Software and Machine Architecture</vt:lpstr>
      <vt:lpstr>Goals of System Software</vt:lpstr>
      <vt:lpstr>Fill in the Blanks</vt:lpstr>
      <vt:lpstr>Assembler</vt:lpstr>
      <vt:lpstr>Complier</vt:lpstr>
      <vt:lpstr>Cross Assembler:- </vt:lpstr>
      <vt:lpstr>System Software</vt:lpstr>
      <vt:lpstr>System Software and Machine Architecture</vt:lpstr>
      <vt:lpstr>System Software  and Machine Architecture</vt:lpstr>
      <vt:lpstr>Programming Languages </vt:lpstr>
      <vt:lpstr>Fill in the Blanks</vt:lpstr>
      <vt:lpstr>We know…</vt:lpstr>
      <vt:lpstr>Fill in the Blanks</vt:lpstr>
      <vt:lpstr>     Machine and Assembly Languages</vt:lpstr>
      <vt:lpstr>Assembly Process</vt:lpstr>
      <vt:lpstr>PowerPoint Presentation</vt:lpstr>
      <vt:lpstr>D. Assembler</vt:lpstr>
      <vt:lpstr>Elements of assembly language programming</vt:lpstr>
      <vt:lpstr>Assembly Language Syntax</vt:lpstr>
      <vt:lpstr>Introduction-Macro Processor </vt:lpstr>
      <vt:lpstr>Data structures</vt:lpstr>
      <vt:lpstr>Macro Name Table (MNT) </vt:lpstr>
      <vt:lpstr>Macro Definition Table (MDT)</vt:lpstr>
      <vt:lpstr>Modified MNT &amp; MDT</vt:lpstr>
      <vt:lpstr>Introduction-Compiler </vt:lpstr>
      <vt:lpstr>The phases of a compiler</vt:lpstr>
      <vt:lpstr>PowerPoint Presentation</vt:lpstr>
      <vt:lpstr>PowerPoint Presentation</vt:lpstr>
      <vt:lpstr>  Parse Tree Therefore this unit is also called PARSER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Generation </vt:lpstr>
      <vt:lpstr> Symbol Table </vt:lpstr>
      <vt:lpstr>Interaction of Lexical analyzer with  parser</vt:lpstr>
      <vt:lpstr>PowerPoint Presentation</vt:lpstr>
      <vt:lpstr>Specification of tokens</vt:lpstr>
      <vt:lpstr>Regular expressions</vt:lpstr>
      <vt:lpstr>   Automatic construction of lexical analyzer using LEX  Lex </vt:lpstr>
      <vt:lpstr>Lex</vt:lpstr>
      <vt:lpstr>Lexical Analyzer Generator - Lex</vt:lpstr>
      <vt:lpstr>Lex program structure</vt:lpstr>
      <vt:lpstr>Three parts to Lex</vt:lpstr>
      <vt:lpstr>LEX program</vt:lpstr>
      <vt:lpstr>PowerPoint Presentation</vt:lpstr>
      <vt:lpstr>PowerPoint Presentation</vt:lpstr>
      <vt:lpstr>Example</vt:lpstr>
      <vt:lpstr>PowerPoint Presentation</vt:lpstr>
      <vt:lpstr>Regular Expression in Lex</vt:lpstr>
      <vt:lpstr>Transition diagrams</vt:lpstr>
      <vt:lpstr>Transition diagrams (cont.)</vt:lpstr>
      <vt:lpstr>Transition diagrams (cont.)</vt:lpstr>
      <vt:lpstr>A. LOADERS AND LINKERS</vt:lpstr>
      <vt:lpstr>PowerPoint Presentation</vt:lpstr>
      <vt:lpstr>PowerPoint Presentation</vt:lpstr>
      <vt:lpstr>Role of a Loader</vt:lpstr>
      <vt:lpstr>Role of a Loader and Linker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Shweta</dc:creator>
  <cp:lastModifiedBy>Shweta</cp:lastModifiedBy>
  <cp:revision>90</cp:revision>
  <dcterms:created xsi:type="dcterms:W3CDTF">2017-12-18T07:48:42Z</dcterms:created>
  <dcterms:modified xsi:type="dcterms:W3CDTF">2020-08-18T09:40:24Z</dcterms:modified>
</cp:coreProperties>
</file>