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53" r:id="rId3"/>
    <p:sldId id="354" r:id="rId4"/>
    <p:sldId id="356" r:id="rId5"/>
    <p:sldId id="357" r:id="rId6"/>
    <p:sldId id="410" r:id="rId7"/>
    <p:sldId id="358" r:id="rId8"/>
    <p:sldId id="386" r:id="rId9"/>
    <p:sldId id="387" r:id="rId10"/>
    <p:sldId id="359" r:id="rId11"/>
    <p:sldId id="360" r:id="rId12"/>
    <p:sldId id="361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49" r:id="rId30"/>
    <p:sldId id="450" r:id="rId31"/>
    <p:sldId id="473" r:id="rId32"/>
    <p:sldId id="460" r:id="rId33"/>
    <p:sldId id="470" r:id="rId34"/>
    <p:sldId id="471" r:id="rId35"/>
    <p:sldId id="451" r:id="rId36"/>
    <p:sldId id="472" r:id="rId37"/>
    <p:sldId id="370" r:id="rId38"/>
    <p:sldId id="371" r:id="rId39"/>
    <p:sldId id="372" r:id="rId40"/>
    <p:sldId id="373" r:id="rId41"/>
    <p:sldId id="374" r:id="rId42"/>
    <p:sldId id="475" r:id="rId43"/>
    <p:sldId id="476" r:id="rId44"/>
    <p:sldId id="377" r:id="rId45"/>
    <p:sldId id="378" r:id="rId46"/>
    <p:sldId id="379" r:id="rId47"/>
    <p:sldId id="380" r:id="rId48"/>
    <p:sldId id="381" r:id="rId49"/>
    <p:sldId id="438" r:id="rId50"/>
    <p:sldId id="439" r:id="rId51"/>
    <p:sldId id="440" r:id="rId52"/>
    <p:sldId id="441" r:id="rId53"/>
    <p:sldId id="442" r:id="rId54"/>
    <p:sldId id="443" r:id="rId55"/>
    <p:sldId id="44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>
      <p:cViewPr varScale="1">
        <p:scale>
          <a:sx n="91" d="100"/>
          <a:sy n="91" d="100"/>
        </p:scale>
        <p:origin x="12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36EFD-F51A-4886-A37D-F1FFC86BC9E5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FAF38-4B99-4A17-9082-D005079F4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7BCFE-589A-44CE-B1B7-F54629867DB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0D0AD-4FF6-4B69-83D2-7809D60F567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0278F-EA99-44D4-9675-90CEC5BAC7C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5F34-64D6-4D30-9809-C287EE8272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7BF76-806A-4745-AF01-2C47552F475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E3D950-4270-4743-B258-A60E7154F51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0ED27-77B6-4B2B-9616-9827D30052C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5062F-12F3-4880-AA1E-E26BAEB01DDB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3372F-3752-4797-8C67-5D0489CD083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F3093-67E3-4087-A8DC-4D695B26ABE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F9F15-8073-499C-B8F8-7652E71B4C4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9DBD7-D1F3-4252-809D-B5178FE787E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45E23-1BA6-496E-9589-3C7C1F6D6FA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D75A0-13C3-4E7D-A62D-D6276307C78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11C6D-3EBA-4B1E-AA90-6887625A189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F86E9-DD03-4329-80AB-722C62C254C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F664C-7021-40EE-A342-239F9D11B5C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981200"/>
            <a:ext cx="7543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Manisha Mali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E5031-9C72-4220-BB7B-2698258F4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8BA27-BE22-4867-9F69-0BF52BA1A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C2E8-AD21-4FC9-941E-42DA85A96E93}" type="datetimeFigureOut">
              <a:rPr lang="en-US" smtClean="0"/>
              <a:pPr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B29C-DAF4-4FCF-9D03-4B4729A400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Construction(CMPCC)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Mnemonic operation code (Mnemonic opcode)</a:t>
            </a:r>
            <a:br>
              <a:rPr lang="en-US" sz="2400" smtClean="0"/>
            </a:br>
            <a:endParaRPr lang="en-US" sz="2400" smtClean="0"/>
          </a:p>
        </p:txBody>
      </p:sp>
      <p:graphicFrame>
        <p:nvGraphicFramePr>
          <p:cNvPr id="91139" name="Group 3"/>
          <p:cNvGraphicFramePr>
            <a:graphicFrameLocks noGrp="1"/>
          </p:cNvGraphicFramePr>
          <p:nvPr>
            <p:ph idx="1"/>
          </p:nvPr>
        </p:nvGraphicFramePr>
        <p:xfrm>
          <a:off x="1524000" y="2286000"/>
          <a:ext cx="4191000" cy="4572000"/>
        </p:xfrm>
        <a:graphic>
          <a:graphicData uri="http://schemas.openxmlformats.org/drawingml/2006/table">
            <a:tbl>
              <a:tblPr/>
              <a:tblGrid>
                <a:gridCol w="2608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Instruction Opcode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Mnemonic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STOP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MOVEM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07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BC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08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431925"/>
          </a:xfrm>
        </p:spPr>
        <p:txBody>
          <a:bodyPr/>
          <a:lstStyle/>
          <a:p>
            <a:pPr eaLnBrk="1" hangingPunct="1"/>
            <a:r>
              <a:rPr lang="en-US" sz="2800" smtClean="0"/>
              <a:t>Code for declaration statements and directives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2286000"/>
            <a:ext cx="7620000" cy="3352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685800"/>
          </a:xfrm>
        </p:spPr>
        <p:txBody>
          <a:bodyPr/>
          <a:lstStyle/>
          <a:p>
            <a:pPr eaLnBrk="1" hangingPunct="1"/>
            <a:r>
              <a:rPr lang="en-US" sz="2800" smtClean="0"/>
              <a:t>An assembly program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685800"/>
            <a:ext cx="8686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smtClean="0"/>
              <a:t>Data structures of assembler pass I</a:t>
            </a:r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219200"/>
            <a:ext cx="8382000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066800"/>
          </a:xfrm>
        </p:spPr>
        <p:txBody>
          <a:bodyPr/>
          <a:lstStyle/>
          <a:p>
            <a:pPr eaLnBrk="1" hangingPunct="1"/>
            <a:r>
              <a:rPr lang="en-US" sz="3200" smtClean="0"/>
              <a:t>Overview of two pass assembler</a:t>
            </a:r>
          </a:p>
        </p:txBody>
      </p:sp>
      <p:pic>
        <p:nvPicPr>
          <p:cNvPr id="471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676400"/>
            <a:ext cx="8458200" cy="4495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Tasks of two pass assembler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62200"/>
            <a:ext cx="71628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Pass 1</a:t>
            </a:r>
          </a:p>
          <a:p>
            <a:pPr lvl="1" eaLnBrk="1" hangingPunct="1"/>
            <a:r>
              <a:rPr lang="en-US" smtClean="0"/>
              <a:t>Separate the symbol, mnemonic opcode &amp; operand fields.</a:t>
            </a:r>
          </a:p>
          <a:p>
            <a:pPr lvl="1" eaLnBrk="1" hangingPunct="1"/>
            <a:r>
              <a:rPr lang="en-US" smtClean="0"/>
              <a:t>Build the symbol table</a:t>
            </a:r>
          </a:p>
          <a:p>
            <a:pPr lvl="1" eaLnBrk="1" hangingPunct="1"/>
            <a:r>
              <a:rPr lang="en-US" smtClean="0"/>
              <a:t>Perform LC processing</a:t>
            </a:r>
          </a:p>
          <a:p>
            <a:pPr lvl="1" eaLnBrk="1" hangingPunct="1"/>
            <a:r>
              <a:rPr lang="en-US" smtClean="0"/>
              <a:t>Construct intermediate representation.</a:t>
            </a:r>
          </a:p>
          <a:p>
            <a:pPr eaLnBrk="1" hangingPunct="1"/>
            <a:r>
              <a:rPr lang="en-US" smtClean="0"/>
              <a:t>Pass 2</a:t>
            </a:r>
          </a:p>
          <a:p>
            <a:pPr lvl="1" eaLnBrk="1" hangingPunct="1"/>
            <a:r>
              <a:rPr lang="en-US" smtClean="0"/>
              <a:t>Synthesize the target program.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Intermediate code unit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 flipV="1">
            <a:off x="6019800" y="7315200"/>
            <a:ext cx="3695700" cy="762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700" smtClean="0"/>
          </a:p>
        </p:txBody>
      </p:sp>
      <p:graphicFrame>
        <p:nvGraphicFramePr>
          <p:cNvPr id="103428" name="Group 4"/>
          <p:cNvGraphicFramePr>
            <a:graphicFrameLocks noGrp="1"/>
          </p:cNvGraphicFramePr>
          <p:nvPr>
            <p:ph sz="half" idx="2"/>
          </p:nvPr>
        </p:nvGraphicFramePr>
        <p:xfrm>
          <a:off x="1071563" y="2706688"/>
          <a:ext cx="6527800" cy="1143000"/>
        </p:xfrm>
        <a:graphic>
          <a:graphicData uri="http://schemas.openxmlformats.org/drawingml/2006/table">
            <a:tbl>
              <a:tblPr/>
              <a:tblGrid>
                <a:gridCol w="217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547688"/>
          </a:xfrm>
        </p:spPr>
        <p:txBody>
          <a:bodyPr/>
          <a:lstStyle/>
          <a:p>
            <a:pPr eaLnBrk="1" hangingPunct="1"/>
            <a:r>
              <a:rPr lang="en-US" sz="2800" smtClean="0"/>
              <a:t>Intermediate code – variant I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295400"/>
            <a:ext cx="8458200" cy="5105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668338"/>
          </a:xfrm>
        </p:spPr>
        <p:txBody>
          <a:bodyPr/>
          <a:lstStyle/>
          <a:p>
            <a:pPr eaLnBrk="1" hangingPunct="1"/>
            <a:r>
              <a:rPr lang="en-US" sz="2800" smtClean="0"/>
              <a:t>Intermediate code – variant II</a:t>
            </a: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85800" y="1371600"/>
            <a:ext cx="8458200" cy="5029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973138"/>
          </a:xfrm>
        </p:spPr>
        <p:txBody>
          <a:bodyPr/>
          <a:lstStyle/>
          <a:p>
            <a:pPr eaLnBrk="1" hangingPunct="1"/>
            <a:r>
              <a:rPr lang="en-US" sz="2800" smtClean="0"/>
              <a:t>Memory requirements using variant I and variant II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905000"/>
            <a:ext cx="8305800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924800" cy="790575"/>
          </a:xfrm>
        </p:spPr>
        <p:txBody>
          <a:bodyPr/>
          <a:lstStyle/>
          <a:p>
            <a:pPr eaLnBrk="1" hangingPunct="1"/>
            <a:r>
              <a:rPr lang="en-US" sz="2400" smtClean="0"/>
              <a:t>Assembly language statements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438400"/>
            <a:ext cx="7086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Imperative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Indicate an action to be performed during the execution.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Declarative statements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[label] DS &lt;constant&gt;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[label] DC &lt;value&gt;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    A DS 1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    B DS 200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ONE DC ‘1’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Assembler directives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START &lt;constant&gt;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END [&lt;operand spec &gt;]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12" y="1237183"/>
            <a:ext cx="7886700" cy="47635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Assignment 1</a:t>
            </a:r>
          </a:p>
          <a:p>
            <a:endParaRPr lang="en-IN" b="1" dirty="0"/>
          </a:p>
          <a:p>
            <a:r>
              <a:rPr lang="en-IN" b="1" dirty="0" smtClean="0"/>
              <a:t>Generate </a:t>
            </a:r>
            <a:r>
              <a:rPr lang="en-IN" b="1" dirty="0"/>
              <a:t>Symbol table, literal table &amp; Intermediate code of a two-pass Assembler for the given source code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INPUT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START 200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MOVER AREG X      200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ADD AREG =’3’         201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MOVEM AREG Y   202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X DC 1                       203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Y DS 1                       204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END                           205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021364" cy="5623034"/>
          </a:xfrm>
        </p:spPr>
        <p:txBody>
          <a:bodyPr>
            <a:noAutofit/>
          </a:bodyPr>
          <a:lstStyle/>
          <a:p>
            <a:endParaRPr lang="en-IN" sz="1600" b="1" dirty="0" smtClean="0"/>
          </a:p>
          <a:p>
            <a:r>
              <a:rPr lang="en-IN" sz="1800" b="1" dirty="0" smtClean="0"/>
              <a:t>START</a:t>
            </a:r>
            <a:r>
              <a:rPr lang="en-IN" sz="1800" b="1" dirty="0"/>
              <a:t>:</a:t>
            </a:r>
            <a:r>
              <a:rPr lang="en-IN" sz="1800" dirty="0"/>
              <a:t> This instruction starts the execution of program from location 200. </a:t>
            </a:r>
            <a:endParaRPr lang="en-IN" sz="1800" dirty="0" smtClean="0"/>
          </a:p>
          <a:p>
            <a:endParaRPr lang="en-IN" sz="1600" b="1" dirty="0" smtClean="0"/>
          </a:p>
          <a:p>
            <a:r>
              <a:rPr lang="en-IN" sz="1800" b="1" dirty="0" smtClean="0"/>
              <a:t>MOVER</a:t>
            </a:r>
            <a:r>
              <a:rPr lang="en-IN" sz="1800" b="1" dirty="0"/>
              <a:t>:</a:t>
            </a:r>
            <a:r>
              <a:rPr lang="en-IN" sz="1800" dirty="0"/>
              <a:t> It moves the content of symbol into register AREG. </a:t>
            </a:r>
            <a:endParaRPr lang="en-IN" sz="1800" dirty="0" smtClean="0"/>
          </a:p>
          <a:p>
            <a:endParaRPr lang="en-IN" sz="1600" b="1" dirty="0" smtClean="0"/>
          </a:p>
          <a:p>
            <a:endParaRPr lang="en-IN" sz="1800" b="1" dirty="0"/>
          </a:p>
          <a:p>
            <a:r>
              <a:rPr lang="en-IN" sz="1800" b="1" dirty="0" smtClean="0"/>
              <a:t>ADD</a:t>
            </a:r>
            <a:r>
              <a:rPr lang="en-IN" sz="1800" b="1" dirty="0"/>
              <a:t>: </a:t>
            </a:r>
            <a:r>
              <a:rPr lang="en-IN" sz="1800" dirty="0"/>
              <a:t>It adds the contents of X(which is stored in AREG )with </a:t>
            </a:r>
            <a:r>
              <a:rPr lang="en-IN" sz="1800" dirty="0" smtClean="0"/>
              <a:t>Y.</a:t>
            </a:r>
          </a:p>
          <a:p>
            <a:endParaRPr lang="en-IN" sz="1600" b="1" dirty="0" smtClean="0"/>
          </a:p>
          <a:p>
            <a:r>
              <a:rPr lang="en-IN" sz="1800" b="1" dirty="0" smtClean="0"/>
              <a:t>MOVEM</a:t>
            </a:r>
            <a:r>
              <a:rPr lang="en-IN" sz="1800" b="1" dirty="0"/>
              <a:t>:</a:t>
            </a:r>
            <a:r>
              <a:rPr lang="en-IN" sz="1800" dirty="0"/>
              <a:t> It moves the content of register into memory operand Y</a:t>
            </a:r>
            <a:r>
              <a:rPr lang="en-IN" sz="1800" dirty="0" smtClean="0"/>
              <a:t>. </a:t>
            </a:r>
          </a:p>
          <a:p>
            <a:endParaRPr lang="en-IN" sz="1800" b="1" dirty="0" smtClean="0"/>
          </a:p>
          <a:p>
            <a:r>
              <a:rPr lang="en-IN" sz="1800" b="1" dirty="0" smtClean="0"/>
              <a:t>DS </a:t>
            </a:r>
            <a:r>
              <a:rPr lang="en-IN" sz="1800" b="1" dirty="0"/>
              <a:t>(Data </a:t>
            </a:r>
            <a:r>
              <a:rPr lang="en-IN" sz="1800" b="1" dirty="0" smtClean="0"/>
              <a:t>Storage):</a:t>
            </a:r>
            <a:r>
              <a:rPr lang="en-IN" sz="1800" dirty="0"/>
              <a:t> It assigns a data space of 1 to Symbol X</a:t>
            </a:r>
            <a:r>
              <a:rPr lang="en-IN" sz="1800" dirty="0" smtClean="0"/>
              <a:t>.</a:t>
            </a:r>
          </a:p>
          <a:p>
            <a:endParaRPr lang="en-US" sz="1600" b="1" dirty="0" smtClean="0"/>
          </a:p>
          <a:p>
            <a:r>
              <a:rPr lang="en-US" sz="1800" b="1" dirty="0" smtClean="0"/>
              <a:t>DC </a:t>
            </a:r>
            <a:r>
              <a:rPr lang="en-US" sz="1800" b="1" dirty="0"/>
              <a:t>(Define Constant)</a:t>
            </a:r>
            <a:r>
              <a:rPr lang="en-US" sz="1800" dirty="0"/>
              <a:t>  :It allows you to put a data value in memory at the time that the program is first </a:t>
            </a:r>
            <a:r>
              <a:rPr lang="en-US" sz="1800" dirty="0" smtClean="0"/>
              <a:t>loaded</a:t>
            </a:r>
          </a:p>
          <a:p>
            <a:endParaRPr lang="en-US" sz="1600" dirty="0" smtClean="0"/>
          </a:p>
          <a:p>
            <a:r>
              <a:rPr lang="en-IN" sz="1800" b="1" dirty="0" smtClean="0"/>
              <a:t>END</a:t>
            </a:r>
            <a:r>
              <a:rPr lang="en-IN" sz="1800" b="1" dirty="0"/>
              <a:t>:</a:t>
            </a:r>
            <a:r>
              <a:rPr lang="en-IN" sz="1800" dirty="0"/>
              <a:t> It finishes the program </a:t>
            </a:r>
            <a:r>
              <a:rPr lang="en-IN" sz="1800" dirty="0" smtClean="0"/>
              <a:t>execution</a:t>
            </a: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1066800"/>
            <a:ext cx="227549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INPUT</a:t>
            </a:r>
            <a:endParaRPr lang="en-GB" sz="1350" dirty="0"/>
          </a:p>
          <a:p>
            <a:r>
              <a:rPr lang="en-IN" sz="1350" b="1" dirty="0" smtClean="0"/>
              <a:t>1START </a:t>
            </a:r>
            <a:r>
              <a:rPr lang="en-IN" sz="1350" b="1" dirty="0"/>
              <a:t>200</a:t>
            </a:r>
            <a:endParaRPr lang="en-GB" sz="1350" dirty="0"/>
          </a:p>
          <a:p>
            <a:r>
              <a:rPr lang="en-IN" sz="1350" b="1" dirty="0" smtClean="0"/>
              <a:t>2 MOVER </a:t>
            </a:r>
            <a:r>
              <a:rPr lang="en-IN" sz="1350" b="1" dirty="0"/>
              <a:t>AREG X      200</a:t>
            </a:r>
            <a:endParaRPr lang="en-GB" sz="1350" dirty="0"/>
          </a:p>
          <a:p>
            <a:r>
              <a:rPr lang="en-IN" sz="1350" b="1" dirty="0" smtClean="0"/>
              <a:t>3 ADD </a:t>
            </a:r>
            <a:r>
              <a:rPr lang="en-IN" sz="1350" b="1" dirty="0"/>
              <a:t>AREG =’3’         201</a:t>
            </a:r>
            <a:endParaRPr lang="en-GB" sz="1350" dirty="0"/>
          </a:p>
          <a:p>
            <a:r>
              <a:rPr lang="en-IN" sz="1350" b="1" dirty="0" smtClean="0"/>
              <a:t>4 MOVEM </a:t>
            </a:r>
            <a:r>
              <a:rPr lang="en-IN" sz="1350" b="1" dirty="0"/>
              <a:t>AREG Y   202</a:t>
            </a:r>
            <a:endParaRPr lang="en-GB" sz="1350" dirty="0"/>
          </a:p>
          <a:p>
            <a:r>
              <a:rPr lang="en-IN" sz="1350" b="1" dirty="0" smtClean="0"/>
              <a:t>5 X </a:t>
            </a:r>
            <a:r>
              <a:rPr lang="en-IN" sz="1350" b="1" dirty="0"/>
              <a:t>DC 1                       203</a:t>
            </a:r>
            <a:endParaRPr lang="en-GB" sz="1350" dirty="0"/>
          </a:p>
          <a:p>
            <a:r>
              <a:rPr lang="en-IN" sz="1350" b="1" dirty="0" smtClean="0"/>
              <a:t>6 Y </a:t>
            </a:r>
            <a:r>
              <a:rPr lang="en-IN" sz="1350" b="1" dirty="0"/>
              <a:t>DS 1                       204</a:t>
            </a:r>
            <a:endParaRPr lang="en-GB" sz="1350" dirty="0"/>
          </a:p>
          <a:p>
            <a:r>
              <a:rPr lang="en-IN" sz="1350" b="1" dirty="0" smtClean="0"/>
              <a:t>7 END                           </a:t>
            </a:r>
            <a:r>
              <a:rPr lang="en-IN" sz="1350" b="1" dirty="0"/>
              <a:t>205</a:t>
            </a:r>
            <a:endParaRPr lang="en-GB" sz="1350" dirty="0"/>
          </a:p>
          <a:p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42886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7200"/>
            <a:ext cx="7886700" cy="640079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Symbol Table</a:t>
            </a:r>
          </a:p>
          <a:p>
            <a:endParaRPr lang="en-GB" dirty="0" smtClean="0"/>
          </a:p>
          <a:p>
            <a:r>
              <a:rPr lang="en-GB" dirty="0" smtClean="0"/>
              <a:t>Literal Table</a:t>
            </a:r>
          </a:p>
          <a:p>
            <a:endParaRPr lang="en-GB" dirty="0" smtClean="0"/>
          </a:p>
          <a:p>
            <a:r>
              <a:rPr lang="en-IN" b="1" dirty="0"/>
              <a:t>Step 1: START 200</a:t>
            </a:r>
            <a:r>
              <a:rPr lang="en-IN" dirty="0"/>
              <a:t> (here no symbol or literal is found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 both table would be empty)</a:t>
            </a:r>
          </a:p>
          <a:p>
            <a:r>
              <a:rPr lang="en-IN" b="1" dirty="0" smtClean="0"/>
              <a:t>Step </a:t>
            </a:r>
            <a:r>
              <a:rPr lang="en-IN" b="1" dirty="0"/>
              <a:t>2: MOVER AREG X   200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(here X is symbol so symbol table is made</a:t>
            </a:r>
            <a:r>
              <a:rPr lang="en-IN" b="1" dirty="0" smtClean="0"/>
              <a:t>)</a:t>
            </a:r>
          </a:p>
          <a:p>
            <a:pPr marL="0" indent="0">
              <a:buNone/>
            </a:pPr>
            <a:r>
              <a:rPr lang="en-IN" dirty="0"/>
              <a:t>X is a symbol referred prior to its declaration so it is stored in symbol table with blank address field.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996631" y="1262428"/>
          <a:ext cx="3040380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2369069550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68526161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1429036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639248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96631" y="2074352"/>
          <a:ext cx="3040380" cy="38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35676364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57361416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Literal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351031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423148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71532"/>
              </p:ext>
            </p:extLst>
          </p:nvPr>
        </p:nvGraphicFramePr>
        <p:xfrm>
          <a:off x="3733800" y="6172200"/>
          <a:ext cx="3040380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61261176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57299839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071623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46549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708110"/>
            <a:ext cx="2275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INPUT</a:t>
            </a:r>
            <a:endParaRPr lang="en-GB" sz="1400" dirty="0"/>
          </a:p>
          <a:p>
            <a:r>
              <a:rPr lang="en-IN" sz="1400" b="1" dirty="0" smtClean="0"/>
              <a:t>1 START </a:t>
            </a:r>
            <a:r>
              <a:rPr lang="en-IN" sz="1400" b="1" dirty="0"/>
              <a:t>200</a:t>
            </a:r>
            <a:endParaRPr lang="en-GB" sz="1400" dirty="0"/>
          </a:p>
          <a:p>
            <a:r>
              <a:rPr lang="en-IN" sz="1400" b="1" dirty="0" smtClean="0"/>
              <a:t>2 MOVER </a:t>
            </a:r>
            <a:r>
              <a:rPr lang="en-IN" sz="1400" b="1" dirty="0"/>
              <a:t>AREG X      200</a:t>
            </a:r>
            <a:endParaRPr lang="en-GB" sz="1400" dirty="0"/>
          </a:p>
          <a:p>
            <a:r>
              <a:rPr lang="en-IN" sz="1400" b="1" dirty="0" smtClean="0"/>
              <a:t>3 ADD </a:t>
            </a:r>
            <a:r>
              <a:rPr lang="en-IN" sz="1400" b="1" dirty="0"/>
              <a:t>AREG =’3’         201</a:t>
            </a:r>
            <a:endParaRPr lang="en-GB" sz="1400" dirty="0"/>
          </a:p>
          <a:p>
            <a:r>
              <a:rPr lang="en-IN" sz="1400" b="1" dirty="0" smtClean="0"/>
              <a:t>4 MOVEM </a:t>
            </a:r>
            <a:r>
              <a:rPr lang="en-IN" sz="1400" b="1" dirty="0"/>
              <a:t>AREG Y   202</a:t>
            </a:r>
            <a:endParaRPr lang="en-GB" sz="1400" dirty="0"/>
          </a:p>
          <a:p>
            <a:r>
              <a:rPr lang="en-IN" sz="1400" b="1" dirty="0" smtClean="0"/>
              <a:t>5 X </a:t>
            </a:r>
            <a:r>
              <a:rPr lang="en-IN" sz="1400" b="1" dirty="0"/>
              <a:t>DC 1                       203</a:t>
            </a:r>
            <a:endParaRPr lang="en-GB" sz="1400" dirty="0"/>
          </a:p>
          <a:p>
            <a:r>
              <a:rPr lang="en-IN" sz="1400" b="1" dirty="0" smtClean="0"/>
              <a:t>6 Y </a:t>
            </a:r>
            <a:r>
              <a:rPr lang="en-IN" sz="1400" b="1" dirty="0"/>
              <a:t>DS 1                       204</a:t>
            </a:r>
            <a:endParaRPr lang="en-GB" sz="1400" dirty="0"/>
          </a:p>
          <a:p>
            <a:r>
              <a:rPr lang="en-IN" sz="1400" b="1" dirty="0" smtClean="0"/>
              <a:t>7 END                           </a:t>
            </a:r>
            <a:r>
              <a:rPr lang="en-IN" sz="1400" b="1" dirty="0"/>
              <a:t>205</a:t>
            </a: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12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8077200" cy="6019800"/>
          </a:xfrm>
        </p:spPr>
        <p:txBody>
          <a:bodyPr>
            <a:normAutofit/>
          </a:bodyPr>
          <a:lstStyle/>
          <a:p>
            <a:r>
              <a:rPr lang="en-IN" sz="2000" b="1" dirty="0"/>
              <a:t>Step 3: ADD AREG =’3’ 201</a:t>
            </a:r>
            <a:endParaRPr lang="en-GB" sz="2000" dirty="0"/>
          </a:p>
          <a:p>
            <a:pPr marL="0" indent="0">
              <a:buNone/>
            </a:pPr>
            <a:r>
              <a:rPr lang="en-IN" sz="2000" b="1" dirty="0"/>
              <a:t>(here =’3’    is literal so literal table is made</a:t>
            </a:r>
            <a:r>
              <a:rPr lang="en-IN" sz="2000" b="1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r>
              <a:rPr lang="en-IN" sz="2000" b="1" dirty="0" smtClean="0"/>
              <a:t>Step </a:t>
            </a:r>
            <a:r>
              <a:rPr lang="en-IN" sz="2000" b="1" dirty="0"/>
              <a:t>4: MOVEM AREG Y    202</a:t>
            </a:r>
            <a:endParaRPr lang="en-GB" sz="2000" dirty="0"/>
          </a:p>
          <a:p>
            <a:pPr marL="0" indent="0">
              <a:buNone/>
            </a:pPr>
            <a:r>
              <a:rPr lang="en-IN" sz="2000" dirty="0"/>
              <a:t>Y is a symbol referred prior to its declaration so it is stored in symbol table with blank address field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77693"/>
              </p:ext>
            </p:extLst>
          </p:nvPr>
        </p:nvGraphicFramePr>
        <p:xfrm>
          <a:off x="1377134" y="1676400"/>
          <a:ext cx="3040380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4153224716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139245560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Literal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1208466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=’3’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480799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26665"/>
              </p:ext>
            </p:extLst>
          </p:nvPr>
        </p:nvGraphicFramePr>
        <p:xfrm>
          <a:off x="1496196" y="3727212"/>
          <a:ext cx="2921318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128">
                  <a:extLst>
                    <a:ext uri="{9D8B030D-6E8A-4147-A177-3AD203B41FA5}">
                      <a16:colId xmlns:a16="http://schemas.microsoft.com/office/drawing/2014/main" val="2574266089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770517849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Address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1623699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9753813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223084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10200" y="3352800"/>
            <a:ext cx="3200400" cy="22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 INPUT</a:t>
            </a:r>
            <a:endParaRPr lang="en-GB" sz="1600" dirty="0"/>
          </a:p>
          <a:p>
            <a:r>
              <a:rPr lang="en-IN" sz="1600" b="1" dirty="0"/>
              <a:t>1</a:t>
            </a:r>
            <a:r>
              <a:rPr lang="en-IN" sz="1600" b="1" dirty="0" smtClean="0"/>
              <a:t> START </a:t>
            </a:r>
            <a:r>
              <a:rPr lang="en-IN" sz="1600" b="1" dirty="0"/>
              <a:t>200</a:t>
            </a:r>
            <a:endParaRPr lang="en-GB" sz="1600" dirty="0"/>
          </a:p>
          <a:p>
            <a:r>
              <a:rPr lang="en-IN" sz="1600" b="1" dirty="0" smtClean="0"/>
              <a:t>2 MOVER </a:t>
            </a:r>
            <a:r>
              <a:rPr lang="en-IN" sz="1600" b="1" dirty="0"/>
              <a:t>AREG X      200</a:t>
            </a:r>
            <a:endParaRPr lang="en-GB" sz="1600" dirty="0"/>
          </a:p>
          <a:p>
            <a:r>
              <a:rPr lang="en-IN" sz="1600" b="1" dirty="0"/>
              <a:t>3</a:t>
            </a:r>
            <a:r>
              <a:rPr lang="en-IN" sz="1600" b="1" dirty="0" smtClean="0"/>
              <a:t> ADD </a:t>
            </a:r>
            <a:r>
              <a:rPr lang="en-IN" sz="1600" b="1" dirty="0"/>
              <a:t>AREG =’3’         201</a:t>
            </a:r>
            <a:endParaRPr lang="en-GB" sz="1600" dirty="0"/>
          </a:p>
          <a:p>
            <a:r>
              <a:rPr lang="en-IN" sz="1600" b="1" dirty="0"/>
              <a:t>4</a:t>
            </a:r>
            <a:r>
              <a:rPr lang="en-IN" sz="1600" b="1" dirty="0" smtClean="0"/>
              <a:t> MOVEM </a:t>
            </a:r>
            <a:r>
              <a:rPr lang="en-IN" sz="1600" b="1" dirty="0"/>
              <a:t>AREG Y   202</a:t>
            </a:r>
            <a:endParaRPr lang="en-GB" sz="1600" dirty="0"/>
          </a:p>
          <a:p>
            <a:r>
              <a:rPr lang="en-IN" sz="1600" b="1" dirty="0"/>
              <a:t>5</a:t>
            </a:r>
            <a:r>
              <a:rPr lang="en-IN" sz="1600" b="1" dirty="0" smtClean="0"/>
              <a:t> X </a:t>
            </a:r>
            <a:r>
              <a:rPr lang="en-IN" sz="1600" b="1" dirty="0"/>
              <a:t>DC 1                       203</a:t>
            </a:r>
            <a:endParaRPr lang="en-GB" sz="1600" dirty="0"/>
          </a:p>
          <a:p>
            <a:r>
              <a:rPr lang="en-IN" sz="1600" b="1" dirty="0"/>
              <a:t>6</a:t>
            </a:r>
            <a:r>
              <a:rPr lang="en-IN" sz="1600" b="1" dirty="0" smtClean="0"/>
              <a:t> Y </a:t>
            </a:r>
            <a:r>
              <a:rPr lang="en-IN" sz="1600" b="1" dirty="0"/>
              <a:t>DS 1                       204</a:t>
            </a:r>
            <a:endParaRPr lang="en-GB" sz="1600" dirty="0"/>
          </a:p>
          <a:p>
            <a:r>
              <a:rPr lang="en-IN" sz="1600" b="1" dirty="0"/>
              <a:t>7</a:t>
            </a:r>
            <a:r>
              <a:rPr lang="en-IN" sz="1600" b="1" dirty="0" smtClean="0"/>
              <a:t> END                           </a:t>
            </a:r>
            <a:r>
              <a:rPr lang="en-IN" sz="1600" b="1" dirty="0"/>
              <a:t>205</a:t>
            </a:r>
            <a:endParaRPr lang="en-GB" sz="1600" dirty="0"/>
          </a:p>
          <a:p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8177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"/>
            <a:ext cx="7886700" cy="4572000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Step 5: X DC 1          203</a:t>
            </a:r>
            <a:endParaRPr lang="en-GB" dirty="0"/>
          </a:p>
          <a:p>
            <a:r>
              <a:rPr lang="en-IN" dirty="0"/>
              <a:t>It is a data declaration statement </a:t>
            </a:r>
            <a:r>
              <a:rPr lang="en-IN" dirty="0" err="1"/>
              <a:t>i.e</a:t>
            </a:r>
            <a:r>
              <a:rPr lang="en-IN" dirty="0"/>
              <a:t> X is assigned </a:t>
            </a:r>
            <a:r>
              <a:rPr lang="en-IN" dirty="0" smtClean="0"/>
              <a:t>value </a:t>
            </a:r>
            <a:r>
              <a:rPr lang="en-IN" dirty="0"/>
              <a:t>of </a:t>
            </a:r>
            <a:r>
              <a:rPr lang="en-IN" dirty="0" smtClean="0"/>
              <a:t>1.</a:t>
            </a:r>
          </a:p>
          <a:p>
            <a:r>
              <a:rPr lang="en-IN" dirty="0" smtClean="0"/>
              <a:t>But </a:t>
            </a:r>
            <a:r>
              <a:rPr lang="en-IN" dirty="0"/>
              <a:t>X is a symbol which was referred earlier in </a:t>
            </a:r>
            <a:r>
              <a:rPr lang="en-IN" dirty="0" smtClean="0"/>
              <a:t>step </a:t>
            </a:r>
            <a:r>
              <a:rPr lang="en-IN" dirty="0"/>
              <a:t>2 and defined in step </a:t>
            </a:r>
            <a:r>
              <a:rPr lang="en-IN" dirty="0" smtClean="0"/>
              <a:t>5</a:t>
            </a:r>
          </a:p>
          <a:p>
            <a:r>
              <a:rPr lang="en-IN" dirty="0" smtClean="0"/>
              <a:t>This </a:t>
            </a:r>
            <a:r>
              <a:rPr lang="en-IN" dirty="0"/>
              <a:t>condition is called Forward Reference Problem where variable is referred prior to its declaration </a:t>
            </a:r>
            <a:endParaRPr lang="en-IN" dirty="0" smtClean="0"/>
          </a:p>
          <a:p>
            <a:r>
              <a:rPr lang="en-IN" dirty="0" smtClean="0"/>
              <a:t>This can </a:t>
            </a:r>
            <a:r>
              <a:rPr lang="en-IN" dirty="0"/>
              <a:t>be solved by </a:t>
            </a:r>
            <a:r>
              <a:rPr lang="en-IN" dirty="0" smtClean="0"/>
              <a:t>back-patching</a:t>
            </a:r>
          </a:p>
          <a:p>
            <a:r>
              <a:rPr lang="en-IN" dirty="0" smtClean="0"/>
              <a:t> </a:t>
            </a:r>
            <a:r>
              <a:rPr lang="en-IN" dirty="0"/>
              <a:t>So now assembler will assign X the address specified by LC value of current </a:t>
            </a:r>
            <a:r>
              <a:rPr lang="en-IN" dirty="0" smtClean="0"/>
              <a:t>step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39184"/>
              </p:ext>
            </p:extLst>
          </p:nvPr>
        </p:nvGraphicFramePr>
        <p:xfrm>
          <a:off x="2057400" y="5867400"/>
          <a:ext cx="2921318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128">
                  <a:extLst>
                    <a:ext uri="{9D8B030D-6E8A-4147-A177-3AD203B41FA5}">
                      <a16:colId xmlns:a16="http://schemas.microsoft.com/office/drawing/2014/main" val="1374299719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3552124956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Address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264002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203</a:t>
                      </a:r>
                      <a:endParaRPr lang="en-GB" sz="9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8505682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GB" sz="9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53007679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4873622"/>
            <a:ext cx="22860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INPUT</a:t>
            </a:r>
            <a:endParaRPr lang="en-GB" sz="1350" dirty="0"/>
          </a:p>
          <a:p>
            <a:r>
              <a:rPr lang="en-IN" sz="1350" b="1" dirty="0" smtClean="0"/>
              <a:t>1 START </a:t>
            </a:r>
            <a:r>
              <a:rPr lang="en-IN" sz="1350" b="1" dirty="0"/>
              <a:t>200</a:t>
            </a:r>
            <a:endParaRPr lang="en-GB" sz="1350" dirty="0"/>
          </a:p>
          <a:p>
            <a:r>
              <a:rPr lang="en-IN" sz="1350" b="1" dirty="0" smtClean="0"/>
              <a:t>2 MOVER </a:t>
            </a:r>
            <a:r>
              <a:rPr lang="en-IN" sz="1350" b="1" dirty="0"/>
              <a:t>AREG X      200</a:t>
            </a:r>
            <a:endParaRPr lang="en-GB" sz="1350" dirty="0"/>
          </a:p>
          <a:p>
            <a:r>
              <a:rPr lang="en-IN" sz="1350" b="1" dirty="0" smtClean="0"/>
              <a:t>3 ADD </a:t>
            </a:r>
            <a:r>
              <a:rPr lang="en-IN" sz="1350" b="1" dirty="0"/>
              <a:t>AREG =’3’         201</a:t>
            </a:r>
            <a:endParaRPr lang="en-GB" sz="1350" dirty="0"/>
          </a:p>
          <a:p>
            <a:r>
              <a:rPr lang="en-IN" sz="1350" b="1" dirty="0" smtClean="0"/>
              <a:t>4 MOVEM </a:t>
            </a:r>
            <a:r>
              <a:rPr lang="en-IN" sz="1350" b="1" dirty="0"/>
              <a:t>AREG Y   202</a:t>
            </a:r>
            <a:endParaRPr lang="en-GB" sz="1350" dirty="0"/>
          </a:p>
          <a:p>
            <a:r>
              <a:rPr lang="en-IN" sz="1350" b="1" dirty="0" smtClean="0"/>
              <a:t>5 X </a:t>
            </a:r>
            <a:r>
              <a:rPr lang="en-IN" sz="1350" b="1" dirty="0"/>
              <a:t>DC 1                       203</a:t>
            </a:r>
            <a:endParaRPr lang="en-GB" sz="1350" dirty="0"/>
          </a:p>
          <a:p>
            <a:r>
              <a:rPr lang="en-IN" sz="1350" b="1" dirty="0" smtClean="0"/>
              <a:t>6 Y </a:t>
            </a:r>
            <a:r>
              <a:rPr lang="en-IN" sz="1350" b="1" dirty="0"/>
              <a:t>DS 1                       204</a:t>
            </a:r>
            <a:endParaRPr lang="en-GB" sz="1350" dirty="0"/>
          </a:p>
          <a:p>
            <a:r>
              <a:rPr lang="en-IN" sz="1350" b="1" dirty="0" smtClean="0"/>
              <a:t>7 END                           </a:t>
            </a:r>
            <a:r>
              <a:rPr lang="en-IN" sz="1350" b="1" dirty="0"/>
              <a:t>205</a:t>
            </a:r>
            <a:endParaRPr lang="en-GB" sz="1350" dirty="0"/>
          </a:p>
          <a:p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40116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8034502" cy="6705599"/>
          </a:xfrm>
        </p:spPr>
        <p:txBody>
          <a:bodyPr>
            <a:normAutofit/>
          </a:bodyPr>
          <a:lstStyle/>
          <a:p>
            <a:r>
              <a:rPr lang="en-IN" b="1" dirty="0"/>
              <a:t>Step 6: Y DS 1           204</a:t>
            </a:r>
            <a:endParaRPr lang="en-GB" dirty="0"/>
          </a:p>
          <a:p>
            <a:r>
              <a:rPr lang="en-IN" sz="2000" dirty="0"/>
              <a:t>It is a data declaration statement </a:t>
            </a:r>
            <a:r>
              <a:rPr lang="en-IN" sz="2000" dirty="0" err="1"/>
              <a:t>i.e</a:t>
            </a:r>
            <a:r>
              <a:rPr lang="en-IN" sz="2000" dirty="0"/>
              <a:t> Y </a:t>
            </a:r>
            <a:r>
              <a:rPr lang="en-IN" sz="2000" dirty="0" smtClean="0"/>
              <a:t>is </a:t>
            </a:r>
            <a:r>
              <a:rPr lang="en-IN" sz="2000" dirty="0"/>
              <a:t>assigned data space of </a:t>
            </a:r>
            <a:r>
              <a:rPr lang="en-IN" sz="2000" dirty="0" smtClean="0"/>
              <a:t>1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Y is a symbol which was referred earlier in step 4 and defined in step </a:t>
            </a:r>
            <a:r>
              <a:rPr lang="en-IN" sz="2000" dirty="0" smtClean="0"/>
              <a:t>6</a:t>
            </a:r>
          </a:p>
          <a:p>
            <a:r>
              <a:rPr lang="en-IN" sz="2000" dirty="0" smtClean="0"/>
              <a:t>This </a:t>
            </a:r>
            <a:r>
              <a:rPr lang="en-IN" sz="2000" dirty="0"/>
              <a:t>condition is called Forward Reference Problem where variable is referred prior to its declaration </a:t>
            </a:r>
            <a:endParaRPr lang="en-IN" sz="2000" dirty="0" smtClean="0"/>
          </a:p>
          <a:p>
            <a:r>
              <a:rPr lang="en-IN" sz="2000" dirty="0" smtClean="0"/>
              <a:t>This </a:t>
            </a:r>
            <a:r>
              <a:rPr lang="en-IN" sz="2000" dirty="0"/>
              <a:t>can be solved by </a:t>
            </a:r>
            <a:r>
              <a:rPr lang="en-IN" sz="2000" dirty="0" smtClean="0"/>
              <a:t>back-patching</a:t>
            </a:r>
          </a:p>
          <a:p>
            <a:r>
              <a:rPr lang="en-IN" sz="2000" dirty="0" smtClean="0"/>
              <a:t>So </a:t>
            </a:r>
            <a:r>
              <a:rPr lang="en-IN" sz="2000" dirty="0"/>
              <a:t>now assembler will assign Y the address specified by LC value of current </a:t>
            </a:r>
            <a:r>
              <a:rPr lang="en-IN" sz="2000" dirty="0" smtClean="0"/>
              <a:t>step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76545"/>
              </p:ext>
            </p:extLst>
          </p:nvPr>
        </p:nvGraphicFramePr>
        <p:xfrm>
          <a:off x="838200" y="4114800"/>
          <a:ext cx="2921318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128">
                  <a:extLst>
                    <a:ext uri="{9D8B030D-6E8A-4147-A177-3AD203B41FA5}">
                      <a16:colId xmlns:a16="http://schemas.microsoft.com/office/drawing/2014/main" val="2889057888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361207552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877841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203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21896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204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437567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2752" y="3886200"/>
            <a:ext cx="3200400" cy="22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 INPUT</a:t>
            </a:r>
            <a:endParaRPr lang="en-GB" sz="1600" dirty="0"/>
          </a:p>
          <a:p>
            <a:r>
              <a:rPr lang="en-IN" sz="1600" b="1" dirty="0"/>
              <a:t>1</a:t>
            </a:r>
            <a:r>
              <a:rPr lang="en-IN" sz="1600" b="1" dirty="0" smtClean="0"/>
              <a:t> START </a:t>
            </a:r>
            <a:r>
              <a:rPr lang="en-IN" sz="1600" b="1" dirty="0"/>
              <a:t>200</a:t>
            </a:r>
            <a:endParaRPr lang="en-GB" sz="1600" dirty="0"/>
          </a:p>
          <a:p>
            <a:r>
              <a:rPr lang="en-IN" sz="1600" b="1" dirty="0" smtClean="0"/>
              <a:t>2 MOVER </a:t>
            </a:r>
            <a:r>
              <a:rPr lang="en-IN" sz="1600" b="1" dirty="0"/>
              <a:t>AREG X      200</a:t>
            </a:r>
            <a:endParaRPr lang="en-GB" sz="1600" dirty="0"/>
          </a:p>
          <a:p>
            <a:r>
              <a:rPr lang="en-IN" sz="1600" b="1" dirty="0"/>
              <a:t>3</a:t>
            </a:r>
            <a:r>
              <a:rPr lang="en-IN" sz="1600" b="1" dirty="0" smtClean="0"/>
              <a:t> ADD </a:t>
            </a:r>
            <a:r>
              <a:rPr lang="en-IN" sz="1600" b="1" dirty="0"/>
              <a:t>AREG =’3’         201</a:t>
            </a:r>
            <a:endParaRPr lang="en-GB" sz="1600" dirty="0"/>
          </a:p>
          <a:p>
            <a:r>
              <a:rPr lang="en-IN" sz="1600" b="1" dirty="0"/>
              <a:t>4</a:t>
            </a:r>
            <a:r>
              <a:rPr lang="en-IN" sz="1600" b="1" dirty="0" smtClean="0"/>
              <a:t> MOVEM </a:t>
            </a:r>
            <a:r>
              <a:rPr lang="en-IN" sz="1600" b="1" dirty="0"/>
              <a:t>AREG Y   202</a:t>
            </a:r>
            <a:endParaRPr lang="en-GB" sz="1600" dirty="0"/>
          </a:p>
          <a:p>
            <a:r>
              <a:rPr lang="en-IN" sz="1600" b="1" dirty="0"/>
              <a:t>5</a:t>
            </a:r>
            <a:r>
              <a:rPr lang="en-IN" sz="1600" b="1" dirty="0" smtClean="0"/>
              <a:t> X </a:t>
            </a:r>
            <a:r>
              <a:rPr lang="en-IN" sz="1600" b="1" dirty="0"/>
              <a:t>DC 1                       203</a:t>
            </a:r>
            <a:endParaRPr lang="en-GB" sz="1600" dirty="0"/>
          </a:p>
          <a:p>
            <a:r>
              <a:rPr lang="en-IN" sz="1600" b="1" dirty="0"/>
              <a:t>6</a:t>
            </a:r>
            <a:r>
              <a:rPr lang="en-IN" sz="1600" b="1" dirty="0" smtClean="0"/>
              <a:t> Y </a:t>
            </a:r>
            <a:r>
              <a:rPr lang="en-IN" sz="1600" b="1" dirty="0"/>
              <a:t>DS 1                       204</a:t>
            </a:r>
            <a:endParaRPr lang="en-GB" sz="1600" dirty="0"/>
          </a:p>
          <a:p>
            <a:r>
              <a:rPr lang="en-IN" sz="1600" b="1" dirty="0"/>
              <a:t>7</a:t>
            </a:r>
            <a:r>
              <a:rPr lang="en-IN" sz="1600" b="1" dirty="0" smtClean="0"/>
              <a:t> END                           </a:t>
            </a:r>
            <a:r>
              <a:rPr lang="en-IN" sz="1600" b="1" dirty="0"/>
              <a:t>205</a:t>
            </a:r>
            <a:endParaRPr lang="en-GB" sz="1600" dirty="0"/>
          </a:p>
          <a:p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10923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849"/>
            <a:ext cx="7886700" cy="4095629"/>
          </a:xfrm>
        </p:spPr>
        <p:txBody>
          <a:bodyPr/>
          <a:lstStyle/>
          <a:p>
            <a:r>
              <a:rPr lang="en-IN" b="1" dirty="0"/>
              <a:t>Step 7: END             205</a:t>
            </a:r>
            <a:endParaRPr lang="en-GB" dirty="0"/>
          </a:p>
          <a:p>
            <a:r>
              <a:rPr lang="en-IN" dirty="0"/>
              <a:t>Program finishes execution and  literal will get address specified by LC value of END </a:t>
            </a:r>
            <a:r>
              <a:rPr lang="en-IN" dirty="0" smtClean="0"/>
              <a:t>instruction</a:t>
            </a:r>
          </a:p>
          <a:p>
            <a:r>
              <a:rPr lang="en-IN" dirty="0" smtClean="0"/>
              <a:t> </a:t>
            </a:r>
            <a:r>
              <a:rPr lang="en-IN" dirty="0"/>
              <a:t>Here is the complete symbol and literal table made by pass 1 of assembler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4777881"/>
          <a:ext cx="2921318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128">
                  <a:extLst>
                    <a:ext uri="{9D8B030D-6E8A-4147-A177-3AD203B41FA5}">
                      <a16:colId xmlns:a16="http://schemas.microsoft.com/office/drawing/2014/main" val="3383519932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857081312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Symbol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4287681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203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8531731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204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6769273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10557"/>
              </p:ext>
            </p:extLst>
          </p:nvPr>
        </p:nvGraphicFramePr>
        <p:xfrm>
          <a:off x="1447800" y="5926573"/>
          <a:ext cx="3040380" cy="42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3411163401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41046406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Literal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Address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6626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=’3’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205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87191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24600" y="3468895"/>
            <a:ext cx="22860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/>
              <a:t>INPUT</a:t>
            </a:r>
            <a:endParaRPr lang="en-GB" sz="1350" dirty="0"/>
          </a:p>
          <a:p>
            <a:r>
              <a:rPr lang="en-IN" sz="1350" b="1" dirty="0" smtClean="0"/>
              <a:t>1 START </a:t>
            </a:r>
            <a:r>
              <a:rPr lang="en-IN" sz="1350" b="1" dirty="0"/>
              <a:t>200</a:t>
            </a:r>
            <a:endParaRPr lang="en-GB" sz="1350" dirty="0"/>
          </a:p>
          <a:p>
            <a:r>
              <a:rPr lang="en-IN" sz="1350" b="1" dirty="0" smtClean="0"/>
              <a:t>2 MOVER </a:t>
            </a:r>
            <a:r>
              <a:rPr lang="en-IN" sz="1350" b="1" dirty="0"/>
              <a:t>AREG X      200</a:t>
            </a:r>
            <a:endParaRPr lang="en-GB" sz="1350" dirty="0"/>
          </a:p>
          <a:p>
            <a:r>
              <a:rPr lang="en-IN" sz="1350" b="1" dirty="0" smtClean="0"/>
              <a:t>3 ADD </a:t>
            </a:r>
            <a:r>
              <a:rPr lang="en-IN" sz="1350" b="1" dirty="0"/>
              <a:t>AREG =’3’         201</a:t>
            </a:r>
            <a:endParaRPr lang="en-GB" sz="1350" dirty="0"/>
          </a:p>
          <a:p>
            <a:r>
              <a:rPr lang="en-IN" sz="1350" b="1" dirty="0" smtClean="0"/>
              <a:t>4 MOVEM </a:t>
            </a:r>
            <a:r>
              <a:rPr lang="en-IN" sz="1350" b="1" dirty="0"/>
              <a:t>AREG Y   202</a:t>
            </a:r>
            <a:endParaRPr lang="en-GB" sz="1350" dirty="0"/>
          </a:p>
          <a:p>
            <a:r>
              <a:rPr lang="en-IN" sz="1350" b="1" dirty="0" smtClean="0"/>
              <a:t>5 X </a:t>
            </a:r>
            <a:r>
              <a:rPr lang="en-IN" sz="1350" b="1" dirty="0"/>
              <a:t>DC 1                       203</a:t>
            </a:r>
            <a:endParaRPr lang="en-GB" sz="1350" dirty="0"/>
          </a:p>
          <a:p>
            <a:r>
              <a:rPr lang="en-IN" sz="1350" b="1" dirty="0" smtClean="0"/>
              <a:t>6 Y </a:t>
            </a:r>
            <a:r>
              <a:rPr lang="en-IN" sz="1350" b="1" dirty="0"/>
              <a:t>DS 1                       204</a:t>
            </a:r>
            <a:endParaRPr lang="en-GB" sz="1350" dirty="0"/>
          </a:p>
          <a:p>
            <a:r>
              <a:rPr lang="en-IN" sz="1350" b="1" dirty="0" smtClean="0"/>
              <a:t>7 END                           </a:t>
            </a:r>
            <a:r>
              <a:rPr lang="en-IN" sz="1350" b="1" dirty="0"/>
              <a:t>205</a:t>
            </a:r>
            <a:endParaRPr lang="en-GB" sz="1350" dirty="0"/>
          </a:p>
          <a:p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1790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75" y="1621877"/>
            <a:ext cx="7955675" cy="386809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Input                                                                </a:t>
            </a:r>
            <a:r>
              <a:rPr lang="en-GB" dirty="0" smtClean="0"/>
              <a:t>Intermediate Code</a:t>
            </a:r>
            <a:endParaRPr lang="en-GB" dirty="0"/>
          </a:p>
          <a:p>
            <a:r>
              <a:rPr lang="en-IN" b="1" dirty="0"/>
              <a:t>START 200                                                (AD,01)    (C,200)</a:t>
            </a:r>
            <a:endParaRPr lang="en-GB" dirty="0"/>
          </a:p>
          <a:p>
            <a:r>
              <a:rPr lang="en-IN" b="1" dirty="0"/>
              <a:t>MOVER AREG X      200                         (IS, 01)    AREG X       </a:t>
            </a:r>
            <a:endParaRPr lang="en-GB" dirty="0"/>
          </a:p>
          <a:p>
            <a:r>
              <a:rPr lang="en-IN" b="1" dirty="0"/>
              <a:t>ADD AREG =’3’         201                      </a:t>
            </a:r>
            <a:r>
              <a:rPr lang="en-IN" b="1" dirty="0" smtClean="0"/>
              <a:t>(</a:t>
            </a:r>
            <a:r>
              <a:rPr lang="en-IN" b="1" dirty="0"/>
              <a:t>IS, 02)    AREG (L,01)         </a:t>
            </a:r>
            <a:endParaRPr lang="en-GB" dirty="0"/>
          </a:p>
          <a:p>
            <a:r>
              <a:rPr lang="en-IN" b="1" dirty="0"/>
              <a:t>MOVEM AREG Y   202                           (IS, 03) AREG Y   </a:t>
            </a:r>
            <a:endParaRPr lang="en-GB" dirty="0"/>
          </a:p>
          <a:p>
            <a:r>
              <a:rPr lang="en-IN" b="1" dirty="0"/>
              <a:t>X DC 1                       203                           (DL, 01)  (C,01)</a:t>
            </a:r>
            <a:endParaRPr lang="en-GB" dirty="0"/>
          </a:p>
          <a:p>
            <a:r>
              <a:rPr lang="en-IN" b="1" dirty="0"/>
              <a:t>Y DS 1                       204                            (DL, 02)  (C,01)</a:t>
            </a:r>
            <a:endParaRPr lang="en-GB" dirty="0"/>
          </a:p>
          <a:p>
            <a:r>
              <a:rPr lang="en-IN" b="1" dirty="0"/>
              <a:t>END                           205                            (AD, 02)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7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6200" cy="3886200"/>
          </a:xfrm>
        </p:spPr>
        <p:txBody>
          <a:bodyPr>
            <a:normAutofit lnSpcReduction="10000"/>
          </a:bodyPr>
          <a:lstStyle/>
          <a:p>
            <a:pPr lvl="3"/>
            <a:r>
              <a:rPr lang="en-US" sz="1800" dirty="0" smtClean="0"/>
              <a:t>START         200                </a:t>
            </a:r>
          </a:p>
          <a:p>
            <a:r>
              <a:rPr lang="en-US" sz="1800" dirty="0" smtClean="0"/>
              <a:t>LOAD  MOVER    AREG,  A            ----------------200</a:t>
            </a:r>
          </a:p>
          <a:p>
            <a:r>
              <a:rPr lang="en-US" sz="1800" dirty="0" smtClean="0"/>
              <a:t>            MOVER       BREG, =‘2’ --------------------201</a:t>
            </a:r>
          </a:p>
          <a:p>
            <a:r>
              <a:rPr lang="en-US" sz="1800" dirty="0" smtClean="0"/>
              <a:t>             ADD          AREG,  =‘2’-----------------------202</a:t>
            </a:r>
          </a:p>
          <a:p>
            <a:r>
              <a:rPr lang="en-US" sz="1800" dirty="0" smtClean="0"/>
              <a:t>             SUB          BREG, =‘3’ -------------------------203</a:t>
            </a:r>
          </a:p>
          <a:p>
            <a:r>
              <a:rPr lang="en-US" sz="1800" dirty="0" smtClean="0"/>
              <a:t>             LTORG       ------------------------------------204  (Add of =‘2’)</a:t>
            </a:r>
          </a:p>
          <a:p>
            <a:r>
              <a:rPr lang="en-US" sz="1800" dirty="0" smtClean="0"/>
              <a:t>                         -------------------------------------------205 (Add of =‘3’)</a:t>
            </a:r>
          </a:p>
          <a:p>
            <a:r>
              <a:rPr lang="en-US" sz="1800" dirty="0" smtClean="0"/>
              <a:t>              MOVER   AREG, =‘4’------------------------206</a:t>
            </a:r>
          </a:p>
          <a:p>
            <a:r>
              <a:rPr lang="en-US" sz="1800" dirty="0" smtClean="0"/>
              <a:t>               ADD         BREG, =‘2’-------------------------207</a:t>
            </a:r>
          </a:p>
          <a:p>
            <a:r>
              <a:rPr lang="en-US" sz="1800" dirty="0" smtClean="0"/>
              <a:t>A             DC 5----------------------------------------------208</a:t>
            </a:r>
          </a:p>
          <a:p>
            <a:r>
              <a:rPr lang="en-US" sz="1800" dirty="0" smtClean="0"/>
              <a:t>               END-----------------------------------------------209 (Add of =‘4)</a:t>
            </a:r>
          </a:p>
          <a:p>
            <a:r>
              <a:rPr lang="en-US" sz="1800" dirty="0" smtClean="0"/>
              <a:t>                          ----------------------------------------------210(add of =‘2)</a:t>
            </a:r>
          </a:p>
          <a:p>
            <a:endParaRPr lang="en-US" sz="1800" dirty="0" smtClean="0"/>
          </a:p>
          <a:p>
            <a:pPr lvl="4">
              <a:buFont typeface="Wingdings" pitchFamily="2" charset="2"/>
              <a:buNone/>
            </a:pPr>
            <a:endParaRPr lang="en-US" sz="1800" dirty="0" smtClean="0"/>
          </a:p>
          <a:p>
            <a:pPr lvl="4">
              <a:buFont typeface="Wingdings" pitchFamily="2" charset="2"/>
              <a:buNone/>
            </a:pPr>
            <a:endParaRPr lang="en-US" sz="1800" dirty="0" smtClean="0"/>
          </a:p>
          <a:p>
            <a:pPr lvl="4"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13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653255"/>
              </p:ext>
            </p:extLst>
          </p:nvPr>
        </p:nvGraphicFramePr>
        <p:xfrm>
          <a:off x="152400" y="228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42089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9639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Symbol Table</a:t>
                      </a:r>
                    </a:p>
                    <a:p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Symbol</a:t>
                      </a:r>
                      <a:r>
                        <a:rPr lang="en-GB" baseline="0" dirty="0" smtClean="0"/>
                        <a:t> Name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3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5122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247999"/>
              </p:ext>
            </p:extLst>
          </p:nvPr>
        </p:nvGraphicFramePr>
        <p:xfrm>
          <a:off x="152400" y="2209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42089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59639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Literal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Literal</a:t>
                      </a:r>
                      <a:r>
                        <a:rPr lang="en-GB" baseline="0" dirty="0" smtClean="0"/>
                        <a:t> Name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‘=2’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5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‘=3’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3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‘=4’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0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‘=2’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8069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59023"/>
              </p:ext>
            </p:extLst>
          </p:nvPr>
        </p:nvGraphicFramePr>
        <p:xfrm>
          <a:off x="1219200" y="464336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56290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Pool</a:t>
                      </a:r>
                      <a:r>
                        <a:rPr lang="en-GB" baseline="0" dirty="0" smtClean="0"/>
                        <a:t>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69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2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543800" cy="685800"/>
          </a:xfrm>
        </p:spPr>
        <p:txBody>
          <a:bodyPr/>
          <a:lstStyle/>
          <a:p>
            <a:pPr eaLnBrk="1" hangingPunct="1"/>
            <a:r>
              <a:rPr lang="en-US" sz="2400" smtClean="0"/>
              <a:t>An Assembly Language Program</a:t>
            </a:r>
          </a:p>
        </p:txBody>
      </p:sp>
      <p:sp>
        <p:nvSpPr>
          <p:cNvPr id="36867" name="Rectangle 3"/>
          <p:cNvSpPr>
            <a:spLocks noGrp="1" noChangeArrowheads="1" noTextEdit="1"/>
          </p:cNvSpPr>
          <p:nvPr>
            <p:ph type="tbl" idx="1"/>
          </p:nvPr>
        </p:nvSpPr>
        <p:spPr/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784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	200                    LC</a:t>
            </a:r>
          </a:p>
          <a:p>
            <a:pPr lvl="1">
              <a:buNone/>
            </a:pPr>
            <a:r>
              <a:rPr lang="en-US" sz="3200" dirty="0" smtClean="0"/>
              <a:t>MOVER	AREG,=‘7’         200</a:t>
            </a:r>
          </a:p>
          <a:p>
            <a:pPr lvl="1">
              <a:buNone/>
            </a:pPr>
            <a:r>
              <a:rPr lang="en-US" sz="3200" dirty="0" smtClean="0"/>
              <a:t>MOVER	BREG,X              201</a:t>
            </a:r>
          </a:p>
          <a:p>
            <a:pPr>
              <a:buNone/>
            </a:pPr>
            <a:r>
              <a:rPr lang="en-US" dirty="0" smtClean="0"/>
              <a:t>L1 MOVER BREG, =‘1’           202</a:t>
            </a:r>
          </a:p>
          <a:p>
            <a:pPr>
              <a:buNone/>
            </a:pPr>
            <a:r>
              <a:rPr lang="en-US" dirty="0" smtClean="0"/>
              <a:t>	 ORIGIN L1+3                      203</a:t>
            </a:r>
          </a:p>
          <a:p>
            <a:pPr>
              <a:buNone/>
            </a:pPr>
            <a:r>
              <a:rPr lang="en-US" dirty="0" smtClean="0"/>
              <a:t>	 LTORG                                  205 add of ‘=7’</a:t>
            </a:r>
          </a:p>
          <a:p>
            <a:pPr>
              <a:buNone/>
            </a:pPr>
            <a:r>
              <a:rPr lang="en-US" dirty="0" smtClean="0"/>
              <a:t>                                                    206 add of ‘=1’</a:t>
            </a:r>
          </a:p>
          <a:p>
            <a:pPr>
              <a:buNone/>
            </a:pPr>
            <a:r>
              <a:rPr lang="en-US" dirty="0" smtClean="0"/>
              <a:t>NEXT ADD AREG, =‘2’               207</a:t>
            </a:r>
          </a:p>
          <a:p>
            <a:pPr>
              <a:buNone/>
            </a:pPr>
            <a:r>
              <a:rPr lang="en-US" dirty="0" smtClean="0"/>
              <a:t>         X DS     1                              208 </a:t>
            </a:r>
          </a:p>
          <a:p>
            <a:pPr>
              <a:buNone/>
            </a:pPr>
            <a:r>
              <a:rPr lang="en-US" dirty="0" smtClean="0"/>
              <a:t>END                                               209 add of ‘=2’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30210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91816505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3509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Literal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8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‘=7’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2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‘=1’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1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‘=2’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301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8126"/>
              </p:ext>
            </p:extLst>
          </p:nvPr>
        </p:nvGraphicFramePr>
        <p:xfrm>
          <a:off x="1295400" y="3294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839874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Pool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9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5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0962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76535"/>
              </p:ext>
            </p:extLst>
          </p:nvPr>
        </p:nvGraphicFramePr>
        <p:xfrm>
          <a:off x="1323278" y="4987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855572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16902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8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0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5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START	200                    LC</a:t>
            </a:r>
          </a:p>
          <a:p>
            <a:pPr lvl="1">
              <a:buNone/>
            </a:pPr>
            <a:r>
              <a:rPr lang="en-US" sz="3200" dirty="0" smtClean="0"/>
              <a:t>MOVER	AREG,=‘7’         200</a:t>
            </a:r>
          </a:p>
          <a:p>
            <a:pPr lvl="1">
              <a:buNone/>
            </a:pPr>
            <a:r>
              <a:rPr lang="en-US" sz="3200" dirty="0" smtClean="0"/>
              <a:t>MOVER	BREG,X              201</a:t>
            </a:r>
          </a:p>
          <a:p>
            <a:pPr>
              <a:buNone/>
            </a:pPr>
            <a:r>
              <a:rPr lang="en-US" dirty="0" smtClean="0"/>
              <a:t>L1 MOVER BREG, =‘1’           202</a:t>
            </a:r>
          </a:p>
          <a:p>
            <a:pPr>
              <a:buNone/>
            </a:pPr>
            <a:r>
              <a:rPr lang="en-US" dirty="0" smtClean="0"/>
              <a:t>	 ORIGIN L1+3                      203</a:t>
            </a:r>
          </a:p>
          <a:p>
            <a:pPr>
              <a:buNone/>
            </a:pPr>
            <a:r>
              <a:rPr lang="en-US" dirty="0" smtClean="0"/>
              <a:t>	 LTORG                                  205……ADD OF =‘7’</a:t>
            </a:r>
          </a:p>
          <a:p>
            <a:pPr>
              <a:buNone/>
            </a:pPr>
            <a:r>
              <a:rPr lang="en-US" dirty="0" smtClean="0"/>
              <a:t>                                                    206……ADD OF =‘1’</a:t>
            </a:r>
          </a:p>
          <a:p>
            <a:pPr>
              <a:buNone/>
            </a:pPr>
            <a:r>
              <a:rPr lang="en-US" dirty="0" smtClean="0"/>
              <a:t>NEXT ADD AREG, =‘2’               207</a:t>
            </a:r>
          </a:p>
          <a:p>
            <a:pPr>
              <a:buNone/>
            </a:pPr>
            <a:r>
              <a:rPr lang="en-US" dirty="0" smtClean="0"/>
              <a:t>X DS     1                                        208 </a:t>
            </a:r>
          </a:p>
          <a:p>
            <a:pPr>
              <a:buNone/>
            </a:pPr>
            <a:r>
              <a:rPr lang="en-US" dirty="0" smtClean="0"/>
              <a:t>END                                               209…..ADD OF =‘2’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INPUT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START </a:t>
            </a:r>
            <a:r>
              <a:rPr lang="en-IN" b="1" dirty="0" smtClean="0"/>
              <a:t>500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MOVER AREG X      </a:t>
            </a:r>
            <a:r>
              <a:rPr lang="en-IN" b="1" dirty="0" smtClean="0"/>
              <a:t>500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ADD AREG =’3’      </a:t>
            </a:r>
            <a:r>
              <a:rPr lang="en-IN" b="1" dirty="0" smtClean="0"/>
              <a:t>501  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MOVEM AREG Y   </a:t>
            </a:r>
            <a:r>
              <a:rPr lang="en-IN" b="1" dirty="0" smtClean="0"/>
              <a:t>502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X </a:t>
            </a:r>
            <a:r>
              <a:rPr lang="en-IN" b="1" dirty="0" smtClean="0"/>
              <a:t>DS 4                      503   add of x          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Y </a:t>
            </a:r>
            <a:r>
              <a:rPr lang="en-IN" b="1" dirty="0" smtClean="0"/>
              <a:t>DC </a:t>
            </a:r>
            <a:r>
              <a:rPr lang="en-IN" b="1" dirty="0"/>
              <a:t>2</a:t>
            </a:r>
            <a:r>
              <a:rPr lang="en-IN" b="1" dirty="0" smtClean="0"/>
              <a:t>                       507   add of y</a:t>
            </a:r>
            <a:endParaRPr lang="en-GB" dirty="0"/>
          </a:p>
          <a:p>
            <a:pPr marL="0" indent="0">
              <a:buNone/>
            </a:pPr>
            <a:r>
              <a:rPr lang="en-IN" b="1" dirty="0"/>
              <a:t>END                          </a:t>
            </a:r>
            <a:r>
              <a:rPr lang="en-IN" b="1" dirty="0" smtClean="0"/>
              <a:t>508  add of ‘=3’ 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7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752347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8220477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6318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3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3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25021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220329"/>
              </p:ext>
            </p:extLst>
          </p:nvPr>
        </p:nvGraphicFramePr>
        <p:xfrm>
          <a:off x="609600" y="34290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8220477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6318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Literal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3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‘=3’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382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54795"/>
              </p:ext>
            </p:extLst>
          </p:nvPr>
        </p:nvGraphicFramePr>
        <p:xfrm>
          <a:off x="1981200" y="4770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90112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Pool Table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6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2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START	500                       LC</a:t>
            </a:r>
          </a:p>
          <a:p>
            <a:pPr>
              <a:buNone/>
            </a:pPr>
            <a:r>
              <a:rPr lang="en-US" dirty="0" smtClean="0"/>
              <a:t>		MOVER	BREG, =‘6’           500</a:t>
            </a:r>
          </a:p>
          <a:p>
            <a:pPr>
              <a:buNone/>
            </a:pPr>
            <a:r>
              <a:rPr lang="en-US" dirty="0" smtClean="0"/>
              <a:t>		 ADD 	BREG, X                501</a:t>
            </a:r>
          </a:p>
          <a:p>
            <a:pPr>
              <a:buNone/>
            </a:pPr>
            <a:r>
              <a:rPr lang="en-US" dirty="0" smtClean="0"/>
              <a:t>LOOP	 MOVER	AREG, =‘2’ 502</a:t>
            </a:r>
          </a:p>
          <a:p>
            <a:pPr>
              <a:buNone/>
            </a:pPr>
            <a:r>
              <a:rPr lang="en-US" dirty="0" smtClean="0"/>
              <a:t>		ORIGIN      LOOP+4               503</a:t>
            </a:r>
          </a:p>
          <a:p>
            <a:pPr>
              <a:buNone/>
            </a:pPr>
            <a:r>
              <a:rPr lang="en-US" dirty="0" smtClean="0"/>
              <a:t>N1     ADD    AREG, =‘4’                      506</a:t>
            </a:r>
          </a:p>
          <a:p>
            <a:pPr>
              <a:buNone/>
            </a:pPr>
            <a:r>
              <a:rPr lang="en-US" dirty="0" smtClean="0"/>
              <a:t>           SUB     BREG, =‘3’                       507</a:t>
            </a:r>
          </a:p>
          <a:p>
            <a:pPr>
              <a:buNone/>
            </a:pPr>
            <a:r>
              <a:rPr lang="en-US" dirty="0" smtClean="0"/>
              <a:t>           LTORG                                          508  Add of ‘=6’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509 Add of ‘=2’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510 Add of ‘=4’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511 Add of ‘=3’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NEXT	EQU	LOOP                          512</a:t>
            </a:r>
          </a:p>
          <a:p>
            <a:pPr>
              <a:buNone/>
            </a:pPr>
            <a:r>
              <a:rPr lang="en-US" dirty="0" smtClean="0"/>
              <a:t>		MULT  AREG, =‘3’                    513</a:t>
            </a:r>
          </a:p>
          <a:p>
            <a:pPr>
              <a:buNone/>
            </a:pPr>
            <a:r>
              <a:rPr lang="en-US" dirty="0" smtClean="0"/>
              <a:t>             STOP                                            514</a:t>
            </a:r>
          </a:p>
          <a:p>
            <a:pPr>
              <a:buNone/>
            </a:pPr>
            <a:r>
              <a:rPr lang="en-US" dirty="0" smtClean="0"/>
              <a:t>X            DS           1                                   515</a:t>
            </a:r>
          </a:p>
          <a:p>
            <a:pPr>
              <a:buNone/>
            </a:pPr>
            <a:r>
              <a:rPr lang="en-US" dirty="0" smtClean="0"/>
              <a:t>         END                                                    516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505255"/>
              </p:ext>
            </p:extLst>
          </p:nvPr>
        </p:nvGraphicFramePr>
        <p:xfrm>
          <a:off x="304800" y="279957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2656072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5730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8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0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LOOP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4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4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542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34290"/>
              </p:ext>
            </p:extLst>
          </p:nvPr>
        </p:nvGraphicFramePr>
        <p:xfrm>
          <a:off x="321527" y="270664"/>
          <a:ext cx="411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66648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Symbol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76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31067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71582"/>
              </p:ext>
            </p:extLst>
          </p:nvPr>
        </p:nvGraphicFramePr>
        <p:xfrm>
          <a:off x="685800" y="2362200"/>
          <a:ext cx="731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865979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011329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59295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Literal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Address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959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‘=6’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106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‘=2’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828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‘=4’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57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‘=3’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034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‘=3’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245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30097"/>
              </p:ext>
            </p:extLst>
          </p:nvPr>
        </p:nvGraphicFramePr>
        <p:xfrm>
          <a:off x="1901283" y="5105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4465738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2716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Pool 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#5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7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0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458200" cy="914400"/>
          </a:xfrm>
        </p:spPr>
        <p:txBody>
          <a:bodyPr/>
          <a:lstStyle/>
          <a:p>
            <a:pPr eaLnBrk="1" hangingPunct="1"/>
            <a:r>
              <a:rPr lang="en-US" sz="2800" smtClean="0"/>
              <a:t>Algorithm  : First pass of two pass assembler -1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693025" cy="38004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1. loc-cntr := 0; (default value)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pooltab-ptr :=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POOLTAB [1]:=1;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littab-ptr :=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2. While next statement is not an END statement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	(a) If label is present 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		this-label := symbol in label field;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		Enter (this-label, loc-cntr) in SYMTAB.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First pass of two pass assembler -2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(b) If an LTORG statement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(i) </a:t>
            </a:r>
            <a:r>
              <a:rPr lang="en-US" sz="2800" b="1" smtClean="0"/>
              <a:t>Process literals LITTAB [POOLTAB [pooltab-ptr]]... LITTAB [lit- tab-ptr – 1] to allocate  memory and put the address in the address field. Update loc-cntr accordingly.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	(ii) pooltab-ptr := pooltab-ptr + 1;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	(iii) POOLTAB [pooltab-ptr] := littab-ptr;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(c) If a START or ORIGIN statement 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loc-cntr := value specified in operand field;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First pass of two pass assembler - 3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7242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(d) If an EQU statement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(i) this-addr := value of &lt;address spec&gt;;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(ii) Correct the symtab entry for this-label to (this-label, this-addr).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(e) If a declaration statement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(i) code :=  code of the declaration statement;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(ii) size := size of memory area required by DC/DS.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(iii) loc-cntr := loc-cntr + size;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(iv) Generate 1C '(DL, code) …..'.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Data structures of the assembler 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371600"/>
            <a:ext cx="8915400" cy="4953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First pass of two pass assembler - 4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763000" cy="37242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/>
              <a:t>(f) If an imperative statement then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(i) code := machine opcode from OPTAB; 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(ii) loc-cntr := loc-cntr + instruction length from OPTAB;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(iii) If operand is a literal then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b="1" smtClean="0"/>
              <a:t>this-literal := literal in operand field;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b="1" smtClean="0"/>
              <a:t>LITTAB [littab-ptr] := this-literal;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b="1" smtClean="0"/>
              <a:t>littab-ptr := littab-ptr + 1;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else (i.e. operand is a symbol)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b="1" smtClean="0"/>
              <a:t>this-entry := SYMTAB entry number of operand;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400" b="1" smtClean="0"/>
              <a:t>Generate 1C '(IS, code)(S, this-entry)’;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First pass of two pass assembler - 5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3. (Processing of END statement)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(a) Perform step 2(b).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(b) Generate 1C '(AD.02)'.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(c) Go to Pass II.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75" y="381001"/>
            <a:ext cx="7955675" cy="281939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Input                                                                </a:t>
            </a:r>
            <a:r>
              <a:rPr lang="en-GB" dirty="0" smtClean="0"/>
              <a:t>Intermediate Code</a:t>
            </a:r>
            <a:endParaRPr lang="en-GB" dirty="0"/>
          </a:p>
          <a:p>
            <a:r>
              <a:rPr lang="en-IN" b="1" dirty="0"/>
              <a:t>START 200                                                (AD,01)    (C,200)</a:t>
            </a:r>
            <a:endParaRPr lang="en-GB" dirty="0"/>
          </a:p>
          <a:p>
            <a:r>
              <a:rPr lang="en-IN" b="1" dirty="0"/>
              <a:t>MOVER AREG X      200                         (IS, 01)    AREG X       </a:t>
            </a:r>
            <a:endParaRPr lang="en-GB" dirty="0"/>
          </a:p>
          <a:p>
            <a:r>
              <a:rPr lang="en-IN" b="1" dirty="0"/>
              <a:t>ADD AREG =’3’         201                      </a:t>
            </a:r>
            <a:r>
              <a:rPr lang="en-IN" b="1" dirty="0" smtClean="0"/>
              <a:t>(</a:t>
            </a:r>
            <a:r>
              <a:rPr lang="en-IN" b="1" dirty="0"/>
              <a:t>IS, 02)    AREG (L,01)         </a:t>
            </a:r>
            <a:endParaRPr lang="en-GB" dirty="0"/>
          </a:p>
          <a:p>
            <a:r>
              <a:rPr lang="en-IN" b="1" dirty="0"/>
              <a:t>MOVEM AREG Y   202                           (IS, 03) AREG Y   </a:t>
            </a:r>
            <a:endParaRPr lang="en-GB" dirty="0"/>
          </a:p>
          <a:p>
            <a:r>
              <a:rPr lang="en-IN" b="1" dirty="0"/>
              <a:t>X DC 1                       203                           (DL, 01)  (C,01)</a:t>
            </a:r>
            <a:endParaRPr lang="en-GB" dirty="0"/>
          </a:p>
          <a:p>
            <a:r>
              <a:rPr lang="en-IN" b="1" dirty="0"/>
              <a:t>Y DS 1                       204                            (DL, 02)  (C,01)</a:t>
            </a:r>
            <a:endParaRPr lang="en-GB" dirty="0"/>
          </a:p>
          <a:p>
            <a:r>
              <a:rPr lang="en-IN" b="1" dirty="0"/>
              <a:t>END                           205                            (AD, 02)</a:t>
            </a:r>
            <a:endParaRPr lang="en-GB" dirty="0"/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56212" y="3962400"/>
            <a:ext cx="7235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               </a:t>
            </a:r>
            <a:r>
              <a:rPr lang="en-IN" b="1" dirty="0"/>
              <a:t>(AD,01)    (C,200</a:t>
            </a:r>
            <a:r>
              <a:rPr lang="en-IN" b="1" dirty="0" smtClean="0"/>
              <a:t>)                                   -----        Machine Code</a:t>
            </a:r>
            <a:endParaRPr lang="en-GB" dirty="0"/>
          </a:p>
          <a:p>
            <a:r>
              <a:rPr lang="en-IN" b="1" dirty="0" smtClean="0"/>
              <a:t>   </a:t>
            </a:r>
            <a:r>
              <a:rPr lang="en-IN" b="1" dirty="0"/>
              <a:t>200      </a:t>
            </a:r>
            <a:r>
              <a:rPr lang="en-IN" b="1" dirty="0" smtClean="0"/>
              <a:t>(IS</a:t>
            </a:r>
            <a:r>
              <a:rPr lang="en-IN" b="1" dirty="0"/>
              <a:t>, 01)    AREG X       </a:t>
            </a:r>
            <a:r>
              <a:rPr lang="en-IN" b="1" dirty="0" smtClean="0"/>
              <a:t>                     200   01     01   203</a:t>
            </a:r>
            <a:endParaRPr lang="en-GB" dirty="0"/>
          </a:p>
          <a:p>
            <a:r>
              <a:rPr lang="en-IN" b="1" dirty="0" smtClean="0"/>
              <a:t>   </a:t>
            </a:r>
            <a:r>
              <a:rPr lang="en-IN" b="1" dirty="0"/>
              <a:t>201      </a:t>
            </a:r>
            <a:r>
              <a:rPr lang="en-IN" b="1" dirty="0" smtClean="0"/>
              <a:t> </a:t>
            </a:r>
            <a:r>
              <a:rPr lang="en-IN" b="1" dirty="0"/>
              <a:t>(IS, 02)    AREG (L,01)       </a:t>
            </a:r>
            <a:r>
              <a:rPr lang="en-IN" b="1" dirty="0" smtClean="0"/>
              <a:t>              201  02      01  205  </a:t>
            </a:r>
            <a:endParaRPr lang="en-GB" dirty="0"/>
          </a:p>
          <a:p>
            <a:r>
              <a:rPr lang="en-IN" b="1" dirty="0" smtClean="0"/>
              <a:t>   </a:t>
            </a:r>
            <a:r>
              <a:rPr lang="en-IN" b="1" dirty="0"/>
              <a:t>202      </a:t>
            </a:r>
            <a:r>
              <a:rPr lang="en-IN" b="1" dirty="0" smtClean="0"/>
              <a:t>(</a:t>
            </a:r>
            <a:r>
              <a:rPr lang="en-IN" b="1" dirty="0"/>
              <a:t>IS, 03) AREG Y   </a:t>
            </a:r>
            <a:r>
              <a:rPr lang="en-IN" b="1" dirty="0" smtClean="0"/>
              <a:t>                                202 03     01  204 </a:t>
            </a:r>
            <a:endParaRPr lang="en-GB" dirty="0"/>
          </a:p>
          <a:p>
            <a:r>
              <a:rPr lang="en-IN" b="1" dirty="0" smtClean="0"/>
              <a:t>  </a:t>
            </a:r>
            <a:r>
              <a:rPr lang="en-IN" b="1" dirty="0"/>
              <a:t>203       </a:t>
            </a:r>
            <a:r>
              <a:rPr lang="en-IN" b="1" dirty="0" smtClean="0"/>
              <a:t>(</a:t>
            </a:r>
            <a:r>
              <a:rPr lang="en-IN" b="1" dirty="0"/>
              <a:t>DL, 01)  (C,01</a:t>
            </a:r>
            <a:r>
              <a:rPr lang="en-IN" b="1" dirty="0" smtClean="0"/>
              <a:t>)                                     203  00      00   001</a:t>
            </a:r>
            <a:endParaRPr lang="en-GB" dirty="0"/>
          </a:p>
          <a:p>
            <a:r>
              <a:rPr lang="en-IN" b="1" dirty="0" smtClean="0"/>
              <a:t>  </a:t>
            </a:r>
            <a:r>
              <a:rPr lang="en-IN" b="1" dirty="0"/>
              <a:t>204       </a:t>
            </a:r>
            <a:r>
              <a:rPr lang="en-IN" b="1" dirty="0" smtClean="0"/>
              <a:t>(</a:t>
            </a:r>
            <a:r>
              <a:rPr lang="en-IN" b="1" dirty="0"/>
              <a:t>DL, 02)  (C,01</a:t>
            </a:r>
            <a:r>
              <a:rPr lang="en-IN" b="1" dirty="0" smtClean="0"/>
              <a:t>)                                     204   00      00  000 </a:t>
            </a:r>
            <a:endParaRPr lang="en-GB" dirty="0"/>
          </a:p>
          <a:p>
            <a:r>
              <a:rPr lang="en-IN" b="1" dirty="0" smtClean="0"/>
              <a:t>  </a:t>
            </a:r>
            <a:r>
              <a:rPr lang="en-IN" b="1" dirty="0"/>
              <a:t>205       </a:t>
            </a:r>
            <a:r>
              <a:rPr lang="en-IN" b="1" dirty="0" smtClean="0"/>
              <a:t>(</a:t>
            </a:r>
            <a:r>
              <a:rPr lang="en-IN" b="1" dirty="0"/>
              <a:t>AD, 02</a:t>
            </a:r>
            <a:r>
              <a:rPr lang="en-IN" b="1" dirty="0" smtClean="0"/>
              <a:t>)                                                 205    00      00  003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0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762000" y="152400"/>
            <a:ext cx="7543800" cy="4495800"/>
          </a:xfrm>
        </p:spPr>
        <p:txBody>
          <a:bodyPr>
            <a:normAutofit fontScale="92500"/>
          </a:bodyPr>
          <a:lstStyle/>
          <a:p>
            <a:pPr lvl="3"/>
            <a:r>
              <a:rPr lang="en-US" sz="1800" dirty="0" smtClean="0"/>
              <a:t>START         200                (AD,01)   (C, 200)       M/c code------</a:t>
            </a:r>
          </a:p>
          <a:p>
            <a:r>
              <a:rPr lang="en-US" sz="1800" dirty="0" smtClean="0"/>
              <a:t>LOAD  MOVER    AREG,  A           200     (IS,  02)  AREG   A      200  02  01  208</a:t>
            </a:r>
          </a:p>
          <a:p>
            <a:r>
              <a:rPr lang="en-US" sz="1800" dirty="0" smtClean="0"/>
              <a:t>            MOVER       BREG, =‘2’ ---201      (IS,02)  BREG  (L,01) 201  02  02 204</a:t>
            </a:r>
          </a:p>
          <a:p>
            <a:r>
              <a:rPr lang="en-US" sz="1800" dirty="0" smtClean="0"/>
              <a:t>             ADD          AREG,  =‘2’----202        (IS,03), AREG, (L,01) 202 03   01  204</a:t>
            </a:r>
          </a:p>
          <a:p>
            <a:r>
              <a:rPr lang="en-US" sz="1800" dirty="0" smtClean="0"/>
              <a:t>             SUB          BREG, =‘3’ -----203        (IS,04) BREG (L,02)   203  04  02   205</a:t>
            </a:r>
          </a:p>
          <a:p>
            <a:r>
              <a:rPr lang="en-US" sz="1800" dirty="0" smtClean="0"/>
              <a:t>             LTORG       ------------------204  </a:t>
            </a:r>
            <a:r>
              <a:rPr lang="en-US" sz="1800" dirty="0"/>
              <a:t> </a:t>
            </a:r>
            <a:r>
              <a:rPr lang="en-US" sz="1800" dirty="0" smtClean="0"/>
              <a:t>         (AD,03)                   204 00  00   002</a:t>
            </a:r>
          </a:p>
          <a:p>
            <a:r>
              <a:rPr lang="en-US" sz="1800" dirty="0" smtClean="0"/>
              <a:t>                         -----------------------205                                           205 00  00   003</a:t>
            </a:r>
          </a:p>
          <a:p>
            <a:r>
              <a:rPr lang="en-US" sz="1800" dirty="0" smtClean="0"/>
              <a:t>              MOVER   AREG, =‘4’-----206      (IS,02) AREG,(L,03)         206   02 01  209                                          206</a:t>
            </a:r>
          </a:p>
          <a:p>
            <a:r>
              <a:rPr lang="en-US" sz="1800" dirty="0" smtClean="0"/>
              <a:t>               ADD         BREG, =‘2’----207       (IS, 03) BREG, (L,04)    207   03   02  210</a:t>
            </a:r>
          </a:p>
          <a:p>
            <a:r>
              <a:rPr lang="en-US" sz="1800" dirty="0" smtClean="0"/>
              <a:t>A             DC 5------------------------208       (DL,01)  (C,05)             208   00    00   005</a:t>
            </a:r>
          </a:p>
          <a:p>
            <a:r>
              <a:rPr lang="en-US" sz="1800" dirty="0" smtClean="0"/>
              <a:t>               END-------------------------209       (AD,02)                         209   00    00   004</a:t>
            </a:r>
          </a:p>
          <a:p>
            <a:r>
              <a:rPr lang="en-US" sz="1800" dirty="0" smtClean="0"/>
              <a:t>                          -----------------------10                                                210  00    00   002</a:t>
            </a:r>
          </a:p>
          <a:p>
            <a:endParaRPr lang="en-US" sz="1800" dirty="0" smtClean="0"/>
          </a:p>
          <a:p>
            <a:pPr lvl="4">
              <a:buFont typeface="Wingdings" pitchFamily="2" charset="2"/>
              <a:buNone/>
            </a:pPr>
            <a:endParaRPr lang="en-US" sz="1800" dirty="0" smtClean="0"/>
          </a:p>
          <a:p>
            <a:pPr lvl="4">
              <a:buFont typeface="Wingdings" pitchFamily="2" charset="2"/>
              <a:buNone/>
            </a:pPr>
            <a:endParaRPr lang="en-US" sz="1800" dirty="0" smtClean="0"/>
          </a:p>
          <a:p>
            <a:pPr lvl="4">
              <a:buFont typeface="Wingdings" pitchFamily="2" charset="2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42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Algorithm  : Second pass of two pass assembler - 1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1. code-area-address := address of code-area;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     pooltab-ptr := 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     loc-cntr :=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2. While next statement is not an END statement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    (a) Clear machine-code-buffer;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Second pass of two pass assembler - 2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53440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(b) If an LTORG statement</a:t>
            </a:r>
          </a:p>
          <a:p>
            <a:pPr lvl="1" eaLnBrk="1" hangingPunct="1">
              <a:buFontTx/>
              <a:buNone/>
            </a:pPr>
            <a:r>
              <a:rPr lang="en-US" sz="2800" b="1" smtClean="0"/>
              <a:t>(i) Process literals in LITTAB[POOLTAB[pooltab-ptr]} ... LITTAB [POOLTAB [pooltab-ptr+l] ]—1 similar to processing of constants in a DC statement, i.e. assemble the literals in machine.code, buffer.</a:t>
            </a:r>
          </a:p>
          <a:p>
            <a:pPr lvl="1" eaLnBrk="1" hangingPunct="1">
              <a:buFontTx/>
              <a:buNone/>
            </a:pPr>
            <a:r>
              <a:rPr lang="en-US" sz="2800" b="1" smtClean="0"/>
              <a:t>(ii) size := size of memory area required for literals;</a:t>
            </a:r>
          </a:p>
          <a:p>
            <a:pPr lvl="1" eaLnBrk="1" hangingPunct="1">
              <a:buFontTx/>
              <a:buNone/>
            </a:pPr>
            <a:r>
              <a:rPr lang="en-US" sz="2800" b="1" smtClean="0"/>
              <a:t>(iii) pooltab-ptr := pooltab-ptr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Second pass of two pass assembler - 3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229600" cy="37242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(c) If a START or ORIGIN statement then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(i) loc-cntr := value specified in operand field;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(ii) size :=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(d) If a declaration statement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(i) If a DC statement then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Assemble the constant in machine-code-buffer. 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(ii) size := size of memory area required by DC/DS;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Second pass of two pass assembler - 4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305800" cy="37242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(e) If an imperative statement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(i) Get operand address from SYMTAB or LITTAB.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(ii) Assemble instruction in machine-code-buffer.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(iii) size '.- size of instruction;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(f) If size  != 0 then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(i) Move contents of machine-code-buffer to the address code-area-address + loc-cntr;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 (ii) loc-cntr := loc-cntr + size;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  : Second pass of two pass assembler - 5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3. (Processing of END statement)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(a) Perform steps 2(b) and 2(f).</a:t>
            </a:r>
          </a:p>
          <a:p>
            <a:pPr lvl="1" eaLnBrk="1" hangingPunct="1">
              <a:buFontTx/>
              <a:buNone/>
            </a:pPr>
            <a:r>
              <a:rPr lang="en-US" b="1" smtClean="0"/>
              <a:t>(b) Write code-area into output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TRUE/FALSE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are processed in PASS II</a:t>
            </a:r>
          </a:p>
          <a:p>
            <a:r>
              <a:rPr lang="en-US" dirty="0" smtClean="0"/>
              <a:t>Undefined symbols are detected in Pass-I</a:t>
            </a:r>
          </a:p>
          <a:p>
            <a:r>
              <a:rPr lang="en-US" dirty="0" smtClean="0"/>
              <a:t>Incorrect </a:t>
            </a:r>
            <a:r>
              <a:rPr lang="en-US" dirty="0" err="1" smtClean="0"/>
              <a:t>opcodes</a:t>
            </a:r>
            <a:r>
              <a:rPr lang="en-US" dirty="0" smtClean="0"/>
              <a:t> are detected in pass-I</a:t>
            </a:r>
          </a:p>
          <a:p>
            <a:r>
              <a:rPr lang="en-US" dirty="0" smtClean="0"/>
              <a:t>Output of an assembler is an object program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Data structures for two pass assembler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Mnemonic opcode table</a:t>
            </a:r>
          </a:p>
          <a:p>
            <a:pPr eaLnBrk="1" hangingPunct="1"/>
            <a:r>
              <a:rPr lang="en-US" smtClean="0"/>
              <a:t>Symbol table</a:t>
            </a:r>
          </a:p>
          <a:p>
            <a:pPr eaLnBrk="1" hangingPunct="1"/>
            <a:r>
              <a:rPr lang="en-US" smtClean="0"/>
              <a:t>Literal table</a:t>
            </a:r>
          </a:p>
          <a:p>
            <a:pPr eaLnBrk="1" hangingPunct="1"/>
            <a:r>
              <a:rPr lang="en-US" smtClean="0"/>
              <a:t>Pool table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 two pass assembler, adding literals to literal table and address resolution of local symbols</a:t>
            </a:r>
          </a:p>
          <a:p>
            <a:pPr>
              <a:buNone/>
            </a:pPr>
            <a:r>
              <a:rPr lang="en-US" dirty="0" smtClean="0"/>
              <a:t>	 are done using ?</a:t>
            </a:r>
          </a:p>
          <a:p>
            <a:endParaRPr lang="en-US" dirty="0" smtClean="0"/>
          </a:p>
          <a:p>
            <a:r>
              <a:rPr lang="en-US" dirty="0" err="1" smtClean="0"/>
              <a:t>a.First</a:t>
            </a:r>
            <a:r>
              <a:rPr lang="en-US" dirty="0" smtClean="0"/>
              <a:t> pass and second respectively</a:t>
            </a:r>
          </a:p>
          <a:p>
            <a:r>
              <a:rPr lang="en-US" dirty="0" err="1" smtClean="0"/>
              <a:t>b.Both</a:t>
            </a:r>
            <a:r>
              <a:rPr lang="en-US" dirty="0" smtClean="0"/>
              <a:t> second pass</a:t>
            </a:r>
          </a:p>
          <a:p>
            <a:r>
              <a:rPr lang="en-US" dirty="0" err="1" smtClean="0"/>
              <a:t>c.Second</a:t>
            </a:r>
            <a:r>
              <a:rPr lang="en-US" dirty="0" smtClean="0"/>
              <a:t> pass and first respectively</a:t>
            </a:r>
          </a:p>
          <a:p>
            <a:r>
              <a:rPr lang="en-US" dirty="0" err="1" smtClean="0"/>
              <a:t>d.Both</a:t>
            </a:r>
            <a:r>
              <a:rPr lang="en-US" dirty="0" smtClean="0"/>
              <a:t> first pass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two pass assembler the pseudo code EQU is to be evaluated during ?</a:t>
            </a:r>
          </a:p>
          <a:p>
            <a:endParaRPr lang="en-US" dirty="0" smtClean="0"/>
          </a:p>
          <a:p>
            <a:r>
              <a:rPr lang="en-US" dirty="0" smtClean="0"/>
              <a:t>a.  Pass 1</a:t>
            </a:r>
          </a:p>
          <a:p>
            <a:r>
              <a:rPr lang="en-US" dirty="0" err="1" smtClean="0"/>
              <a:t>b.Pass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c.not</a:t>
            </a:r>
            <a:r>
              <a:rPr lang="en-US" dirty="0" smtClean="0"/>
              <a:t> evaluated by the assembler</a:t>
            </a:r>
          </a:p>
          <a:p>
            <a:r>
              <a:rPr lang="en-US" dirty="0" err="1" smtClean="0"/>
              <a:t>d.None</a:t>
            </a:r>
            <a:r>
              <a:rPr lang="en-US" dirty="0" smtClean="0"/>
              <a:t> of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assembler is</a:t>
            </a:r>
          </a:p>
          <a:p>
            <a:pPr>
              <a:buNone/>
            </a:pPr>
            <a:r>
              <a:rPr lang="en-US" dirty="0" smtClean="0"/>
              <a:t>A. programming language dependent</a:t>
            </a:r>
          </a:p>
          <a:p>
            <a:pPr>
              <a:buNone/>
            </a:pPr>
            <a:r>
              <a:rPr lang="en-US" dirty="0" smtClean="0"/>
              <a:t>b.	syntax dependant</a:t>
            </a:r>
          </a:p>
          <a:p>
            <a:pPr>
              <a:buNone/>
            </a:pPr>
            <a:r>
              <a:rPr lang="en-US" dirty="0" smtClean="0"/>
              <a:t>c.	machine dependant</a:t>
            </a:r>
          </a:p>
          <a:p>
            <a:pPr>
              <a:buNone/>
            </a:pPr>
            <a:r>
              <a:rPr lang="en-US" dirty="0" smtClean="0"/>
              <a:t>d.	data dependant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imperative statement</a:t>
            </a:r>
          </a:p>
          <a:p>
            <a:pPr>
              <a:buNone/>
            </a:pPr>
            <a:r>
              <a:rPr lang="en-US" dirty="0" smtClean="0"/>
              <a:t>A. Reserves areas of memory and associates names with them</a:t>
            </a:r>
          </a:p>
          <a:p>
            <a:pPr>
              <a:buNone/>
            </a:pPr>
            <a:r>
              <a:rPr lang="en-US" dirty="0" smtClean="0"/>
              <a:t>b.	Indicates an action to be performed during execution of assembled program</a:t>
            </a:r>
          </a:p>
          <a:p>
            <a:pPr>
              <a:buNone/>
            </a:pPr>
            <a:r>
              <a:rPr lang="en-US" dirty="0" smtClean="0"/>
              <a:t>c.	Indicates an action to be performed during optimization</a:t>
            </a:r>
          </a:p>
          <a:p>
            <a:pPr>
              <a:buNone/>
            </a:pPr>
            <a:r>
              <a:rPr lang="en-US" dirty="0" smtClean="0"/>
              <a:t>d.	None of the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two-pass assembler, the task of the Pass II is to</a:t>
            </a:r>
          </a:p>
          <a:p>
            <a:pPr>
              <a:buNone/>
            </a:pPr>
            <a:r>
              <a:rPr lang="en-US" dirty="0" smtClean="0"/>
              <a:t>a. separate the symbol, mnemonic </a:t>
            </a:r>
            <a:r>
              <a:rPr lang="en-US" dirty="0" err="1" smtClean="0"/>
              <a:t>opcode</a:t>
            </a:r>
            <a:r>
              <a:rPr lang="en-US" dirty="0" smtClean="0"/>
              <a:t> and operand fields.</a:t>
            </a:r>
          </a:p>
          <a:p>
            <a:pPr>
              <a:buNone/>
            </a:pPr>
            <a:r>
              <a:rPr lang="en-US" dirty="0" smtClean="0"/>
              <a:t>b.	build the symbol table.</a:t>
            </a:r>
          </a:p>
          <a:p>
            <a:pPr>
              <a:buNone/>
            </a:pPr>
            <a:r>
              <a:rPr lang="en-US" dirty="0" smtClean="0"/>
              <a:t>c.	construct intermediate code.</a:t>
            </a:r>
          </a:p>
          <a:p>
            <a:pPr>
              <a:buNone/>
            </a:pPr>
            <a:r>
              <a:rPr lang="en-US" dirty="0" smtClean="0"/>
              <a:t>d.	synthesize the target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 is a machine dependent, because of?</a:t>
            </a:r>
          </a:p>
          <a:p>
            <a:pPr>
              <a:buNone/>
            </a:pPr>
            <a:r>
              <a:rPr lang="en-US" dirty="0" smtClean="0"/>
              <a:t>a. Macro definition table(MDT)</a:t>
            </a:r>
          </a:p>
          <a:p>
            <a:pPr>
              <a:buNone/>
            </a:pPr>
            <a:r>
              <a:rPr lang="en-US" dirty="0" smtClean="0"/>
              <a:t>b. Pseudo operation table(POT)</a:t>
            </a:r>
          </a:p>
          <a:p>
            <a:pPr>
              <a:buNone/>
            </a:pPr>
            <a:r>
              <a:rPr lang="en-US" dirty="0" smtClean="0"/>
              <a:t>c. Argument list array(ALA)</a:t>
            </a:r>
          </a:p>
          <a:p>
            <a:pPr>
              <a:buNone/>
            </a:pPr>
            <a:r>
              <a:rPr lang="en-US" dirty="0" smtClean="0"/>
              <a:t>d. Mnemonics operation table(MOT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Constant(DC) :The define constant assembler directive allows you to put a data value in memory at the time that the program is first loaded</a:t>
            </a:r>
          </a:p>
          <a:p>
            <a:r>
              <a:rPr lang="en-US" dirty="0" smtClean="0"/>
              <a:t>Define Storage(DS) : The define storage directive is used to reserve one or more memory locations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Advanced Assembler Directives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ORIGIN</a:t>
            </a:r>
          </a:p>
          <a:p>
            <a:pPr eaLnBrk="1" hangingPunct="1"/>
            <a:r>
              <a:rPr lang="en-US" smtClean="0"/>
              <a:t>EQU</a:t>
            </a:r>
          </a:p>
          <a:p>
            <a:pPr eaLnBrk="1" hangingPunct="1"/>
            <a:r>
              <a:rPr lang="en-US" smtClean="0"/>
              <a:t>LTORG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LTORG :Use the LTORG instruction so that the assembler can collect and assemble literals into a literal pool</a:t>
            </a:r>
          </a:p>
          <a:p>
            <a:r>
              <a:rPr lang="en-US" dirty="0" smtClean="0"/>
              <a:t>Equate: The EQU assembler directive simply equates a symbolic name to a numeric value. Consider: Sunday EQU 1</a:t>
            </a:r>
          </a:p>
          <a:p>
            <a:r>
              <a:rPr lang="en-US" dirty="0" smtClean="0"/>
              <a:t>Monday EQU 2</a:t>
            </a:r>
          </a:p>
          <a:p>
            <a:r>
              <a:rPr lang="en-US" dirty="0" smtClean="0"/>
              <a:t>You could also write Sunday EQU 1 </a:t>
            </a:r>
          </a:p>
          <a:p>
            <a:r>
              <a:rPr lang="en-US" dirty="0" smtClean="0"/>
              <a:t>Monday EQU Sunday + 1 </a:t>
            </a:r>
          </a:p>
          <a:p>
            <a:r>
              <a:rPr lang="en-US" dirty="0" smtClean="0"/>
              <a:t>In this case, the assembler evaluates "Sunday + 1" as 1 + 1 and assigns the value 2 to the symbolic name "Monday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Origin : The origin directive tells the assembler where to load instructions and data into memory</a:t>
            </a:r>
          </a:p>
          <a:p>
            <a:r>
              <a:rPr lang="en-US" dirty="0" smtClean="0"/>
              <a:t>ORG 1024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2389</Words>
  <Application>Microsoft Office PowerPoint</Application>
  <PresentationFormat>On-screen Show (4:3)</PresentationFormat>
  <Paragraphs>539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Times New Roman</vt:lpstr>
      <vt:lpstr>Wingdings</vt:lpstr>
      <vt:lpstr>Office Theme</vt:lpstr>
      <vt:lpstr>Compiler Construction(CMPCC)</vt:lpstr>
      <vt:lpstr>Assembly language statements</vt:lpstr>
      <vt:lpstr>An Assembly Language Program</vt:lpstr>
      <vt:lpstr>Data structures of the assembler </vt:lpstr>
      <vt:lpstr>Data structures for two pass assembler</vt:lpstr>
      <vt:lpstr>Declarative Statements</vt:lpstr>
      <vt:lpstr>Advanced Assembler Directives</vt:lpstr>
      <vt:lpstr>PowerPoint Presentation</vt:lpstr>
      <vt:lpstr>PowerPoint Presentation</vt:lpstr>
      <vt:lpstr>Mnemonic operation code (Mnemonic opcode) </vt:lpstr>
      <vt:lpstr>Code for declaration statements and directives</vt:lpstr>
      <vt:lpstr>An assembly program</vt:lpstr>
      <vt:lpstr>Data structures of assembler pass I</vt:lpstr>
      <vt:lpstr>Overview of two pass assembler</vt:lpstr>
      <vt:lpstr>Tasks of two pass assembler</vt:lpstr>
      <vt:lpstr>An Intermediate code unit</vt:lpstr>
      <vt:lpstr>Intermediate code – variant I</vt:lpstr>
      <vt:lpstr>Intermediate code – variant II</vt:lpstr>
      <vt:lpstr>Memory requirements using variant I and variant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Example</vt:lpstr>
      <vt:lpstr>PowerPoint Presentation</vt:lpstr>
      <vt:lpstr>Sample Example</vt:lpstr>
      <vt:lpstr>PowerPoint Presentation</vt:lpstr>
      <vt:lpstr>Sample Example</vt:lpstr>
      <vt:lpstr>Sample Example</vt:lpstr>
      <vt:lpstr>PowerPoint Presentation</vt:lpstr>
      <vt:lpstr>Sample Example</vt:lpstr>
      <vt:lpstr>PowerPoint Presentation</vt:lpstr>
      <vt:lpstr>Algorithm  : First pass of two pass assembler -1</vt:lpstr>
      <vt:lpstr>Algorithm  : First pass of two pass assembler -2</vt:lpstr>
      <vt:lpstr>Algorithm  : First pass of two pass assembler - 3</vt:lpstr>
      <vt:lpstr>Algorithm  : First pass of two pass assembler - 4</vt:lpstr>
      <vt:lpstr>Algorithm  : First pass of two pass assembler - 5</vt:lpstr>
      <vt:lpstr>PowerPoint Presentation</vt:lpstr>
      <vt:lpstr>PowerPoint Presentation</vt:lpstr>
      <vt:lpstr>Algorithm  : Second pass of two pass assembler - 1</vt:lpstr>
      <vt:lpstr>Algorithm  : Second pass of two pass assembler - 2</vt:lpstr>
      <vt:lpstr>Algorithm  : Second pass of two pass assembler - 3</vt:lpstr>
      <vt:lpstr>Algorithm  : Second pass of two pass assembler - 4</vt:lpstr>
      <vt:lpstr>Algorithm  : Second pass of two pass assembler - 5</vt:lpstr>
      <vt:lpstr>State TRUE/FALSE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Shweta</dc:creator>
  <cp:lastModifiedBy>Shweta</cp:lastModifiedBy>
  <cp:revision>105</cp:revision>
  <dcterms:created xsi:type="dcterms:W3CDTF">2017-12-18T07:48:42Z</dcterms:created>
  <dcterms:modified xsi:type="dcterms:W3CDTF">2020-08-21T17:52:43Z</dcterms:modified>
</cp:coreProperties>
</file>