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3" r:id="rId2"/>
    <p:sldId id="294" r:id="rId3"/>
    <p:sldId id="295" r:id="rId4"/>
    <p:sldId id="300" r:id="rId5"/>
    <p:sldId id="309" r:id="rId6"/>
    <p:sldId id="310" r:id="rId7"/>
    <p:sldId id="282" r:id="rId8"/>
    <p:sldId id="286" r:id="rId9"/>
    <p:sldId id="301" r:id="rId10"/>
    <p:sldId id="312" r:id="rId11"/>
    <p:sldId id="297" r:id="rId12"/>
    <p:sldId id="290" r:id="rId13"/>
    <p:sldId id="292" r:id="rId14"/>
    <p:sldId id="291" r:id="rId15"/>
    <p:sldId id="267" r:id="rId16"/>
    <p:sldId id="311" r:id="rId17"/>
    <p:sldId id="271" r:id="rId18"/>
    <p:sldId id="272" r:id="rId19"/>
    <p:sldId id="273" r:id="rId20"/>
    <p:sldId id="306" r:id="rId21"/>
    <p:sldId id="307" r:id="rId22"/>
    <p:sldId id="308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BCE64-3594-4D14-B81D-BEA40921588D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FC480-E8E3-438D-A7FD-391A3C478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UNIT-I QUESTIONS and ANSWERS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Statements are TRUE?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Forward referencing means using a variable/label before it is defined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One-Pass Assembler Cannot Handle forward referencing without special technique like </a:t>
            </a:r>
            <a:r>
              <a:rPr lang="en-US" dirty="0" err="1" smtClean="0"/>
              <a:t>backpatching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Assembly Instructions with Assembler directives do not have corresponding machine code in executable. Assembler directives are called pseudo-ops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Assembler directives are directives to assembler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Imperative statements are executable statements, indicating an action to be takes during execution of program. Each, translate into machine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Declarative statements reserve memory for variables. They can declare storage and declare constants</a:t>
            </a:r>
          </a:p>
          <a:p>
            <a:pPr marL="514350" indent="-514350">
              <a:buNone/>
            </a:pPr>
            <a:r>
              <a:rPr lang="en-US" b="1" dirty="0" smtClean="0"/>
              <a:t>Answer) All are TRUE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Assembler is a machine dependent, because of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a. Macro definition table(MDT)</a:t>
            </a:r>
          </a:p>
          <a:p>
            <a:pPr>
              <a:buNone/>
            </a:pPr>
            <a:r>
              <a:rPr lang="en-US" dirty="0" smtClean="0"/>
              <a:t>b. Pseudo operation table(POT)</a:t>
            </a:r>
          </a:p>
          <a:p>
            <a:pPr>
              <a:buNone/>
            </a:pPr>
            <a:r>
              <a:rPr lang="en-US" dirty="0" smtClean="0"/>
              <a:t>c. Argument list array(ALA)</a:t>
            </a:r>
          </a:p>
          <a:p>
            <a:pPr>
              <a:buNone/>
            </a:pPr>
            <a:r>
              <a:rPr lang="en-US" dirty="0" smtClean="0"/>
              <a:t>d. </a:t>
            </a:r>
            <a:r>
              <a:rPr lang="en-US" b="1" dirty="0" smtClean="0"/>
              <a:t>Mnemonics operation table(MOT)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two pass assembler, adding literals to literal table and address resolution of local symbols are done using?</a:t>
            </a:r>
          </a:p>
          <a:p>
            <a:endParaRPr lang="en-US" dirty="0" smtClean="0"/>
          </a:p>
          <a:p>
            <a:r>
              <a:rPr lang="en-US" dirty="0" smtClean="0"/>
              <a:t>a. First pass and second respectively</a:t>
            </a:r>
          </a:p>
          <a:p>
            <a:r>
              <a:rPr lang="en-US" dirty="0" smtClean="0"/>
              <a:t>b. Both second pass</a:t>
            </a:r>
          </a:p>
          <a:p>
            <a:r>
              <a:rPr lang="en-US" dirty="0" smtClean="0"/>
              <a:t>c. Second pass and first respectively</a:t>
            </a:r>
          </a:p>
          <a:p>
            <a:r>
              <a:rPr lang="en-US" b="1" dirty="0" smtClean="0"/>
              <a:t>d. Both first pass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TRUE/FALSE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are processed in PASS II  </a:t>
            </a:r>
            <a:r>
              <a:rPr lang="en-US" b="1" dirty="0" smtClean="0"/>
              <a:t> (F)</a:t>
            </a:r>
          </a:p>
          <a:p>
            <a:r>
              <a:rPr lang="en-US" dirty="0" smtClean="0"/>
              <a:t>Undefined symbols are detected in Pass-I   </a:t>
            </a:r>
            <a:r>
              <a:rPr lang="en-US" b="1" dirty="0" smtClean="0"/>
              <a:t>(T)</a:t>
            </a:r>
          </a:p>
          <a:p>
            <a:r>
              <a:rPr lang="en-US" dirty="0" smtClean="0"/>
              <a:t>Incorrect </a:t>
            </a:r>
            <a:r>
              <a:rPr lang="en-US" dirty="0" err="1" smtClean="0"/>
              <a:t>opcodes</a:t>
            </a:r>
            <a:r>
              <a:rPr lang="en-US" dirty="0" smtClean="0"/>
              <a:t> are detected in pass-I    </a:t>
            </a:r>
            <a:r>
              <a:rPr lang="en-US" b="1" dirty="0" smtClean="0"/>
              <a:t>(T)</a:t>
            </a:r>
          </a:p>
          <a:p>
            <a:r>
              <a:rPr lang="en-US" dirty="0" smtClean="0"/>
              <a:t>Output of an assembler is an object program </a:t>
            </a:r>
            <a:r>
              <a:rPr lang="en-US" b="1" dirty="0" smtClean="0"/>
              <a:t>(T)</a:t>
            </a:r>
          </a:p>
          <a:p>
            <a:r>
              <a:rPr lang="en-US" dirty="0" smtClean="0"/>
              <a:t>Pool table is required in </a:t>
            </a:r>
            <a:r>
              <a:rPr lang="en-US" dirty="0" err="1" smtClean="0"/>
              <a:t>PassII</a:t>
            </a:r>
            <a:r>
              <a:rPr lang="en-US" dirty="0" smtClean="0"/>
              <a:t> </a:t>
            </a:r>
            <a:r>
              <a:rPr lang="en-US" b="1" dirty="0" smtClean="0"/>
              <a:t>(F)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a two pass assembler the pseudo code EQU is to be evaluated during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a. Pass 1</a:t>
            </a:r>
          </a:p>
          <a:p>
            <a:pPr>
              <a:buNone/>
            </a:pPr>
            <a:r>
              <a:rPr lang="en-US" dirty="0" smtClean="0"/>
              <a:t>b. Pass 2</a:t>
            </a:r>
          </a:p>
          <a:p>
            <a:pPr>
              <a:buNone/>
            </a:pPr>
            <a:r>
              <a:rPr lang="en-US" dirty="0" smtClean="0"/>
              <a:t>c. not evaluated by the assembler</a:t>
            </a:r>
          </a:p>
          <a:p>
            <a:pPr>
              <a:buNone/>
            </a:pPr>
            <a:r>
              <a:rPr lang="en-US" dirty="0" smtClean="0"/>
              <a:t>d. None of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In a two-pass assembler, the task of the Pass II is to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a. separate the symbol, mnemonic </a:t>
            </a:r>
            <a:r>
              <a:rPr lang="en-US" dirty="0" err="1" smtClean="0"/>
              <a:t>opcode</a:t>
            </a:r>
            <a:r>
              <a:rPr lang="en-US" dirty="0" smtClean="0"/>
              <a:t> and operand fields</a:t>
            </a:r>
          </a:p>
          <a:p>
            <a:pPr>
              <a:buNone/>
            </a:pPr>
            <a:r>
              <a:rPr lang="en-US" dirty="0" smtClean="0"/>
              <a:t>b.	build the symbol table</a:t>
            </a:r>
          </a:p>
          <a:p>
            <a:pPr>
              <a:buNone/>
            </a:pPr>
            <a:r>
              <a:rPr lang="en-US" dirty="0" smtClean="0"/>
              <a:t>c.	construct intermediate code</a:t>
            </a:r>
          </a:p>
          <a:p>
            <a:pPr>
              <a:buNone/>
            </a:pPr>
            <a:r>
              <a:rPr lang="en-US" dirty="0" smtClean="0"/>
              <a:t>d.	</a:t>
            </a:r>
            <a:r>
              <a:rPr lang="en-US" b="1" dirty="0" smtClean="0"/>
              <a:t>synthesize the target 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Can forward referencing be handled by a “One Pass Assembler” ?  </a:t>
            </a:r>
          </a:p>
          <a:p>
            <a:r>
              <a:rPr lang="en-US" b="1" dirty="0" smtClean="0"/>
              <a:t>A) Yes</a:t>
            </a:r>
            <a:endParaRPr lang="en-US" dirty="0" smtClean="0"/>
          </a:p>
          <a:p>
            <a:r>
              <a:rPr lang="en-US" dirty="0" smtClean="0"/>
              <a:t>How?</a:t>
            </a:r>
          </a:p>
          <a:p>
            <a:r>
              <a:rPr lang="en-US" b="1" dirty="0" smtClean="0"/>
              <a:t>A) </a:t>
            </a:r>
            <a:r>
              <a:rPr lang="en-US" b="1" dirty="0" err="1" smtClean="0"/>
              <a:t>Backpatching</a:t>
            </a:r>
            <a:endParaRPr lang="en-US" b="1" i="1" dirty="0" smtClean="0"/>
          </a:p>
          <a:p>
            <a:r>
              <a:rPr lang="en-US" dirty="0" smtClean="0"/>
              <a:t>Explain how are literals handled by assembler?</a:t>
            </a:r>
          </a:p>
          <a:p>
            <a:pPr lvl="1"/>
            <a:r>
              <a:rPr lang="en-US" b="1" dirty="0" smtClean="0"/>
              <a:t>A) Literal Table (LT), Pool Table</a:t>
            </a:r>
          </a:p>
          <a:p>
            <a:r>
              <a:rPr lang="en-US" dirty="0" smtClean="0"/>
              <a:t>List some of the assembler directives?  </a:t>
            </a:r>
            <a:r>
              <a:rPr lang="en-US" b="1" dirty="0" smtClean="0"/>
              <a:t>A) START, LTORG, END, EQU, ORIGIN</a:t>
            </a:r>
          </a:p>
          <a:p>
            <a:endParaRPr lang="en-US" dirty="0" smtClean="0"/>
          </a:p>
          <a:p>
            <a:r>
              <a:rPr lang="en-US" b="1" i="1" dirty="0" smtClean="0"/>
              <a:t>(get </a:t>
            </a:r>
            <a:r>
              <a:rPr lang="en-US" b="1" i="1" dirty="0" err="1" smtClean="0"/>
              <a:t>explaination</a:t>
            </a:r>
            <a:r>
              <a:rPr lang="en-US" b="1" i="1" dirty="0" smtClean="0"/>
              <a:t> from shared </a:t>
            </a:r>
            <a:r>
              <a:rPr lang="en-US" b="1" i="1" dirty="0" err="1" smtClean="0"/>
              <a:t>slids</a:t>
            </a:r>
            <a:r>
              <a:rPr lang="en-US" b="1" i="1" dirty="0" smtClean="0"/>
              <a:t>)</a:t>
            </a:r>
            <a:endParaRPr lang="en-US" dirty="0" smtClean="0"/>
          </a:p>
          <a:p>
            <a:endParaRPr lang="en-US" b="1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(Next Slide) [2 marks]</a:t>
            </a:r>
            <a:br>
              <a:rPr lang="en-US" dirty="0" smtClean="0"/>
            </a:br>
            <a:r>
              <a:rPr lang="en-US" dirty="0" smtClean="0"/>
              <a:t>Given the input source program to Assembler Pass-I, the following Output is generated. </a:t>
            </a:r>
            <a:br>
              <a:rPr lang="en-US" dirty="0" smtClean="0"/>
            </a:br>
            <a:r>
              <a:rPr lang="en-US" b="1" dirty="0" smtClean="0"/>
              <a:t>Fill in the Blanks.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A) (in Next to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52400"/>
            <a:ext cx="4540836" cy="6477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ORIGIN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L1+3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BACK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		L1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ORIGIN 	NEXT+9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52401"/>
            <a:ext cx="1371600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=200)</a:t>
            </a:r>
          </a:p>
          <a:p>
            <a:r>
              <a:rPr lang="en-US" sz="2400" dirty="0" smtClean="0"/>
              <a:t>200</a:t>
            </a:r>
          </a:p>
          <a:p>
            <a:r>
              <a:rPr lang="en-US" sz="2400" dirty="0" smtClean="0"/>
              <a:t>201</a:t>
            </a:r>
          </a:p>
          <a:p>
            <a:r>
              <a:rPr lang="en-US" sz="2400" dirty="0" smtClean="0"/>
              <a:t>202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(LC=206)</a:t>
            </a:r>
          </a:p>
          <a:p>
            <a:r>
              <a:rPr lang="en-US" sz="2400" dirty="0" smtClean="0"/>
              <a:t>207</a:t>
            </a:r>
          </a:p>
          <a:p>
            <a:r>
              <a:rPr lang="en-US" sz="2400" dirty="0" smtClean="0"/>
              <a:t>208</a:t>
            </a:r>
          </a:p>
          <a:p>
            <a:r>
              <a:rPr lang="en-US" sz="2400" dirty="0" smtClean="0"/>
              <a:t>209</a:t>
            </a:r>
          </a:p>
          <a:p>
            <a:r>
              <a:rPr lang="en-US" sz="2400" dirty="0" smtClean="0"/>
              <a:t>(LC=210)</a:t>
            </a:r>
          </a:p>
          <a:p>
            <a:r>
              <a:rPr lang="en-US" sz="2400" dirty="0" smtClean="0"/>
              <a:t>(LC=211)</a:t>
            </a:r>
          </a:p>
          <a:p>
            <a:r>
              <a:rPr lang="en-US" sz="2400" dirty="0" smtClean="0"/>
              <a:t>212</a:t>
            </a:r>
          </a:p>
          <a:p>
            <a:r>
              <a:rPr lang="en-US" sz="2400" dirty="0" smtClean="0"/>
              <a:t>LC=216</a:t>
            </a:r>
          </a:p>
          <a:p>
            <a:r>
              <a:rPr lang="en-US" sz="2400" dirty="0" smtClean="0"/>
              <a:t>216</a:t>
            </a:r>
          </a:p>
          <a:p>
            <a:r>
              <a:rPr lang="en-US" sz="2400" dirty="0" smtClean="0"/>
              <a:t>217</a:t>
            </a:r>
          </a:p>
          <a:p>
            <a:r>
              <a:rPr lang="en-US" sz="2400" dirty="0" smtClean="0"/>
              <a:t>218</a:t>
            </a:r>
          </a:p>
          <a:p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152400"/>
          <a:ext cx="2133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SYMBOL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TABLE (ST)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(212)202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2313801"/>
            <a:ext cx="494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iST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48562" y="926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562" y="1307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8562" y="16916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19934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24600" y="2923401"/>
          <a:ext cx="236220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=‘5’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360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916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218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34400" y="49046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382000" y="658100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4569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52400"/>
            <a:ext cx="4540836" cy="6477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ORIGIN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L1+3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BACK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		L1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ORIGIN 	NEXT+9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52401"/>
            <a:ext cx="1371600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=200)</a:t>
            </a:r>
          </a:p>
          <a:p>
            <a:r>
              <a:rPr lang="en-US" sz="2400" dirty="0" smtClean="0"/>
              <a:t>200</a:t>
            </a:r>
          </a:p>
          <a:p>
            <a:r>
              <a:rPr lang="en-US" sz="2400" dirty="0" smtClean="0"/>
              <a:t>201</a:t>
            </a:r>
          </a:p>
          <a:p>
            <a:r>
              <a:rPr lang="en-US" sz="2400" dirty="0" smtClean="0"/>
              <a:t>202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(LC=206)</a:t>
            </a:r>
          </a:p>
          <a:p>
            <a:r>
              <a:rPr lang="en-US" sz="2400" dirty="0" smtClean="0"/>
              <a:t>207</a:t>
            </a:r>
          </a:p>
          <a:p>
            <a:r>
              <a:rPr lang="en-US" sz="2400" dirty="0" smtClean="0"/>
              <a:t>208</a:t>
            </a:r>
          </a:p>
          <a:p>
            <a:r>
              <a:rPr lang="en-US" sz="2400" dirty="0" smtClean="0"/>
              <a:t>209</a:t>
            </a:r>
          </a:p>
          <a:p>
            <a:r>
              <a:rPr lang="en-US" sz="2400" dirty="0" smtClean="0"/>
              <a:t>(LC=210)</a:t>
            </a:r>
          </a:p>
          <a:p>
            <a:r>
              <a:rPr lang="en-US" sz="2400" dirty="0" smtClean="0"/>
              <a:t>(LC=211)</a:t>
            </a:r>
          </a:p>
          <a:p>
            <a:r>
              <a:rPr lang="en-US" sz="2400" dirty="0" smtClean="0"/>
              <a:t>212</a:t>
            </a:r>
          </a:p>
          <a:p>
            <a:r>
              <a:rPr lang="en-US" sz="2400" dirty="0" smtClean="0"/>
              <a:t>LC=216</a:t>
            </a:r>
          </a:p>
          <a:p>
            <a:r>
              <a:rPr lang="en-US" sz="2400" dirty="0" smtClean="0"/>
              <a:t>216</a:t>
            </a:r>
          </a:p>
          <a:p>
            <a:r>
              <a:rPr lang="en-US" sz="2400" dirty="0" smtClean="0"/>
              <a:t>217</a:t>
            </a:r>
          </a:p>
          <a:p>
            <a:r>
              <a:rPr lang="en-US" sz="2400" dirty="0" smtClean="0"/>
              <a:t>218</a:t>
            </a:r>
          </a:p>
          <a:p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152400"/>
          <a:ext cx="2133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SYMBOL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TABLE (ST)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(212)202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2313801"/>
            <a:ext cx="494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iST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48562" y="926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562" y="1307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8562" y="16916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19934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24600" y="2923401"/>
          <a:ext cx="236220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=‘5’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=‘1’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360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916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218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34400" y="49046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382000" y="658100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4569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0"/>
            <a:ext cx="9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00B050"/>
                </a:solidFill>
              </a:rPr>
              <a:t>Answer</a:t>
            </a:r>
            <a:endParaRPr lang="en-US" b="1" i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of System Software, Components of System Software, Language Processing Activities, Fundamentals of Language Processing, Interpreter</a:t>
            </a:r>
          </a:p>
          <a:p>
            <a:r>
              <a:rPr lang="en-US" dirty="0" smtClean="0"/>
              <a:t>Assemblers: Elements of Assembly Language Programming, A simple Assembly Scheme, Pass structure of Assemblers, Design of Two Pass Assembler.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(Next Slide) [2 marks]</a:t>
            </a:r>
            <a:br>
              <a:rPr lang="en-US" dirty="0" smtClean="0"/>
            </a:br>
            <a:r>
              <a:rPr lang="en-US" dirty="0" smtClean="0"/>
              <a:t>Given the input source program to Assembler Pass-I, fill the </a:t>
            </a:r>
            <a:r>
              <a:rPr lang="en-US" dirty="0" err="1" smtClean="0"/>
              <a:t>Balnks</a:t>
            </a:r>
            <a:r>
              <a:rPr lang="en-US" dirty="0" smtClean="0"/>
              <a:t> in the Symbol Table and Literal Table 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A) (in Next to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52400"/>
            <a:ext cx="4540836" cy="6477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52401"/>
            <a:ext cx="1371600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=500)</a:t>
            </a:r>
          </a:p>
          <a:p>
            <a:r>
              <a:rPr lang="en-US" sz="2400" dirty="0" smtClean="0"/>
              <a:t>500</a:t>
            </a:r>
          </a:p>
          <a:p>
            <a:r>
              <a:rPr lang="en-US" sz="2400" dirty="0" smtClean="0"/>
              <a:t>501</a:t>
            </a:r>
          </a:p>
          <a:p>
            <a:r>
              <a:rPr lang="en-US" sz="2400" dirty="0" smtClean="0"/>
              <a:t>502</a:t>
            </a:r>
          </a:p>
          <a:p>
            <a:r>
              <a:rPr lang="en-US" sz="2400" dirty="0" smtClean="0"/>
              <a:t>(LC=506)</a:t>
            </a:r>
          </a:p>
          <a:p>
            <a:r>
              <a:rPr lang="en-US" sz="2400" dirty="0" smtClean="0"/>
              <a:t>506</a:t>
            </a:r>
          </a:p>
          <a:p>
            <a:r>
              <a:rPr lang="en-US" sz="2400" dirty="0" smtClean="0"/>
              <a:t>507</a:t>
            </a:r>
          </a:p>
          <a:p>
            <a:r>
              <a:rPr lang="en-US" sz="2400" dirty="0" smtClean="0"/>
              <a:t>508</a:t>
            </a:r>
          </a:p>
          <a:p>
            <a:r>
              <a:rPr lang="en-US" sz="2400" dirty="0" smtClean="0"/>
              <a:t>511</a:t>
            </a:r>
          </a:p>
          <a:p>
            <a:r>
              <a:rPr lang="en-US" sz="2400" dirty="0" smtClean="0"/>
              <a:t>512</a:t>
            </a:r>
          </a:p>
          <a:p>
            <a:r>
              <a:rPr lang="en-US" sz="2400" dirty="0" smtClean="0"/>
              <a:t>513</a:t>
            </a:r>
          </a:p>
          <a:p>
            <a:r>
              <a:rPr lang="en-US" sz="2400" dirty="0" smtClean="0"/>
              <a:t>514</a:t>
            </a:r>
          </a:p>
          <a:p>
            <a:r>
              <a:rPr lang="en-US" sz="2400" dirty="0" smtClean="0"/>
              <a:t>515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152400"/>
          <a:ext cx="2133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SYMBOL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TABLE (ST)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2313801"/>
            <a:ext cx="494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iST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48562" y="926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562" y="1307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8562" y="16916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19934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24600" y="2667000"/>
          <a:ext cx="2362200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3352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6605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34400" y="49808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382000" y="658100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4312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" y="152400"/>
            <a:ext cx="426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START</a:t>
            </a:r>
            <a:r>
              <a:rPr lang="en-US" sz="2400" dirty="0" smtClean="0"/>
              <a:t>		500</a:t>
            </a:r>
          </a:p>
          <a:p>
            <a:pPr>
              <a:buNone/>
            </a:pPr>
            <a:r>
              <a:rPr lang="en-US" sz="2400" dirty="0" smtClean="0"/>
              <a:t>	MOVER	BREG, =‘6’</a:t>
            </a:r>
          </a:p>
          <a:p>
            <a:pPr>
              <a:buNone/>
            </a:pPr>
            <a:r>
              <a:rPr lang="en-US" sz="2400" dirty="0" smtClean="0"/>
              <a:t>	ADD 		BREG, X</a:t>
            </a:r>
          </a:p>
          <a:p>
            <a:pPr>
              <a:buNone/>
            </a:pPr>
            <a:r>
              <a:rPr lang="en-US" sz="2400" dirty="0" smtClean="0"/>
              <a:t>LOOP	MOVER	AREG, =‘2’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ORIGIN</a:t>
            </a:r>
            <a:r>
              <a:rPr lang="en-US" sz="2400" dirty="0" smtClean="0"/>
              <a:t>   	LOOP+4</a:t>
            </a:r>
          </a:p>
          <a:p>
            <a:pPr>
              <a:buNone/>
            </a:pPr>
            <a:r>
              <a:rPr lang="en-US" sz="2400" dirty="0" smtClean="0"/>
              <a:t>N1     	ADD     		AREG, =‘4’</a:t>
            </a:r>
          </a:p>
          <a:p>
            <a:pPr>
              <a:buNone/>
            </a:pPr>
            <a:r>
              <a:rPr lang="en-US" sz="2400" dirty="0" smtClean="0"/>
              <a:t>           	SUB     		BREG, =‘3’</a:t>
            </a:r>
          </a:p>
          <a:p>
            <a:pPr>
              <a:buNone/>
            </a:pPr>
            <a:r>
              <a:rPr lang="en-US" sz="2400" dirty="0" smtClean="0"/>
              <a:t>           	</a:t>
            </a:r>
            <a:r>
              <a:rPr lang="en-US" sz="2400" dirty="0" smtClean="0">
                <a:solidFill>
                  <a:srgbClr val="0070C0"/>
                </a:solidFill>
              </a:rPr>
              <a:t>LTORG</a:t>
            </a:r>
          </a:p>
          <a:p>
            <a:pPr>
              <a:buNone/>
            </a:pPr>
            <a:r>
              <a:rPr lang="en-US" sz="2400" dirty="0" smtClean="0"/>
              <a:t>NEXT	</a:t>
            </a:r>
            <a:r>
              <a:rPr lang="en-US" sz="2400" dirty="0" smtClean="0">
                <a:solidFill>
                  <a:srgbClr val="0070C0"/>
                </a:solidFill>
              </a:rPr>
              <a:t>EQU</a:t>
            </a:r>
            <a:r>
              <a:rPr lang="en-US" sz="2400" dirty="0" smtClean="0"/>
              <a:t>		LOOP</a:t>
            </a:r>
          </a:p>
          <a:p>
            <a:pPr>
              <a:buNone/>
            </a:pPr>
            <a:r>
              <a:rPr lang="en-US" sz="2400" dirty="0" smtClean="0"/>
              <a:t>	MULT  		AREG, =‘3’  </a:t>
            </a:r>
          </a:p>
          <a:p>
            <a:pPr>
              <a:buNone/>
            </a:pPr>
            <a:r>
              <a:rPr lang="en-US" sz="2400" dirty="0" smtClean="0"/>
              <a:t>             	STOP</a:t>
            </a:r>
          </a:p>
          <a:p>
            <a:pPr>
              <a:buNone/>
            </a:pPr>
            <a:r>
              <a:rPr lang="en-US" sz="2400" dirty="0" smtClean="0"/>
              <a:t>X           DS           	1</a:t>
            </a:r>
          </a:p>
          <a:p>
            <a:pPr>
              <a:buNone/>
            </a:pPr>
            <a:r>
              <a:rPr lang="en-US" sz="2400" dirty="0" smtClean="0"/>
              <a:t>         	END 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721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52400"/>
            <a:ext cx="4540836" cy="6477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52401"/>
            <a:ext cx="1371600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=500)</a:t>
            </a:r>
          </a:p>
          <a:p>
            <a:r>
              <a:rPr lang="en-US" sz="2400" dirty="0" smtClean="0"/>
              <a:t>500</a:t>
            </a:r>
          </a:p>
          <a:p>
            <a:r>
              <a:rPr lang="en-US" sz="2400" dirty="0" smtClean="0"/>
              <a:t>501</a:t>
            </a:r>
          </a:p>
          <a:p>
            <a:r>
              <a:rPr lang="en-US" sz="2400" dirty="0" smtClean="0"/>
              <a:t>502</a:t>
            </a:r>
          </a:p>
          <a:p>
            <a:r>
              <a:rPr lang="en-US" sz="2400" dirty="0" smtClean="0"/>
              <a:t>(LC=506)</a:t>
            </a:r>
          </a:p>
          <a:p>
            <a:r>
              <a:rPr lang="en-US" sz="2400" dirty="0" smtClean="0"/>
              <a:t>506</a:t>
            </a:r>
          </a:p>
          <a:p>
            <a:r>
              <a:rPr lang="en-US" sz="2400" dirty="0" smtClean="0"/>
              <a:t>507</a:t>
            </a:r>
          </a:p>
          <a:p>
            <a:r>
              <a:rPr lang="en-US" sz="2400" dirty="0" smtClean="0"/>
              <a:t>508</a:t>
            </a:r>
          </a:p>
          <a:p>
            <a:r>
              <a:rPr lang="en-US" sz="2400" dirty="0" smtClean="0"/>
              <a:t>512</a:t>
            </a:r>
          </a:p>
          <a:p>
            <a:r>
              <a:rPr lang="en-US" sz="2400" dirty="0" smtClean="0"/>
              <a:t>513</a:t>
            </a:r>
          </a:p>
          <a:p>
            <a:r>
              <a:rPr lang="en-US" sz="2400" dirty="0" smtClean="0"/>
              <a:t>514</a:t>
            </a:r>
          </a:p>
          <a:p>
            <a:r>
              <a:rPr lang="en-US" sz="2400" dirty="0" smtClean="0"/>
              <a:t>515</a:t>
            </a:r>
          </a:p>
          <a:p>
            <a:r>
              <a:rPr lang="en-US" sz="2400" dirty="0" smtClean="0"/>
              <a:t>516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83426"/>
              </p:ext>
            </p:extLst>
          </p:nvPr>
        </p:nvGraphicFramePr>
        <p:xfrm>
          <a:off x="6400800" y="152400"/>
          <a:ext cx="2133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SYMBOL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TABLE (ST)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2313801"/>
            <a:ext cx="494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iST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48562" y="926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562" y="1307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8562" y="16916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19934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66808"/>
              </p:ext>
            </p:extLst>
          </p:nvPr>
        </p:nvGraphicFramePr>
        <p:xfrm>
          <a:off x="6324600" y="2667000"/>
          <a:ext cx="2362200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508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516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3352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6605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34400" y="49808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382000" y="658100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4312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" y="152400"/>
            <a:ext cx="426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START</a:t>
            </a:r>
            <a:r>
              <a:rPr lang="en-US" sz="2400" dirty="0" smtClean="0"/>
              <a:t>		500</a:t>
            </a:r>
          </a:p>
          <a:p>
            <a:pPr>
              <a:buNone/>
            </a:pPr>
            <a:r>
              <a:rPr lang="en-US" sz="2400" dirty="0" smtClean="0"/>
              <a:t>	MOVER	BREG, =‘6’</a:t>
            </a:r>
          </a:p>
          <a:p>
            <a:pPr>
              <a:buNone/>
            </a:pPr>
            <a:r>
              <a:rPr lang="en-US" sz="2400" dirty="0" smtClean="0"/>
              <a:t>	ADD 		BREG, X</a:t>
            </a:r>
          </a:p>
          <a:p>
            <a:pPr>
              <a:buNone/>
            </a:pPr>
            <a:r>
              <a:rPr lang="en-US" sz="2400" dirty="0" smtClean="0"/>
              <a:t>LOOP	MOVER	AREG, =‘2’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ORIGIN</a:t>
            </a:r>
            <a:r>
              <a:rPr lang="en-US" sz="2400" dirty="0" smtClean="0"/>
              <a:t>   	LOOP+4</a:t>
            </a:r>
          </a:p>
          <a:p>
            <a:pPr>
              <a:buNone/>
            </a:pPr>
            <a:r>
              <a:rPr lang="en-US" sz="2400" dirty="0" smtClean="0"/>
              <a:t>N1     	ADD     		AREG, =‘4’</a:t>
            </a:r>
          </a:p>
          <a:p>
            <a:pPr>
              <a:buNone/>
            </a:pPr>
            <a:r>
              <a:rPr lang="en-US" sz="2400" dirty="0" smtClean="0"/>
              <a:t>           	SUB     		BREG, =‘3’</a:t>
            </a:r>
          </a:p>
          <a:p>
            <a:pPr>
              <a:buNone/>
            </a:pPr>
            <a:r>
              <a:rPr lang="en-US" sz="2400" dirty="0" smtClean="0"/>
              <a:t>           	</a:t>
            </a:r>
            <a:r>
              <a:rPr lang="en-US" sz="2400" dirty="0" smtClean="0">
                <a:solidFill>
                  <a:srgbClr val="0070C0"/>
                </a:solidFill>
              </a:rPr>
              <a:t>LTORG</a:t>
            </a:r>
          </a:p>
          <a:p>
            <a:pPr>
              <a:buNone/>
            </a:pPr>
            <a:r>
              <a:rPr lang="en-US" sz="2400" dirty="0" smtClean="0"/>
              <a:t>NEXT	</a:t>
            </a:r>
            <a:r>
              <a:rPr lang="en-US" sz="2400" dirty="0" smtClean="0">
                <a:solidFill>
                  <a:srgbClr val="0070C0"/>
                </a:solidFill>
              </a:rPr>
              <a:t>EQU</a:t>
            </a:r>
            <a:r>
              <a:rPr lang="en-US" sz="2400" dirty="0" smtClean="0"/>
              <a:t>		LOOP</a:t>
            </a:r>
          </a:p>
          <a:p>
            <a:pPr>
              <a:buNone/>
            </a:pPr>
            <a:r>
              <a:rPr lang="en-US" sz="2400" dirty="0" smtClean="0"/>
              <a:t>	MULT  		AREG, =‘3’  </a:t>
            </a:r>
          </a:p>
          <a:p>
            <a:pPr>
              <a:buNone/>
            </a:pPr>
            <a:r>
              <a:rPr lang="en-US" sz="2400" dirty="0" smtClean="0"/>
              <a:t>             	STOP</a:t>
            </a:r>
          </a:p>
          <a:p>
            <a:pPr>
              <a:buNone/>
            </a:pPr>
            <a:r>
              <a:rPr lang="en-US" sz="2400" dirty="0" smtClean="0"/>
              <a:t>X           DS           	1</a:t>
            </a:r>
          </a:p>
          <a:p>
            <a:pPr>
              <a:buNone/>
            </a:pPr>
            <a:r>
              <a:rPr lang="en-US" sz="2400" dirty="0" smtClean="0"/>
              <a:t>         	END 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721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0"/>
            <a:ext cx="9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00B050"/>
                </a:solidFill>
              </a:rPr>
              <a:t>Answer</a:t>
            </a:r>
            <a:endParaRPr lang="en-US" b="1" i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Intermediate Code Generation using following CODES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727960"/>
          <a:ext cx="225482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SYMBOL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VAL.</a:t>
                      </a:r>
                      <a:r>
                        <a:rPr lang="en-US" sz="1000" baseline="0" dirty="0" smtClean="0"/>
                        <a:t> OF CLASS FIELD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smtClean="0"/>
                        <a:t>Imperative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dirty="0" smtClean="0"/>
                        <a:t>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Declarative</a:t>
                      </a:r>
                      <a:r>
                        <a:rPr lang="en-US" sz="1000" baseline="0" dirty="0" smtClean="0"/>
                        <a:t> 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Assembler Directive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6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CPU Register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6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Conditional codes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143000" y="2133600"/>
            <a:ext cx="190500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+mj-lt"/>
                <a:ea typeface="+mj-ea"/>
                <a:cs typeface="+mj-cs"/>
              </a:rPr>
              <a:t>Meaning of Class Field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05600" y="76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Enhanced MOT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0" y="380987"/>
          <a:ext cx="2895600" cy="6232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Mnemonic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Class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Opcode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STOP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9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MOVER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MOVEM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BC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DIV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PRINT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LTORG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04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05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06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07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67400" y="609600"/>
          <a:ext cx="304800" cy="597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(Next Slide) [2 marks] </a:t>
            </a:r>
            <a:br>
              <a:rPr lang="en-US" dirty="0" smtClean="0"/>
            </a:br>
            <a:r>
              <a:rPr lang="en-US" dirty="0" smtClean="0"/>
              <a:t>Given the input source program to Assembler Pass-I, the following Intermediate Code is generated. </a:t>
            </a:r>
            <a:br>
              <a:rPr lang="en-US" dirty="0" smtClean="0"/>
            </a:br>
            <a:r>
              <a:rPr lang="en-US" b="1" dirty="0" smtClean="0"/>
              <a:t>Fill in the Blanks.</a:t>
            </a:r>
            <a:endParaRPr lang="en-US" b="1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A) (in Next to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76200"/>
            <a:ext cx="4540836" cy="67056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ORIGIN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L1+3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BACK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		L1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ORIGIN 	NEXT+9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</a:t>
            </a:r>
            <a:r>
              <a:rPr lang="en-US" sz="2000" dirty="0" smtClean="0"/>
              <a:t>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76201"/>
            <a:ext cx="1371600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=200)</a:t>
            </a:r>
          </a:p>
          <a:p>
            <a:r>
              <a:rPr lang="en-US" sz="2400" dirty="0" smtClean="0"/>
              <a:t>200</a:t>
            </a:r>
          </a:p>
          <a:p>
            <a:r>
              <a:rPr lang="en-US" sz="2400" dirty="0" smtClean="0"/>
              <a:t>201</a:t>
            </a:r>
          </a:p>
          <a:p>
            <a:r>
              <a:rPr lang="en-US" sz="2400" dirty="0" smtClean="0"/>
              <a:t>202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(LC=206)</a:t>
            </a:r>
          </a:p>
          <a:p>
            <a:r>
              <a:rPr lang="en-US" sz="2400" dirty="0" smtClean="0"/>
              <a:t>207</a:t>
            </a:r>
          </a:p>
          <a:p>
            <a:r>
              <a:rPr lang="en-US" sz="2400" dirty="0" smtClean="0"/>
              <a:t>208</a:t>
            </a:r>
          </a:p>
          <a:p>
            <a:r>
              <a:rPr lang="en-US" sz="2400" dirty="0" smtClean="0"/>
              <a:t>209</a:t>
            </a:r>
          </a:p>
          <a:p>
            <a:r>
              <a:rPr lang="en-US" sz="2400" dirty="0" smtClean="0"/>
              <a:t>(LC=210)</a:t>
            </a:r>
          </a:p>
          <a:p>
            <a:r>
              <a:rPr lang="en-US" sz="2400" dirty="0" smtClean="0"/>
              <a:t>(LC=211)</a:t>
            </a:r>
          </a:p>
          <a:p>
            <a:r>
              <a:rPr lang="en-US" sz="2400" dirty="0" smtClean="0"/>
              <a:t>212</a:t>
            </a:r>
          </a:p>
          <a:p>
            <a:r>
              <a:rPr lang="en-US" sz="2400" dirty="0" smtClean="0"/>
              <a:t>LC=</a:t>
            </a:r>
            <a:r>
              <a:rPr lang="en-US" sz="2400" b="1" dirty="0" smtClean="0">
                <a:solidFill>
                  <a:srgbClr val="FF0000"/>
                </a:solidFill>
              </a:rPr>
              <a:t>-------</a:t>
            </a:r>
          </a:p>
          <a:p>
            <a:r>
              <a:rPr lang="en-US" sz="2400" dirty="0" smtClean="0"/>
              <a:t>216</a:t>
            </a:r>
          </a:p>
          <a:p>
            <a:r>
              <a:rPr lang="en-US" sz="2400" dirty="0" smtClean="0"/>
              <a:t>217</a:t>
            </a:r>
          </a:p>
          <a:p>
            <a:r>
              <a:rPr lang="en-US" sz="2400" dirty="0" smtClean="0"/>
              <a:t>218</a:t>
            </a:r>
          </a:p>
          <a:p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0" y="76200"/>
            <a:ext cx="2743200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(AD,01) (C,200) </a:t>
            </a:r>
          </a:p>
          <a:p>
            <a:r>
              <a:rPr lang="en-US" sz="2400" dirty="0" smtClean="0"/>
              <a:t>(IS,04) (RG,01)(L,0)</a:t>
            </a:r>
          </a:p>
          <a:p>
            <a:r>
              <a:rPr lang="en-US" sz="2400" dirty="0" smtClean="0"/>
              <a:t>(IS,05) (RG,01)(S,0)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-----------------------</a:t>
            </a:r>
          </a:p>
          <a:p>
            <a:r>
              <a:rPr lang="en-US" sz="2400" dirty="0" smtClean="0"/>
              <a:t>(AD,03)(C,205)</a:t>
            </a:r>
          </a:p>
          <a:p>
            <a:r>
              <a:rPr lang="en-US" sz="2400" dirty="0" smtClean="0"/>
              <a:t>(DL,02)(C,5)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---------------------</a:t>
            </a:r>
          </a:p>
          <a:p>
            <a:r>
              <a:rPr lang="en-US" sz="2400" dirty="0" smtClean="0"/>
              <a:t>(IS,01)(RG,01)(L,2)</a:t>
            </a:r>
          </a:p>
          <a:p>
            <a:r>
              <a:rPr lang="en-US" sz="2400" dirty="0" smtClean="0"/>
              <a:t>(IS,02) (RG,02)(L,3)</a:t>
            </a:r>
          </a:p>
          <a:p>
            <a:r>
              <a:rPr lang="en-US" sz="2400" dirty="0" smtClean="0"/>
              <a:t>(IS,07) (CC,02)(S,2)</a:t>
            </a:r>
          </a:p>
          <a:p>
            <a:r>
              <a:rPr lang="en-US" sz="2400" dirty="0" smtClean="0"/>
              <a:t>(DL,02)(C,1)</a:t>
            </a:r>
          </a:p>
          <a:p>
            <a:r>
              <a:rPr lang="en-US" sz="2400" dirty="0" smtClean="0"/>
              <a:t>(DL,02)(C,2)</a:t>
            </a:r>
          </a:p>
          <a:p>
            <a:r>
              <a:rPr lang="en-US" sz="2400" dirty="0" smtClean="0"/>
              <a:t>(AD,04)(C,202)</a:t>
            </a:r>
          </a:p>
          <a:p>
            <a:r>
              <a:rPr lang="en-US" sz="2400" dirty="0" smtClean="0"/>
              <a:t>(AD,03)(C,216)</a:t>
            </a:r>
          </a:p>
          <a:p>
            <a:r>
              <a:rPr lang="en-US" sz="2400" dirty="0" smtClean="0"/>
              <a:t>(IS,00) </a:t>
            </a:r>
            <a:r>
              <a:rPr lang="en-US" sz="2400" b="1" dirty="0" smtClean="0">
                <a:solidFill>
                  <a:srgbClr val="FF0000"/>
                </a:solidFill>
              </a:rPr>
              <a:t>---------</a:t>
            </a:r>
          </a:p>
          <a:p>
            <a:r>
              <a:rPr lang="en-US" sz="2400" dirty="0" smtClean="0"/>
              <a:t>(IS,00)</a:t>
            </a:r>
          </a:p>
          <a:p>
            <a:r>
              <a:rPr lang="en-US" sz="2400" dirty="0" smtClean="0"/>
              <a:t>(DL,01)(C,1)</a:t>
            </a:r>
          </a:p>
          <a:p>
            <a:r>
              <a:rPr lang="en-US" sz="2400" dirty="0" smtClean="0"/>
              <a:t>(AD,02)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76200"/>
            <a:ext cx="4540836" cy="67056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ORIGIN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L1+3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BACK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		L1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ORIGIN 	NEXT+9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</a:t>
            </a:r>
            <a:r>
              <a:rPr lang="en-US" sz="2000" dirty="0" smtClean="0"/>
              <a:t>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76201"/>
            <a:ext cx="1371600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=200)</a:t>
            </a:r>
          </a:p>
          <a:p>
            <a:r>
              <a:rPr lang="en-US" sz="2400" dirty="0" smtClean="0"/>
              <a:t>200</a:t>
            </a:r>
          </a:p>
          <a:p>
            <a:r>
              <a:rPr lang="en-US" sz="2400" dirty="0" smtClean="0"/>
              <a:t>201</a:t>
            </a:r>
          </a:p>
          <a:p>
            <a:r>
              <a:rPr lang="en-US" sz="2400" dirty="0" smtClean="0"/>
              <a:t>202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(LC=206)</a:t>
            </a:r>
          </a:p>
          <a:p>
            <a:r>
              <a:rPr lang="en-US" sz="2400" dirty="0" smtClean="0"/>
              <a:t>207</a:t>
            </a:r>
          </a:p>
          <a:p>
            <a:r>
              <a:rPr lang="en-US" sz="2400" dirty="0" smtClean="0"/>
              <a:t>208</a:t>
            </a:r>
          </a:p>
          <a:p>
            <a:r>
              <a:rPr lang="en-US" sz="2400" dirty="0" smtClean="0"/>
              <a:t>209</a:t>
            </a:r>
          </a:p>
          <a:p>
            <a:r>
              <a:rPr lang="en-US" sz="2400" dirty="0" smtClean="0"/>
              <a:t>(LC=210)</a:t>
            </a:r>
          </a:p>
          <a:p>
            <a:r>
              <a:rPr lang="en-US" sz="2400" dirty="0" smtClean="0"/>
              <a:t>(LC=211)</a:t>
            </a:r>
          </a:p>
          <a:p>
            <a:r>
              <a:rPr lang="en-US" sz="2400" dirty="0" smtClean="0"/>
              <a:t>212</a:t>
            </a:r>
          </a:p>
          <a:p>
            <a:r>
              <a:rPr lang="en-US" sz="2400" dirty="0" smtClean="0"/>
              <a:t>LC=</a:t>
            </a:r>
            <a:r>
              <a:rPr lang="en-US" sz="2400" dirty="0" smtClean="0">
                <a:solidFill>
                  <a:srgbClr val="FF0000"/>
                </a:solidFill>
              </a:rPr>
              <a:t>216</a:t>
            </a:r>
          </a:p>
          <a:p>
            <a:r>
              <a:rPr lang="en-US" sz="2400" dirty="0" smtClean="0"/>
              <a:t>216</a:t>
            </a:r>
          </a:p>
          <a:p>
            <a:r>
              <a:rPr lang="en-US" sz="2400" dirty="0" smtClean="0"/>
              <a:t>217</a:t>
            </a:r>
          </a:p>
          <a:p>
            <a:r>
              <a:rPr lang="en-US" sz="2400" dirty="0" smtClean="0"/>
              <a:t>218</a:t>
            </a:r>
          </a:p>
          <a:p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0" y="76200"/>
            <a:ext cx="2743200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(AD,01) (C,200) </a:t>
            </a:r>
          </a:p>
          <a:p>
            <a:r>
              <a:rPr lang="en-US" sz="2400" dirty="0" smtClean="0"/>
              <a:t>(IS,04) (RG,01)(L,0)</a:t>
            </a:r>
          </a:p>
          <a:p>
            <a:r>
              <a:rPr lang="en-US" sz="2400" dirty="0" smtClean="0"/>
              <a:t>(IS,05) (RG,01)(S,0)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(IS,04) (RG,02) (L,1)</a:t>
            </a:r>
          </a:p>
          <a:p>
            <a:r>
              <a:rPr lang="en-US" sz="2400" dirty="0" smtClean="0"/>
              <a:t>(AD,03)(C,205)</a:t>
            </a:r>
          </a:p>
          <a:p>
            <a:r>
              <a:rPr lang="en-US" sz="2400" dirty="0" smtClean="0"/>
              <a:t>(DL,02)(C,5)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(DL,02)(C,2)</a:t>
            </a:r>
          </a:p>
          <a:p>
            <a:r>
              <a:rPr lang="en-US" sz="2400" dirty="0" smtClean="0"/>
              <a:t>(IS,01)(RG,01)(L,2)</a:t>
            </a:r>
          </a:p>
          <a:p>
            <a:r>
              <a:rPr lang="en-US" sz="2400" dirty="0" smtClean="0"/>
              <a:t>(IS,02) (RG,02)(L,3)</a:t>
            </a:r>
          </a:p>
          <a:p>
            <a:r>
              <a:rPr lang="en-US" sz="2400" dirty="0" smtClean="0"/>
              <a:t>(IS,07) (CC,02)(S,2)</a:t>
            </a:r>
          </a:p>
          <a:p>
            <a:r>
              <a:rPr lang="en-US" sz="2400" dirty="0" smtClean="0"/>
              <a:t>(DL,02)(C,1)</a:t>
            </a:r>
          </a:p>
          <a:p>
            <a:r>
              <a:rPr lang="en-US" sz="2400" dirty="0" smtClean="0"/>
              <a:t>(DL,02)(C,2)</a:t>
            </a:r>
          </a:p>
          <a:p>
            <a:r>
              <a:rPr lang="en-US" sz="2400" dirty="0" smtClean="0"/>
              <a:t>(AD,04)(C,202)</a:t>
            </a:r>
          </a:p>
          <a:p>
            <a:r>
              <a:rPr lang="en-US" sz="2400" dirty="0" smtClean="0"/>
              <a:t>(AD,03)(C,216)</a:t>
            </a:r>
          </a:p>
          <a:p>
            <a:r>
              <a:rPr lang="en-US" sz="2400" dirty="0" smtClean="0"/>
              <a:t>(IS,03) </a:t>
            </a:r>
            <a:r>
              <a:rPr lang="en-US" sz="2400" dirty="0" smtClean="0">
                <a:solidFill>
                  <a:srgbClr val="FF0000"/>
                </a:solidFill>
              </a:rPr>
              <a:t>(RG,03)(S,0)</a:t>
            </a:r>
          </a:p>
          <a:p>
            <a:r>
              <a:rPr lang="en-US" sz="2400" dirty="0" smtClean="0"/>
              <a:t>(IS,00)</a:t>
            </a:r>
          </a:p>
          <a:p>
            <a:r>
              <a:rPr lang="en-US" sz="2400" dirty="0" smtClean="0"/>
              <a:t>(DL,01)(C,1)</a:t>
            </a:r>
          </a:p>
          <a:p>
            <a:r>
              <a:rPr lang="en-US" sz="2400" dirty="0" smtClean="0"/>
              <a:t>(AD,02)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0"/>
            <a:ext cx="9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00B050"/>
                </a:solidFill>
              </a:rPr>
              <a:t>Answer</a:t>
            </a:r>
            <a:endParaRPr lang="en-US" b="1" i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(Next Slide) [2 marks] </a:t>
            </a:r>
            <a:br>
              <a:rPr lang="en-US" dirty="0" smtClean="0"/>
            </a:br>
            <a:r>
              <a:rPr lang="en-US" dirty="0" smtClean="0"/>
              <a:t>Given the input to Assembler Pass-II (</a:t>
            </a:r>
            <a:r>
              <a:rPr lang="en-US" b="1" dirty="0" smtClean="0"/>
              <a:t>Intermediate Code</a:t>
            </a:r>
            <a:r>
              <a:rPr lang="en-US" dirty="0" smtClean="0"/>
              <a:t>), and the output of Pass II </a:t>
            </a:r>
            <a:br>
              <a:rPr lang="en-US" dirty="0" smtClean="0"/>
            </a:br>
            <a:r>
              <a:rPr lang="en-US" b="1" dirty="0" smtClean="0"/>
              <a:t>Fill in the Blanks.</a:t>
            </a:r>
            <a:endParaRPr lang="en-US" b="1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A) (in Next to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 Input    -       Output of Pass - II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00200" y="1066800"/>
            <a:ext cx="2895600" cy="563880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(AD,10) (C,100)</a:t>
            </a:r>
          </a:p>
          <a:p>
            <a:pPr>
              <a:buNone/>
            </a:pPr>
            <a:r>
              <a:rPr lang="en-US" dirty="0" smtClean="0"/>
              <a:t>(IS,09) (S,0)</a:t>
            </a:r>
          </a:p>
          <a:p>
            <a:pPr>
              <a:buNone/>
            </a:pPr>
            <a:r>
              <a:rPr lang="en-US" dirty="0" smtClean="0"/>
              <a:t>(IS,04) (RG,02) (L,0)</a:t>
            </a:r>
          </a:p>
          <a:p>
            <a:pPr>
              <a:buNone/>
            </a:pPr>
            <a:r>
              <a:rPr lang="en-US" dirty="0" smtClean="0"/>
              <a:t>(IS,05) (RG,02) (S,1)</a:t>
            </a:r>
          </a:p>
          <a:p>
            <a:pPr>
              <a:buNone/>
            </a:pPr>
            <a:r>
              <a:rPr lang="en-US" dirty="0" smtClean="0"/>
              <a:t>(IS,03) (RG,02) (S,1)</a:t>
            </a:r>
          </a:p>
          <a:p>
            <a:pPr>
              <a:buNone/>
            </a:pPr>
            <a:r>
              <a:rPr lang="en-US" dirty="0" smtClean="0"/>
              <a:t>(IS,04) (RG,03) (S,1)</a:t>
            </a:r>
          </a:p>
          <a:p>
            <a:pPr>
              <a:buNone/>
            </a:pPr>
            <a:r>
              <a:rPr lang="en-US" dirty="0" smtClean="0"/>
              <a:t>(IS,06) (RG,03) (S,0)</a:t>
            </a:r>
          </a:p>
          <a:p>
            <a:pPr>
              <a:buNone/>
            </a:pPr>
            <a:r>
              <a:rPr lang="en-US" dirty="0" smtClean="0"/>
              <a:t>(IS,07) (CC,04) (S,2)</a:t>
            </a:r>
          </a:p>
          <a:p>
            <a:pPr>
              <a:buNone/>
            </a:pPr>
            <a:r>
              <a:rPr lang="en-US" dirty="0" smtClean="0"/>
              <a:t>(IS,05) (RG,02) (S,3)</a:t>
            </a:r>
          </a:p>
          <a:p>
            <a:pPr>
              <a:buNone/>
            </a:pPr>
            <a:r>
              <a:rPr lang="en-US" dirty="0" smtClean="0"/>
              <a:t>(DL,02) (C,1)</a:t>
            </a:r>
          </a:p>
          <a:p>
            <a:pPr>
              <a:buNone/>
            </a:pPr>
            <a:r>
              <a:rPr lang="en-US" dirty="0" smtClean="0"/>
              <a:t>(IS,10)(S,3)</a:t>
            </a:r>
          </a:p>
          <a:p>
            <a:pPr>
              <a:buNone/>
            </a:pPr>
            <a:r>
              <a:rPr lang="en-US" dirty="0" smtClean="0"/>
              <a:t>(IS,00)</a:t>
            </a:r>
          </a:p>
          <a:p>
            <a:pPr>
              <a:buNone/>
            </a:pPr>
            <a:r>
              <a:rPr lang="en-US" dirty="0" smtClean="0"/>
              <a:t>(DL,01) (C,1)</a:t>
            </a:r>
          </a:p>
          <a:p>
            <a:pPr>
              <a:buNone/>
            </a:pPr>
            <a:r>
              <a:rPr lang="en-US" dirty="0" smtClean="0"/>
              <a:t>(DL,01) (C,20)</a:t>
            </a:r>
          </a:p>
          <a:p>
            <a:pPr>
              <a:buNone/>
            </a:pPr>
            <a:r>
              <a:rPr lang="en-US" dirty="0" smtClean="0"/>
              <a:t>(DL,01) (C,1)</a:t>
            </a:r>
          </a:p>
          <a:p>
            <a:pPr>
              <a:buNone/>
            </a:pPr>
            <a:r>
              <a:rPr lang="en-US" dirty="0" smtClean="0"/>
              <a:t>(AD,02)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1981200" cy="563880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100) 09 00 101</a:t>
            </a:r>
          </a:p>
          <a:p>
            <a:pPr>
              <a:buNone/>
            </a:pPr>
            <a:r>
              <a:rPr lang="en-US" dirty="0" smtClean="0"/>
              <a:t>101) 04 02 </a:t>
            </a:r>
            <a:r>
              <a:rPr lang="en-US" b="1" dirty="0" smtClean="0">
                <a:solidFill>
                  <a:srgbClr val="FF0000"/>
                </a:solidFill>
              </a:rPr>
              <a:t>----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102) 05 02  132</a:t>
            </a:r>
          </a:p>
          <a:p>
            <a:pPr>
              <a:buNone/>
            </a:pPr>
            <a:r>
              <a:rPr lang="en-US" dirty="0" smtClean="0"/>
              <a:t>103) </a:t>
            </a:r>
            <a:r>
              <a:rPr lang="en-US" b="1" dirty="0" smtClean="0">
                <a:solidFill>
                  <a:srgbClr val="FF0000"/>
                </a:solidFill>
              </a:rPr>
              <a:t>------------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104) 04 03 132</a:t>
            </a:r>
          </a:p>
          <a:p>
            <a:pPr>
              <a:buNone/>
            </a:pPr>
            <a:r>
              <a:rPr lang="en-US" dirty="0" smtClean="0"/>
              <a:t>105)</a:t>
            </a:r>
            <a:r>
              <a:rPr lang="en-US" b="1" dirty="0" smtClean="0">
                <a:solidFill>
                  <a:srgbClr val="FF0000"/>
                </a:solidFill>
              </a:rPr>
              <a:t> ------------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106) 07 04 103</a:t>
            </a:r>
          </a:p>
          <a:p>
            <a:pPr>
              <a:buNone/>
            </a:pPr>
            <a:r>
              <a:rPr lang="en-US" dirty="0" smtClean="0"/>
              <a:t>107) 05 </a:t>
            </a:r>
            <a:r>
              <a:rPr lang="en-US" b="1" dirty="0" smtClean="0">
                <a:solidFill>
                  <a:srgbClr val="FF0000"/>
                </a:solidFill>
              </a:rPr>
              <a:t>-------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108) 00 00 1</a:t>
            </a:r>
          </a:p>
          <a:p>
            <a:pPr>
              <a:buNone/>
            </a:pPr>
            <a:r>
              <a:rPr lang="en-US" dirty="0" smtClean="0"/>
              <a:t>109)10 00 112</a:t>
            </a:r>
          </a:p>
          <a:p>
            <a:pPr>
              <a:buNone/>
            </a:pPr>
            <a:r>
              <a:rPr lang="en-US" dirty="0" smtClean="0"/>
              <a:t>110)00 00 000</a:t>
            </a:r>
          </a:p>
          <a:p>
            <a:pPr>
              <a:buNone/>
            </a:pPr>
            <a:r>
              <a:rPr lang="en-US" dirty="0" smtClean="0"/>
              <a:t>111)</a:t>
            </a:r>
          </a:p>
          <a:p>
            <a:pPr>
              <a:buNone/>
            </a:pPr>
            <a:r>
              <a:rPr lang="en-US" dirty="0" smtClean="0"/>
              <a:t>112)</a:t>
            </a:r>
          </a:p>
          <a:p>
            <a:pPr>
              <a:buNone/>
            </a:pPr>
            <a:r>
              <a:rPr lang="en-US" dirty="0" smtClean="0"/>
              <a:t>132)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33400"/>
            <a:ext cx="52578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GIVEN : 4 Symbol addresses given S0-101,  S1-132,  S2-103,  S3-112 		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2171" y="533400"/>
            <a:ext cx="329942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GIVEN : 1 Literal  (L,0)  address is 108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 Input    -       Output of Pass - II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00200" y="1066800"/>
            <a:ext cx="2895600" cy="563880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(AD,10) (C,100)</a:t>
            </a:r>
          </a:p>
          <a:p>
            <a:pPr>
              <a:buNone/>
            </a:pPr>
            <a:r>
              <a:rPr lang="en-US" dirty="0" smtClean="0"/>
              <a:t>(IS,09) (S,0)</a:t>
            </a:r>
          </a:p>
          <a:p>
            <a:pPr>
              <a:buNone/>
            </a:pPr>
            <a:r>
              <a:rPr lang="en-US" dirty="0" smtClean="0"/>
              <a:t>(IS,04) (RG,02) (L,0)</a:t>
            </a:r>
          </a:p>
          <a:p>
            <a:pPr>
              <a:buNone/>
            </a:pPr>
            <a:r>
              <a:rPr lang="en-US" dirty="0" smtClean="0"/>
              <a:t>(IS,05) (RG,02) (S,1)</a:t>
            </a:r>
          </a:p>
          <a:p>
            <a:pPr>
              <a:buNone/>
            </a:pPr>
            <a:r>
              <a:rPr lang="en-US" dirty="0" smtClean="0"/>
              <a:t>(IS,03) (RG,02) (S,1)</a:t>
            </a:r>
          </a:p>
          <a:p>
            <a:pPr>
              <a:buNone/>
            </a:pPr>
            <a:r>
              <a:rPr lang="en-US" dirty="0" smtClean="0"/>
              <a:t>(IS,04) (RG,03) (S,1)</a:t>
            </a:r>
          </a:p>
          <a:p>
            <a:pPr>
              <a:buNone/>
            </a:pPr>
            <a:r>
              <a:rPr lang="en-US" dirty="0" smtClean="0"/>
              <a:t>(IS,06) (RG,03) (S,0)</a:t>
            </a:r>
          </a:p>
          <a:p>
            <a:pPr>
              <a:buNone/>
            </a:pPr>
            <a:r>
              <a:rPr lang="en-US" dirty="0" smtClean="0"/>
              <a:t>(IS,07) (CC,04) (S,2)</a:t>
            </a:r>
          </a:p>
          <a:p>
            <a:pPr>
              <a:buNone/>
            </a:pPr>
            <a:r>
              <a:rPr lang="en-US" dirty="0" smtClean="0"/>
              <a:t>(IS,05) (RG,02) (S,3)</a:t>
            </a:r>
          </a:p>
          <a:p>
            <a:pPr>
              <a:buNone/>
            </a:pPr>
            <a:r>
              <a:rPr lang="en-US" dirty="0" smtClean="0"/>
              <a:t>(DL,02) (C,1)</a:t>
            </a:r>
          </a:p>
          <a:p>
            <a:pPr>
              <a:buNone/>
            </a:pPr>
            <a:r>
              <a:rPr lang="en-US" dirty="0" smtClean="0"/>
              <a:t>(IS,10)(S,3)</a:t>
            </a:r>
          </a:p>
          <a:p>
            <a:pPr>
              <a:buNone/>
            </a:pPr>
            <a:r>
              <a:rPr lang="en-US" dirty="0" smtClean="0"/>
              <a:t>(IS,00)</a:t>
            </a:r>
          </a:p>
          <a:p>
            <a:pPr>
              <a:buNone/>
            </a:pPr>
            <a:r>
              <a:rPr lang="en-US" dirty="0" smtClean="0"/>
              <a:t>(DL,01) (C,1)</a:t>
            </a:r>
          </a:p>
          <a:p>
            <a:pPr>
              <a:buNone/>
            </a:pPr>
            <a:r>
              <a:rPr lang="en-US" dirty="0" smtClean="0"/>
              <a:t>(DL,01) (C,20)</a:t>
            </a:r>
          </a:p>
          <a:p>
            <a:pPr>
              <a:buNone/>
            </a:pPr>
            <a:r>
              <a:rPr lang="en-US" dirty="0" smtClean="0"/>
              <a:t>(DL,01) (C,1)</a:t>
            </a:r>
          </a:p>
          <a:p>
            <a:pPr>
              <a:buNone/>
            </a:pPr>
            <a:r>
              <a:rPr lang="en-US" dirty="0" smtClean="0"/>
              <a:t>(AD,02)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1981200" cy="563880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100) 09 00 101</a:t>
            </a:r>
          </a:p>
          <a:p>
            <a:pPr>
              <a:buNone/>
            </a:pPr>
            <a:r>
              <a:rPr lang="en-US" dirty="0" smtClean="0"/>
              <a:t>101) 04 02 </a:t>
            </a:r>
            <a:r>
              <a:rPr lang="en-US" dirty="0" smtClean="0">
                <a:solidFill>
                  <a:srgbClr val="FF0000"/>
                </a:solidFill>
              </a:rPr>
              <a:t>108</a:t>
            </a:r>
          </a:p>
          <a:p>
            <a:pPr>
              <a:buNone/>
            </a:pPr>
            <a:r>
              <a:rPr lang="en-US" dirty="0" smtClean="0"/>
              <a:t>102) 05 02  132</a:t>
            </a:r>
          </a:p>
          <a:p>
            <a:pPr>
              <a:buNone/>
            </a:pPr>
            <a:r>
              <a:rPr lang="en-US" dirty="0" smtClean="0"/>
              <a:t>103) </a:t>
            </a:r>
            <a:r>
              <a:rPr lang="en-US" dirty="0" smtClean="0">
                <a:solidFill>
                  <a:srgbClr val="FF0000"/>
                </a:solidFill>
              </a:rPr>
              <a:t>03 02 132</a:t>
            </a:r>
          </a:p>
          <a:p>
            <a:pPr>
              <a:buNone/>
            </a:pPr>
            <a:r>
              <a:rPr lang="en-US" dirty="0" smtClean="0"/>
              <a:t>104) 04 03 132</a:t>
            </a:r>
          </a:p>
          <a:p>
            <a:pPr>
              <a:buNone/>
            </a:pPr>
            <a:r>
              <a:rPr lang="en-US" dirty="0" smtClean="0"/>
              <a:t>105) </a:t>
            </a:r>
            <a:r>
              <a:rPr lang="en-US" dirty="0" smtClean="0">
                <a:solidFill>
                  <a:srgbClr val="FF0000"/>
                </a:solidFill>
              </a:rPr>
              <a:t>06 03  101</a:t>
            </a:r>
          </a:p>
          <a:p>
            <a:pPr>
              <a:buNone/>
            </a:pPr>
            <a:r>
              <a:rPr lang="en-US" dirty="0" smtClean="0"/>
              <a:t>106) 07 04 103</a:t>
            </a:r>
          </a:p>
          <a:p>
            <a:pPr>
              <a:buNone/>
            </a:pPr>
            <a:r>
              <a:rPr lang="en-US" dirty="0" smtClean="0"/>
              <a:t>107) 05 </a:t>
            </a:r>
            <a:r>
              <a:rPr lang="en-US" dirty="0" smtClean="0">
                <a:solidFill>
                  <a:srgbClr val="FF0000"/>
                </a:solidFill>
              </a:rPr>
              <a:t>02 112</a:t>
            </a:r>
          </a:p>
          <a:p>
            <a:pPr>
              <a:buNone/>
            </a:pPr>
            <a:r>
              <a:rPr lang="en-US" dirty="0" smtClean="0"/>
              <a:t>108) 00 00 1</a:t>
            </a:r>
          </a:p>
          <a:p>
            <a:pPr>
              <a:buNone/>
            </a:pPr>
            <a:r>
              <a:rPr lang="en-US" dirty="0" smtClean="0"/>
              <a:t>109)10 00 112</a:t>
            </a:r>
          </a:p>
          <a:p>
            <a:pPr>
              <a:buNone/>
            </a:pPr>
            <a:r>
              <a:rPr lang="en-US" dirty="0" smtClean="0"/>
              <a:t>110)00 00 000</a:t>
            </a:r>
          </a:p>
          <a:p>
            <a:pPr>
              <a:buNone/>
            </a:pPr>
            <a:r>
              <a:rPr lang="en-US" dirty="0" smtClean="0"/>
              <a:t>111)</a:t>
            </a:r>
          </a:p>
          <a:p>
            <a:pPr>
              <a:buNone/>
            </a:pPr>
            <a:r>
              <a:rPr lang="en-US" dirty="0" smtClean="0"/>
              <a:t>112)</a:t>
            </a:r>
          </a:p>
          <a:p>
            <a:pPr>
              <a:buNone/>
            </a:pPr>
            <a:r>
              <a:rPr lang="en-US" dirty="0" smtClean="0"/>
              <a:t>132)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33400"/>
            <a:ext cx="52578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GIVEN : 4 Symbol addresses given S0-101,  S1-132,  S2-103,  S3-112 		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2171" y="533400"/>
            <a:ext cx="329942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GIVEN : 1 Literal  (L,0)  address is 108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0"/>
            <a:ext cx="9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00B050"/>
                </a:solidFill>
              </a:rPr>
              <a:t>Answer</a:t>
            </a:r>
            <a:endParaRPr lang="en-US" b="1" i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Need of System Software?</a:t>
            </a:r>
          </a:p>
          <a:p>
            <a:r>
              <a:rPr lang="en-US" dirty="0" smtClean="0"/>
              <a:t>What are the Components of System Software?</a:t>
            </a:r>
          </a:p>
          <a:p>
            <a:r>
              <a:rPr lang="en-US" dirty="0" smtClean="0"/>
              <a:t>Explain the Language Processing Activities.</a:t>
            </a:r>
          </a:p>
          <a:p>
            <a:r>
              <a:rPr lang="en-US" dirty="0" smtClean="0"/>
              <a:t>What is involved in Language Processing?</a:t>
            </a:r>
          </a:p>
          <a:p>
            <a:r>
              <a:rPr lang="en-US" dirty="0" smtClean="0"/>
              <a:t>What is an Interpreter? How is it Different from Compiler?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(Answers in shared PPTs)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State True /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Q1) A Cross Compiler is a compiler which runs on platform A and outputs a code which runs on platform B </a:t>
            </a:r>
            <a:r>
              <a:rPr lang="en-US" b="1" dirty="0" smtClean="0"/>
              <a:t> (T)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Q2) C to Assembly is an S2S compiler </a:t>
            </a:r>
            <a:r>
              <a:rPr lang="en-US" b="1" dirty="0" smtClean="0"/>
              <a:t>(F)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Q3) Java to </a:t>
            </a:r>
            <a:r>
              <a:rPr lang="en-US" dirty="0" err="1" smtClean="0"/>
              <a:t>bytecode</a:t>
            </a:r>
            <a:r>
              <a:rPr lang="en-US" dirty="0" smtClean="0"/>
              <a:t> an S2S compiler </a:t>
            </a:r>
            <a:r>
              <a:rPr lang="en-US" b="1" dirty="0" smtClean="0"/>
              <a:t> (F)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149489"/>
            <a:ext cx="891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Each program in the system software is called a ____</a:t>
            </a:r>
            <a:endParaRPr lang="en-US" sz="1600" dirty="0" smtClean="0"/>
          </a:p>
          <a:p>
            <a:pPr lvl="1"/>
            <a:r>
              <a:rPr lang="en-US" dirty="0" smtClean="0"/>
              <a:t>_____facilitate execution of programs and use of resources in a computer system</a:t>
            </a:r>
            <a:endParaRPr lang="en-US" sz="1600" dirty="0" smtClean="0"/>
          </a:p>
          <a:p>
            <a:pPr lvl="1"/>
            <a:r>
              <a:rPr lang="en-US" dirty="0" smtClean="0"/>
              <a:t>Goals of system software ___, _____, and _____. </a:t>
            </a:r>
            <a:endParaRPr lang="en-US" sz="1600" dirty="0" smtClean="0"/>
          </a:p>
          <a:p>
            <a:pPr lvl="1"/>
            <a:r>
              <a:rPr lang="en-US" dirty="0" smtClean="0"/>
              <a:t>_______ is used to create and modify the program.</a:t>
            </a:r>
            <a:endParaRPr lang="en-US" sz="1600" dirty="0" smtClean="0"/>
          </a:p>
          <a:p>
            <a:pPr lvl="1"/>
            <a:r>
              <a:rPr lang="en-US" dirty="0" smtClean="0"/>
              <a:t>________is used to detect errors in the program.</a:t>
            </a:r>
            <a:endParaRPr lang="en-US" sz="1600" dirty="0" smtClean="0"/>
          </a:p>
          <a:p>
            <a:pPr lvl="1"/>
            <a:r>
              <a:rPr lang="en-US" dirty="0" smtClean="0"/>
              <a:t>____ , computer program which  translate the program from high level language to machine language.</a:t>
            </a:r>
            <a:endParaRPr lang="en-US" sz="1600" dirty="0" smtClean="0"/>
          </a:p>
          <a:p>
            <a:pPr lvl="1"/>
            <a:r>
              <a:rPr lang="en-US" dirty="0" smtClean="0"/>
              <a:t>_______, computer program which  translate the program from assembly language to machine language.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_____ is a program which load programs from a secondary to main memory so as to be executed</a:t>
            </a:r>
            <a:endParaRPr lang="en-US" sz="1600" dirty="0" smtClean="0"/>
          </a:p>
          <a:p>
            <a:pPr lvl="1"/>
            <a:r>
              <a:rPr lang="en-US" dirty="0" smtClean="0"/>
              <a:t>_____ is a computer program that takes one or more object files generated by a compiler and combines them into a single executable  file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Fill in the blanks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149489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Each program in the system software is called a ____</a:t>
            </a:r>
            <a:r>
              <a:rPr lang="en-US" sz="1600" b="1" dirty="0" smtClean="0"/>
              <a:t> system program</a:t>
            </a:r>
            <a:endParaRPr lang="en-US" sz="1600" dirty="0" smtClean="0"/>
          </a:p>
          <a:p>
            <a:pPr lvl="1"/>
            <a:r>
              <a:rPr lang="en-US" b="1" dirty="0" smtClean="0"/>
              <a:t>System </a:t>
            </a:r>
            <a:r>
              <a:rPr lang="en-US" b="1" dirty="0" err="1" smtClean="0"/>
              <a:t>Software_____</a:t>
            </a:r>
            <a:r>
              <a:rPr lang="en-US" dirty="0" err="1" smtClean="0"/>
              <a:t>facilitate</a:t>
            </a:r>
            <a:r>
              <a:rPr lang="en-US" dirty="0" smtClean="0"/>
              <a:t> execution of programs and use of resources in a computer system</a:t>
            </a:r>
            <a:endParaRPr lang="en-US" sz="1600" dirty="0" smtClean="0"/>
          </a:p>
          <a:p>
            <a:pPr lvl="1"/>
            <a:r>
              <a:rPr lang="en-US" dirty="0" smtClean="0"/>
              <a:t>Goals of system software are </a:t>
            </a:r>
            <a:r>
              <a:rPr lang="en-US" b="1" dirty="0" smtClean="0"/>
              <a:t>User Convenience</a:t>
            </a:r>
            <a:r>
              <a:rPr lang="en-US" dirty="0" smtClean="0"/>
              <a:t>___, </a:t>
            </a:r>
            <a:r>
              <a:rPr lang="en-US" b="1" dirty="0" smtClean="0"/>
              <a:t>Efficient Use of resources</a:t>
            </a:r>
          </a:p>
          <a:p>
            <a:pPr lvl="1"/>
            <a:r>
              <a:rPr lang="en-US" dirty="0" smtClean="0"/>
              <a:t>_____, and </a:t>
            </a:r>
            <a:r>
              <a:rPr lang="en-US" b="1" dirty="0" smtClean="0"/>
              <a:t>Non Interference </a:t>
            </a:r>
            <a:r>
              <a:rPr lang="en-US" dirty="0" smtClean="0"/>
              <a:t>_____. </a:t>
            </a:r>
            <a:endParaRPr lang="en-US" sz="1600" dirty="0" smtClean="0"/>
          </a:p>
          <a:p>
            <a:pPr lvl="1"/>
            <a:r>
              <a:rPr lang="en-US" dirty="0" smtClean="0"/>
              <a:t>_</a:t>
            </a:r>
            <a:r>
              <a:rPr lang="en-US" b="1" dirty="0" smtClean="0"/>
              <a:t>Editor</a:t>
            </a:r>
            <a:r>
              <a:rPr lang="en-US" dirty="0" smtClean="0"/>
              <a:t>______ is used to create and modify the program.</a:t>
            </a:r>
            <a:endParaRPr lang="en-US" sz="1600" dirty="0" smtClean="0"/>
          </a:p>
          <a:p>
            <a:pPr lvl="1"/>
            <a:r>
              <a:rPr lang="en-US" dirty="0" smtClean="0"/>
              <a:t>___</a:t>
            </a:r>
            <a:r>
              <a:rPr lang="en-US" b="1" dirty="0" err="1" smtClean="0"/>
              <a:t>Debugger</a:t>
            </a:r>
            <a:r>
              <a:rPr lang="en-US" dirty="0" err="1" smtClean="0"/>
              <a:t>_____is</a:t>
            </a:r>
            <a:r>
              <a:rPr lang="en-US" dirty="0" smtClean="0"/>
              <a:t> used to detect errors in the program.</a:t>
            </a:r>
            <a:endParaRPr lang="en-US" sz="1600" dirty="0" smtClean="0"/>
          </a:p>
          <a:p>
            <a:pPr lvl="1"/>
            <a:r>
              <a:rPr lang="en-US" b="1" dirty="0" smtClean="0"/>
              <a:t>Compiler is a </a:t>
            </a:r>
            <a:r>
              <a:rPr lang="en-US" dirty="0" smtClean="0"/>
              <a:t>____ , computer program which  translate the program from high level language to machine language.</a:t>
            </a:r>
            <a:endParaRPr lang="en-US" sz="1600" dirty="0" smtClean="0"/>
          </a:p>
          <a:p>
            <a:pPr lvl="1"/>
            <a:r>
              <a:rPr lang="en-US" b="1" dirty="0" smtClean="0"/>
              <a:t>Assembler is a </a:t>
            </a:r>
            <a:r>
              <a:rPr lang="en-US" dirty="0" smtClean="0"/>
              <a:t>_______, computer program which  translate the program from assembly language to machine language.</a:t>
            </a:r>
            <a:endParaRPr lang="en-US" sz="1600" dirty="0" smtClean="0"/>
          </a:p>
          <a:p>
            <a:pPr lvl="1"/>
            <a:r>
              <a:rPr lang="en-US" b="1" dirty="0" smtClean="0"/>
              <a:t>Loader</a:t>
            </a:r>
            <a:r>
              <a:rPr lang="en-US" dirty="0" smtClean="0"/>
              <a:t>_____ is a program which load programs from a secondary to main memory so as to be executed</a:t>
            </a:r>
            <a:endParaRPr lang="en-US" sz="1600" dirty="0" smtClean="0"/>
          </a:p>
          <a:p>
            <a:pPr lvl="1"/>
            <a:r>
              <a:rPr lang="en-US" b="1" dirty="0" smtClean="0"/>
              <a:t>Linker</a:t>
            </a:r>
            <a:r>
              <a:rPr lang="en-US" dirty="0" smtClean="0"/>
              <a:t>_____ is a computer program that takes one or more object files generated by a compiler and combines them into a single executable  file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) Fill in the blanks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Assembler Q/A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Elements of Assembly Language Programming, </a:t>
            </a:r>
          </a:p>
          <a:p>
            <a:r>
              <a:rPr lang="en-US" dirty="0" smtClean="0"/>
              <a:t>A simple Assembly Scheme, </a:t>
            </a:r>
          </a:p>
          <a:p>
            <a:r>
              <a:rPr lang="en-US" dirty="0" smtClean="0"/>
              <a:t>Pass structure of Assemblers, </a:t>
            </a:r>
          </a:p>
          <a:p>
            <a:r>
              <a:rPr lang="en-US" dirty="0" smtClean="0"/>
              <a:t>Design of Two Pass Assembler.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Q) An Imperative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a. Reserves areas of memory and associates names with them</a:t>
            </a:r>
          </a:p>
          <a:p>
            <a:pPr>
              <a:buNone/>
            </a:pPr>
            <a:r>
              <a:rPr lang="en-US" dirty="0" smtClean="0"/>
              <a:t>b.	</a:t>
            </a:r>
            <a:r>
              <a:rPr lang="en-US" b="1" dirty="0" smtClean="0"/>
              <a:t>Indicates an action to be performed during execution of assembled program</a:t>
            </a:r>
          </a:p>
          <a:p>
            <a:pPr>
              <a:buNone/>
            </a:pPr>
            <a:r>
              <a:rPr lang="en-US" dirty="0" smtClean="0"/>
              <a:t>c.	Indicates an action to be performed during optimization</a:t>
            </a:r>
          </a:p>
          <a:p>
            <a:pPr>
              <a:buNone/>
            </a:pPr>
            <a:r>
              <a:rPr lang="en-US" dirty="0" smtClean="0"/>
              <a:t>d.	None of the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Q) A Declarative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b="1" dirty="0" smtClean="0"/>
              <a:t>Reserves areas of memory and associates names with them</a:t>
            </a:r>
          </a:p>
          <a:p>
            <a:pPr>
              <a:buNone/>
            </a:pPr>
            <a:r>
              <a:rPr lang="en-US" dirty="0" smtClean="0"/>
              <a:t>b.	Indicates an action to be performed during execution of assembled program</a:t>
            </a:r>
          </a:p>
          <a:p>
            <a:pPr>
              <a:buNone/>
            </a:pPr>
            <a:r>
              <a:rPr lang="en-US" dirty="0" smtClean="0"/>
              <a:t>c.	Indicates an action to be performed during optimization</a:t>
            </a:r>
          </a:p>
          <a:p>
            <a:pPr>
              <a:buNone/>
            </a:pPr>
            <a:r>
              <a:rPr lang="en-US" dirty="0" smtClean="0"/>
              <a:t>d.	None of the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1858</Words>
  <Application>Microsoft Office PowerPoint</Application>
  <PresentationFormat>On-screen Show (4:3)</PresentationFormat>
  <Paragraphs>700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UNIT-I QUESTIONS and ANSWERS</vt:lpstr>
      <vt:lpstr>TOPICS</vt:lpstr>
      <vt:lpstr>Questions)</vt:lpstr>
      <vt:lpstr>State True / False</vt:lpstr>
      <vt:lpstr>Fill in the blanks</vt:lpstr>
      <vt:lpstr>Ans) Fill in the blanks</vt:lpstr>
      <vt:lpstr>Assembler Q/A</vt:lpstr>
      <vt:lpstr>Q) An Imperative Statement</vt:lpstr>
      <vt:lpstr>Q) A Declarative Statement</vt:lpstr>
      <vt:lpstr>Which Statements are TRUE?</vt:lpstr>
      <vt:lpstr>Q) Assembler is a machine dependent, because of : </vt:lpstr>
      <vt:lpstr>Q)</vt:lpstr>
      <vt:lpstr>State TRUE/FALSE</vt:lpstr>
      <vt:lpstr>Q)</vt:lpstr>
      <vt:lpstr>Q) In a two-pass assembler, the task of the Pass II is to : </vt:lpstr>
      <vt:lpstr>Q/A</vt:lpstr>
      <vt:lpstr>Q) (Next Slide) [2 marks] Given the input source program to Assembler Pass-I, the following Output is generated.  Fill in the Blanks.</vt:lpstr>
      <vt:lpstr>PowerPoint Presentation</vt:lpstr>
      <vt:lpstr>PowerPoint Presentation</vt:lpstr>
      <vt:lpstr>Q) (Next Slide) [2 marks] Given the input source program to Assembler Pass-I, fill the Balnks in the Symbol Table and Literal Table  </vt:lpstr>
      <vt:lpstr>PowerPoint Presentation</vt:lpstr>
      <vt:lpstr>PowerPoint Presentation</vt:lpstr>
      <vt:lpstr>Intermediate Code Generation using following CODES</vt:lpstr>
      <vt:lpstr>Q) (Next Slide) [2 marks]  Given the input source program to Assembler Pass-I, the following Intermediate Code is generated.  Fill in the Blanks.</vt:lpstr>
      <vt:lpstr>PowerPoint Presentation</vt:lpstr>
      <vt:lpstr>PowerPoint Presentation</vt:lpstr>
      <vt:lpstr>Q) (Next Slide) [2 marks]  Given the input to Assembler Pass-II (Intermediate Code), and the output of Pass II  Fill in the Blanks.</vt:lpstr>
      <vt:lpstr> Input    -       Output of Pass - II</vt:lpstr>
      <vt:lpstr> Input    -       Output of Pass - II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TRUE/FALSE</dc:title>
  <dc:creator>rege</dc:creator>
  <cp:lastModifiedBy>Shweta</cp:lastModifiedBy>
  <cp:revision>68</cp:revision>
  <dcterms:created xsi:type="dcterms:W3CDTF">2006-08-16T00:00:00Z</dcterms:created>
  <dcterms:modified xsi:type="dcterms:W3CDTF">2020-10-11T07:24:29Z</dcterms:modified>
</cp:coreProperties>
</file>