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05" r:id="rId4"/>
    <p:sldId id="306" r:id="rId5"/>
    <p:sldId id="328" r:id="rId6"/>
    <p:sldId id="329" r:id="rId7"/>
    <p:sldId id="316" r:id="rId8"/>
    <p:sldId id="317" r:id="rId9"/>
    <p:sldId id="307" r:id="rId10"/>
    <p:sldId id="308" r:id="rId11"/>
    <p:sldId id="309" r:id="rId12"/>
    <p:sldId id="313" r:id="rId13"/>
    <p:sldId id="318" r:id="rId14"/>
    <p:sldId id="319" r:id="rId15"/>
    <p:sldId id="320" r:id="rId16"/>
    <p:sldId id="324" r:id="rId17"/>
    <p:sldId id="325" r:id="rId18"/>
    <p:sldId id="326" r:id="rId19"/>
    <p:sldId id="327" r:id="rId20"/>
    <p:sldId id="323" r:id="rId21"/>
    <p:sldId id="315" r:id="rId22"/>
    <p:sldId id="330" r:id="rId23"/>
    <p:sldId id="331" r:id="rId24"/>
    <p:sldId id="275" r:id="rId25"/>
    <p:sldId id="292" r:id="rId26"/>
    <p:sldId id="293" r:id="rId27"/>
    <p:sldId id="298" r:id="rId28"/>
    <p:sldId id="299" r:id="rId29"/>
    <p:sldId id="300" r:id="rId30"/>
    <p:sldId id="301" r:id="rId31"/>
    <p:sldId id="302" r:id="rId32"/>
    <p:sldId id="332" r:id="rId33"/>
    <p:sldId id="280" r:id="rId34"/>
    <p:sldId id="281" r:id="rId35"/>
    <p:sldId id="272" r:id="rId36"/>
    <p:sldId id="260" r:id="rId37"/>
    <p:sldId id="261" r:id="rId38"/>
    <p:sldId id="263" r:id="rId39"/>
    <p:sldId id="333" r:id="rId40"/>
    <p:sldId id="334" r:id="rId41"/>
    <p:sldId id="335" r:id="rId42"/>
    <p:sldId id="33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543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Manisha Mali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F3D4-89A5-4F9C-89A4-F81248F55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UNIT-II </a:t>
            </a:r>
            <a:r>
              <a:rPr lang="en-US" dirty="0" smtClean="0"/>
              <a:t> SET1   Q</a:t>
            </a:r>
            <a:r>
              <a:rPr lang="en-US" dirty="0" smtClean="0"/>
              <a:t>/ A </a:t>
            </a:r>
            <a:r>
              <a:rPr lang="en-US" dirty="0" smtClean="0"/>
              <a:t>Macro Processor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Macro </a:t>
            </a:r>
            <a:r>
              <a:rPr lang="en-US" dirty="0" smtClean="0"/>
              <a:t>Definition and call, Macro Expansion, Nested Macro Calls and definition, Advanced Macro Facilities, Design of two-pass Macro Processor.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dirty="0" err="1" smtClean="0"/>
              <a:t>Ans</a:t>
            </a:r>
            <a:r>
              <a:rPr lang="en-US" sz="2200" dirty="0" smtClean="0"/>
              <a:t>)  Give input ALP with Macros,  and output with expanded macro calls, fill in the blanks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 smtClean="0"/>
              <a:t>	MACRO </a:t>
            </a:r>
          </a:p>
          <a:p>
            <a:pPr>
              <a:buNone/>
            </a:pPr>
            <a:r>
              <a:rPr lang="it-IT" dirty="0" smtClean="0"/>
              <a:t>	INCR1 &amp;V1, &amp;INCR_BY, &amp;R1</a:t>
            </a:r>
          </a:p>
          <a:p>
            <a:pPr>
              <a:buNone/>
            </a:pPr>
            <a:r>
              <a:rPr lang="it-IT" dirty="0" smtClean="0"/>
              <a:t>	MOVER &amp;R1, &amp;V1</a:t>
            </a:r>
          </a:p>
          <a:p>
            <a:pPr>
              <a:buNone/>
            </a:pPr>
            <a:r>
              <a:rPr lang="it-IT" dirty="0" smtClean="0"/>
              <a:t>	ADD &amp;R1, &amp;INCR_BY</a:t>
            </a:r>
          </a:p>
          <a:p>
            <a:pPr>
              <a:buNone/>
            </a:pPr>
            <a:r>
              <a:rPr lang="it-IT" dirty="0" smtClean="0"/>
              <a:t>	MOVEM &amp;R1,&amp;V1</a:t>
            </a:r>
          </a:p>
          <a:p>
            <a:pPr>
              <a:buNone/>
            </a:pPr>
            <a:r>
              <a:rPr lang="it-IT" dirty="0" smtClean="0"/>
              <a:t>	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r>
              <a:rPr lang="it-IT" dirty="0" smtClean="0"/>
              <a:t>	INCR1    X,Y,BREG</a:t>
            </a: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	X 	DS 	    1</a:t>
            </a:r>
          </a:p>
          <a:p>
            <a:pPr>
              <a:buNone/>
            </a:pPr>
            <a:r>
              <a:rPr lang="it-IT" dirty="0" smtClean="0"/>
              <a:t>	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/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   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MOVER  BREG, X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ADD </a:t>
            </a:r>
            <a:r>
              <a:rPr lang="it-IT" sz="3200" dirty="0" smtClean="0">
                <a:solidFill>
                  <a:srgbClr val="FF0000"/>
                </a:solidFill>
              </a:rPr>
              <a:t>BREG,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MOVEM  BREG,X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t-IT" sz="32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EXPLANATION : Give input ALP with Macros,  and output with expanded macro calls, fill in the blanks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</a:p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	</a:t>
            </a:r>
            <a:r>
              <a:rPr lang="it-IT" dirty="0" smtClean="0">
                <a:solidFill>
                  <a:srgbClr val="FF0000"/>
                </a:solidFill>
              </a:rPr>
              <a:t>INCR1</a:t>
            </a:r>
            <a:r>
              <a:rPr lang="it-IT" dirty="0" smtClean="0">
                <a:solidFill>
                  <a:srgbClr val="00B050"/>
                </a:solidFill>
              </a:rPr>
              <a:t> &amp;V1, &amp;INCR_BY, &amp;R1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&amp;R1, &amp;V1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&amp;R1, &amp;INCR_BY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&amp;R1,&amp;V1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FF0000"/>
                </a:solidFill>
              </a:rPr>
              <a:t>INCR1</a:t>
            </a:r>
            <a:r>
              <a:rPr lang="it-IT" dirty="0" smtClean="0"/>
              <a:t>    </a:t>
            </a:r>
            <a:r>
              <a:rPr lang="it-IT" dirty="0" smtClean="0">
                <a:solidFill>
                  <a:srgbClr val="00B050"/>
                </a:solidFill>
              </a:rPr>
              <a:t>X,Y,BREG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X 	DS 	    1</a:t>
            </a:r>
          </a:p>
          <a:p>
            <a:pPr>
              <a:buNone/>
            </a:pPr>
            <a:r>
              <a:rPr lang="it-IT" dirty="0" smtClean="0"/>
              <a:t>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it-IT" sz="3200" dirty="0" smtClean="0"/>
              <a:t>	</a:t>
            </a:r>
            <a:r>
              <a:rPr lang="it-IT" sz="3200" dirty="0" smtClean="0">
                <a:solidFill>
                  <a:srgbClr val="0070C0"/>
                </a:solidFill>
              </a:rPr>
              <a:t>MOVER  </a:t>
            </a:r>
            <a:r>
              <a:rPr lang="it-IT" sz="3200" dirty="0" smtClean="0">
                <a:solidFill>
                  <a:srgbClr val="00B050"/>
                </a:solidFill>
              </a:rPr>
              <a:t>BREG, X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it-IT" sz="3200" dirty="0" smtClean="0">
                <a:solidFill>
                  <a:srgbClr val="0070C0"/>
                </a:solidFill>
              </a:rPr>
              <a:t>	ADD </a:t>
            </a:r>
            <a:r>
              <a:rPr lang="it-IT" sz="3200" dirty="0" smtClean="0">
                <a:solidFill>
                  <a:srgbClr val="00B050"/>
                </a:solidFill>
              </a:rPr>
              <a:t>BREG, Y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it-IT" sz="3200" dirty="0" smtClean="0">
                <a:solidFill>
                  <a:srgbClr val="0070C0"/>
                </a:solidFill>
              </a:rPr>
              <a:t>	MOVEM  </a:t>
            </a:r>
            <a:r>
              <a:rPr lang="it-IT" sz="3200" dirty="0" smtClean="0">
                <a:solidFill>
                  <a:srgbClr val="00B050"/>
                </a:solidFill>
              </a:rPr>
              <a:t>BREG,X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t-IT" sz="32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181" y="2743200"/>
            <a:ext cx="173579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Call </a:t>
            </a:r>
            <a:r>
              <a:rPr lang="it-IT" sz="1400" i="1" dirty="0" smtClean="0">
                <a:solidFill>
                  <a:srgbClr val="FF0000"/>
                </a:solidFill>
              </a:rPr>
              <a:t>INCR1</a:t>
            </a:r>
            <a:r>
              <a:rPr lang="it-IT" sz="1400" i="1" dirty="0" smtClean="0"/>
              <a:t>    </a:t>
            </a:r>
            <a:r>
              <a:rPr lang="it-IT" sz="1400" i="1" dirty="0" smtClean="0">
                <a:solidFill>
                  <a:srgbClr val="00B050"/>
                </a:solidFill>
              </a:rPr>
              <a:t>X,Y,BREG</a:t>
            </a:r>
          </a:p>
          <a:p>
            <a:r>
              <a:rPr lang="it-IT" sz="1400" i="1" dirty="0" smtClean="0"/>
              <a:t>expanded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32004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Q) Macro Expansion by Macro processor.</a:t>
            </a:r>
            <a:br>
              <a:rPr lang="en-US" sz="2200" dirty="0" smtClean="0"/>
            </a:br>
            <a:r>
              <a:rPr lang="en-US" sz="2200" dirty="0" smtClean="0"/>
              <a:t>Given Input Source File. Fill in the Blank of Output Code. [1 Mark]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 smtClean="0"/>
              <a:t>	MACRO </a:t>
            </a:r>
          </a:p>
          <a:p>
            <a:pPr>
              <a:buNone/>
            </a:pPr>
            <a:r>
              <a:rPr lang="it-IT" dirty="0" smtClean="0"/>
              <a:t>	DECR1 &amp;A1, &amp;D_BY, &amp;B1</a:t>
            </a:r>
          </a:p>
          <a:p>
            <a:pPr>
              <a:buNone/>
            </a:pPr>
            <a:r>
              <a:rPr lang="it-IT" dirty="0" smtClean="0"/>
              <a:t>	MOVER &amp;B1, &amp;A1</a:t>
            </a:r>
          </a:p>
          <a:p>
            <a:pPr>
              <a:buNone/>
            </a:pPr>
            <a:r>
              <a:rPr lang="it-IT" dirty="0" smtClean="0"/>
              <a:t>	SUB &amp;B1, &amp;D_BY</a:t>
            </a:r>
          </a:p>
          <a:p>
            <a:pPr>
              <a:buNone/>
            </a:pPr>
            <a:r>
              <a:rPr lang="it-IT" dirty="0" smtClean="0"/>
              <a:t>	MOVEM &amp;B1,&amp;A1</a:t>
            </a:r>
          </a:p>
          <a:p>
            <a:pPr>
              <a:buNone/>
            </a:pPr>
            <a:r>
              <a:rPr lang="it-IT" dirty="0" smtClean="0"/>
              <a:t>	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r>
              <a:rPr lang="it-IT" dirty="0" smtClean="0"/>
              <a:t>	DECR1    X,Y,BREG</a:t>
            </a: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	X 	DS 	    1</a:t>
            </a:r>
          </a:p>
          <a:p>
            <a:pPr>
              <a:buNone/>
            </a:pPr>
            <a:r>
              <a:rPr lang="it-IT" dirty="0" smtClean="0"/>
              <a:t>	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/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MOVER  BREG, X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</a:t>
            </a:r>
            <a:r>
              <a:rPr lang="it-IT" sz="3200" dirty="0" smtClean="0">
                <a:solidFill>
                  <a:srgbClr val="FF0000"/>
                </a:solidFill>
              </a:rPr>
              <a:t>----------------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MOVEM  BREG,X</a:t>
            </a: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dirty="0" err="1" smtClean="0"/>
              <a:t>Ans</a:t>
            </a:r>
            <a:r>
              <a:rPr lang="en-US" sz="2200" dirty="0" smtClean="0"/>
              <a:t>) Macro Expansion by Macro processor.</a:t>
            </a:r>
            <a:br>
              <a:rPr lang="en-US" sz="2200" dirty="0" smtClean="0"/>
            </a:br>
            <a:r>
              <a:rPr lang="en-US" sz="2200" dirty="0" smtClean="0"/>
              <a:t>Given Input Source File. Fill in the Blank of Output Code. [1 Mark]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 smtClean="0"/>
              <a:t>	MACRO </a:t>
            </a:r>
          </a:p>
          <a:p>
            <a:pPr>
              <a:buNone/>
            </a:pPr>
            <a:r>
              <a:rPr lang="it-IT" dirty="0" smtClean="0"/>
              <a:t>	DECR1 &amp;A1, &amp;D_BY, &amp;B1</a:t>
            </a:r>
          </a:p>
          <a:p>
            <a:pPr>
              <a:buNone/>
            </a:pPr>
            <a:r>
              <a:rPr lang="it-IT" dirty="0" smtClean="0"/>
              <a:t>	MOVER &amp;B1, &amp;A1</a:t>
            </a:r>
          </a:p>
          <a:p>
            <a:pPr>
              <a:buNone/>
            </a:pPr>
            <a:r>
              <a:rPr lang="it-IT" dirty="0" smtClean="0"/>
              <a:t>	SUB &amp;B1, &amp;D_BY</a:t>
            </a:r>
          </a:p>
          <a:p>
            <a:pPr>
              <a:buNone/>
            </a:pPr>
            <a:r>
              <a:rPr lang="it-IT" dirty="0" smtClean="0"/>
              <a:t>	MOVEM &amp;B1,&amp;A1</a:t>
            </a:r>
          </a:p>
          <a:p>
            <a:pPr>
              <a:buNone/>
            </a:pPr>
            <a:r>
              <a:rPr lang="it-IT" dirty="0" smtClean="0"/>
              <a:t>	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r>
              <a:rPr lang="it-IT" dirty="0" smtClean="0"/>
              <a:t>	DECR1    X,Y,BREG</a:t>
            </a: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	X 	DS 	    1</a:t>
            </a:r>
          </a:p>
          <a:p>
            <a:pPr>
              <a:buNone/>
            </a:pPr>
            <a:r>
              <a:rPr lang="it-IT" dirty="0" smtClean="0"/>
              <a:t>	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/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MOVER  BREG, X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</a:t>
            </a:r>
            <a:r>
              <a:rPr lang="it-IT" sz="3200" dirty="0" smtClean="0">
                <a:solidFill>
                  <a:srgbClr val="FF0000"/>
                </a:solidFill>
              </a:rPr>
              <a:t>SUB BREG,Y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MOVEM  BREG,X</a:t>
            </a: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Q) In Macro Expansion by Macro processor of the </a:t>
            </a:r>
            <a:br>
              <a:rPr lang="en-US" sz="2200" dirty="0" smtClean="0"/>
            </a:br>
            <a:r>
              <a:rPr lang="en-US" sz="2200" dirty="0" smtClean="0"/>
              <a:t>given Input Source File</a:t>
            </a:r>
            <a:r>
              <a:rPr lang="en-US" sz="2200" dirty="0" smtClean="0">
                <a:solidFill>
                  <a:srgbClr val="7030A0"/>
                </a:solidFill>
              </a:rPr>
              <a:t>, find the ERROR </a:t>
            </a:r>
            <a:r>
              <a:rPr lang="en-US" sz="2200" dirty="0" smtClean="0"/>
              <a:t>in output generated, and correct it.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4267200" cy="55626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 smtClean="0"/>
              <a:t>	MACRO 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	</a:t>
            </a:r>
            <a:r>
              <a:rPr lang="it-IT" dirty="0" smtClean="0"/>
              <a:t>DECR1 &amp;A1, &amp;D_BY, &amp;B1= CREG</a:t>
            </a:r>
          </a:p>
          <a:p>
            <a:pPr>
              <a:buNone/>
            </a:pPr>
            <a:r>
              <a:rPr lang="it-IT" dirty="0" smtClean="0"/>
              <a:t>	MOVER &amp;B1, &amp;A1</a:t>
            </a:r>
          </a:p>
          <a:p>
            <a:pPr>
              <a:buNone/>
            </a:pPr>
            <a:r>
              <a:rPr lang="it-IT" dirty="0" smtClean="0"/>
              <a:t>	SUB &amp;B1, &amp;D_BY</a:t>
            </a:r>
          </a:p>
          <a:p>
            <a:pPr>
              <a:buNone/>
            </a:pPr>
            <a:r>
              <a:rPr lang="it-IT" dirty="0" smtClean="0"/>
              <a:t>	MOVEM &amp;B1,&amp;A1</a:t>
            </a:r>
          </a:p>
          <a:p>
            <a:pPr>
              <a:buNone/>
            </a:pPr>
            <a:r>
              <a:rPr lang="it-IT" dirty="0" smtClean="0"/>
              <a:t>	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r>
              <a:rPr lang="it-IT" dirty="0" smtClean="0"/>
              <a:t>	DECR1    X,Y</a:t>
            </a: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	X 	DS 	    1</a:t>
            </a:r>
          </a:p>
          <a:p>
            <a:pPr>
              <a:buNone/>
            </a:pPr>
            <a:r>
              <a:rPr lang="it-IT" dirty="0" smtClean="0"/>
              <a:t>	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724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MOVER  AREG ,X 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 SUB AREG,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MOVEM AREG,X</a:t>
            </a: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dirty="0" err="1" smtClean="0"/>
              <a:t>Ans</a:t>
            </a:r>
            <a:r>
              <a:rPr lang="en-US" sz="2200" dirty="0" smtClean="0"/>
              <a:t>) In Macro Expansion by Macro processor of the </a:t>
            </a:r>
            <a:br>
              <a:rPr lang="en-US" sz="2200" dirty="0" smtClean="0"/>
            </a:br>
            <a:r>
              <a:rPr lang="en-US" sz="2200" dirty="0" smtClean="0"/>
              <a:t>given Input Source File, </a:t>
            </a:r>
            <a:r>
              <a:rPr lang="en-US" sz="2200" dirty="0" smtClean="0">
                <a:solidFill>
                  <a:srgbClr val="7030A0"/>
                </a:solidFill>
              </a:rPr>
              <a:t>find the ERROR </a:t>
            </a:r>
            <a:r>
              <a:rPr lang="en-US" sz="2200" dirty="0" smtClean="0"/>
              <a:t>in output generated.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4267200" cy="55626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</a:p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	</a:t>
            </a:r>
            <a:r>
              <a:rPr lang="it-IT" dirty="0" smtClean="0"/>
              <a:t>DECR1 </a:t>
            </a:r>
            <a:r>
              <a:rPr lang="it-IT" b="1" dirty="0" smtClean="0"/>
              <a:t>&amp;A1</a:t>
            </a:r>
            <a:r>
              <a:rPr lang="it-IT" dirty="0" smtClean="0"/>
              <a:t>, &amp;D_BY, </a:t>
            </a:r>
            <a:r>
              <a:rPr lang="it-IT" b="1" dirty="0" smtClean="0"/>
              <a:t>&amp;B1= CREG</a:t>
            </a:r>
          </a:p>
          <a:p>
            <a:pPr>
              <a:buNone/>
            </a:pPr>
            <a:r>
              <a:rPr lang="it-IT" dirty="0" smtClean="0"/>
              <a:t>	MOVER &amp;B1, &amp;A1</a:t>
            </a:r>
          </a:p>
          <a:p>
            <a:pPr>
              <a:buNone/>
            </a:pPr>
            <a:r>
              <a:rPr lang="it-IT" dirty="0" smtClean="0"/>
              <a:t>	SUB &amp;B1, &amp;D_BY</a:t>
            </a:r>
          </a:p>
          <a:p>
            <a:pPr>
              <a:buNone/>
            </a:pPr>
            <a:r>
              <a:rPr lang="it-IT" dirty="0" smtClean="0"/>
              <a:t>	MOVEM &amp;B1,&amp;A1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b="1" dirty="0" smtClean="0"/>
              <a:t>DECR1    X,Y</a:t>
            </a: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X 	DS 	    1</a:t>
            </a:r>
          </a:p>
          <a:p>
            <a:pPr>
              <a:buNone/>
            </a:pPr>
            <a:r>
              <a:rPr lang="it-IT" dirty="0" smtClean="0"/>
              <a:t>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724400" y="1143000"/>
            <a:ext cx="23622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1500" dirty="0" smtClean="0"/>
              <a:t>	MOVER  </a:t>
            </a:r>
            <a:r>
              <a:rPr lang="it-IT" sz="1500" u="sng" dirty="0" smtClean="0">
                <a:solidFill>
                  <a:srgbClr val="7030A0"/>
                </a:solidFill>
              </a:rPr>
              <a:t>AREG</a:t>
            </a:r>
            <a:r>
              <a:rPr lang="it-IT" sz="1500" dirty="0" smtClean="0">
                <a:solidFill>
                  <a:srgbClr val="7030A0"/>
                </a:solidFill>
              </a:rPr>
              <a:t> </a:t>
            </a:r>
            <a:r>
              <a:rPr lang="it-IT" sz="1500" dirty="0" smtClean="0"/>
              <a:t>,X 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1500" dirty="0" smtClean="0">
                <a:solidFill>
                  <a:srgbClr val="7030A0"/>
                </a:solidFill>
              </a:rPr>
              <a:t>	</a:t>
            </a:r>
            <a:r>
              <a:rPr lang="it-IT" sz="1500" u="sng" dirty="0" smtClean="0">
                <a:solidFill>
                  <a:srgbClr val="7030A0"/>
                </a:solidFill>
              </a:rPr>
              <a:t>ADD</a:t>
            </a:r>
            <a:r>
              <a:rPr lang="it-IT" sz="1500" dirty="0" smtClean="0">
                <a:solidFill>
                  <a:srgbClr val="7030A0"/>
                </a:solidFill>
              </a:rPr>
              <a:t> </a:t>
            </a:r>
            <a:r>
              <a:rPr lang="it-IT" sz="1500" u="sng" dirty="0" smtClean="0">
                <a:solidFill>
                  <a:srgbClr val="7030A0"/>
                </a:solidFill>
              </a:rPr>
              <a:t>AREG</a:t>
            </a:r>
            <a:r>
              <a:rPr lang="it-IT" sz="1500" dirty="0" smtClean="0">
                <a:solidFill>
                  <a:srgbClr val="7030A0"/>
                </a:solidFill>
              </a:rPr>
              <a:t>,</a:t>
            </a:r>
            <a:r>
              <a:rPr lang="it-IT" sz="1500" dirty="0" smtClean="0"/>
              <a:t>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1500" dirty="0" smtClean="0"/>
              <a:t>	MOVEM  </a:t>
            </a:r>
            <a:r>
              <a:rPr lang="it-IT" sz="1500" u="sng" dirty="0" smtClean="0">
                <a:solidFill>
                  <a:srgbClr val="7030A0"/>
                </a:solidFill>
              </a:rPr>
              <a:t>AREG</a:t>
            </a:r>
            <a:r>
              <a:rPr lang="it-IT" sz="1500" dirty="0" smtClean="0">
                <a:solidFill>
                  <a:srgbClr val="7030A0"/>
                </a:solidFill>
              </a:rPr>
              <a:t>,</a:t>
            </a:r>
            <a:r>
              <a:rPr lang="it-IT" sz="1500" dirty="0" smtClean="0"/>
              <a:t>X</a:t>
            </a:r>
            <a:endParaRPr kumimoji="0" lang="it-IT" sz="1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15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0" y="2057400"/>
            <a:ext cx="2514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 txBox="1">
            <a:spLocks/>
          </p:cNvSpPr>
          <p:nvPr/>
        </p:nvSpPr>
        <p:spPr>
          <a:xfrm>
            <a:off x="4876800" y="4114800"/>
            <a:ext cx="23622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1500" dirty="0" smtClean="0"/>
              <a:t>	MOVER  </a:t>
            </a:r>
            <a:r>
              <a:rPr lang="it-IT" sz="1500" u="sng" dirty="0" smtClean="0">
                <a:solidFill>
                  <a:srgbClr val="7030A0"/>
                </a:solidFill>
              </a:rPr>
              <a:t>CREG</a:t>
            </a:r>
            <a:r>
              <a:rPr lang="it-IT" sz="1500" dirty="0" smtClean="0">
                <a:solidFill>
                  <a:srgbClr val="7030A0"/>
                </a:solidFill>
              </a:rPr>
              <a:t> </a:t>
            </a:r>
            <a:r>
              <a:rPr lang="it-IT" sz="1500" dirty="0" smtClean="0"/>
              <a:t>,X 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1500" dirty="0" smtClean="0">
                <a:solidFill>
                  <a:srgbClr val="7030A0"/>
                </a:solidFill>
              </a:rPr>
              <a:t>	</a:t>
            </a:r>
            <a:r>
              <a:rPr lang="it-IT" sz="1500" u="sng" dirty="0" smtClean="0">
                <a:solidFill>
                  <a:srgbClr val="7030A0"/>
                </a:solidFill>
              </a:rPr>
              <a:t>SUB</a:t>
            </a:r>
            <a:r>
              <a:rPr lang="it-IT" sz="1500" dirty="0" smtClean="0">
                <a:solidFill>
                  <a:srgbClr val="7030A0"/>
                </a:solidFill>
              </a:rPr>
              <a:t> </a:t>
            </a:r>
            <a:r>
              <a:rPr lang="it-IT" sz="1500" u="sng" dirty="0" smtClean="0">
                <a:solidFill>
                  <a:srgbClr val="7030A0"/>
                </a:solidFill>
              </a:rPr>
              <a:t>CREG</a:t>
            </a:r>
            <a:r>
              <a:rPr lang="it-IT" sz="1500" dirty="0" smtClean="0">
                <a:solidFill>
                  <a:srgbClr val="7030A0"/>
                </a:solidFill>
              </a:rPr>
              <a:t>,</a:t>
            </a:r>
            <a:r>
              <a:rPr lang="it-IT" sz="1500" dirty="0" smtClean="0"/>
              <a:t>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1500" dirty="0" smtClean="0"/>
              <a:t>	MOVEM  </a:t>
            </a:r>
            <a:r>
              <a:rPr lang="it-IT" sz="1500" u="sng" dirty="0" smtClean="0">
                <a:solidFill>
                  <a:srgbClr val="7030A0"/>
                </a:solidFill>
              </a:rPr>
              <a:t>CREG</a:t>
            </a:r>
            <a:r>
              <a:rPr lang="it-IT" sz="1500" dirty="0" smtClean="0">
                <a:solidFill>
                  <a:srgbClr val="7030A0"/>
                </a:solidFill>
              </a:rPr>
              <a:t>,</a:t>
            </a:r>
            <a:r>
              <a:rPr lang="it-IT" sz="1500" dirty="0" smtClean="0"/>
              <a:t>X</a:t>
            </a:r>
            <a:endParaRPr kumimoji="0" lang="it-IT" sz="1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15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4267200"/>
            <a:ext cx="2362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0" y="1752600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identified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7600" y="4583668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rectified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Q) Given in LHS, </a:t>
            </a:r>
            <a:r>
              <a:rPr lang="en-US" sz="2200" dirty="0" smtClean="0">
                <a:solidFill>
                  <a:srgbClr val="00B050"/>
                </a:solidFill>
              </a:rPr>
              <a:t>the Input </a:t>
            </a:r>
            <a:r>
              <a:rPr lang="en-US" sz="2200" dirty="0" smtClean="0"/>
              <a:t>to a macro processor. The RHS is the Output of the macro processor. Fill in the Blanks. 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MACRO 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INCR1 &amp;V1, &amp;INCR_BY, &amp;R1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MOVER &amp;R1, &amp;V1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ADD &amp;R1, &amp;INCR_BY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MOVEM &amp;R1,&amp;V1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MEND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START    100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READ     X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READ     Y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INCR1    X,Y,DREG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PRINT    X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STOP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X 	DS 	    1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Y 	DS 	    1</a:t>
            </a:r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END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724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>
                <a:solidFill>
                  <a:srgbClr val="FF0000"/>
                </a:solidFill>
              </a:rPr>
              <a:t>      -----------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>
                <a:solidFill>
                  <a:srgbClr val="FF0000"/>
                </a:solidFill>
              </a:rPr>
              <a:t>	------------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>
                <a:solidFill>
                  <a:srgbClr val="FF0000"/>
                </a:solidFill>
              </a:rPr>
              <a:t>	--------------</a:t>
            </a:r>
            <a:endParaRPr kumimoji="0" lang="it-IT" sz="32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ANS)  Fill in the Blanks. 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4114800" cy="5334000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</a:p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	</a:t>
            </a:r>
            <a:r>
              <a:rPr lang="it-IT" dirty="0" smtClean="0">
                <a:solidFill>
                  <a:srgbClr val="FF0000"/>
                </a:solidFill>
              </a:rPr>
              <a:t>INCR1</a:t>
            </a:r>
            <a:r>
              <a:rPr lang="it-IT" dirty="0" smtClean="0">
                <a:solidFill>
                  <a:srgbClr val="00B050"/>
                </a:solidFill>
              </a:rPr>
              <a:t> &amp;V1, &amp;INCR_BY, &amp;R1=BREG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&amp;R1, &amp;V1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&amp;R1, &amp;INCR_BY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&amp;R1,&amp;V1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FF0000"/>
                </a:solidFill>
              </a:rPr>
              <a:t>INCR1</a:t>
            </a:r>
            <a:r>
              <a:rPr lang="it-IT" dirty="0" smtClean="0"/>
              <a:t>    </a:t>
            </a:r>
            <a:r>
              <a:rPr lang="it-IT" dirty="0" smtClean="0">
                <a:solidFill>
                  <a:srgbClr val="00B050"/>
                </a:solidFill>
              </a:rPr>
              <a:t>X,Y,DREG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X 	DS 	    1</a:t>
            </a:r>
          </a:p>
          <a:p>
            <a:pPr>
              <a:buNone/>
            </a:pPr>
            <a:r>
              <a:rPr lang="it-IT" dirty="0" smtClean="0"/>
              <a:t>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8006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</a:t>
            </a:r>
            <a:r>
              <a:rPr lang="it-IT" sz="3200" dirty="0" smtClean="0">
                <a:solidFill>
                  <a:srgbClr val="0070C0"/>
                </a:solidFill>
              </a:rPr>
              <a:t>MOVER  </a:t>
            </a:r>
            <a:r>
              <a:rPr lang="it-IT" sz="3200" dirty="0" smtClean="0">
                <a:solidFill>
                  <a:srgbClr val="00B050"/>
                </a:solidFill>
              </a:rPr>
              <a:t>DREG, X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>
                <a:solidFill>
                  <a:srgbClr val="0070C0"/>
                </a:solidFill>
              </a:rPr>
              <a:t>	ADD </a:t>
            </a:r>
            <a:r>
              <a:rPr lang="it-IT" sz="3200" dirty="0" smtClean="0">
                <a:solidFill>
                  <a:srgbClr val="00B050"/>
                </a:solidFill>
              </a:rPr>
              <a:t>DREG,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>
                <a:solidFill>
                  <a:srgbClr val="0070C0"/>
                </a:solidFill>
              </a:rPr>
              <a:t>	MOVEM  </a:t>
            </a:r>
            <a:r>
              <a:rPr lang="it-IT" sz="3200" dirty="0" smtClean="0">
                <a:solidFill>
                  <a:srgbClr val="00B050"/>
                </a:solidFill>
              </a:rPr>
              <a:t>DREG,X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t-IT" sz="32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00" y="2667000"/>
            <a:ext cx="9144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Call </a:t>
            </a:r>
            <a:r>
              <a:rPr lang="it-IT" sz="1400" i="1" dirty="0" smtClean="0">
                <a:solidFill>
                  <a:srgbClr val="FF0000"/>
                </a:solidFill>
              </a:rPr>
              <a:t>INCR1</a:t>
            </a:r>
            <a:r>
              <a:rPr lang="it-IT" sz="1400" i="1" dirty="0" smtClean="0"/>
              <a:t>    </a:t>
            </a:r>
            <a:r>
              <a:rPr lang="it-IT" sz="1400" i="1" dirty="0" smtClean="0">
                <a:solidFill>
                  <a:srgbClr val="00B050"/>
                </a:solidFill>
              </a:rPr>
              <a:t>X,Y,DREG</a:t>
            </a:r>
          </a:p>
          <a:p>
            <a:r>
              <a:rPr lang="it-IT" sz="1400" i="1" dirty="0" smtClean="0"/>
              <a:t>expanded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3429000"/>
            <a:ext cx="2438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6096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Q) Given in LHS, </a:t>
            </a:r>
            <a:r>
              <a:rPr lang="en-US" sz="2200" dirty="0" smtClean="0">
                <a:solidFill>
                  <a:srgbClr val="0070C0"/>
                </a:solidFill>
              </a:rPr>
              <a:t>the Input </a:t>
            </a:r>
            <a:r>
              <a:rPr lang="en-US" sz="2200" dirty="0" smtClean="0"/>
              <a:t>to a macro processor. The RHS is the Output of the macro processor. Fill in the Blanks. 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4267200" cy="54864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MACRO 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INCR1 &amp;V1, &amp;INCR_BY,&amp;R1=BREG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MOVER &amp;R1, &amp;V1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ADD &amp;R1, &amp;INCR_BY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MOVEM &amp;R1,&amp;V1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MEND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START    100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READ     X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READ     Y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INCR1    X,Y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PRINT    X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STOP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X 	DS 	    1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Y 	DS 	    1</a:t>
            </a:r>
          </a:p>
          <a:p>
            <a:pPr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END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953000" y="1371600"/>
            <a:ext cx="3810000" cy="48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2200" dirty="0" smtClean="0"/>
              <a:t>	.....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2200" dirty="0" smtClean="0"/>
              <a:t>	.....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2200" dirty="0" smtClean="0"/>
              <a:t>	.....</a:t>
            </a: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t-IT" sz="22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ANS) Fill in the Blanks. 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5562600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</a:p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	</a:t>
            </a:r>
            <a:r>
              <a:rPr lang="it-IT" dirty="0" smtClean="0">
                <a:solidFill>
                  <a:srgbClr val="FF0000"/>
                </a:solidFill>
              </a:rPr>
              <a:t>INCR1</a:t>
            </a:r>
            <a:r>
              <a:rPr lang="it-IT" dirty="0" smtClean="0">
                <a:solidFill>
                  <a:srgbClr val="00B050"/>
                </a:solidFill>
              </a:rPr>
              <a:t> &amp;V1, &amp;INCR_BY, &amp;R1=BREG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&amp;R1, &amp;V1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&amp;R1, &amp;INCR_BY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&amp;R1,&amp;V1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FF0000"/>
                </a:solidFill>
              </a:rPr>
              <a:t>INCR1</a:t>
            </a:r>
            <a:r>
              <a:rPr lang="it-IT" dirty="0" smtClean="0"/>
              <a:t>    </a:t>
            </a:r>
            <a:r>
              <a:rPr lang="it-IT" dirty="0" smtClean="0">
                <a:solidFill>
                  <a:srgbClr val="00B050"/>
                </a:solidFill>
              </a:rPr>
              <a:t>X,Y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X 	DS 	    1</a:t>
            </a:r>
          </a:p>
          <a:p>
            <a:pPr>
              <a:buNone/>
            </a:pPr>
            <a:r>
              <a:rPr lang="it-IT" dirty="0" smtClean="0"/>
              <a:t>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8006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</a:t>
            </a:r>
            <a:r>
              <a:rPr lang="it-IT" sz="3200" dirty="0" smtClean="0">
                <a:solidFill>
                  <a:srgbClr val="0070C0"/>
                </a:solidFill>
              </a:rPr>
              <a:t>MOVER  </a:t>
            </a:r>
            <a:r>
              <a:rPr lang="it-IT" sz="3200" dirty="0" smtClean="0">
                <a:solidFill>
                  <a:srgbClr val="00B050"/>
                </a:solidFill>
              </a:rPr>
              <a:t>BREG, X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>
                <a:solidFill>
                  <a:srgbClr val="0070C0"/>
                </a:solidFill>
              </a:rPr>
              <a:t>	ADD </a:t>
            </a:r>
            <a:r>
              <a:rPr lang="it-IT" sz="3200" dirty="0" smtClean="0">
                <a:solidFill>
                  <a:srgbClr val="00B050"/>
                </a:solidFill>
              </a:rPr>
              <a:t>BREG, Y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>
                <a:solidFill>
                  <a:srgbClr val="0070C0"/>
                </a:solidFill>
              </a:rPr>
              <a:t>	MOVEM  </a:t>
            </a:r>
            <a:r>
              <a:rPr lang="it-IT" sz="3200" dirty="0" smtClean="0">
                <a:solidFill>
                  <a:srgbClr val="00B050"/>
                </a:solidFill>
              </a:rPr>
              <a:t>BREG,X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t-IT" sz="32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4004" y="2743200"/>
            <a:ext cx="89759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Call </a:t>
            </a:r>
            <a:r>
              <a:rPr lang="it-IT" sz="1400" i="1" dirty="0" smtClean="0">
                <a:solidFill>
                  <a:srgbClr val="FF0000"/>
                </a:solidFill>
              </a:rPr>
              <a:t>INCR1</a:t>
            </a:r>
            <a:r>
              <a:rPr lang="it-IT" sz="1400" i="1" dirty="0" smtClean="0"/>
              <a:t>    </a:t>
            </a:r>
            <a:r>
              <a:rPr lang="it-IT" sz="1400" i="1" dirty="0" smtClean="0">
                <a:solidFill>
                  <a:srgbClr val="00B050"/>
                </a:solidFill>
              </a:rPr>
              <a:t>X,Y,BREG</a:t>
            </a:r>
          </a:p>
          <a:p>
            <a:r>
              <a:rPr lang="it-IT" sz="1400" i="1" dirty="0" smtClean="0"/>
              <a:t>expanded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05000" y="3124200"/>
            <a:ext cx="3657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Statements are TRUE and which are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Macro processors are program that copies a stream of text from one place to another, making a systematic set of replacements as it does so. </a:t>
            </a:r>
          </a:p>
          <a:p>
            <a:r>
              <a:rPr lang="en-US" dirty="0" smtClean="0"/>
              <a:t>Macro processors are often embedded in (are a part of) other programs, such as assemblers and compilers.</a:t>
            </a:r>
          </a:p>
          <a:p>
            <a:pPr>
              <a:defRPr/>
            </a:pPr>
            <a:r>
              <a:rPr lang="en-US" dirty="0" smtClean="0"/>
              <a:t>Macro processor  acts as a preprocessor to assembler</a:t>
            </a:r>
          </a:p>
          <a:p>
            <a:pPr>
              <a:defRPr/>
            </a:pPr>
            <a:r>
              <a:rPr lang="en-US" dirty="0" smtClean="0"/>
              <a:t>The  target program of a macro processor is assembly language code without macro definitions or calls (Assembly language code without macros)  </a:t>
            </a:r>
          </a:p>
          <a:p>
            <a:pPr>
              <a:defRPr/>
            </a:pPr>
            <a:r>
              <a:rPr lang="en-US" dirty="0" smtClean="0"/>
              <a:t>Assembly language code without macros</a:t>
            </a:r>
          </a:p>
          <a:p>
            <a:r>
              <a:rPr lang="en-US" dirty="0" smtClean="0"/>
              <a:t>Macro Header consists of the word Macro, Macro name and parameters</a:t>
            </a:r>
          </a:p>
          <a:p>
            <a:r>
              <a:rPr lang="en-US" dirty="0" smtClean="0"/>
              <a:t>Footer of a Macro is MEND</a:t>
            </a:r>
          </a:p>
          <a:p>
            <a:r>
              <a:rPr lang="en-US" dirty="0" smtClean="0"/>
              <a:t>Macro definitions contain the formal parameters, macro  call contain the  actual </a:t>
            </a:r>
            <a:r>
              <a:rPr lang="en-US" dirty="0" err="1" smtClean="0"/>
              <a:t>prameters</a:t>
            </a:r>
            <a:endParaRPr lang="en-US" dirty="0" smtClean="0"/>
          </a:p>
          <a:p>
            <a:r>
              <a:rPr lang="en-US" dirty="0" smtClean="0"/>
              <a:t>Macro is an abbreviation for a group of instructions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When Positional Parameters are used, actual values are substituted on the basis of their position in Macro-call Statement</a:t>
            </a:r>
          </a:p>
          <a:p>
            <a:r>
              <a:rPr lang="en-US" dirty="0" smtClean="0"/>
              <a:t>Keyword Parameters are used to assign default values to parameters. They are specified by name in macro call.</a:t>
            </a:r>
          </a:p>
          <a:p>
            <a:r>
              <a:rPr lang="en-US" dirty="0" smtClean="0"/>
              <a:t>Macro can be defined with both positional and keyword parameter</a:t>
            </a:r>
          </a:p>
          <a:p>
            <a:r>
              <a:rPr lang="en-US" dirty="0" smtClean="0"/>
              <a:t>MNT is the macro name table, which stores macro name and its start address in MDT</a:t>
            </a:r>
          </a:p>
          <a:p>
            <a:r>
              <a:rPr lang="en-US" dirty="0" smtClean="0"/>
              <a:t>MDT is macro definition table, which stores the macro definition.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Q) </a:t>
            </a:r>
            <a:r>
              <a:rPr lang="it-IT" sz="2200" dirty="0" smtClean="0"/>
              <a:t>Given the following </a:t>
            </a:r>
            <a:r>
              <a:rPr lang="it-IT" sz="2200" dirty="0" smtClean="0">
                <a:solidFill>
                  <a:srgbClr val="FF0000"/>
                </a:solidFill>
              </a:rPr>
              <a:t>Macro Definition header</a:t>
            </a:r>
            <a:r>
              <a:rPr lang="it-IT" sz="2200" dirty="0" smtClean="0"/>
              <a:t> below, what is the value of A,B,C,D </a:t>
            </a:r>
            <a:r>
              <a:rPr lang="it-IT" sz="2400" dirty="0" smtClean="0"/>
              <a:t>after the macro CALLs </a:t>
            </a:r>
            <a:endParaRPr lang="it-IT" sz="2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334000"/>
          </a:xfrm>
        </p:spPr>
        <p:txBody>
          <a:bodyPr>
            <a:normAutofit fontScale="62500" lnSpcReduction="20000"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MACRO INCR &amp;A, &amp;B, &amp;C=3, &amp;D=4 (Formal)</a:t>
            </a:r>
          </a:p>
          <a:p>
            <a:endParaRPr lang="it-IT" b="1" dirty="0" smtClean="0">
              <a:solidFill>
                <a:srgbClr val="FF0000"/>
              </a:solidFill>
            </a:endParaRPr>
          </a:p>
          <a:p>
            <a:endParaRPr lang="it-IT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dirty="0" smtClean="0"/>
              <a:t>Q) What are values of A, B, C, D after the Following CALL? </a:t>
            </a:r>
          </a:p>
          <a:p>
            <a:r>
              <a:rPr lang="it-IT" dirty="0" smtClean="0">
                <a:solidFill>
                  <a:srgbClr val="0070C0"/>
                </a:solidFill>
              </a:rPr>
              <a:t>INCR 1,2,D=5        (Actual)                                     </a:t>
            </a:r>
            <a:r>
              <a:rPr lang="it-IT" dirty="0" smtClean="0"/>
              <a:t>Ans) A=1,B=2,C=3,D=5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Q) What are values of A, B, C, D after the Following CALL? </a:t>
            </a:r>
            <a:endParaRPr lang="it-IT" dirty="0" smtClean="0">
              <a:solidFill>
                <a:srgbClr val="0070C0"/>
              </a:solidFill>
            </a:endParaRPr>
          </a:p>
          <a:p>
            <a:r>
              <a:rPr lang="it-IT" dirty="0" smtClean="0">
                <a:solidFill>
                  <a:srgbClr val="0070C0"/>
                </a:solidFill>
              </a:rPr>
              <a:t>INCR 3,4,C=5 (Actual)			</a:t>
            </a:r>
            <a:r>
              <a:rPr lang="it-IT" dirty="0" smtClean="0"/>
              <a:t>Ans) A=3,B=4,C=5,D=4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Q) What are values of A, B, C, D after the Following CALL? </a:t>
            </a:r>
            <a:endParaRPr lang="it-IT" dirty="0" smtClean="0">
              <a:solidFill>
                <a:srgbClr val="0070C0"/>
              </a:solidFill>
            </a:endParaRPr>
          </a:p>
          <a:p>
            <a:r>
              <a:rPr lang="it-IT" dirty="0" smtClean="0">
                <a:solidFill>
                  <a:srgbClr val="0070C0"/>
                </a:solidFill>
              </a:rPr>
              <a:t>INCR 3,4 (Actual)	---     			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Q) What are values of A, B, C, D after the Following CALL? </a:t>
            </a:r>
          </a:p>
          <a:p>
            <a:r>
              <a:rPr lang="it-IT" dirty="0" smtClean="0">
                <a:solidFill>
                  <a:srgbClr val="0070C0"/>
                </a:solidFill>
              </a:rPr>
              <a:t>INCR 5,6,7,8 (Actual)	</a:t>
            </a:r>
          </a:p>
          <a:p>
            <a:endParaRPr lang="it-IT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dirty="0" smtClean="0"/>
              <a:t>Q) What are values of A, B, C, D after the Following CALL? </a:t>
            </a:r>
          </a:p>
          <a:p>
            <a:r>
              <a:rPr lang="it-IT" dirty="0" smtClean="0">
                <a:solidFill>
                  <a:srgbClr val="0070C0"/>
                </a:solidFill>
              </a:rPr>
              <a:t>INCR 1, C=4 (Actual)	</a:t>
            </a:r>
            <a:r>
              <a:rPr lang="it-IT" dirty="0" smtClean="0">
                <a:solidFill>
                  <a:srgbClr val="FF0000"/>
                </a:solidFill>
              </a:rPr>
              <a:t>ERROR	</a:t>
            </a:r>
            <a:r>
              <a:rPr lang="it-IT" dirty="0" smtClean="0">
                <a:solidFill>
                  <a:srgbClr val="0070C0"/>
                </a:solidFill>
              </a:rPr>
              <a:t>		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Q) </a:t>
            </a:r>
            <a:r>
              <a:rPr lang="it-IT" sz="2200" dirty="0" smtClean="0"/>
              <a:t>Given the following macro Definition and macro CALLs, answer the following. </a:t>
            </a:r>
            <a:br>
              <a:rPr lang="it-IT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 fontScale="47500" lnSpcReduction="20000"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MACRO INCR &amp;X, &amp;Y=3, &amp;Z=9 (Formal)</a:t>
            </a:r>
          </a:p>
          <a:p>
            <a:pPr>
              <a:buNone/>
            </a:pPr>
            <a:endParaRPr lang="it-IT" dirty="0" smtClean="0">
              <a:solidFill>
                <a:srgbClr val="0070C0"/>
              </a:solidFill>
            </a:endParaRPr>
          </a:p>
          <a:p>
            <a:r>
              <a:rPr lang="it-IT" dirty="0" smtClean="0"/>
              <a:t>INCR 1, &amp;Y=1, &amp;Z=1 (Actual)</a:t>
            </a:r>
          </a:p>
          <a:p>
            <a:pPr>
              <a:buNone/>
            </a:pPr>
            <a:r>
              <a:rPr lang="it-IT" dirty="0" smtClean="0"/>
              <a:t>Q) What are values of  X, Y, Z after the above CALL?</a:t>
            </a:r>
          </a:p>
          <a:p>
            <a:pPr>
              <a:buNone/>
            </a:pPr>
            <a:r>
              <a:rPr lang="it-IT" dirty="0" smtClean="0"/>
              <a:t>Ans)   X=?, Y=?, Z=?</a:t>
            </a:r>
          </a:p>
          <a:p>
            <a:pPr>
              <a:buNone/>
            </a:pPr>
            <a:r>
              <a:rPr lang="it-IT" dirty="0" smtClean="0">
                <a:solidFill>
                  <a:srgbClr val="7030A0"/>
                </a:solidFill>
              </a:rPr>
              <a:t>Ans 1,1,1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INCR 2			(Actual)</a:t>
            </a:r>
          </a:p>
          <a:p>
            <a:pPr>
              <a:buNone/>
            </a:pPr>
            <a:r>
              <a:rPr lang="it-IT" dirty="0" smtClean="0"/>
              <a:t>Q) What are values of  X, Y, Z after the above CALL?</a:t>
            </a:r>
          </a:p>
          <a:p>
            <a:pPr>
              <a:buNone/>
            </a:pPr>
            <a:r>
              <a:rPr lang="it-IT" dirty="0" smtClean="0"/>
              <a:t>Ans)   X=?, Y=?, Z=?</a:t>
            </a:r>
          </a:p>
          <a:p>
            <a:pPr>
              <a:buNone/>
            </a:pPr>
            <a:r>
              <a:rPr lang="it-IT" dirty="0" smtClean="0">
                <a:solidFill>
                  <a:srgbClr val="7030A0"/>
                </a:solidFill>
              </a:rPr>
              <a:t>Ans   2,3,9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INCR 2, &amp;Z=5		(Actual)</a:t>
            </a:r>
          </a:p>
          <a:p>
            <a:pPr>
              <a:buNone/>
            </a:pPr>
            <a:r>
              <a:rPr lang="it-IT" dirty="0" smtClean="0"/>
              <a:t>Q) What are values of  X, Y, Z after the above CALL?</a:t>
            </a:r>
          </a:p>
          <a:p>
            <a:pPr>
              <a:buNone/>
            </a:pPr>
            <a:r>
              <a:rPr lang="it-IT" dirty="0" smtClean="0"/>
              <a:t>Ans)   X=?, Y=?, Z=?</a:t>
            </a:r>
          </a:p>
          <a:p>
            <a:pPr>
              <a:buNone/>
            </a:pPr>
            <a:r>
              <a:rPr lang="it-IT" b="1" dirty="0" smtClean="0">
                <a:solidFill>
                  <a:srgbClr val="7030A0"/>
                </a:solidFill>
              </a:rPr>
              <a:t>Ans -  2,3 5</a:t>
            </a:r>
          </a:p>
          <a:p>
            <a:pPr>
              <a:buNone/>
            </a:pPr>
            <a:endParaRPr lang="it-IT" dirty="0" smtClean="0"/>
          </a:p>
          <a:p>
            <a:r>
              <a:rPr lang="it-IT" b="1" dirty="0" smtClean="0"/>
              <a:t>INCR &amp;Y=4,&amp;Z=5		(Actual)</a:t>
            </a:r>
          </a:p>
          <a:p>
            <a:pPr>
              <a:buNone/>
            </a:pPr>
            <a:r>
              <a:rPr lang="it-IT" b="1" dirty="0" smtClean="0"/>
              <a:t>Q) What are values of  X, Y, Z after the above CALL?</a:t>
            </a:r>
          </a:p>
          <a:p>
            <a:pPr>
              <a:buNone/>
            </a:pPr>
            <a:r>
              <a:rPr lang="it-IT" b="1" dirty="0" smtClean="0"/>
              <a:t>Ans)   X=?, Y=?, Z=?</a:t>
            </a:r>
          </a:p>
          <a:p>
            <a:pPr>
              <a:buNone/>
            </a:pPr>
            <a:r>
              <a:rPr lang="it-IT" b="1" dirty="0" smtClean="0"/>
              <a:t>Ans -  Error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Given ALP code below with macros, answer the following : </a:t>
            </a:r>
            <a:br>
              <a:rPr lang="en-US" sz="2100" dirty="0" smtClean="0"/>
            </a:br>
            <a:endParaRPr lang="en-US" sz="2100" dirty="0" smtClean="0"/>
          </a:p>
        </p:txBody>
      </p:sp>
      <p:graphicFrame>
        <p:nvGraphicFramePr>
          <p:cNvPr id="55321" name="Group 25"/>
          <p:cNvGraphicFramePr>
            <a:graphicFrameLocks noGrp="1"/>
          </p:cNvGraphicFramePr>
          <p:nvPr>
            <p:ph idx="1"/>
          </p:nvPr>
        </p:nvGraphicFramePr>
        <p:xfrm>
          <a:off x="609600" y="990600"/>
          <a:ext cx="7848600" cy="5358384"/>
        </p:xfrm>
        <a:graphic>
          <a:graphicData uri="http://schemas.openxmlformats.org/drawingml/2006/table">
            <a:tbl>
              <a:tblPr/>
              <a:tblGrid>
                <a:gridCol w="3924300"/>
                <a:gridCol w="3924300"/>
              </a:tblGrid>
              <a:tr h="4052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LOAD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MACRO ADD1 ARG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LOAD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STORE ARG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MACRO ADD5 A1, A2, A3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LOAD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STORE 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ADD1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ADD1 A1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LOAD A2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LOAD A3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ADD5 D1, D2, D3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MACRO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OUTER  &amp;MACRONM, &amp;OP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MACRO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&amp;MACRONM  &amp;X, &amp;Y, &amp;Z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LOAD &amp;X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&amp;OP  &amp;Y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  &amp;Z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600" dirty="0" smtClean="0"/>
                        <a:t>Q) Give the names of all the macros that you see below.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Q) Name the macro with nested Macro Call within its definition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Q) Name a macro which is being called inside another macro definition.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Q) Name the macro with nested macro definition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1600" dirty="0" smtClean="0"/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1600" dirty="0" smtClean="0"/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1600" dirty="0" smtClean="0"/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600" dirty="0" smtClean="0"/>
                        <a:t>A) Give the names of all the macros that you see below.  (ADD1,ADD5,OUTER)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600" dirty="0" smtClean="0"/>
                        <a:t>A) Name the macro with nested Macro Call within its definition (ADD5)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AutoNum type="alphaUcParenR"/>
                        <a:tabLst/>
                      </a:pPr>
                      <a:r>
                        <a:rPr lang="en-US" sz="1600" dirty="0" smtClean="0"/>
                        <a:t>Name a macro which is being called inside another macro definition (ADD1)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600" dirty="0" smtClean="0"/>
                        <a:t>A) Name the macro with nested macro definition (OUTER)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04800"/>
            <a:ext cx="3581400" cy="617220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Q)Identify the name of macro with nested macro call.</a:t>
            </a:r>
          </a:p>
          <a:p>
            <a:pPr>
              <a:buNone/>
            </a:pPr>
            <a:r>
              <a:rPr lang="en-US" sz="2200" dirty="0" smtClean="0"/>
              <a:t>Q) Identify the macro, whose call is  nested within another macro definition.</a:t>
            </a:r>
          </a:p>
          <a:p>
            <a:pPr>
              <a:buNone/>
            </a:pPr>
            <a:r>
              <a:rPr lang="en-US" sz="2200" dirty="0" smtClean="0"/>
              <a:t>MACRO</a:t>
            </a:r>
          </a:p>
          <a:p>
            <a:pPr>
              <a:buNone/>
            </a:pPr>
            <a:r>
              <a:rPr lang="en-US" sz="2200" dirty="0" smtClean="0"/>
              <a:t>COMP &amp;A</a:t>
            </a:r>
          </a:p>
          <a:p>
            <a:pPr>
              <a:buNone/>
            </a:pPr>
            <a:r>
              <a:rPr lang="en-US" sz="2200" dirty="0" smtClean="0"/>
              <a:t>MOVER AREG,&amp;A	</a:t>
            </a:r>
          </a:p>
          <a:p>
            <a:pPr>
              <a:buNone/>
            </a:pPr>
            <a:r>
              <a:rPr lang="en-US" sz="2200" dirty="0" smtClean="0"/>
              <a:t>ADD AREG,=‘5’</a:t>
            </a:r>
          </a:p>
          <a:p>
            <a:pPr>
              <a:buNone/>
            </a:pPr>
            <a:r>
              <a:rPr lang="en-US" sz="2200" dirty="0" smtClean="0"/>
              <a:t>MOVEM AREG,&amp;A</a:t>
            </a:r>
          </a:p>
          <a:p>
            <a:pPr>
              <a:buNone/>
            </a:pPr>
            <a:r>
              <a:rPr lang="en-US" sz="2200" dirty="0" smtClean="0"/>
              <a:t>MEND</a:t>
            </a:r>
          </a:p>
          <a:p>
            <a:pPr>
              <a:buNone/>
            </a:pPr>
            <a:r>
              <a:rPr lang="en-US" sz="2200" dirty="0" smtClean="0"/>
              <a:t>MACRO</a:t>
            </a:r>
          </a:p>
          <a:p>
            <a:pPr>
              <a:buNone/>
            </a:pPr>
            <a:r>
              <a:rPr lang="en-US" sz="2200" dirty="0" smtClean="0"/>
              <a:t>COMP1 &amp;A1,&amp;B1,&amp;C1</a:t>
            </a:r>
          </a:p>
          <a:p>
            <a:pPr>
              <a:buNone/>
            </a:pPr>
            <a:r>
              <a:rPr lang="en-US" sz="2200" dirty="0" smtClean="0"/>
              <a:t>COMP &amp;A1</a:t>
            </a:r>
          </a:p>
          <a:p>
            <a:pPr>
              <a:buNone/>
            </a:pPr>
            <a:r>
              <a:rPr lang="en-US" sz="2200" dirty="0" smtClean="0"/>
              <a:t>COMP &amp;B1</a:t>
            </a:r>
          </a:p>
          <a:p>
            <a:pPr>
              <a:buNone/>
            </a:pPr>
            <a:r>
              <a:rPr lang="en-US" sz="2200" dirty="0" smtClean="0"/>
              <a:t>COMP &amp;C1</a:t>
            </a:r>
          </a:p>
          <a:p>
            <a:pPr>
              <a:buNone/>
            </a:pPr>
            <a:r>
              <a:rPr lang="en-US" sz="2200" dirty="0" smtClean="0"/>
              <a:t>MEND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495800" y="304800"/>
            <a:ext cx="3581400" cy="617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/>
              <a:t>Ans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)Identify the name of macro with nested macro call –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/>
              <a:t>Ans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Identify the macro, whose call is  nested within another macro definition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MACRO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COMP &amp;A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MOVER AREG,&amp;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 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MOVEM AREG,&amp;A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MACRO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COMP1 &amp;A1,&amp;B1,&amp;C1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COMP &amp;A1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COMP &amp;B1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COMP &amp;C1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590800"/>
            <a:ext cx="5410200" cy="39163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MACRO VARY &amp;COUNT, &amp;ARG1</a:t>
            </a:r>
          </a:p>
          <a:p>
            <a:pPr>
              <a:buNone/>
            </a:pPr>
            <a:r>
              <a:rPr lang="en-US" sz="1200" dirty="0" smtClean="0"/>
              <a:t>	 		AIF  	(&amp;COUNT .EQ. 1)  	.ONCE</a:t>
            </a:r>
          </a:p>
          <a:p>
            <a:pPr>
              <a:buNone/>
            </a:pPr>
            <a:r>
              <a:rPr lang="en-US" sz="1200" dirty="0" smtClean="0"/>
              <a:t>			AIF  	(&amp;COUNT .EQ. 2)  	.TWICE</a:t>
            </a:r>
          </a:p>
          <a:p>
            <a:pPr>
              <a:buNone/>
            </a:pPr>
            <a:r>
              <a:rPr lang="en-US" sz="1200" dirty="0" smtClean="0"/>
              <a:t>			AIF  	(&amp;COUNT .EQ. 3)  	.THRICE</a:t>
            </a:r>
          </a:p>
          <a:p>
            <a:pPr>
              <a:buNone/>
            </a:pPr>
            <a:r>
              <a:rPr lang="en-US" sz="1200" dirty="0" smtClean="0"/>
              <a:t>			AGO    	.FINAL</a:t>
            </a:r>
          </a:p>
          <a:p>
            <a:pPr>
              <a:buNone/>
            </a:pPr>
            <a:r>
              <a:rPr lang="en-US" sz="1200" dirty="0" smtClean="0"/>
              <a:t>.ONCE 	             MOVER 	AREG,X</a:t>
            </a:r>
          </a:p>
          <a:p>
            <a:pPr>
              <a:buNone/>
            </a:pPr>
            <a:r>
              <a:rPr lang="en-US" sz="1200" dirty="0" smtClean="0"/>
              <a:t>			ADD 	AREG, &amp;ARG1</a:t>
            </a:r>
          </a:p>
          <a:p>
            <a:pPr>
              <a:buNone/>
            </a:pPr>
            <a:r>
              <a:rPr lang="en-US" sz="1200" dirty="0" smtClean="0"/>
              <a:t>			AGO	.FINAL</a:t>
            </a:r>
          </a:p>
          <a:p>
            <a:pPr>
              <a:buNone/>
            </a:pPr>
            <a:r>
              <a:rPr lang="en-US" sz="1200" dirty="0" smtClean="0"/>
              <a:t>.TWICE	            MOVER 	AREG,X</a:t>
            </a:r>
          </a:p>
          <a:p>
            <a:pPr>
              <a:buNone/>
            </a:pPr>
            <a:r>
              <a:rPr lang="en-US" sz="1200" dirty="0" smtClean="0"/>
              <a:t>			ADD  	AREG, &amp;ARG1</a:t>
            </a:r>
          </a:p>
          <a:p>
            <a:pPr>
              <a:buNone/>
            </a:pPr>
            <a:r>
              <a:rPr lang="en-US" sz="1200" dirty="0" smtClean="0"/>
              <a:t>			ADD 	AREG, &amp;ARG1</a:t>
            </a:r>
          </a:p>
          <a:p>
            <a:pPr>
              <a:buNone/>
            </a:pPr>
            <a:r>
              <a:rPr lang="en-US" sz="1200" dirty="0" smtClean="0"/>
              <a:t>			AGO	.FINAL</a:t>
            </a:r>
          </a:p>
          <a:p>
            <a:pPr>
              <a:buNone/>
            </a:pPr>
            <a:r>
              <a:rPr lang="en-US" sz="1200" dirty="0" smtClean="0"/>
              <a:t>.THRICE              MOVER 	AREG,X</a:t>
            </a:r>
          </a:p>
          <a:p>
            <a:pPr>
              <a:buNone/>
            </a:pPr>
            <a:r>
              <a:rPr lang="en-US" sz="1200" dirty="0" smtClean="0"/>
              <a:t>			ADD 	AREG, &amp;ARG1</a:t>
            </a:r>
          </a:p>
          <a:p>
            <a:pPr>
              <a:buNone/>
            </a:pPr>
            <a:r>
              <a:rPr lang="en-US" sz="1200" dirty="0" smtClean="0"/>
              <a:t>			ADD 	AREG, &amp;ARG1</a:t>
            </a:r>
          </a:p>
          <a:p>
            <a:pPr>
              <a:buNone/>
            </a:pPr>
            <a:r>
              <a:rPr lang="en-US" sz="1200" dirty="0" smtClean="0"/>
              <a:t>			ADD 	AREG, &amp;ARG1</a:t>
            </a:r>
          </a:p>
          <a:p>
            <a:pPr>
              <a:buNone/>
            </a:pPr>
            <a:r>
              <a:rPr lang="en-US" sz="1200" dirty="0" smtClean="0"/>
              <a:t>.FINAL 		MEND		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1600" y="76200"/>
            <a:ext cx="3962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Q) IDENTIFY the advanced Macro facilities used below.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)  AIF, AGO, Sequencing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143000"/>
            <a:ext cx="339108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Q) IDENTIFY the Sequencing variables used below.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)  .ONCE, .TWICE, .THRICE, .FINAL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"/>
            <a:ext cx="4724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Q) IDENTIFY the following in macro below:</a:t>
            </a:r>
          </a:p>
          <a:p>
            <a:endParaRPr lang="en-US" dirty="0" smtClean="0"/>
          </a:p>
          <a:p>
            <a:r>
              <a:rPr lang="en-US" dirty="0" smtClean="0"/>
              <a:t>Name of the Macro   :  </a:t>
            </a:r>
            <a:r>
              <a:rPr lang="en-US" dirty="0" err="1" smtClean="0"/>
              <a:t>Ans</a:t>
            </a:r>
            <a:r>
              <a:rPr lang="en-US" dirty="0" smtClean="0"/>
              <a:t>) VARY</a:t>
            </a:r>
          </a:p>
          <a:p>
            <a:r>
              <a:rPr lang="en-US" dirty="0" smtClean="0"/>
              <a:t>Parameters: 	</a:t>
            </a:r>
            <a:r>
              <a:rPr lang="en-US" dirty="0" err="1" smtClean="0"/>
              <a:t>Ans</a:t>
            </a:r>
            <a:r>
              <a:rPr lang="en-US" dirty="0" smtClean="0"/>
              <a:t>) COUNT, ARG1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152400"/>
            <a:ext cx="2133600" cy="2209800"/>
          </a:xfrm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r>
              <a:rPr lang="en-US" sz="2000" b="1" u="sng" dirty="0" smtClean="0"/>
              <a:t>Q) Which 3 statements will be replacing the call ADDER A,B,C</a:t>
            </a:r>
            <a:br>
              <a:rPr lang="en-US" sz="2000" b="1" u="sng" dirty="0" smtClean="0"/>
            </a:br>
            <a:r>
              <a:rPr lang="en-US" sz="2000" b="1" u="sng" dirty="0" smtClean="0"/>
              <a:t>after expansion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5943600" cy="5867400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MACRO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OUTER  &amp;INNERMNM, &amp;OP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	MACRO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	&amp;INNERMNM  &amp;X, &amp;Y, &amp;Z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	LOAD &amp;X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	&amp;OP  &amp;Y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	STORE   &amp;Z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	MEND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MEND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…..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OUTER ADDER, ADD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……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ADDER A,B,C</a:t>
            </a:r>
            <a:endParaRPr lang="en-US" sz="2400" u="sng" dirty="0" smtClean="0"/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dirty="0" smtClean="0"/>
              <a:t>			</a:t>
            </a:r>
            <a:endParaRPr lang="en-US" sz="2400" u="sng" dirty="0" smtClean="0"/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END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Rockwell Extra Bol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9000" y="4267200"/>
            <a:ext cx="1447800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…..</a:t>
            </a:r>
          </a:p>
          <a:p>
            <a:pPr marL="342900" lvl="0" indent="-342900" fontAlgn="base"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…..</a:t>
            </a:r>
          </a:p>
          <a:p>
            <a:pPr marL="342900" lvl="0" indent="-342900" fontAlgn="base"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…..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43200" y="4800600"/>
            <a:ext cx="3886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152400"/>
            <a:ext cx="2133600" cy="2209800"/>
          </a:xfrm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r>
              <a:rPr lang="en-US" sz="1800" b="1" u="sng" dirty="0" smtClean="0"/>
              <a:t>Q) Which 3 statements will be replacing the call ADDER A,B,C after expansion</a:t>
            </a:r>
            <a:br>
              <a:rPr lang="en-US" sz="1800" b="1" u="sng" dirty="0" smtClean="0"/>
            </a:b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800" b="1" u="sng" dirty="0" err="1" smtClean="0"/>
              <a:t>Ans</a:t>
            </a:r>
            <a:r>
              <a:rPr lang="en-US" sz="1800" b="1" u="sng" dirty="0" smtClean="0"/>
              <a:t>) In box below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5943600" cy="5867400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MACRO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OUTER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&amp;INNERMNM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&amp;OP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	MACRO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	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&amp;INNERMNM 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&amp;X, &amp;Y, &amp;Z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	LOAD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&amp;X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	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&amp;OP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&amp;Y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	STORE  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&amp;Z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	MEND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MEND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…..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OUTER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ADDER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ADD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……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ADDER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A,B,C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</a:t>
            </a:r>
            <a:r>
              <a:rPr lang="en-US" sz="2400" b="1" u="sng" dirty="0" smtClean="0"/>
              <a:t> 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dirty="0" smtClean="0"/>
              <a:t>			</a:t>
            </a:r>
            <a:endParaRPr lang="en-US" sz="2400" b="1" u="sng" dirty="0" smtClean="0"/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END</a:t>
            </a:r>
            <a:endParaRPr lang="en-US" sz="24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Rockwell Extra Bold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0603" y="2895600"/>
            <a:ext cx="2094997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MACRO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ckwell Extra Bold" pitchFamily="18" charset="0"/>
            </a:endParaRP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ADDER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&amp;X, &amp;Y, &amp;Z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LOAD 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&amp;X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ADD </a:t>
            </a:r>
            <a:r>
              <a:rPr lang="en-US" sz="1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&amp;Y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        STORE   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&amp;Z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  MEND</a:t>
            </a:r>
          </a:p>
          <a:p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352800" y="3733800"/>
            <a:ext cx="1981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0" y="762000"/>
            <a:ext cx="914400" cy="3276600"/>
          </a:xfrm>
          <a:custGeom>
            <a:avLst/>
            <a:gdLst>
              <a:gd name="connsiteX0" fmla="*/ 294289 w 294289"/>
              <a:gd name="connsiteY0" fmla="*/ 0 h 3042745"/>
              <a:gd name="connsiteX1" fmla="*/ 10510 w 294289"/>
              <a:gd name="connsiteY1" fmla="*/ 1876097 h 3042745"/>
              <a:gd name="connsiteX2" fmla="*/ 231227 w 294289"/>
              <a:gd name="connsiteY2" fmla="*/ 2995449 h 3042745"/>
              <a:gd name="connsiteX3" fmla="*/ 231227 w 294289"/>
              <a:gd name="connsiteY3" fmla="*/ 2995449 h 3042745"/>
              <a:gd name="connsiteX4" fmla="*/ 294289 w 294289"/>
              <a:gd name="connsiteY4" fmla="*/ 3042745 h 304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89" h="3042745">
                <a:moveTo>
                  <a:pt x="294289" y="0"/>
                </a:moveTo>
                <a:cubicBezTo>
                  <a:pt x="157654" y="688428"/>
                  <a:pt x="21020" y="1376856"/>
                  <a:pt x="10510" y="1876097"/>
                </a:cubicBezTo>
                <a:cubicBezTo>
                  <a:pt x="0" y="2375339"/>
                  <a:pt x="231227" y="2995449"/>
                  <a:pt x="231227" y="2995449"/>
                </a:cubicBezTo>
                <a:lnTo>
                  <a:pt x="231227" y="2995449"/>
                </a:lnTo>
                <a:lnTo>
                  <a:pt x="294289" y="304274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438401" y="1676400"/>
            <a:ext cx="1828799" cy="3124200"/>
          </a:xfrm>
          <a:custGeom>
            <a:avLst/>
            <a:gdLst>
              <a:gd name="connsiteX0" fmla="*/ 2916620 w 2916620"/>
              <a:gd name="connsiteY0" fmla="*/ 0 h 2995448"/>
              <a:gd name="connsiteX1" fmla="*/ 1986455 w 2916620"/>
              <a:gd name="connsiteY1" fmla="*/ 2475186 h 2995448"/>
              <a:gd name="connsiteX2" fmla="*/ 0 w 2916620"/>
              <a:gd name="connsiteY2" fmla="*/ 2995448 h 2995448"/>
              <a:gd name="connsiteX3" fmla="*/ 0 w 2916620"/>
              <a:gd name="connsiteY3" fmla="*/ 2995448 h 299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6620" h="2995448">
                <a:moveTo>
                  <a:pt x="2916620" y="0"/>
                </a:moveTo>
                <a:cubicBezTo>
                  <a:pt x="2694589" y="987972"/>
                  <a:pt x="2472558" y="1975945"/>
                  <a:pt x="1986455" y="2475186"/>
                </a:cubicBezTo>
                <a:cubicBezTo>
                  <a:pt x="1500352" y="2974427"/>
                  <a:pt x="0" y="2995448"/>
                  <a:pt x="0" y="2995448"/>
                </a:cubicBezTo>
                <a:lnTo>
                  <a:pt x="0" y="299544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07036" y="4953000"/>
            <a:ext cx="1826013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342900" lvl="0" indent="-342900" fontAlgn="base"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LOAD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</a:t>
            </a:r>
          </a:p>
          <a:p>
            <a:pPr marL="342900" lvl="0" indent="-342900" fontAlgn="base"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ADD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B</a:t>
            </a:r>
          </a:p>
          <a:p>
            <a:pPr marL="342900" lvl="0" indent="-342900" fontAlgn="base"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STORE  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C</a:t>
            </a:r>
          </a:p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90800" y="4876800"/>
            <a:ext cx="457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629400" y="34290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3276600"/>
            <a:ext cx="2438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86100" y="16383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6324600" y="3810000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457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Q) Fill MNT, MDT and Generate Output of Pass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2895600" cy="62484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t-IT" b="1" dirty="0" smtClean="0"/>
              <a:t>MACRO INCR &amp;A,&amp;B,&amp;REG</a:t>
            </a:r>
          </a:p>
          <a:p>
            <a:pPr>
              <a:buNone/>
            </a:pPr>
            <a:r>
              <a:rPr lang="it-IT" b="1" dirty="0" smtClean="0"/>
              <a:t>MOVER 	&amp;REG,&amp;A</a:t>
            </a:r>
          </a:p>
          <a:p>
            <a:pPr>
              <a:buNone/>
            </a:pPr>
            <a:r>
              <a:rPr lang="it-IT" b="1" dirty="0" smtClean="0"/>
              <a:t>ADD  		&amp;REG,=‘1’</a:t>
            </a:r>
          </a:p>
          <a:p>
            <a:pPr>
              <a:buNone/>
            </a:pPr>
            <a:r>
              <a:rPr lang="it-IT" b="1" dirty="0" smtClean="0"/>
              <a:t>MOVEM 	&amp;REG,&amp;A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ADDS1 &amp;C,&amp;D</a:t>
            </a:r>
          </a:p>
          <a:p>
            <a:pPr>
              <a:buNone/>
            </a:pPr>
            <a:r>
              <a:rPr lang="it-IT" b="1" dirty="0" smtClean="0"/>
              <a:t>MOVER 	AREG, &amp;C</a:t>
            </a:r>
          </a:p>
          <a:p>
            <a:pPr>
              <a:buNone/>
            </a:pPr>
            <a:r>
              <a:rPr lang="it-IT" b="1" dirty="0" smtClean="0"/>
              <a:t>ADD 		AREG, &amp;D</a:t>
            </a:r>
          </a:p>
          <a:p>
            <a:pPr>
              <a:buNone/>
            </a:pPr>
            <a:r>
              <a:rPr lang="it-IT" b="1" dirty="0" smtClean="0"/>
              <a:t>MOVEM 	AREG, &amp;D</a:t>
            </a:r>
          </a:p>
          <a:p>
            <a:pPr>
              <a:buNone/>
            </a:pPr>
            <a:r>
              <a:rPr lang="it-IT" b="1" dirty="0" smtClean="0"/>
              <a:t>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SUBS1 &amp;C1,&amp;D1</a:t>
            </a:r>
          </a:p>
          <a:p>
            <a:pPr>
              <a:buNone/>
            </a:pPr>
            <a:r>
              <a:rPr lang="it-IT" b="1" dirty="0" smtClean="0"/>
              <a:t>MOVER 	BREG, &amp;C1</a:t>
            </a:r>
          </a:p>
          <a:p>
            <a:pPr>
              <a:buNone/>
            </a:pPr>
            <a:r>
              <a:rPr lang="it-IT" b="1" dirty="0" smtClean="0"/>
              <a:t>SUB		BREG, &amp;D1</a:t>
            </a:r>
          </a:p>
          <a:p>
            <a:pPr>
              <a:buNone/>
            </a:pPr>
            <a:r>
              <a:rPr lang="it-IT" b="1" dirty="0" smtClean="0"/>
              <a:t>MOVEM 	BREG, &amp;D1</a:t>
            </a:r>
          </a:p>
          <a:p>
            <a:pPr>
              <a:buNone/>
            </a:pPr>
            <a:r>
              <a:rPr lang="it-IT" b="1" dirty="0" smtClean="0"/>
              <a:t>WRITE 	&amp;D1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ADDS1	N1,N2</a:t>
            </a:r>
          </a:p>
          <a:p>
            <a:pPr>
              <a:buNone/>
            </a:pPr>
            <a:r>
              <a:rPr lang="it-IT" b="1" dirty="0" smtClean="0"/>
              <a:t>SUBS1 	N1,N2</a:t>
            </a:r>
          </a:p>
          <a:p>
            <a:pPr>
              <a:buNone/>
            </a:pPr>
            <a:r>
              <a:rPr lang="it-IT" b="1" dirty="0" smtClean="0"/>
              <a:t>INCR	N1,N2,DREG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</a:p>
          <a:p>
            <a:pPr>
              <a:buNone/>
            </a:pPr>
            <a:r>
              <a:rPr lang="it-IT" b="1" dirty="0" smtClean="0"/>
              <a:t>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609600"/>
            <a:ext cx="1524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PASS1 - STORE the MACROS in MNT, MDT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1905000"/>
          <a:ext cx="1676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1" y="582518"/>
          <a:ext cx="3047999" cy="5973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99"/>
                <a:gridCol w="2667000"/>
              </a:tblGrid>
              <a:tr h="3051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22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it-IT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221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it-IT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99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791200" y="457200"/>
          <a:ext cx="381000" cy="570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799" y="1921040"/>
          <a:ext cx="457201" cy="158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Ans</a:t>
            </a:r>
            <a:r>
              <a:rPr lang="en-US" sz="2200" dirty="0" smtClean="0"/>
              <a:t>) MNT, MDT, and Generated Output of Pass 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2895600" cy="62484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INCR &amp;A,&amp;B,&amp;REG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	&amp;REG,&amp;A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 		&amp;REG,=‘1’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&amp;REG,&amp;A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ADDS1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AREG,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	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SUBS1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BREG,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ADDS1	N1,N2</a:t>
            </a:r>
          </a:p>
          <a:p>
            <a:pPr>
              <a:buNone/>
            </a:pPr>
            <a:r>
              <a:rPr lang="it-IT" b="1" dirty="0" smtClean="0"/>
              <a:t>SUBS1 	N1,N2</a:t>
            </a:r>
          </a:p>
          <a:p>
            <a:pPr>
              <a:buNone/>
            </a:pPr>
            <a:r>
              <a:rPr lang="it-IT" b="1" dirty="0" smtClean="0"/>
              <a:t>INCR	N1,N2,DREG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609600"/>
            <a:ext cx="1524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PASS1 - STORE the MACROS in MNT, MDT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1905000"/>
          <a:ext cx="1676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133599" cy="601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1142999"/>
              </a:tblGrid>
              <a:tr h="316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&amp;A,&amp;B,&amp;REG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#0,=‘1’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AREG, #0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AREG,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AREG,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BREG, #0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BREG,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BREG,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0" y="609600"/>
          <a:ext cx="457201" cy="601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799" y="1921040"/>
          <a:ext cx="457201" cy="158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05200" y="3810000"/>
            <a:ext cx="1752600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START 	200</a:t>
            </a:r>
          </a:p>
          <a:p>
            <a:r>
              <a:rPr lang="it-IT" sz="1200" b="1" dirty="0" smtClean="0"/>
              <a:t>READ 	N1</a:t>
            </a:r>
          </a:p>
          <a:p>
            <a:r>
              <a:rPr lang="it-IT" sz="1200" b="1" dirty="0" smtClean="0"/>
              <a:t>READ	 N2</a:t>
            </a:r>
          </a:p>
          <a:p>
            <a:r>
              <a:rPr lang="it-IT" sz="1200" b="1" dirty="0" smtClean="0"/>
              <a:t>ADDS1	N1,N2</a:t>
            </a:r>
          </a:p>
          <a:p>
            <a:r>
              <a:rPr lang="it-IT" sz="1200" b="1" dirty="0" smtClean="0"/>
              <a:t>SUBS1 	N1,N2</a:t>
            </a:r>
          </a:p>
          <a:p>
            <a:r>
              <a:rPr lang="it-IT" sz="1200" b="1" dirty="0" smtClean="0"/>
              <a:t>INCR    N1,N2,DREG</a:t>
            </a:r>
          </a:p>
          <a:p>
            <a:pPr>
              <a:buNone/>
            </a:pPr>
            <a:r>
              <a:rPr lang="it-IT" sz="1200" b="1" dirty="0" smtClean="0"/>
              <a:t>STOP</a:t>
            </a:r>
          </a:p>
          <a:p>
            <a:pPr>
              <a:buNone/>
            </a:pPr>
            <a:r>
              <a:rPr lang="it-IT" sz="1200" b="1" dirty="0" smtClean="0"/>
              <a:t>N1  DS 	2</a:t>
            </a:r>
          </a:p>
          <a:p>
            <a:pPr>
              <a:buNone/>
            </a:pPr>
            <a:r>
              <a:rPr lang="it-IT" sz="1200" b="1" dirty="0" smtClean="0"/>
              <a:t>N2  DS	2</a:t>
            </a:r>
          </a:p>
          <a:p>
            <a:pPr>
              <a:buNone/>
            </a:pPr>
            <a:r>
              <a:rPr lang="it-IT" sz="1200" b="1" dirty="0" smtClean="0"/>
              <a:t>END</a:t>
            </a:r>
            <a:endParaRPr lang="en-US" sz="1200" dirty="0" smtClean="0"/>
          </a:p>
          <a:p>
            <a:endParaRPr lang="it-IT" sz="1200" b="1" dirty="0" smtClean="0"/>
          </a:p>
          <a:p>
            <a:endParaRPr lang="it-IT" sz="1200" b="1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67200" cy="48768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MACRO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INCR 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&amp;X, &amp;Y,&amp;REG=AREG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	MOVER 	&amp;REG,&amp;X       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	ADD 		&amp;REG,&amp;Y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	MOVEM 	&amp;REG,&amp;X 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MEND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MACRO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DECR 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&amp;X, &amp;Y,&amp;REG=BREG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	MOVER 	&amp;REG,&amp;X       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	SUB 		&amp;REG,&amp;Y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	MOVEM 	&amp;REG,&amp;X 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MEND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START 100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READ N1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READ N2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INCR N1,N2,REG=CREG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33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DECR N1,N2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STOP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N1 	DS 	1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N2 	DS 	1</a:t>
            </a:r>
            <a:endParaRPr lang="en-US" b="1" u="sng" dirty="0" smtClean="0">
              <a:effectLst>
                <a:outerShdw blurRad="38100" dist="38100" dir="2700000" algn="tl">
                  <a:srgbClr val="000000"/>
                </a:outerShdw>
              </a:effectLst>
              <a:latin typeface="Rockwell Extra Bold" pitchFamily="18" charset="0"/>
            </a:endParaRP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END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24600" y="381000"/>
          <a:ext cx="259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in MDT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2800" y="2402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MNT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2956560"/>
          <a:ext cx="35052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lvl="0" indent="0" algn="l" defTabSz="914400" rtl="0" eaLnBrk="1" fontAlgn="base" latinLnBrk="0" hangingPunct="1"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None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defTabSz="914400" rtl="0" eaLnBrk="1" fontAlgn="base" latinLnBrk="0" hangingPunct="1"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None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2754868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MDT</a:t>
            </a:r>
            <a:endParaRPr lang="en-US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5715000" cy="1066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Q) Fill MNT, MDT and Generate Output of Pass I</a:t>
            </a:r>
            <a:br>
              <a:rPr lang="en-US" sz="2200" dirty="0" smtClean="0"/>
            </a:br>
            <a:r>
              <a:rPr lang="en-US" sz="2200" dirty="0" smtClean="0"/>
              <a:t>Q) Expand the CALLs in PASS2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200" dirty="0" smtClean="0"/>
              <a:t>Q)  Give input ALP with Macros,  and output with expanded macro calls, fill in the blanks   [1 mark]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/>
              <a:t>  	MACRO INCR</a:t>
            </a:r>
          </a:p>
          <a:p>
            <a:pPr>
              <a:buNone/>
            </a:pPr>
            <a:r>
              <a:rPr lang="it-IT" dirty="0" smtClean="0"/>
              <a:t>	MOVER AREG, X</a:t>
            </a:r>
          </a:p>
          <a:p>
            <a:pPr>
              <a:buNone/>
            </a:pPr>
            <a:r>
              <a:rPr lang="it-IT" dirty="0" smtClean="0"/>
              <a:t>	ADD AREG,=‘1’</a:t>
            </a:r>
          </a:p>
          <a:p>
            <a:pPr>
              <a:buNone/>
            </a:pPr>
            <a:r>
              <a:rPr lang="it-IT" dirty="0" smtClean="0"/>
              <a:t>	MOVEM AREG,X</a:t>
            </a:r>
          </a:p>
          <a:p>
            <a:pPr>
              <a:buNone/>
            </a:pPr>
            <a:r>
              <a:rPr lang="it-IT" dirty="0" smtClean="0"/>
              <a:t>	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	</a:t>
            </a:r>
          </a:p>
          <a:p>
            <a:pPr>
              <a:buNone/>
            </a:pPr>
            <a:r>
              <a:rPr lang="it-IT" dirty="0" smtClean="0"/>
              <a:t>	INCR    </a:t>
            </a: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	X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/>
              <a:t>    MOVER AREG,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/>
              <a:t>    ADD AREG,=‘1’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FF0000"/>
                </a:solidFill>
              </a:rPr>
              <a:t>    ------------------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------------------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4267200" cy="3657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START 100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READ N1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READ N2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INCR N1,N2,REG=CREG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DECR N1,N2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STOP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N1 	DS 	1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cs typeface="Times New Roman" pitchFamily="18" charset="0"/>
              </a:rPr>
              <a:t>N2 	DS 	1</a:t>
            </a:r>
            <a:endParaRPr lang="en-US" sz="2200" b="1" u="sng" dirty="0" smtClean="0">
              <a:effectLst>
                <a:outerShdw blurRad="38100" dist="38100" dir="2700000" algn="tl">
                  <a:srgbClr val="000000"/>
                </a:outerShdw>
              </a:effectLst>
              <a:latin typeface="Rockwell Extra Bold" pitchFamily="18" charset="0"/>
            </a:endParaRP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END</a:t>
            </a: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914400"/>
          <a:ext cx="259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in MDT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6096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2438400"/>
          <a:ext cx="35052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  &amp;X, &amp;Y, &amp;REG=AREG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MOVER      #2,#0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	  #2,#1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lvl="0" indent="0" algn="l" defTabSz="914400" rtl="0" eaLnBrk="1" fontAlgn="base" latinLnBrk="0" hangingPunct="1"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MOVEM 	  #2,#0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  &amp;X, &amp;Y, &amp;REG=BREG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MOVER     #2, #0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	 #2, #1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defTabSz="914400" rtl="0" eaLnBrk="1" fontAlgn="base" latinLnBrk="0" hangingPunct="1"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MOVEM 	 #2, #0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2057400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MDT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457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ANS) Fill MNT, MDT and Generate Output of Pass I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066800"/>
            <a:ext cx="146161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For INCR</a:t>
            </a:r>
          </a:p>
          <a:p>
            <a:pPr lvl="0"/>
            <a:r>
              <a:rPr lang="en-US" dirty="0" smtClean="0"/>
              <a:t>&amp;X, &amp;Y, &amp;REG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r>
              <a:rPr lang="en-US" dirty="0" smtClean="0"/>
              <a:t> #0,#1,#2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1066800"/>
            <a:ext cx="146161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For DECR</a:t>
            </a:r>
          </a:p>
          <a:p>
            <a:pPr lvl="0"/>
            <a:r>
              <a:rPr lang="en-US" dirty="0" smtClean="0"/>
              <a:t>&amp;X, &amp;Y, &amp;REG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r>
              <a:rPr lang="en-US" dirty="0" smtClean="0"/>
              <a:t> #0,#1,#2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2514600" cy="21336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START 100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READ N1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READ N2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INCR N1,N2,REG=CREG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endParaRPr lang="en-US" sz="1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DECR N1,N2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STOP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N1 	DS 	1</a:t>
            </a: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N2 	DS 	1</a:t>
            </a:r>
            <a:endParaRPr lang="en-US" sz="1200" b="1" u="sng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lvl="0" indent="0" fontAlgn="base">
              <a:spcAft>
                <a:spcPct val="0"/>
              </a:spcAft>
              <a:buClr>
                <a:schemeClr val="hlink"/>
              </a:buClr>
              <a:buSzPct val="70000"/>
              <a:buNone/>
            </a:pPr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381000"/>
          <a:ext cx="259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in MDT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762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2438400"/>
          <a:ext cx="35052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  &amp;X, &amp;Y,&amp;REG=AREG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MOVER      #2,#0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	  #2,#1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lvl="0" indent="0" algn="l" defTabSz="914400" rtl="0" eaLnBrk="1" fontAlgn="base" latinLnBrk="0" hangingPunct="1"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MOVEM 	  #2,#0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  &amp;X, &amp;Y, &amp;REG=BREG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MOVER     #2, #0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#2, #1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defTabSz="914400" rtl="0" eaLnBrk="1" fontAlgn="base" latinLnBrk="0" hangingPunct="1"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MOVEM 	 #2, #0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2057400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76200"/>
            <a:ext cx="426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ANS) Expand the CALLs in PASS2</a:t>
            </a:r>
            <a:endParaRPr 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343400"/>
            <a:ext cx="25908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+mn-cs"/>
              </a:rPr>
              <a:t>START 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itchFamily="18" charset="0"/>
              </a:rPr>
              <a:t>READ N1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itchFamily="18" charset="0"/>
              </a:rPr>
              <a:t>READ N2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MOVER 	CREG,N1      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 	CREG,N2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MOVEM 	CREG,N1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endParaRPr lang="en-US" sz="1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MOVER 	BREG,N1      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	BREG,N2</a:t>
            </a:r>
          </a:p>
          <a:p>
            <a:pPr lvl="0" fontAlgn="base">
              <a:spcAft>
                <a:spcPct val="0"/>
              </a:spcAft>
              <a:buClr>
                <a:schemeClr val="hlink"/>
              </a:buClr>
              <a:buSzPct val="70000"/>
            </a:pPr>
            <a:r>
              <a:rPr lang="en-US" sz="1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MOVEM 	BREG,N1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itchFamily="18" charset="0"/>
              </a:rPr>
              <a:t>STOP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itchFamily="18" charset="0"/>
              </a:rPr>
              <a:t>N1 	DS 	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itchFamily="18" charset="0"/>
              </a:rPr>
              <a:t>N2 	DS 	1</a:t>
            </a:r>
            <a:endParaRPr kumimoji="0" lang="en-US" sz="1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+mn-cs"/>
              </a:rPr>
              <a:t>END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819400"/>
            <a:ext cx="2369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INCR N1,N2,REG=CREG</a:t>
            </a:r>
          </a:p>
          <a:p>
            <a:r>
              <a:rPr lang="en-US" dirty="0" smtClean="0"/>
              <a:t>ALA   -&gt; N1,N2,CREG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544669"/>
            <a:ext cx="20462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DECR N1,N2</a:t>
            </a:r>
          </a:p>
          <a:p>
            <a:r>
              <a:rPr lang="en-US" dirty="0" smtClean="0"/>
              <a:t>ALA -&gt; N1,N2, BREG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0600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0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3714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0" y="580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95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352800" y="2209800"/>
          <a:ext cx="990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10" idx="3"/>
          </p:cNvCxnSpPr>
          <p:nvPr/>
        </p:nvCxnSpPr>
        <p:spPr>
          <a:xfrm flipV="1">
            <a:off x="2597775" y="3124200"/>
            <a:ext cx="678825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352800" y="3840480"/>
          <a:ext cx="990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362200" y="3828366"/>
            <a:ext cx="990600" cy="59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42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24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381000"/>
            <a:ext cx="3657600" cy="571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START 100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MACRO ADDS &amp;ARG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MOVER  AREG, &amp;ARG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AREG,=‘2’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MOVEM AREG,&amp;ARG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MEND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MACRO MULTS &amp;A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MOVER  BREG, &amp;A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MULT DREG,=‘2’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MOVEM DREG,&amp;ARG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READ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Y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MACRO  DEF &amp;A,&amp;B        MOVER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      STORE &amp;ARG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MEND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MACRO  ADD5 A1, A2, A3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      LOAD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      STORE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      ADD1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      ADD1 A1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      LOAD A2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      LOAD A3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MEND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ADD5 D1, D2, D3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EXTRAAAAA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2514600" cy="5334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Input to Macro Processor (Pass I)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2895600" cy="62484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 &amp;A,&amp;B,&amp;REG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	&amp;REG,&amp;A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</a:t>
            </a:r>
            <a:r>
              <a:rPr lang="it-IT" dirty="0" smtClean="0">
                <a:solidFill>
                  <a:srgbClr val="FF0000"/>
                </a:solidFill>
              </a:rPr>
              <a:t>ADDS1</a:t>
            </a:r>
            <a:r>
              <a:rPr lang="it-IT" dirty="0" smtClean="0">
                <a:solidFill>
                  <a:srgbClr val="0070C0"/>
                </a:solidFill>
              </a:rPr>
              <a:t>  	&amp;A,&amp;B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&amp;REG,&amp;A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AREG,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	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SUBS1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BREG,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N2</a:t>
            </a:r>
          </a:p>
          <a:p>
            <a:pPr>
              <a:buNone/>
            </a:pPr>
            <a:r>
              <a:rPr lang="it-IT" b="1" dirty="0" smtClean="0"/>
              <a:t>ADDS 	N1,N2</a:t>
            </a:r>
          </a:p>
          <a:p>
            <a:pPr>
              <a:buNone/>
            </a:pPr>
            <a:r>
              <a:rPr lang="it-IT" b="1" dirty="0" smtClean="0"/>
              <a:t>SUBS 	N1,N2</a:t>
            </a:r>
          </a:p>
          <a:p>
            <a:pPr>
              <a:buNone/>
            </a:pPr>
            <a:r>
              <a:rPr lang="it-IT" b="1" dirty="0" smtClean="0"/>
              <a:t>INCR	N1,N2,DREG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</a:p>
          <a:p>
            <a:pPr>
              <a:buNone/>
            </a:pPr>
            <a:r>
              <a:rPr lang="it-IT" b="1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1905000"/>
          <a:ext cx="1676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133599" cy="601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1142999"/>
              </a:tblGrid>
              <a:tr h="316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&amp;A,&amp;B,&amp;REG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#0,#1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0" y="609600"/>
          <a:ext cx="457201" cy="601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733799" y="1921040"/>
          <a:ext cx="457201" cy="158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6201" y="533400"/>
          <a:ext cx="304799" cy="617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"/>
              </a:tblGrid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648200" y="152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put of Macro Processor (Pass I)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Handling Nested Macro Calls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(NO NESTED MACRO DEFINITIONS)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2895600" cy="62484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INCR &amp;A,&amp;B,&amp;REG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	&amp;REG,&amp;A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</a:t>
            </a:r>
            <a:r>
              <a:rPr lang="it-IT" dirty="0" smtClean="0">
                <a:solidFill>
                  <a:srgbClr val="FF0000"/>
                </a:solidFill>
              </a:rPr>
              <a:t>ADDS1</a:t>
            </a:r>
            <a:r>
              <a:rPr lang="it-IT" dirty="0" smtClean="0">
                <a:solidFill>
                  <a:srgbClr val="0070C0"/>
                </a:solidFill>
              </a:rPr>
              <a:t>  	&amp;A,&amp;B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&amp;REG,&amp;A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ADDS1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AREG,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	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SUBS1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BREG,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ADDS1 	N1,N2</a:t>
            </a:r>
          </a:p>
          <a:p>
            <a:pPr>
              <a:buNone/>
            </a:pPr>
            <a:r>
              <a:rPr lang="it-IT" b="1" dirty="0" smtClean="0"/>
              <a:t>SUBS1	N1,N2</a:t>
            </a:r>
          </a:p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INCR	N1,N2,DREG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1920240"/>
          <a:ext cx="1676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133599" cy="601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1142999"/>
              </a:tblGrid>
              <a:tr h="316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0" y="609600"/>
          <a:ext cx="457201" cy="601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799" y="1921040"/>
          <a:ext cx="457201" cy="158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Q) Fill MNT, MDT and Generate Output of Pass I</a:t>
            </a:r>
            <a:br>
              <a:rPr lang="en-US" sz="2200" dirty="0" smtClean="0"/>
            </a:br>
            <a:r>
              <a:rPr lang="en-US" sz="2200" dirty="0" smtClean="0"/>
              <a:t>Q) Expand the CALLs in PASS2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Sample: NESTED MACRO CALLS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2895600" cy="62484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INCR &amp;A,&amp;B,&amp;REG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	&amp;REG,&amp;A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</a:t>
            </a:r>
            <a:r>
              <a:rPr lang="it-IT" dirty="0" smtClean="0">
                <a:solidFill>
                  <a:srgbClr val="FF0000"/>
                </a:solidFill>
              </a:rPr>
              <a:t>ADDS1</a:t>
            </a:r>
            <a:r>
              <a:rPr lang="it-IT" dirty="0" smtClean="0">
                <a:solidFill>
                  <a:srgbClr val="0070C0"/>
                </a:solidFill>
              </a:rPr>
              <a:t>  	&amp;A,&amp;B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&amp;REG,&amp;A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ADDS1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AREG,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	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SUBS1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BREG,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 	N1,N2</a:t>
            </a:r>
          </a:p>
          <a:p>
            <a:pPr>
              <a:buNone/>
            </a:pPr>
            <a:r>
              <a:rPr lang="it-IT" b="1" dirty="0" smtClean="0"/>
              <a:t>SUBS 	N1,N2</a:t>
            </a:r>
          </a:p>
          <a:p>
            <a:pPr>
              <a:buNone/>
            </a:pPr>
            <a:r>
              <a:rPr lang="it-IT" b="1" dirty="0" smtClean="0"/>
              <a:t>INCR	N1,N2,DREG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</a:p>
          <a:p>
            <a:pPr>
              <a:buNone/>
            </a:pPr>
            <a:r>
              <a:rPr lang="it-IT" b="1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609600"/>
            <a:ext cx="1752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PASS1 </a:t>
            </a:r>
            <a:r>
              <a:rPr lang="en-US" dirty="0" smtClean="0"/>
              <a:t>- STORE the MACROS in MNT, MDT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1905000"/>
          <a:ext cx="1676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133599" cy="601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1142999"/>
              </a:tblGrid>
              <a:tr h="316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&amp;A,&amp;B,&amp;REG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#0,#1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0" y="609600"/>
          <a:ext cx="457201" cy="601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799" y="1921040"/>
          <a:ext cx="457201" cy="158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6201" y="533400"/>
          <a:ext cx="304799" cy="617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"/>
              </a:tblGrid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6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2895600" cy="62484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INCR &amp;A,&amp;B,&amp;REG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	&amp;REG,&amp;A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</a:t>
            </a:r>
            <a:r>
              <a:rPr lang="it-IT" dirty="0" smtClean="0">
                <a:solidFill>
                  <a:srgbClr val="FF0000"/>
                </a:solidFill>
              </a:rPr>
              <a:t>ADDS1</a:t>
            </a:r>
            <a:r>
              <a:rPr lang="it-IT" dirty="0" smtClean="0">
                <a:solidFill>
                  <a:srgbClr val="0070C0"/>
                </a:solidFill>
              </a:rPr>
              <a:t>  	&amp;A,&amp;B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&amp;REG,&amp;A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ADDS1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AREG,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	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SUBS1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BREG,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	BREG,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ADDS1 	N1,N2</a:t>
            </a:r>
          </a:p>
          <a:p>
            <a:pPr>
              <a:buNone/>
            </a:pPr>
            <a:r>
              <a:rPr lang="it-IT" b="1" dirty="0" smtClean="0"/>
              <a:t>SUBS1	N1,N2</a:t>
            </a:r>
          </a:p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INCR	N1,N2,DREG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609600"/>
            <a:ext cx="1524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PASS1 - STORE the MACROS in MNT, MDT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1905000"/>
          <a:ext cx="1676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133599" cy="601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1142999"/>
              </a:tblGrid>
              <a:tr h="316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&amp;A,&amp;B,&amp;REG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#0,#1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#0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#0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0" y="609600"/>
          <a:ext cx="457201" cy="601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799" y="1921040"/>
          <a:ext cx="457201" cy="158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4038600"/>
            <a:ext cx="229723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ADDS1 	N1,N2</a:t>
            </a:r>
          </a:p>
          <a:p>
            <a:pPr>
              <a:buNone/>
            </a:pPr>
            <a:r>
              <a:rPr lang="it-IT" b="1" dirty="0" smtClean="0"/>
              <a:t>SUBS1	N1,N2</a:t>
            </a:r>
          </a:p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INCR	N1,N2,DREG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ANS) Fill MNT, MDT and Generate Output of Pass I</a:t>
            </a:r>
            <a:br>
              <a:rPr lang="en-US" sz="2200" dirty="0" smtClean="0"/>
            </a:b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Ans</a:t>
            </a:r>
            <a:r>
              <a:rPr lang="en-US" sz="2200" dirty="0" smtClean="0"/>
              <a:t>)  Give input ALP with Macros,  and output with expanded macro calls, fill in the blanks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/>
              <a:t>  	MACRO INCR</a:t>
            </a:r>
          </a:p>
          <a:p>
            <a:pPr>
              <a:buNone/>
            </a:pPr>
            <a:r>
              <a:rPr lang="it-IT" dirty="0" smtClean="0"/>
              <a:t>	MOVER AREG, X</a:t>
            </a:r>
          </a:p>
          <a:p>
            <a:pPr>
              <a:buNone/>
            </a:pPr>
            <a:r>
              <a:rPr lang="it-IT" dirty="0" smtClean="0"/>
              <a:t>	ADD AREG,=‘1’</a:t>
            </a:r>
          </a:p>
          <a:p>
            <a:pPr>
              <a:buNone/>
            </a:pPr>
            <a:r>
              <a:rPr lang="it-IT" dirty="0" smtClean="0"/>
              <a:t>	MOVEM AREG,X</a:t>
            </a:r>
          </a:p>
          <a:p>
            <a:pPr>
              <a:buNone/>
            </a:pPr>
            <a:r>
              <a:rPr lang="it-IT" dirty="0" smtClean="0"/>
              <a:t>	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	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b="1" dirty="0" smtClean="0"/>
              <a:t>INCR    </a:t>
            </a: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	X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/>
              <a:t>    MOVER AREG,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/>
              <a:t>    ADD AREG,=‘1’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/>
              <a:t>    </a:t>
            </a:r>
            <a:r>
              <a:rPr lang="it-IT" sz="3200" dirty="0" smtClean="0">
                <a:solidFill>
                  <a:srgbClr val="FF0000"/>
                </a:solidFill>
              </a:rPr>
              <a:t>MOVEM AREG,X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15669"/>
            <a:ext cx="274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ANS) Expand the CALLs in PASS2</a:t>
            </a:r>
            <a:endParaRPr lang="en-US" sz="22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52401" y="1219200"/>
          <a:ext cx="304799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800600"/>
          <a:ext cx="1676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80999" y="4816640"/>
          <a:ext cx="457201" cy="158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24199" y="457200"/>
          <a:ext cx="2133599" cy="601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1142999"/>
              </a:tblGrid>
              <a:tr h="316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&amp;A,&amp;B,&amp;REG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#0,#1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#2,#0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MOVER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AREG, #0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AREG,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AREG,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BREG, #0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BREG,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MOVEM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BREG,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2895600" y="1143000"/>
          <a:ext cx="304799" cy="5647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"/>
              </a:tblGrid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3765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23622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	N1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	 N2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ADDS1	N1,N2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SUBS1 	N1,N2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	N1,N2,DREG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N1	DS 	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	DS	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0" y="76200"/>
            <a:ext cx="3429000" cy="655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	N1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	 N2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(ADDS1</a:t>
            </a:r>
            <a:r>
              <a:rPr kumimoji="0" lang="it-IT" sz="12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it-IT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N1,N2)</a:t>
            </a:r>
          </a:p>
          <a:p>
            <a:pPr fontAlgn="t"/>
            <a:r>
              <a:rPr lang="en-US" sz="1200" b="1" dirty="0" smtClean="0"/>
              <a:t>MOVER  </a:t>
            </a:r>
            <a:r>
              <a:rPr lang="it-IT" sz="1200" b="1" dirty="0" smtClean="0"/>
              <a:t>AREG, N1</a:t>
            </a:r>
            <a:endParaRPr lang="en-US" sz="1200" b="1" dirty="0" smtClean="0"/>
          </a:p>
          <a:p>
            <a:pPr fontAlgn="t"/>
            <a:r>
              <a:rPr lang="en-US" sz="1200" b="1" dirty="0" smtClean="0"/>
              <a:t>ADD </a:t>
            </a:r>
            <a:r>
              <a:rPr lang="it-IT" sz="1200" b="1" dirty="0" smtClean="0"/>
              <a:t>AREG, N2</a:t>
            </a:r>
            <a:endParaRPr lang="en-US" sz="1200" b="1" dirty="0" smtClean="0"/>
          </a:p>
          <a:p>
            <a:pPr fontAlgn="t"/>
            <a:r>
              <a:rPr lang="it-IT" sz="1200" b="1" dirty="0" smtClean="0"/>
              <a:t>MOVEM AREG, N2</a:t>
            </a:r>
          </a:p>
          <a:p>
            <a:pPr fontAlgn="t"/>
            <a:r>
              <a:rPr lang="it-IT" sz="1200" b="1" dirty="0" smtClean="0"/>
              <a:t>WRITE  N2</a:t>
            </a:r>
          </a:p>
          <a:p>
            <a:pPr fontAlgn="t"/>
            <a:endParaRPr kumimoji="0" lang="it-IT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(SUBS1 </a:t>
            </a:r>
            <a:r>
              <a:rPr kumimoji="0" lang="it-IT" sz="12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it-IT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N1,N2)</a:t>
            </a:r>
          </a:p>
          <a:p>
            <a:pPr fontAlgn="t"/>
            <a:r>
              <a:rPr lang="en-US" sz="1200" b="1" dirty="0" smtClean="0"/>
              <a:t>MOVER  </a:t>
            </a:r>
            <a:r>
              <a:rPr lang="it-IT" sz="1200" b="1" dirty="0" smtClean="0"/>
              <a:t>BREG, N1</a:t>
            </a:r>
            <a:endParaRPr lang="en-US" sz="1200" b="1" dirty="0" smtClean="0"/>
          </a:p>
          <a:p>
            <a:pPr fontAlgn="t"/>
            <a:r>
              <a:rPr lang="en-US" sz="1200" b="1" dirty="0" smtClean="0"/>
              <a:t>SUB </a:t>
            </a:r>
            <a:r>
              <a:rPr lang="it-IT" sz="1200" b="1" dirty="0" smtClean="0"/>
              <a:t>BREG, N2</a:t>
            </a:r>
            <a:endParaRPr lang="en-US" sz="1200" b="1" dirty="0" smtClean="0"/>
          </a:p>
          <a:p>
            <a:pPr fontAlgn="t"/>
            <a:r>
              <a:rPr lang="it-IT" sz="1200" b="1" dirty="0" smtClean="0"/>
              <a:t>MOVEM BREG, N2</a:t>
            </a:r>
          </a:p>
          <a:p>
            <a:pPr fontAlgn="t"/>
            <a:r>
              <a:rPr lang="it-IT" sz="1200" b="1" dirty="0" smtClean="0"/>
              <a:t>WRITE N2</a:t>
            </a:r>
          </a:p>
          <a:p>
            <a:pPr fontAlgn="t"/>
            <a:endParaRPr kumimoji="0" lang="it-IT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(INCR</a:t>
            </a:r>
            <a:r>
              <a:rPr kumimoji="0" lang="it-IT" sz="12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it-IT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N1,N2,DREG)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1200" b="1" dirty="0" smtClean="0"/>
              <a:t>MOVER DREG, N1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t-IT" sz="12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1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(ADDS1 N1,N2)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t-IT" sz="1200" b="1" i="1" u="sng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1200" b="1" i="1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1200" b="1" i="1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it-IT" sz="1200" b="1" dirty="0" smtClean="0"/>
              <a:t>MOVEM DREG, N1</a:t>
            </a:r>
            <a:endParaRPr kumimoji="0" lang="it-IT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N1	DS 	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	DS	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6600" y="3505200"/>
            <a:ext cx="13415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it-IT" sz="1200" b="1" i="1" u="sng" dirty="0" smtClean="0">
                <a:solidFill>
                  <a:srgbClr val="FF0000"/>
                </a:solidFill>
              </a:rPr>
              <a:t>(ADDS1 N1,N2)</a:t>
            </a:r>
          </a:p>
          <a:p>
            <a:r>
              <a:rPr lang="en-US" sz="1200" dirty="0" smtClean="0"/>
              <a:t>MOVER AREG, N1</a:t>
            </a:r>
          </a:p>
          <a:p>
            <a:r>
              <a:rPr lang="en-US" sz="1200" dirty="0" smtClean="0"/>
              <a:t>ADD AREG, N2</a:t>
            </a:r>
          </a:p>
          <a:p>
            <a:r>
              <a:rPr lang="en-US" sz="1200" dirty="0" smtClean="0"/>
              <a:t>MOVEM AREG, N2</a:t>
            </a:r>
          </a:p>
          <a:p>
            <a:r>
              <a:rPr lang="en-US" sz="1200" dirty="0" smtClean="0"/>
              <a:t>WRITE N2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6477000" y="4013032"/>
            <a:ext cx="609600" cy="25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15669"/>
            <a:ext cx="304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ANS) Expand the CALLs in PASS2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86200" y="457200"/>
            <a:ext cx="3429000" cy="502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	N1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	 N2</a:t>
            </a:r>
            <a:endParaRPr kumimoji="0" lang="it-IT" sz="1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t"/>
            <a:r>
              <a:rPr lang="en-US" sz="1400" b="1" dirty="0" smtClean="0"/>
              <a:t>MOVER  </a:t>
            </a:r>
            <a:r>
              <a:rPr lang="it-IT" sz="1400" b="1" dirty="0" smtClean="0"/>
              <a:t>AREG, N1</a:t>
            </a:r>
            <a:endParaRPr lang="en-US" sz="1400" b="1" dirty="0" smtClean="0"/>
          </a:p>
          <a:p>
            <a:pPr fontAlgn="t"/>
            <a:r>
              <a:rPr lang="en-US" sz="1400" b="1" dirty="0" smtClean="0"/>
              <a:t>ADD </a:t>
            </a:r>
            <a:r>
              <a:rPr lang="it-IT" sz="1400" b="1" dirty="0" smtClean="0"/>
              <a:t>AREG, N2</a:t>
            </a:r>
            <a:endParaRPr lang="en-US" sz="1400" b="1" dirty="0" smtClean="0"/>
          </a:p>
          <a:p>
            <a:pPr fontAlgn="t"/>
            <a:r>
              <a:rPr lang="it-IT" sz="1400" b="1" dirty="0" smtClean="0"/>
              <a:t>MOVEM AREG, N2</a:t>
            </a:r>
          </a:p>
          <a:p>
            <a:pPr fontAlgn="t"/>
            <a:r>
              <a:rPr lang="it-IT" sz="1400" b="1" dirty="0" smtClean="0"/>
              <a:t>WRITE  N2</a:t>
            </a:r>
            <a:endParaRPr kumimoji="0" lang="it-IT" sz="1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t"/>
            <a:r>
              <a:rPr lang="en-US" sz="1400" b="1" dirty="0" smtClean="0"/>
              <a:t>MOVER  </a:t>
            </a:r>
            <a:r>
              <a:rPr lang="it-IT" sz="1400" b="1" dirty="0" smtClean="0"/>
              <a:t>BREG, N1</a:t>
            </a:r>
            <a:endParaRPr lang="en-US" sz="1400" b="1" dirty="0" smtClean="0"/>
          </a:p>
          <a:p>
            <a:pPr fontAlgn="t"/>
            <a:r>
              <a:rPr lang="en-US" sz="1400" b="1" dirty="0" smtClean="0"/>
              <a:t>SUB </a:t>
            </a:r>
            <a:r>
              <a:rPr lang="it-IT" sz="1400" b="1" dirty="0" smtClean="0"/>
              <a:t>BREG, N2</a:t>
            </a:r>
            <a:endParaRPr lang="en-US" sz="1400" b="1" dirty="0" smtClean="0"/>
          </a:p>
          <a:p>
            <a:pPr fontAlgn="t"/>
            <a:r>
              <a:rPr lang="it-IT" sz="1400" b="1" dirty="0" smtClean="0"/>
              <a:t>MOVEM BREG, N2</a:t>
            </a:r>
          </a:p>
          <a:p>
            <a:pPr fontAlgn="t"/>
            <a:r>
              <a:rPr lang="it-IT" sz="1400" b="1" dirty="0" smtClean="0"/>
              <a:t>WRITE N2</a:t>
            </a:r>
            <a:endParaRPr kumimoji="0" lang="it-IT" sz="1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1400" b="1" dirty="0" smtClean="0"/>
              <a:t>MOVER DREG, N1</a:t>
            </a:r>
          </a:p>
          <a:p>
            <a:r>
              <a:rPr lang="en-US" sz="1400" b="1" dirty="0" smtClean="0"/>
              <a:t>MOVER AREG, N1</a:t>
            </a:r>
          </a:p>
          <a:p>
            <a:r>
              <a:rPr lang="en-US" sz="1400" b="1" dirty="0" smtClean="0"/>
              <a:t>ADD AREG, N2</a:t>
            </a:r>
          </a:p>
          <a:p>
            <a:r>
              <a:rPr lang="en-US" sz="1400" b="1" dirty="0" smtClean="0"/>
              <a:t>MOVEM AREG, N2</a:t>
            </a:r>
          </a:p>
          <a:p>
            <a:r>
              <a:rPr lang="en-US" sz="1400" b="1" dirty="0" smtClean="0"/>
              <a:t>WRITE N2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MOVEM DREG, N1</a:t>
            </a:r>
            <a:endParaRPr kumimoji="0" lang="it-IT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N1	DS 	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	DS	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200" dirty="0" smtClean="0"/>
              <a:t>Q) Given in LHS, </a:t>
            </a:r>
            <a:r>
              <a:rPr lang="en-US" sz="2200" dirty="0" smtClean="0">
                <a:solidFill>
                  <a:srgbClr val="FF0000"/>
                </a:solidFill>
              </a:rPr>
              <a:t>the Input </a:t>
            </a:r>
            <a:r>
              <a:rPr lang="en-US" sz="2200" dirty="0" smtClean="0"/>
              <a:t>to a macro processor. The RHS is the Output of the macro processor. Fill in the Blanks. 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MACRO M1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MOVER CREG, X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ADD CREG,=‘1’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MOVEM CREG,X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MEND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START    100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READ     X	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M1    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PRINT    X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STOP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X 	DS 	    1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END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2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b="1" dirty="0" smtClean="0"/>
              <a:t>    .....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b="1" dirty="0" smtClean="0"/>
              <a:t>    .....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b="1" dirty="0" smtClean="0"/>
              <a:t>    .....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Ans</a:t>
            </a:r>
            <a:r>
              <a:rPr lang="en-US" sz="2200" dirty="0" smtClean="0"/>
              <a:t>)  Fill in the Blanks. 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b="1" dirty="0" smtClean="0"/>
              <a:t>MACRO </a:t>
            </a:r>
            <a:r>
              <a:rPr lang="it-IT" b="1" dirty="0" smtClean="0">
                <a:solidFill>
                  <a:srgbClr val="FF0000"/>
                </a:solidFill>
              </a:rPr>
              <a:t>M1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AREG, X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AREG,=‘1’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AREG,X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	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FF0000"/>
                </a:solidFill>
              </a:rPr>
              <a:t>M1</a:t>
            </a:r>
            <a:r>
              <a:rPr lang="it-IT" dirty="0" smtClean="0"/>
              <a:t>   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X 	DS 	    1</a:t>
            </a:r>
          </a:p>
          <a:p>
            <a:pPr>
              <a:buNone/>
            </a:pPr>
            <a:r>
              <a:rPr lang="it-IT" dirty="0" smtClean="0"/>
              <a:t>	END</a:t>
            </a:r>
            <a:endParaRPr lang="it-IT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2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/>
              <a:t>    </a:t>
            </a:r>
            <a:r>
              <a:rPr lang="it-IT" sz="3200" dirty="0" smtClean="0">
                <a:solidFill>
                  <a:srgbClr val="0070C0"/>
                </a:solidFill>
              </a:rPr>
              <a:t>MOVER CREG,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0070C0"/>
                </a:solidFill>
              </a:rPr>
              <a:t>    ADD CREG,=‘1’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0070C0"/>
                </a:solidFill>
              </a:rPr>
              <a:t>    MOVEM CREG,X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9265" y="3058180"/>
            <a:ext cx="8943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Call   </a:t>
            </a:r>
            <a:r>
              <a:rPr lang="it-IT" sz="1400" b="1" i="1" dirty="0" smtClean="0">
                <a:solidFill>
                  <a:srgbClr val="FF0000"/>
                </a:solidFill>
              </a:rPr>
              <a:t>M1 </a:t>
            </a:r>
          </a:p>
          <a:p>
            <a:r>
              <a:rPr lang="it-IT" sz="1400" i="1" dirty="0" smtClean="0"/>
              <a:t>expanded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86000" y="33528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200" dirty="0" smtClean="0"/>
              <a:t>Q) Macro Expansion by Macro processor.</a:t>
            </a:r>
            <a:br>
              <a:rPr lang="en-US" sz="2200" dirty="0" smtClean="0"/>
            </a:br>
            <a:r>
              <a:rPr lang="en-US" sz="2200" dirty="0" smtClean="0"/>
              <a:t>Given Input Source File . Fill in the Blanks of Output Code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b="1" dirty="0" smtClean="0"/>
              <a:t>	MACRO DECR</a:t>
            </a:r>
          </a:p>
          <a:p>
            <a:pPr>
              <a:buNone/>
            </a:pPr>
            <a:r>
              <a:rPr lang="it-IT" b="1" dirty="0" smtClean="0"/>
              <a:t>	MOVER AREG, X</a:t>
            </a:r>
          </a:p>
          <a:p>
            <a:pPr>
              <a:buNone/>
            </a:pPr>
            <a:r>
              <a:rPr lang="it-IT" b="1" dirty="0" smtClean="0"/>
              <a:t>	SUB AREG,=‘7’</a:t>
            </a:r>
          </a:p>
          <a:p>
            <a:pPr>
              <a:buNone/>
            </a:pPr>
            <a:r>
              <a:rPr lang="it-IT" b="1" dirty="0" smtClean="0"/>
              <a:t>	MOVEM AREG,X</a:t>
            </a:r>
          </a:p>
          <a:p>
            <a:pPr>
              <a:buNone/>
            </a:pPr>
            <a:r>
              <a:rPr lang="it-IT" b="1" dirty="0" smtClean="0"/>
              <a:t>	MEND</a:t>
            </a:r>
          </a:p>
          <a:p>
            <a:pPr>
              <a:buNone/>
            </a:pPr>
            <a:r>
              <a:rPr lang="it-IT" b="1" dirty="0" smtClean="0"/>
              <a:t>	START    100</a:t>
            </a:r>
          </a:p>
          <a:p>
            <a:pPr>
              <a:buNone/>
            </a:pPr>
            <a:r>
              <a:rPr lang="it-IT" b="1" dirty="0" smtClean="0"/>
              <a:t>	READ     X	</a:t>
            </a:r>
          </a:p>
          <a:p>
            <a:pPr>
              <a:buNone/>
            </a:pPr>
            <a:r>
              <a:rPr lang="it-IT" b="1" dirty="0" smtClean="0"/>
              <a:t>	DECR    </a:t>
            </a:r>
          </a:p>
          <a:p>
            <a:pPr>
              <a:buNone/>
            </a:pPr>
            <a:r>
              <a:rPr lang="it-IT" b="1" dirty="0" smtClean="0"/>
              <a:t>	PRINT    X</a:t>
            </a:r>
          </a:p>
          <a:p>
            <a:pPr>
              <a:buNone/>
            </a:pPr>
            <a:r>
              <a:rPr lang="it-IT" b="1" dirty="0" smtClean="0"/>
              <a:t>	STOP</a:t>
            </a:r>
          </a:p>
          <a:p>
            <a:pPr>
              <a:buNone/>
            </a:pPr>
            <a:r>
              <a:rPr lang="it-IT" b="1" dirty="0" smtClean="0"/>
              <a:t>	X 	DS 	    1</a:t>
            </a:r>
          </a:p>
          <a:p>
            <a:pPr>
              <a:buNone/>
            </a:pPr>
            <a:r>
              <a:rPr lang="it-IT" b="1" dirty="0" smtClean="0"/>
              <a:t>	END</a:t>
            </a:r>
          </a:p>
          <a:p>
            <a:endParaRPr lang="en-US" b="1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FF0000"/>
                </a:solidFill>
              </a:rPr>
              <a:t>    -----------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FF0000"/>
                </a:solidFill>
              </a:rPr>
              <a:t>    -----------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FF0000"/>
                </a:solidFill>
              </a:rPr>
              <a:t>     -----------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200" dirty="0" smtClean="0"/>
              <a:t>Answer) Macro Expansion by Macro processor.</a:t>
            </a:r>
            <a:br>
              <a:rPr lang="en-US" sz="2200" dirty="0" smtClean="0"/>
            </a:br>
            <a:r>
              <a:rPr lang="en-US" sz="2200" dirty="0" smtClean="0"/>
              <a:t>Given Input Source File . Fill in the Blanks of Output Code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b="1" dirty="0" smtClean="0"/>
              <a:t>	MACRO DECR</a:t>
            </a:r>
          </a:p>
          <a:p>
            <a:pPr>
              <a:buNone/>
            </a:pPr>
            <a:r>
              <a:rPr lang="it-IT" b="1" dirty="0" smtClean="0"/>
              <a:t>	MOVER AREG, X</a:t>
            </a:r>
          </a:p>
          <a:p>
            <a:pPr>
              <a:buNone/>
            </a:pPr>
            <a:r>
              <a:rPr lang="it-IT" b="1" dirty="0" smtClean="0"/>
              <a:t>	SUB AREG,=‘7’</a:t>
            </a:r>
          </a:p>
          <a:p>
            <a:pPr>
              <a:buNone/>
            </a:pPr>
            <a:r>
              <a:rPr lang="it-IT" b="1" dirty="0" smtClean="0"/>
              <a:t>	MOVEM AREG,X</a:t>
            </a:r>
          </a:p>
          <a:p>
            <a:pPr>
              <a:buNone/>
            </a:pPr>
            <a:r>
              <a:rPr lang="it-IT" b="1" dirty="0" smtClean="0"/>
              <a:t>	MEND</a:t>
            </a:r>
          </a:p>
          <a:p>
            <a:pPr>
              <a:buNone/>
            </a:pPr>
            <a:r>
              <a:rPr lang="it-IT" b="1" dirty="0" smtClean="0"/>
              <a:t>	START    100</a:t>
            </a:r>
          </a:p>
          <a:p>
            <a:pPr>
              <a:buNone/>
            </a:pPr>
            <a:r>
              <a:rPr lang="it-IT" b="1" dirty="0" smtClean="0"/>
              <a:t>	READ     X	</a:t>
            </a:r>
          </a:p>
          <a:p>
            <a:pPr>
              <a:buNone/>
            </a:pPr>
            <a:r>
              <a:rPr lang="it-IT" b="1" dirty="0" smtClean="0"/>
              <a:t>	DECR    </a:t>
            </a:r>
          </a:p>
          <a:p>
            <a:pPr>
              <a:buNone/>
            </a:pPr>
            <a:r>
              <a:rPr lang="it-IT" b="1" dirty="0" smtClean="0"/>
              <a:t>	PRINT    X</a:t>
            </a:r>
          </a:p>
          <a:p>
            <a:pPr>
              <a:buNone/>
            </a:pPr>
            <a:r>
              <a:rPr lang="it-IT" b="1" dirty="0" smtClean="0"/>
              <a:t>	STOP</a:t>
            </a:r>
          </a:p>
          <a:p>
            <a:pPr>
              <a:buNone/>
            </a:pPr>
            <a:r>
              <a:rPr lang="it-IT" b="1" dirty="0" smtClean="0"/>
              <a:t>	X 	DS 	    1</a:t>
            </a:r>
          </a:p>
          <a:p>
            <a:pPr>
              <a:buNone/>
            </a:pPr>
            <a:r>
              <a:rPr lang="it-IT" b="1" dirty="0" smtClean="0"/>
              <a:t>	END</a:t>
            </a: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FF0000"/>
                </a:solidFill>
              </a:rPr>
              <a:t>    MOVER AREG, 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FF0000"/>
                </a:solidFill>
              </a:rPr>
              <a:t>    SUB AREG,=‘7’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it-IT" sz="3200" dirty="0" smtClean="0">
                <a:solidFill>
                  <a:srgbClr val="FF0000"/>
                </a:solidFill>
              </a:rPr>
              <a:t>    MOVEM AREG,X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STOP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Q)  Give input ALP with Macros,  and output with expanded macro calls, fill in the blanks [1 mark]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53340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 smtClean="0"/>
              <a:t>	MACRO </a:t>
            </a:r>
          </a:p>
          <a:p>
            <a:pPr>
              <a:buNone/>
            </a:pPr>
            <a:r>
              <a:rPr lang="it-IT" dirty="0" smtClean="0"/>
              <a:t>	INCR1 &amp;V1, &amp;INCR_BY, &amp;R1</a:t>
            </a:r>
          </a:p>
          <a:p>
            <a:pPr>
              <a:buNone/>
            </a:pPr>
            <a:r>
              <a:rPr lang="it-IT" dirty="0" smtClean="0"/>
              <a:t>	MOVER &amp;R1, &amp;V1</a:t>
            </a:r>
          </a:p>
          <a:p>
            <a:pPr>
              <a:buNone/>
            </a:pPr>
            <a:r>
              <a:rPr lang="it-IT" dirty="0" smtClean="0"/>
              <a:t>	ADD &amp;R1, &amp;INCR_BY</a:t>
            </a:r>
          </a:p>
          <a:p>
            <a:pPr>
              <a:buNone/>
            </a:pPr>
            <a:r>
              <a:rPr lang="it-IT" dirty="0" smtClean="0"/>
              <a:t>	MOVEM &amp;R1,&amp;V1</a:t>
            </a:r>
          </a:p>
          <a:p>
            <a:pPr>
              <a:buNone/>
            </a:pPr>
            <a:r>
              <a:rPr lang="it-IT" dirty="0" smtClean="0"/>
              <a:t>	MEND</a:t>
            </a:r>
          </a:p>
          <a:p>
            <a:pPr>
              <a:buNone/>
            </a:pPr>
            <a:r>
              <a:rPr lang="it-IT" dirty="0" smtClean="0"/>
              <a:t>	START    100</a:t>
            </a:r>
          </a:p>
          <a:p>
            <a:pPr>
              <a:buNone/>
            </a:pPr>
            <a:r>
              <a:rPr lang="it-IT" dirty="0" smtClean="0"/>
              <a:t>	READ     X</a:t>
            </a:r>
          </a:p>
          <a:p>
            <a:pPr>
              <a:buNone/>
            </a:pPr>
            <a:r>
              <a:rPr lang="it-IT" dirty="0" smtClean="0"/>
              <a:t>	READ     Y</a:t>
            </a:r>
          </a:p>
          <a:p>
            <a:pPr>
              <a:buNone/>
            </a:pPr>
            <a:r>
              <a:rPr lang="it-IT" dirty="0" smtClean="0"/>
              <a:t>	INCR1    X,Y,BREG</a:t>
            </a:r>
          </a:p>
          <a:p>
            <a:pPr>
              <a:buNone/>
            </a:pPr>
            <a:r>
              <a:rPr lang="it-IT" dirty="0" smtClean="0"/>
              <a:t>	PRINT    X</a:t>
            </a:r>
          </a:p>
          <a:p>
            <a:pPr>
              <a:buNone/>
            </a:pPr>
            <a:r>
              <a:rPr lang="it-IT" dirty="0" smtClean="0"/>
              <a:t>	STOP</a:t>
            </a:r>
          </a:p>
          <a:p>
            <a:pPr>
              <a:buNone/>
            </a:pPr>
            <a:r>
              <a:rPr lang="it-IT" dirty="0" smtClean="0"/>
              <a:t>	X 	DS 	    1</a:t>
            </a:r>
          </a:p>
          <a:p>
            <a:pPr>
              <a:buNone/>
            </a:pPr>
            <a:r>
              <a:rPr lang="it-IT" dirty="0" smtClean="0"/>
              <a:t>	Y 	DS 	    1</a:t>
            </a:r>
          </a:p>
          <a:p>
            <a:pPr>
              <a:buNone/>
            </a:pPr>
            <a:r>
              <a:rPr lang="it-IT" dirty="0" smtClean="0"/>
              <a:t>	END</a:t>
            </a:r>
          </a:p>
          <a:p>
            <a:pPr>
              <a:buNone/>
            </a:pPr>
            <a:endParaRPr lang="it-IT" dirty="0" smtClean="0"/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62400" y="1295400"/>
            <a:ext cx="42672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START    100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READ 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---------------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MOVER  BREG, X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ADD </a:t>
            </a:r>
            <a:r>
              <a:rPr lang="it-IT" sz="3200" dirty="0" smtClean="0">
                <a:solidFill>
                  <a:srgbClr val="FF0000"/>
                </a:solidFill>
              </a:rPr>
              <a:t>------------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it-IT" sz="3200" dirty="0" smtClean="0"/>
              <a:t>	MOVEM  BREG,X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t-IT" sz="32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PRINT    X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---------------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X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Y 	DS 	   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2246</Words>
  <Application>Microsoft Office PowerPoint</Application>
  <PresentationFormat>On-screen Show (4:3)</PresentationFormat>
  <Paragraphs>1510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UNIT-II  SET1   Q/ A Macro Processor</vt:lpstr>
      <vt:lpstr>Which Statements are TRUE and which are FALSE?</vt:lpstr>
      <vt:lpstr>Q)  Give input ALP with Macros,  and output with expanded macro calls, fill in the blanks   [1 mark]</vt:lpstr>
      <vt:lpstr>Ans)  Give input ALP with Macros,  and output with expanded macro calls, fill in the blanks</vt:lpstr>
      <vt:lpstr>Q) Given in LHS, the Input to a macro processor. The RHS is the Output of the macro processor. Fill in the Blanks. </vt:lpstr>
      <vt:lpstr>Ans)  Fill in the Blanks. </vt:lpstr>
      <vt:lpstr>Q) Macro Expansion by Macro processor. Given Input Source File . Fill in the Blanks of Output Code</vt:lpstr>
      <vt:lpstr>Answer) Macro Expansion by Macro processor. Given Input Source File . Fill in the Blanks of Output Code</vt:lpstr>
      <vt:lpstr>Q)  Give input ALP with Macros,  and output with expanded macro calls, fill in the blanks [1 mark]</vt:lpstr>
      <vt:lpstr>Ans)  Give input ALP with Macros,  and output with expanded macro calls, fill in the blanks</vt:lpstr>
      <vt:lpstr>EXPLANATION : Give input ALP with Macros,  and output with expanded macro calls, fill in the blanks</vt:lpstr>
      <vt:lpstr>Q) Macro Expansion by Macro processor. Given Input Source File. Fill in the Blank of Output Code. [1 Mark]</vt:lpstr>
      <vt:lpstr>Ans) Macro Expansion by Macro processor. Given Input Source File. Fill in the Blank of Output Code. [1 Mark]</vt:lpstr>
      <vt:lpstr>Q) In Macro Expansion by Macro processor of the  given Input Source File, find the ERROR in output generated, and correct it.</vt:lpstr>
      <vt:lpstr>Ans) In Macro Expansion by Macro processor of the  given Input Source File, find the ERROR in output generated.</vt:lpstr>
      <vt:lpstr>Q) Given in LHS, the Input to a macro processor. The RHS is the Output of the macro processor. Fill in the Blanks. </vt:lpstr>
      <vt:lpstr>ANS)  Fill in the Blanks. </vt:lpstr>
      <vt:lpstr>Q) Given in LHS, the Input to a macro processor. The RHS is the Output of the macro processor. Fill in the Blanks. </vt:lpstr>
      <vt:lpstr>ANS) Fill in the Blanks. </vt:lpstr>
      <vt:lpstr>Q) Given the following Macro Definition header below, what is the value of A,B,C,D after the macro CALLs </vt:lpstr>
      <vt:lpstr>Q) Given the following macro Definition and macro CALLs, answer the following.  </vt:lpstr>
      <vt:lpstr> Given ALP code below with macros, answer the following :  </vt:lpstr>
      <vt:lpstr>Slide 23</vt:lpstr>
      <vt:lpstr>Slide 24</vt:lpstr>
      <vt:lpstr>Q) Which 3 statements will be replacing the call ADDER A,B,C after expansion</vt:lpstr>
      <vt:lpstr>Q) Which 3 statements will be replacing the call ADDER A,B,C after expansion  Ans) In box below</vt:lpstr>
      <vt:lpstr>Q) Fill MNT, MDT and Generate Output of Pass I</vt:lpstr>
      <vt:lpstr>Ans) MNT, MDT, and Generated Output of Pass I</vt:lpstr>
      <vt:lpstr>Q) Fill MNT, MDT and Generate Output of Pass I Q) Expand the CALLs in PASS2</vt:lpstr>
      <vt:lpstr>ANS) Fill MNT, MDT and Generate Output of Pass I</vt:lpstr>
      <vt:lpstr>Slide 31</vt:lpstr>
      <vt:lpstr>Slide 32</vt:lpstr>
      <vt:lpstr>Slide 33</vt:lpstr>
      <vt:lpstr>EXTRAAAAA</vt:lpstr>
      <vt:lpstr>Input to Macro Processor (Pass I)</vt:lpstr>
      <vt:lpstr>Handling Nested Macro Calls</vt:lpstr>
      <vt:lpstr>Q) Fill MNT, MDT and Generate Output of Pass I Q) Expand the CALLs in PASS2</vt:lpstr>
      <vt:lpstr>Sample: NESTED MACRO CALLS </vt:lpstr>
      <vt:lpstr>ANS) Fill MNT, MDT and Generate Output of Pass I </vt:lpstr>
      <vt:lpstr>Slide 40</vt:lpstr>
      <vt:lpstr>Slide 41</vt:lpstr>
      <vt:lpstr>Thank You 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Q?</dc:title>
  <dc:creator>rege</dc:creator>
  <cp:lastModifiedBy>rege</cp:lastModifiedBy>
  <cp:revision>114</cp:revision>
  <dcterms:created xsi:type="dcterms:W3CDTF">2006-08-16T00:00:00Z</dcterms:created>
  <dcterms:modified xsi:type="dcterms:W3CDTF">2020-09-06T05:26:50Z</dcterms:modified>
</cp:coreProperties>
</file>