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61" r:id="rId2"/>
    <p:sldId id="262" r:id="rId3"/>
    <p:sldId id="324" r:id="rId4"/>
    <p:sldId id="263" r:id="rId5"/>
    <p:sldId id="308" r:id="rId6"/>
    <p:sldId id="288" r:id="rId7"/>
    <p:sldId id="289" r:id="rId8"/>
    <p:sldId id="299" r:id="rId9"/>
    <p:sldId id="300" r:id="rId10"/>
    <p:sldId id="290" r:id="rId11"/>
    <p:sldId id="301" r:id="rId12"/>
    <p:sldId id="291" r:id="rId13"/>
    <p:sldId id="292" r:id="rId14"/>
    <p:sldId id="302" r:id="rId15"/>
    <p:sldId id="303" r:id="rId16"/>
    <p:sldId id="304" r:id="rId17"/>
    <p:sldId id="305" r:id="rId18"/>
    <p:sldId id="306" r:id="rId19"/>
    <p:sldId id="293" r:id="rId20"/>
    <p:sldId id="294" r:id="rId21"/>
    <p:sldId id="264" r:id="rId22"/>
    <p:sldId id="265" r:id="rId23"/>
    <p:sldId id="275" r:id="rId24"/>
    <p:sldId id="276" r:id="rId25"/>
    <p:sldId id="272" r:id="rId26"/>
    <p:sldId id="295" r:id="rId27"/>
    <p:sldId id="307" r:id="rId28"/>
    <p:sldId id="297" r:id="rId29"/>
    <p:sldId id="283" r:id="rId30"/>
    <p:sldId id="296" r:id="rId31"/>
    <p:sldId id="284" r:id="rId32"/>
    <p:sldId id="285" r:id="rId33"/>
    <p:sldId id="298" r:id="rId34"/>
    <p:sldId id="286" r:id="rId35"/>
    <p:sldId id="287" r:id="rId36"/>
    <p:sldId id="274" r:id="rId37"/>
    <p:sldId id="277" r:id="rId38"/>
    <p:sldId id="278" r:id="rId39"/>
    <p:sldId id="323" r:id="rId40"/>
    <p:sldId id="322" r:id="rId41"/>
    <p:sldId id="326" r:id="rId42"/>
    <p:sldId id="311" r:id="rId43"/>
    <p:sldId id="310" r:id="rId44"/>
    <p:sldId id="328" r:id="rId45"/>
    <p:sldId id="327" r:id="rId46"/>
    <p:sldId id="309" r:id="rId47"/>
    <p:sldId id="279" r:id="rId48"/>
    <p:sldId id="280" r:id="rId49"/>
    <p:sldId id="281" r:id="rId50"/>
    <p:sldId id="312" r:id="rId51"/>
    <p:sldId id="313" r:id="rId52"/>
    <p:sldId id="314" r:id="rId53"/>
    <p:sldId id="315" r:id="rId54"/>
    <p:sldId id="317" r:id="rId55"/>
    <p:sldId id="318" r:id="rId56"/>
    <p:sldId id="319" r:id="rId57"/>
    <p:sldId id="320" r:id="rId58"/>
    <p:sldId id="32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287C-6B45-4E97-BA6F-47F0F8841307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8B15-A68A-4981-90B8-C04882B1C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7E916-074B-4C00-AF18-C715F4997CDF}" type="slidenum">
              <a:rPr lang="zh-TW" altLang="en-US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BB932-25DE-4EF9-A636-E271CD928C71}" type="slidenum">
              <a:rPr lang="en-US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6" tIns="46034" rIns="92066" bIns="46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70BB8-BD73-4D28-AC31-0BDC323B031D}" type="slidenum">
              <a:rPr lang="en-US"/>
              <a:pPr/>
              <a:t>31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6" tIns="46034" rIns="92066" bIns="46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96ED-6CC5-416B-92E0-D75902D4A05E}" type="slidenum">
              <a:rPr lang="en-US"/>
              <a:pPr/>
              <a:t>32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6" tIns="46034" rIns="92066" bIns="46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421F95-BB76-43FB-A2D1-8AE3085E0196}" type="slidenum">
              <a:rPr lang="en-US"/>
              <a:pPr/>
              <a:t>34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 w="12700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66" tIns="46034" rIns="92066" bIns="46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603D-BED8-46F3-9850-F847D0A9A270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EEAC-C01A-4863-9B75-F8606BF3A6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Compiler:</a:t>
            </a:r>
          </a:p>
          <a:p>
            <a:pPr lvl="1"/>
            <a:r>
              <a:rPr lang="en-US" sz="2000" dirty="0" smtClean="0"/>
              <a:t>Compiler has many Phases and Passes.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/>
              <a:t>Pass</a:t>
            </a:r>
            <a:r>
              <a:rPr lang="en-US" sz="2000" dirty="0" smtClean="0"/>
              <a:t>: It is traversal of a compiler through the entire program.</a:t>
            </a:r>
          </a:p>
          <a:p>
            <a:endParaRPr lang="en-US" sz="2400" b="1" dirty="0" smtClean="0"/>
          </a:p>
          <a:p>
            <a:pPr lvl="1"/>
            <a:r>
              <a:rPr lang="en-US" sz="2000" b="1" dirty="0" smtClean="0"/>
              <a:t>Phase</a:t>
            </a:r>
            <a:r>
              <a:rPr lang="en-US" sz="2000" dirty="0" smtClean="0"/>
              <a:t>: It is a distinguishable stage, which takes input from the previous stage, processes and yields output that can be used as input for next stage.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Semantic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Semantic analysis checks whether the parse tree constructed follows the rules of language </a:t>
            </a:r>
            <a:r>
              <a:rPr lang="en-US" dirty="0" err="1" smtClean="0"/>
              <a:t>e.g</a:t>
            </a:r>
            <a:r>
              <a:rPr lang="en-US" dirty="0" smtClean="0"/>
              <a:t>  assignment of values is between compatible data types, and adding string to an integer</a:t>
            </a:r>
          </a:p>
          <a:p>
            <a:r>
              <a:rPr lang="en-US" dirty="0" smtClean="0"/>
              <a:t> Also, the semantic analyzer keeps track of identifiers, their types and expressions; </a:t>
            </a:r>
          </a:p>
          <a:p>
            <a:r>
              <a:rPr lang="en-US" dirty="0" smtClean="0"/>
              <a:t>whether identifiers are declared before use or not etc. </a:t>
            </a:r>
          </a:p>
          <a:p>
            <a:r>
              <a:rPr lang="en-US" dirty="0" smtClean="0"/>
              <a:t>The semantic analyzer produces an annotated syntax tree as an output.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5897563"/>
          </a:xfrm>
        </p:spPr>
        <p:txBody>
          <a:bodyPr/>
          <a:lstStyle/>
          <a:p>
            <a:r>
              <a:rPr lang="en-US" dirty="0" smtClean="0"/>
              <a:t>Semantic Analyzer:</a:t>
            </a:r>
          </a:p>
          <a:p>
            <a:r>
              <a:rPr lang="en-US" dirty="0" smtClean="0"/>
              <a:t>This unit checks the meaning in the statements. For ex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*p;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i</a:t>
            </a:r>
            <a:r>
              <a:rPr lang="en-US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The above code generates the error “Assignment of incompatible type”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Intermediate Code Generation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It represents a program for some abstract machine</a:t>
            </a:r>
          </a:p>
          <a:p>
            <a:r>
              <a:rPr lang="en-US" dirty="0" smtClean="0"/>
              <a:t>It is in between the high-level language and the machine language</a:t>
            </a:r>
          </a:p>
          <a:p>
            <a:r>
              <a:rPr lang="en-US" dirty="0" smtClean="0"/>
              <a:t> This intermediate code should be generated in such a way that it makes it easier to be translated into the target machine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Code Optimization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next phase does code optimization of the intermediate code</a:t>
            </a:r>
          </a:p>
          <a:p>
            <a:r>
              <a:rPr lang="en-US" dirty="0" smtClean="0"/>
              <a:t>Optimization can be assumed as something that removes unnecessary code lines, and arranges the sequence of statements in order to speed up the program execution without wasting resources (CPU, memory)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Optimization</a:t>
            </a:r>
          </a:p>
          <a:p>
            <a:pPr fontAlgn="base"/>
            <a:r>
              <a:rPr lang="en-US" dirty="0" smtClean="0"/>
              <a:t>This unit optimizes the code in following forms:</a:t>
            </a:r>
          </a:p>
          <a:p>
            <a:pPr fontAlgn="base">
              <a:buNone/>
            </a:pPr>
            <a:r>
              <a:rPr lang="en-US" dirty="0" smtClean="0"/>
              <a:t>I) Dead code elimination</a:t>
            </a:r>
          </a:p>
          <a:p>
            <a:pPr fontAlgn="base">
              <a:buNone/>
            </a:pPr>
            <a:r>
              <a:rPr lang="en-US" dirty="0" smtClean="0"/>
              <a:t>II) Sub code elimination</a:t>
            </a:r>
          </a:p>
          <a:p>
            <a:pPr fontAlgn="base">
              <a:buNone/>
            </a:pPr>
            <a:r>
              <a:rPr lang="en-US" dirty="0" smtClean="0"/>
              <a:t>III) Loop optimization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Dead code elimination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 10;</a:t>
            </a:r>
          </a:p>
          <a:p>
            <a:pPr>
              <a:buNone/>
            </a:pPr>
            <a:r>
              <a:rPr lang="en-US" dirty="0" smtClean="0"/>
              <a:t>If(a&gt;5)</a:t>
            </a:r>
          </a:p>
          <a:p>
            <a:pPr>
              <a:buNone/>
            </a:pPr>
            <a:r>
              <a:rPr lang="en-US" dirty="0" smtClean="0"/>
              <a:t>{…..}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compiler knows the value of 'a' at compile time, therefore it also knows that the if condition is always true. Hence it eliminates the else part in the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Sub code elimination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c;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pPr>
              <a:buNone/>
            </a:pPr>
            <a:r>
              <a:rPr lang="es-ES" dirty="0" smtClean="0"/>
              <a:t>/* ... */ </a:t>
            </a:r>
          </a:p>
          <a:p>
            <a:pPr>
              <a:buNone/>
            </a:pPr>
            <a:r>
              <a:rPr lang="es-ES" dirty="0" smtClean="0"/>
              <a:t>x = a + b; </a:t>
            </a:r>
          </a:p>
          <a:p>
            <a:pPr>
              <a:buNone/>
            </a:pPr>
            <a:r>
              <a:rPr lang="es-ES" dirty="0" smtClean="0"/>
              <a:t>y = a + b + c;</a:t>
            </a:r>
          </a:p>
          <a:p>
            <a:pPr>
              <a:buNone/>
            </a:pPr>
            <a:r>
              <a:rPr lang="es-ES" dirty="0" smtClean="0"/>
              <a:t> /* ... */ </a:t>
            </a:r>
          </a:p>
          <a:p>
            <a:pPr>
              <a:buNone/>
            </a:pPr>
            <a:r>
              <a:rPr lang="es-E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8001000" cy="5668963"/>
          </a:xfrm>
        </p:spPr>
        <p:txBody>
          <a:bodyPr/>
          <a:lstStyle/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a, b, c;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x, y; </a:t>
            </a:r>
          </a:p>
          <a:p>
            <a:r>
              <a:rPr lang="en-US" dirty="0" smtClean="0"/>
              <a:t>/* ... */ </a:t>
            </a:r>
          </a:p>
          <a:p>
            <a:r>
              <a:rPr lang="en-US" dirty="0" smtClean="0"/>
              <a:t>x = a + b;</a:t>
            </a:r>
          </a:p>
          <a:p>
            <a:r>
              <a:rPr lang="en-US" dirty="0" smtClean="0"/>
              <a:t> y = x + c; // a + b is replaced by x </a:t>
            </a:r>
          </a:p>
          <a:p>
            <a:r>
              <a:rPr lang="en-US" dirty="0" smtClean="0"/>
              <a:t>/* ... */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Loop optimization:</a:t>
            </a:r>
          </a:p>
          <a:p>
            <a:pPr fontAlgn="base">
              <a:buNone/>
            </a:pPr>
            <a:r>
              <a:rPr lang="en-US" dirty="0" smtClean="0"/>
              <a:t>For ex:</a:t>
            </a:r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err="1" smtClean="0"/>
              <a:t>int</a:t>
            </a:r>
            <a:r>
              <a:rPr lang="en-US" dirty="0" smtClean="0"/>
              <a:t> a; 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1000; </a:t>
            </a:r>
            <a:r>
              <a:rPr lang="en-US" dirty="0" err="1" smtClean="0"/>
              <a:t>i</a:t>
            </a:r>
            <a:r>
              <a:rPr lang="en-US" dirty="0" smtClean="0"/>
              <a:t>++ ) </a:t>
            </a:r>
          </a:p>
          <a:p>
            <a:pPr>
              <a:buNone/>
            </a:pPr>
            <a:r>
              <a:rPr lang="en-US" dirty="0" smtClean="0"/>
              <a:t>{ /* ... */ 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 /* ... */ </a:t>
            </a:r>
          </a:p>
          <a:p>
            <a:pPr>
              <a:buNone/>
            </a:pPr>
            <a:r>
              <a:rPr lang="en-US" dirty="0" smtClean="0"/>
              <a:t>}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Code Generation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takes the optimized representation of the intermediate code and maps it to the target machine language</a:t>
            </a:r>
          </a:p>
          <a:p>
            <a:r>
              <a:rPr lang="en-US" dirty="0" smtClean="0"/>
              <a:t> It translates the intermediate code into a sequence of (generally) re-locatable machine code</a:t>
            </a:r>
          </a:p>
          <a:p>
            <a:r>
              <a:rPr lang="en-US" dirty="0" smtClean="0"/>
              <a:t>Sequence of instructions of machine code performs the task as the intermediate code would 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Manisha Mali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85A76-7261-4451-85D9-241B42406E6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0" smtClean="0"/>
              <a:t>The phases of a compiler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971800" y="533400"/>
            <a:ext cx="194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Arial" charset="0"/>
              </a:rPr>
              <a:t>Source program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3200400" y="640080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Arial" charset="0"/>
              </a:rPr>
              <a:t>Target program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2209800" y="9906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Lexical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Analysis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209800" y="17526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Syntax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Analysis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2209800" y="26670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Semantic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Analysis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209800" y="36576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Intermediate code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generation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2209800" y="46482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Code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optimization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2209800" y="5562600"/>
            <a:ext cx="3810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Code 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generation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152400" y="2667000"/>
            <a:ext cx="1066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Symbol</a:t>
            </a:r>
          </a:p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Arial" charset="0"/>
              </a:rPr>
              <a:t> table </a:t>
            </a:r>
          </a:p>
          <a:p>
            <a:pPr algn="ctr" eaLnBrk="1" hangingPunct="1"/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7543800" y="2667000"/>
            <a:ext cx="1219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Error</a:t>
            </a:r>
            <a:r>
              <a:rPr lang="en-US">
                <a:latin typeface="Arial" charset="0"/>
              </a:rPr>
              <a:t> </a:t>
            </a:r>
          </a:p>
          <a:p>
            <a:pPr algn="ctr" eaLnBrk="1" hangingPunct="1"/>
            <a:r>
              <a:rPr lang="en-US">
                <a:solidFill>
                  <a:schemeClr val="bg1"/>
                </a:solidFill>
                <a:latin typeface="Arial" charset="0"/>
              </a:rPr>
              <a:t>handler</a:t>
            </a:r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 flipH="1">
            <a:off x="1219200" y="12954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 flipH="1" flipV="1">
            <a:off x="1219200" y="37338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Line 21"/>
          <p:cNvSpPr>
            <a:spLocks noChangeShapeType="1"/>
          </p:cNvSpPr>
          <p:nvPr/>
        </p:nvSpPr>
        <p:spPr bwMode="auto">
          <a:xfrm flipH="1" flipV="1">
            <a:off x="1219200" y="35052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2" name="Line 23"/>
          <p:cNvSpPr>
            <a:spLocks noChangeShapeType="1"/>
          </p:cNvSpPr>
          <p:nvPr/>
        </p:nvSpPr>
        <p:spPr bwMode="auto">
          <a:xfrm flipH="1" flipV="1">
            <a:off x="1219200" y="3352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Line 24"/>
          <p:cNvSpPr>
            <a:spLocks noChangeShapeType="1"/>
          </p:cNvSpPr>
          <p:nvPr/>
        </p:nvSpPr>
        <p:spPr bwMode="auto">
          <a:xfrm flipH="1">
            <a:off x="1219200" y="26670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5"/>
          <p:cNvSpPr>
            <a:spLocks noChangeShapeType="1"/>
          </p:cNvSpPr>
          <p:nvPr/>
        </p:nvSpPr>
        <p:spPr bwMode="auto">
          <a:xfrm flipH="1">
            <a:off x="1219200" y="17526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26"/>
          <p:cNvSpPr>
            <a:spLocks noChangeShapeType="1"/>
          </p:cNvSpPr>
          <p:nvPr/>
        </p:nvSpPr>
        <p:spPr bwMode="auto">
          <a:xfrm>
            <a:off x="6019800" y="9906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6" name="Line 27"/>
          <p:cNvSpPr>
            <a:spLocks noChangeShapeType="1"/>
          </p:cNvSpPr>
          <p:nvPr/>
        </p:nvSpPr>
        <p:spPr bwMode="auto">
          <a:xfrm flipV="1">
            <a:off x="6019800" y="3962400"/>
            <a:ext cx="1524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7" name="Line 28"/>
          <p:cNvSpPr>
            <a:spLocks noChangeShapeType="1"/>
          </p:cNvSpPr>
          <p:nvPr/>
        </p:nvSpPr>
        <p:spPr bwMode="auto">
          <a:xfrm flipV="1">
            <a:off x="6019800" y="37338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Line 29"/>
          <p:cNvSpPr>
            <a:spLocks noChangeShapeType="1"/>
          </p:cNvSpPr>
          <p:nvPr/>
        </p:nvSpPr>
        <p:spPr bwMode="auto">
          <a:xfrm flipV="1">
            <a:off x="6019800" y="35052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30"/>
          <p:cNvSpPr>
            <a:spLocks noChangeShapeType="1"/>
          </p:cNvSpPr>
          <p:nvPr/>
        </p:nvSpPr>
        <p:spPr bwMode="auto">
          <a:xfrm>
            <a:off x="6019800" y="26670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Line 31"/>
          <p:cNvSpPr>
            <a:spLocks noChangeShapeType="1"/>
          </p:cNvSpPr>
          <p:nvPr/>
        </p:nvSpPr>
        <p:spPr bwMode="auto">
          <a:xfrm>
            <a:off x="6019800" y="17526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1" name="Line 32"/>
          <p:cNvSpPr>
            <a:spLocks noChangeShapeType="1"/>
          </p:cNvSpPr>
          <p:nvPr/>
        </p:nvSpPr>
        <p:spPr bwMode="auto">
          <a:xfrm>
            <a:off x="41148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2" name="Line 33"/>
          <p:cNvSpPr>
            <a:spLocks noChangeShapeType="1"/>
          </p:cNvSpPr>
          <p:nvPr/>
        </p:nvSpPr>
        <p:spPr bwMode="auto">
          <a:xfrm>
            <a:off x="41148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3" name="Line 34"/>
          <p:cNvSpPr>
            <a:spLocks noChangeShapeType="1"/>
          </p:cNvSpPr>
          <p:nvPr/>
        </p:nvSpPr>
        <p:spPr bwMode="auto">
          <a:xfrm>
            <a:off x="4114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4" name="Line 35"/>
          <p:cNvSpPr>
            <a:spLocks noChangeShapeType="1"/>
          </p:cNvSpPr>
          <p:nvPr/>
        </p:nvSpPr>
        <p:spPr bwMode="auto">
          <a:xfrm>
            <a:off x="4114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5" name="Line 36"/>
          <p:cNvSpPr>
            <a:spLocks noChangeShapeType="1"/>
          </p:cNvSpPr>
          <p:nvPr/>
        </p:nvSpPr>
        <p:spPr bwMode="auto">
          <a:xfrm>
            <a:off x="41910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6" name="Line 37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77" name="Line 39"/>
          <p:cNvSpPr>
            <a:spLocks noChangeShapeType="1"/>
          </p:cNvSpPr>
          <p:nvPr/>
        </p:nvSpPr>
        <p:spPr bwMode="auto">
          <a:xfrm>
            <a:off x="4114800" y="609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Symbol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It is a data-structure maintained throughout all the phases of a compiler</a:t>
            </a:r>
          </a:p>
          <a:p>
            <a:r>
              <a:rPr lang="en-US" dirty="0" smtClean="0"/>
              <a:t> All the identifier's names along with their types are stored here</a:t>
            </a:r>
          </a:p>
          <a:p>
            <a:r>
              <a:rPr lang="en-US" dirty="0" smtClean="0"/>
              <a:t> The symbol table makes it easier for the compiler to quickly search the identifier record and retrieve it</a:t>
            </a:r>
          </a:p>
          <a:p>
            <a:r>
              <a:rPr lang="en-US" dirty="0" smtClean="0"/>
              <a:t> The symbol table is also used for scope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Interaction of Lexical analyzer with  parser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895600" y="3200400"/>
            <a:ext cx="1052019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Lexical</a:t>
            </a:r>
          </a:p>
          <a:p>
            <a:r>
              <a:rPr lang="en-US" sz="2000"/>
              <a:t>analyzer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724400" y="4953000"/>
            <a:ext cx="93025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symbol</a:t>
            </a:r>
          </a:p>
          <a:p>
            <a:r>
              <a:rPr lang="en-US" sz="2000"/>
              <a:t>table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172200" y="3276600"/>
            <a:ext cx="84715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parser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98525" y="3241675"/>
            <a:ext cx="10729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Source</a:t>
            </a:r>
          </a:p>
          <a:p>
            <a:r>
              <a:rPr lang="en-US" sz="2000" i="0"/>
              <a:t>program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1336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114800" y="3352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48200" y="2819400"/>
            <a:ext cx="7750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/>
              <a:t>token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41148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479925" y="354647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4403725" y="3698875"/>
            <a:ext cx="1747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0" dirty="0" err="1" smtClean="0"/>
              <a:t>getNexttoken</a:t>
            </a:r>
            <a:r>
              <a:rPr lang="en-US" sz="2000" i="0" dirty="0"/>
              <a:t>()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3505200" y="40386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 flipV="1">
            <a:off x="3505200" y="40386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791200" y="3733800"/>
            <a:ext cx="914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5791200" y="3733800"/>
            <a:ext cx="914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71628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22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Some terminology:</a:t>
            </a:r>
          </a:p>
          <a:p>
            <a:pPr lvl="1"/>
            <a:r>
              <a:rPr lang="en-US" sz="2400" b="1" i="1" dirty="0"/>
              <a:t>Token</a:t>
            </a:r>
            <a:r>
              <a:rPr lang="en-US" sz="2400" dirty="0"/>
              <a:t>: a group of characters having a collective meaning. A </a:t>
            </a:r>
            <a:r>
              <a:rPr lang="en-US" sz="2400" i="1" dirty="0"/>
              <a:t>lexeme</a:t>
            </a:r>
            <a:r>
              <a:rPr lang="en-US" sz="2400" dirty="0"/>
              <a:t> is a particular instant of a token.</a:t>
            </a:r>
          </a:p>
          <a:p>
            <a:pPr lvl="2"/>
            <a:r>
              <a:rPr lang="en-US" dirty="0"/>
              <a:t>E.g. token: identifier, lexeme: pi, etc.</a:t>
            </a:r>
          </a:p>
          <a:p>
            <a:pPr lvl="1"/>
            <a:r>
              <a:rPr lang="en-US" sz="2400" b="1" i="1" dirty="0"/>
              <a:t>pattern</a:t>
            </a:r>
            <a:r>
              <a:rPr lang="en-US" sz="2400" dirty="0"/>
              <a:t>: the rule describing how a token can be formed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identifier:    ([a-z]|[A-Z]) ([a-z]|[A-Z]|[0-9])*</a:t>
            </a:r>
          </a:p>
          <a:p>
            <a:pPr lvl="2"/>
            <a:endParaRPr lang="en-US" dirty="0"/>
          </a:p>
          <a:p>
            <a:r>
              <a:rPr lang="en-US" sz="2800" dirty="0"/>
              <a:t>Lexical analyzer does not have to be an individual phase. </a:t>
            </a:r>
            <a:endParaRPr lang="en-US" sz="2800" dirty="0" smtClean="0"/>
          </a:p>
          <a:p>
            <a:r>
              <a:rPr lang="en-US" sz="2800" dirty="0" smtClean="0"/>
              <a:t>But </a:t>
            </a:r>
            <a:r>
              <a:rPr lang="en-US" sz="2800" dirty="0"/>
              <a:t>having a separate phase simplifies the design and improves the efficiency and portability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4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Specification of tokens</a:t>
            </a:r>
          </a:p>
        </p:txBody>
      </p:sp>
      <p:sp>
        <p:nvSpPr>
          <p:cNvPr id="16387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In theory of compilation regular expressions are used to formalize the specification of tokens</a:t>
            </a:r>
          </a:p>
          <a:p>
            <a:pPr eaLnBrk="1" hangingPunct="1"/>
            <a:r>
              <a:rPr lang="en-US" smtClean="0"/>
              <a:t>Regular expressions are means for specifying regular languages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2" eaLnBrk="1" hangingPunct="1"/>
            <a:r>
              <a:rPr lang="en-US" smtClean="0"/>
              <a:t>Letter_(letter_ | digit)*</a:t>
            </a:r>
          </a:p>
          <a:p>
            <a:pPr eaLnBrk="1" hangingPunct="1"/>
            <a:r>
              <a:rPr lang="en-US" smtClean="0"/>
              <a:t>Each regular expression is a pattern specifying the form of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Regular expressions</a:t>
            </a:r>
          </a:p>
        </p:txBody>
      </p:sp>
      <p:sp>
        <p:nvSpPr>
          <p:cNvPr id="17411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 is a regular expression, L(</a:t>
            </a:r>
            <a:r>
              <a:rPr lang="en-US" sz="2000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) = {</a:t>
            </a:r>
            <a:r>
              <a:rPr lang="en-US" sz="2000" dirty="0" smtClean="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If a is a symbol in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∑</a:t>
            </a:r>
            <a:r>
              <a:rPr lang="en-US" dirty="0" smtClean="0">
                <a:ea typeface="MS Mincho" pitchFamily="49" charset="-128"/>
              </a:rPr>
              <a:t>then a is a regular expression, L(a) = {a}</a:t>
            </a:r>
          </a:p>
          <a:p>
            <a:pPr eaLnBrk="1" hangingPunct="1"/>
            <a:r>
              <a:rPr lang="en-US" dirty="0" smtClean="0">
                <a:ea typeface="MS Mincho" pitchFamily="49" charset="-128"/>
              </a:rPr>
              <a:t>(r) | (s) is a regular expression denoting the language L(r) </a:t>
            </a:r>
            <a:r>
              <a:rPr lang="en-US" dirty="0" smtClean="0">
                <a:latin typeface="MS Mincho" pitchFamily="49" charset="-128"/>
                <a:ea typeface="MS Mincho" pitchFamily="49" charset="-128"/>
              </a:rPr>
              <a:t>∪ </a:t>
            </a:r>
            <a:r>
              <a:rPr lang="en-US" dirty="0" smtClean="0">
                <a:ea typeface="MS Mincho" pitchFamily="49" charset="-128"/>
              </a:rPr>
              <a:t>L(s)</a:t>
            </a:r>
          </a:p>
          <a:p>
            <a:pPr eaLnBrk="1" hangingPunct="1"/>
            <a:r>
              <a:rPr lang="en-US" dirty="0" smtClean="0">
                <a:ea typeface="MS Mincho" pitchFamily="49" charset="-128"/>
              </a:rPr>
              <a:t> (r)(s) is a regular expression denoting the language L(r)L(s)</a:t>
            </a:r>
          </a:p>
          <a:p>
            <a:pPr eaLnBrk="1" hangingPunct="1"/>
            <a:r>
              <a:rPr lang="en-US" dirty="0" smtClean="0">
                <a:ea typeface="MS Mincho" pitchFamily="49" charset="-128"/>
              </a:rPr>
              <a:t>(r)* is a regular expression denoting (L(r))*</a:t>
            </a:r>
          </a:p>
          <a:p>
            <a:pPr eaLnBrk="1" hangingPunct="1"/>
            <a:r>
              <a:rPr lang="en-US" dirty="0" smtClean="0">
                <a:ea typeface="MS Mincho" pitchFamily="49" charset="-128"/>
              </a:rPr>
              <a:t>(r) is a regular expression denting L(r)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Automatic construction of lexical</a:t>
            </a:r>
            <a:br>
              <a:rPr lang="en-US" dirty="0" smtClean="0"/>
            </a:br>
            <a:r>
              <a:rPr lang="en-US" dirty="0" smtClean="0"/>
              <a:t>analyzer using LEX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Lex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sz="2000" dirty="0" smtClean="0"/>
              <a:t>generates </a:t>
            </a:r>
            <a:r>
              <a:rPr lang="en-US" sz="2000" dirty="0"/>
              <a:t>C code for the lexical analyzer (scanner)</a:t>
            </a:r>
          </a:p>
          <a:p>
            <a:pPr lvl="1"/>
            <a:r>
              <a:rPr lang="en-US" sz="2000" dirty="0"/>
              <a:t>Token patterns specified by regular </a:t>
            </a:r>
            <a:r>
              <a:rPr lang="en-US" sz="2000" dirty="0" smtClean="0"/>
              <a:t>expressions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                   </a:t>
            </a:r>
            <a:r>
              <a:rPr lang="en-US" dirty="0" err="1" smtClean="0"/>
              <a:t>lex.yy.c</a:t>
            </a:r>
            <a:endParaRPr lang="en-US" dirty="0" smtClean="0"/>
          </a:p>
          <a:p>
            <a:r>
              <a:rPr lang="en-US" dirty="0" err="1" smtClean="0"/>
              <a:t>Lex</a:t>
            </a:r>
            <a:r>
              <a:rPr lang="en-US" dirty="0" smtClean="0"/>
              <a:t> Source file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Lex</a:t>
            </a:r>
            <a:r>
              <a:rPr lang="en-US" dirty="0" smtClean="0">
                <a:sym typeface="Wingdings" pitchFamily="2" charset="2"/>
              </a:rPr>
              <a:t> compiler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C compiler </a:t>
            </a:r>
            <a:r>
              <a:rPr lang="en-US" dirty="0" err="1" smtClean="0">
                <a:sym typeface="Wingdings" pitchFamily="2" charset="2"/>
              </a:rPr>
              <a:t>a.out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Input stream </a:t>
            </a:r>
            <a:r>
              <a:rPr lang="en-US" dirty="0" smtClean="0">
                <a:sym typeface="Wingdings" pitchFamily="2" charset="2"/>
              </a:rPr>
              <a:t> Scanner Sequence of tokens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Analyzer Generator - Lex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2362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Lexical Compiler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25146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533400" y="2416175"/>
            <a:ext cx="22717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 Source program</a:t>
            </a:r>
          </a:p>
          <a:p>
            <a:r>
              <a:rPr lang="en-US" sz="2000"/>
              <a:t>lex.l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5" name="TextBox 12"/>
          <p:cNvSpPr txBox="1">
            <a:spLocks noChangeArrowheads="1"/>
          </p:cNvSpPr>
          <p:nvPr/>
        </p:nvSpPr>
        <p:spPr bwMode="auto">
          <a:xfrm>
            <a:off x="7024688" y="2590800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0" y="3581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</a:t>
            </a:r>
          </a:p>
          <a:p>
            <a:pPr algn="ctr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5146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1066800" y="3810000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lex.yy.c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50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Box 12"/>
          <p:cNvSpPr txBox="1">
            <a:spLocks noChangeArrowheads="1"/>
          </p:cNvSpPr>
          <p:nvPr/>
        </p:nvSpPr>
        <p:spPr bwMode="auto">
          <a:xfrm>
            <a:off x="7024688" y="3810000"/>
            <a:ext cx="1281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a.out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4724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a.out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25146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3" name="TextBox 12"/>
          <p:cNvSpPr txBox="1">
            <a:spLocks noChangeArrowheads="1"/>
          </p:cNvSpPr>
          <p:nvPr/>
        </p:nvSpPr>
        <p:spPr bwMode="auto">
          <a:xfrm>
            <a:off x="990600" y="4953000"/>
            <a:ext cx="158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Input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150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5" name="TextBox 12"/>
          <p:cNvSpPr txBox="1">
            <a:spLocks noChangeArrowheads="1"/>
          </p:cNvSpPr>
          <p:nvPr/>
        </p:nvSpPr>
        <p:spPr bwMode="auto">
          <a:xfrm>
            <a:off x="7024688" y="4854575"/>
            <a:ext cx="12811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Sequence of 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program structure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  <a:ea typeface="SimSun" pitchFamily="2" charset="-122"/>
              </a:rPr>
              <a:t>… definitions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  <a:ea typeface="SimSun" pitchFamily="2" charset="-122"/>
              </a:rPr>
              <a:t>%%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  <a:ea typeface="SimSun" pitchFamily="2" charset="-122"/>
              </a:rPr>
              <a:t>… rules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  <a:ea typeface="SimSun" pitchFamily="2" charset="-122"/>
              </a:rPr>
              <a:t>%%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  <a:ea typeface="SimSun" pitchFamily="2" charset="-122"/>
              </a:rPr>
              <a:t>… subroutines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 • Lexical Analysis</a:t>
            </a:r>
            <a:endParaRPr lang="en-US" sz="1400" b="0" i="0">
              <a:solidFill>
                <a:schemeClr val="tx1"/>
              </a:solidFill>
              <a:latin typeface="Times" pitchFamily="-80" charset="0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4488"/>
            <a:ext cx="7772400" cy="90646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Three parts to Lex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0175"/>
            <a:ext cx="7772400" cy="4608513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Times" pitchFamily="-80" charset="0"/>
              <a:buAutoNum type="arabicPeriod"/>
            </a:pPr>
            <a:r>
              <a:rPr lang="en-US" sz="2400" b="1" dirty="0" smtClean="0">
                <a:solidFill>
                  <a:schemeClr val="accent2"/>
                </a:solidFill>
              </a:rPr>
              <a:t>Declarations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It has global C and </a:t>
            </a:r>
            <a:r>
              <a:rPr lang="en-US" sz="2400" b="1" dirty="0" err="1" smtClean="0">
                <a:solidFill>
                  <a:schemeClr val="accent2"/>
                </a:solidFill>
              </a:rPr>
              <a:t>Lex</a:t>
            </a:r>
            <a:r>
              <a:rPr lang="en-US" sz="2400" b="1" dirty="0" smtClean="0">
                <a:solidFill>
                  <a:schemeClr val="accent2"/>
                </a:solidFill>
              </a:rPr>
              <a:t> declaration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Regular expression definitions of tokens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%{ This is a sample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Lex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program written by....%} 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digit   --&gt;   [0-9]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number  -- &gt; {digit} +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2. Transition Rules</a:t>
            </a: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pattern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Regular Expression +Action when matched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{number} {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("The number is %s\n",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yytext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); }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junk     {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</a:rPr>
              <a:t>printf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("Junk is not a valid input!\n"); }</a:t>
            </a:r>
          </a:p>
          <a:p>
            <a:pPr marL="1752600" lvl="3" indent="-381000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quit     { return 0; }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endParaRPr lang="en-US" sz="1600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3. </a:t>
            </a:r>
            <a:r>
              <a:rPr lang="en-US" sz="2400" b="1" dirty="0" err="1" smtClean="0">
                <a:solidFill>
                  <a:schemeClr val="accent2"/>
                </a:solidFill>
              </a:rPr>
              <a:t>Auxilliary</a:t>
            </a:r>
            <a:r>
              <a:rPr lang="en-US" sz="2400" b="1" dirty="0" smtClean="0">
                <a:solidFill>
                  <a:schemeClr val="accent2"/>
                </a:solidFill>
              </a:rPr>
              <a:t> Procedures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smtClean="0"/>
              <a:t>Written into the C program…..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 dirty="0" err="1" smtClean="0"/>
              <a:t>int</a:t>
            </a:r>
            <a:r>
              <a:rPr lang="en-US" sz="1800" dirty="0" smtClean="0"/>
              <a:t> main() is required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000" dirty="0" smtClean="0"/>
          </a:p>
          <a:p>
            <a:pPr marL="609600" indent="-609600" algn="ctr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714"/>
                </a:solidFill>
              </a:rPr>
              <a:t>%% separates the three parts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057400" y="1451445"/>
            <a:ext cx="548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 a, b;</a:t>
            </a:r>
          </a:p>
          <a:p>
            <a:r>
              <a:rPr lang="en-GB" dirty="0" smtClean="0"/>
              <a:t>/*  */</a:t>
            </a:r>
          </a:p>
          <a:p>
            <a:r>
              <a:rPr lang="en-GB" dirty="0"/>
              <a:t>a</a:t>
            </a:r>
            <a:r>
              <a:rPr lang="en-GB" dirty="0" smtClean="0"/>
              <a:t>=b+5;/*addition*/</a:t>
            </a:r>
          </a:p>
          <a:p>
            <a:r>
              <a:rPr lang="en-GB" dirty="0" smtClean="0"/>
              <a:t>I</a:t>
            </a:r>
          </a:p>
          <a:p>
            <a:r>
              <a:rPr lang="en-GB" dirty="0"/>
              <a:t>n</a:t>
            </a:r>
            <a:endParaRPr lang="en-GB" dirty="0" smtClean="0"/>
          </a:p>
          <a:p>
            <a:r>
              <a:rPr lang="en-GB" dirty="0" smtClean="0"/>
              <a:t>T</a:t>
            </a:r>
          </a:p>
          <a:p>
            <a:r>
              <a:rPr lang="en-GB" dirty="0" err="1" smtClean="0"/>
              <a:t>Int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A</a:t>
            </a:r>
          </a:p>
          <a:p>
            <a:r>
              <a:rPr lang="en-GB" dirty="0" smtClean="0"/>
              <a:t>,</a:t>
            </a:r>
          </a:p>
          <a:p>
            <a:r>
              <a:rPr lang="en-GB" dirty="0" smtClean="0"/>
              <a:t>B</a:t>
            </a:r>
          </a:p>
          <a:p>
            <a:r>
              <a:rPr lang="en-GB" dirty="0"/>
              <a:t>;</a:t>
            </a:r>
          </a:p>
        </p:txBody>
      </p:sp>
      <p:sp>
        <p:nvSpPr>
          <p:cNvPr id="4" name="Oval 3"/>
          <p:cNvSpPr/>
          <p:nvPr/>
        </p:nvSpPr>
        <p:spPr>
          <a:xfrm>
            <a:off x="41910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57800" y="35052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580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79262"/>
              </p:ext>
            </p:extLst>
          </p:nvPr>
        </p:nvGraphicFramePr>
        <p:xfrm>
          <a:off x="2057400" y="464820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1918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08394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0721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</a:t>
                      </a:r>
                      <a:r>
                        <a:rPr lang="en-GB" dirty="0" smtClean="0"/>
                        <a:t> no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</a:t>
                      </a:r>
                      <a:r>
                        <a:rPr lang="en-GB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4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0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8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9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LEX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%{/*recognition of Verb*/%}</a:t>
            </a:r>
          </a:p>
          <a:p>
            <a:pPr>
              <a:buNone/>
            </a:pPr>
            <a:r>
              <a:rPr lang="en-US" sz="2000" dirty="0" smtClean="0"/>
              <a:t>%%</a:t>
            </a:r>
          </a:p>
          <a:p>
            <a:pPr>
              <a:buNone/>
            </a:pPr>
            <a:r>
              <a:rPr lang="en-US" sz="2000" dirty="0" smtClean="0"/>
              <a:t>[/t  ]+  ;</a:t>
            </a:r>
          </a:p>
          <a:p>
            <a:pPr>
              <a:buNone/>
            </a:pPr>
            <a:r>
              <a:rPr lang="en-US" sz="2000" dirty="0" smtClean="0"/>
              <a:t>is I</a:t>
            </a:r>
            <a:br>
              <a:rPr lang="en-US" sz="2000" dirty="0" smtClean="0"/>
            </a:br>
            <a:r>
              <a:rPr lang="en-US" sz="2000" dirty="0" smtClean="0"/>
              <a:t>am I</a:t>
            </a:r>
            <a:br>
              <a:rPr lang="en-US" sz="2000" dirty="0" smtClean="0"/>
            </a:br>
            <a:r>
              <a:rPr lang="en-US" sz="2000" dirty="0" smtClean="0"/>
              <a:t>are I</a:t>
            </a:r>
            <a:br>
              <a:rPr lang="en-US" sz="2000" dirty="0" smtClean="0"/>
            </a:br>
            <a:r>
              <a:rPr lang="en-US" sz="2000" dirty="0" smtClean="0"/>
              <a:t>were I</a:t>
            </a:r>
            <a:br>
              <a:rPr lang="en-US" sz="2000" dirty="0" smtClean="0"/>
            </a:br>
            <a:r>
              <a:rPr lang="en-US" sz="2000" b="1" dirty="0" smtClean="0"/>
              <a:t>was </a:t>
            </a:r>
            <a:r>
              <a:rPr lang="en-US" sz="2000" dirty="0" smtClean="0"/>
              <a:t>I</a:t>
            </a:r>
            <a:br>
              <a:rPr lang="en-US" sz="2000" dirty="0" smtClean="0"/>
            </a:br>
            <a:r>
              <a:rPr lang="en-US" sz="2000" dirty="0" smtClean="0"/>
              <a:t>be  {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("%s: is a verb\</a:t>
            </a:r>
            <a:r>
              <a:rPr lang="en-US" sz="2000" dirty="0" err="1" smtClean="0"/>
              <a:t>nn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yytext</a:t>
            </a:r>
            <a:r>
              <a:rPr lang="en-US" sz="2000" b="1" dirty="0" smtClean="0"/>
              <a:t>); }</a:t>
            </a:r>
          </a:p>
          <a:p>
            <a:pPr>
              <a:buNone/>
            </a:pPr>
            <a:r>
              <a:rPr lang="en-US" sz="2000" b="1" dirty="0" smtClean="0"/>
              <a:t>[a-</a:t>
            </a:r>
            <a:r>
              <a:rPr lang="en-US" sz="2000" b="1" dirty="0" err="1" smtClean="0"/>
              <a:t>zA</a:t>
            </a:r>
            <a:r>
              <a:rPr lang="en-US" sz="2000" b="1" dirty="0" smtClean="0"/>
              <a:t>-Z]+  {</a:t>
            </a:r>
            <a:r>
              <a:rPr lang="en-US" sz="2000" b="1" dirty="0" err="1" smtClean="0"/>
              <a:t>printf</a:t>
            </a:r>
            <a:r>
              <a:rPr lang="en-US" sz="2000" b="1" dirty="0" smtClean="0"/>
              <a:t>(“%s:is not a verb\n”, </a:t>
            </a:r>
            <a:r>
              <a:rPr lang="en-US" sz="2000" b="1" dirty="0" err="1" smtClean="0"/>
              <a:t>yytext</a:t>
            </a:r>
            <a:r>
              <a:rPr lang="en-US" sz="2000" b="1" dirty="0" smtClean="0"/>
              <a:t>);}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%%</a:t>
            </a:r>
          </a:p>
          <a:p>
            <a:pPr>
              <a:buNone/>
            </a:pPr>
            <a:r>
              <a:rPr lang="en-US" sz="2000" dirty="0" smtClean="0"/>
              <a:t>Main()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yylex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 • Lexical Analysis</a:t>
            </a:r>
            <a:endParaRPr lang="en-US" sz="1400" b="0" i="0">
              <a:solidFill>
                <a:schemeClr val="tx1"/>
              </a:solidFill>
              <a:latin typeface="Times" pitchFamily="-80" charset="0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06575"/>
            <a:ext cx="8001000" cy="44323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% {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%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16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delim		[ \t\n]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ws			{delim}+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letter		[A-Za-z]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digit		[0-9]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id			{letter}({letter}|{digit})*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number		{digit}+(\.{digit}+)?(E[+\-]?{digit}+)?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16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%%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sz="16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{ws}		{ /* no action and no return */ 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if			{return(IF);}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then		{return(THEN);}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else		{return(ELSE);}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{id}		{yylval = install_id(); return(ID);}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{number}	{yylval = </a:t>
            </a:r>
            <a:r>
              <a:rPr lang="en-US" sz="1700" b="1" smtClean="0">
                <a:solidFill>
                  <a:schemeClr val="accent2"/>
                </a:solidFill>
                <a:latin typeface="Courier New" pitchFamily="49" charset="0"/>
              </a:rPr>
              <a:t>install_num();return(NUMBER);}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  <a:latin typeface="Courier New" pitchFamily="49" charset="0"/>
              </a:rPr>
              <a:t>%%</a:t>
            </a:r>
            <a:endParaRPr lang="en-US" sz="1400" b="1" smtClean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 • Lexical Analysis</a:t>
            </a:r>
            <a:endParaRPr lang="en-US" sz="1400" b="0" i="0">
              <a:solidFill>
                <a:schemeClr val="tx1"/>
              </a:solidFill>
              <a:latin typeface="Times" pitchFamily="-80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76300" y="304800"/>
            <a:ext cx="7391400" cy="5791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Available variables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Yylval</a:t>
            </a:r>
            <a:r>
              <a:rPr lang="en-US" sz="2400" b="1" dirty="0" smtClean="0">
                <a:latin typeface="Courier New" pitchFamily="49" charset="0"/>
              </a:rPr>
              <a:t> –value associated with token</a:t>
            </a:r>
            <a:endParaRPr lang="en-US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yytext</a:t>
            </a:r>
            <a:r>
              <a:rPr lang="en-US" sz="2400" dirty="0" smtClean="0"/>
              <a:t> (null terminated string)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yyleng</a:t>
            </a:r>
            <a:r>
              <a:rPr lang="en-US" sz="2400" dirty="0" smtClean="0"/>
              <a:t> (length of the matching string)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yyin</a:t>
            </a:r>
            <a:r>
              <a:rPr lang="en-US" sz="2400" dirty="0" smtClean="0"/>
              <a:t> : the file handle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</a:rPr>
              <a:t>yyin</a:t>
            </a:r>
            <a:r>
              <a:rPr lang="en-US" sz="2000" b="1" dirty="0" smtClean="0">
                <a:latin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</a:rPr>
              <a:t>fopen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</a:rPr>
              <a:t>[0], “r”)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chemeClr val="accent2"/>
                </a:solidFill>
              </a:rPr>
              <a:t>Available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yylex</a:t>
            </a:r>
            <a:r>
              <a:rPr lang="en-US" sz="2400" b="1" dirty="0" smtClean="0">
                <a:latin typeface="Courier New" pitchFamily="49" charset="0"/>
              </a:rPr>
              <a:t>()</a:t>
            </a:r>
            <a:r>
              <a:rPr lang="en-US" sz="2400" dirty="0" smtClean="0"/>
              <a:t> (the primary function generated)-starts the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</a:rPr>
              <a:t>input()</a:t>
            </a:r>
            <a:r>
              <a:rPr lang="en-US" sz="2400" dirty="0" smtClean="0"/>
              <a:t> - Returns the next character from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argc</a:t>
            </a:r>
            <a:r>
              <a:rPr lang="en-US" sz="2400" b="1" dirty="0" smtClean="0">
                <a:latin typeface="Courier New" pitchFamily="49" charset="0"/>
              </a:rPr>
              <a:t>, char *</a:t>
            </a:r>
            <a:r>
              <a:rPr lang="en-US" sz="2400" b="1" dirty="0" err="1" smtClean="0">
                <a:latin typeface="Courier New" pitchFamily="49" charset="0"/>
              </a:rPr>
              <a:t>argv</a:t>
            </a:r>
            <a:r>
              <a:rPr lang="en-US" sz="2400" b="1" dirty="0" smtClean="0">
                <a:latin typeface="Courier New" pitchFamily="49" charset="0"/>
              </a:rPr>
              <a:t>[])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Calls </a:t>
            </a:r>
            <a:r>
              <a:rPr lang="en-US" sz="2000" dirty="0" err="1" smtClean="0"/>
              <a:t>yylex</a:t>
            </a:r>
            <a:r>
              <a:rPr lang="en-US" sz="2000" dirty="0" smtClean="0"/>
              <a:t> to perform the lexical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yywrap</a:t>
            </a:r>
            <a:r>
              <a:rPr lang="en-US" sz="2000" b="1" dirty="0" smtClean="0">
                <a:latin typeface="Courier New" pitchFamily="49" charset="0"/>
              </a:rPr>
              <a:t>(void) </a:t>
            </a:r>
            <a:r>
              <a:rPr lang="en-US" sz="2000" b="1" dirty="0" err="1" smtClean="0">
                <a:latin typeface="Courier New" pitchFamily="49" charset="0"/>
              </a:rPr>
              <a:t>wrapup</a:t>
            </a:r>
            <a:r>
              <a:rPr lang="en-US" sz="2000" b="1" dirty="0" smtClean="0">
                <a:latin typeface="Courier New" pitchFamily="49" charset="0"/>
              </a:rPr>
              <a:t>, return 1 if done, 0 if not done</a:t>
            </a:r>
            <a:endParaRPr lang="en-US" sz="32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in </a:t>
            </a:r>
            <a:r>
              <a:rPr lang="en-US" dirty="0" err="1" smtClean="0"/>
              <a:t>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 matches A</a:t>
            </a:r>
          </a:p>
          <a:p>
            <a:r>
              <a:rPr lang="en-US" dirty="0" err="1" smtClean="0"/>
              <a:t>abc</a:t>
            </a:r>
            <a:r>
              <a:rPr lang="en-US" dirty="0" smtClean="0"/>
              <a:t> –matches </a:t>
            </a:r>
            <a:r>
              <a:rPr lang="en-US" dirty="0" err="1" smtClean="0"/>
              <a:t>abc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]- matches a, b or c</a:t>
            </a:r>
          </a:p>
          <a:p>
            <a:r>
              <a:rPr lang="en-US" dirty="0" smtClean="0"/>
              <a:t>[0-9] - matches any digit</a:t>
            </a:r>
          </a:p>
          <a:p>
            <a:r>
              <a:rPr lang="en-US" dirty="0" smtClean="0"/>
              <a:t>[0-9]+ - matches any integer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 • Lexical Analysis</a:t>
            </a:r>
            <a:endParaRPr lang="en-US" sz="1400" b="0" i="0">
              <a:solidFill>
                <a:schemeClr val="tx1"/>
              </a:solidFill>
              <a:latin typeface="Times" pitchFamily="-80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/>
              <a:t>How to Use Lex (flex)</a:t>
            </a:r>
            <a:endParaRPr lang="en-US" sz="8000" b="1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162800" cy="4191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Run Unix “man flex” for full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Write regular expressions and actions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Compile using </a:t>
            </a:r>
            <a:r>
              <a:rPr lang="en-US" sz="2400" dirty="0" err="1" smtClean="0"/>
              <a:t>Lex</a:t>
            </a:r>
            <a:r>
              <a:rPr lang="en-US" sz="2400" dirty="0" smtClean="0"/>
              <a:t> (flex) tool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flex &lt;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prog_name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&gt;.l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Results in C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Compile using C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Link to the </a:t>
            </a:r>
            <a:r>
              <a:rPr lang="en-US" sz="2000" dirty="0" err="1" smtClean="0"/>
              <a:t>lex</a:t>
            </a:r>
            <a:r>
              <a:rPr lang="en-US" sz="2000" dirty="0" smtClean="0"/>
              <a:t>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gcc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lex.yy.c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Run the </a:t>
            </a:r>
            <a:r>
              <a:rPr lang="en-US" sz="2400" dirty="0" err="1" smtClean="0"/>
              <a:t>a.out</a:t>
            </a:r>
            <a:r>
              <a:rPr lang="en-US" sz="2400" dirty="0" smtClean="0"/>
              <a:t> file and recognize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a.out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</a:rPr>
              <a:t>input.text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</a:rPr>
              <a:t>&gt;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CS331 • Lexical Analysis</a:t>
            </a:r>
            <a:endParaRPr lang="en-US" sz="1400" b="0" i="0">
              <a:solidFill>
                <a:schemeClr val="tx1"/>
              </a:solidFill>
              <a:latin typeface="Times" pitchFamily="-80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Lexer generators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>
                <a:solidFill>
                  <a:srgbClr val="FF0714"/>
                </a:solidFill>
              </a:rPr>
              <a:t>The power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000" smtClean="0"/>
              <a:t>Programmer describes tokens as regular expressions</a:t>
            </a:r>
          </a:p>
          <a:p>
            <a:pPr lvl="1" eaLnBrk="1" hangingPunct="1"/>
            <a:r>
              <a:rPr lang="en-US" sz="2000" smtClean="0"/>
              <a:t>Lex turns</a:t>
            </a:r>
            <a:r>
              <a:rPr lang="en-US" sz="2000" i="1" smtClean="0"/>
              <a:t> </a:t>
            </a:r>
            <a:r>
              <a:rPr lang="en-US" sz="2000" smtClean="0"/>
              <a:t>description of tokens into code</a:t>
            </a:r>
          </a:p>
          <a:p>
            <a:pPr lvl="1" eaLnBrk="1" hangingPunct="1"/>
            <a:r>
              <a:rPr lang="en-US" sz="2000" smtClean="0"/>
              <a:t>Generated code compiles into a scanner</a:t>
            </a:r>
          </a:p>
          <a:p>
            <a:pPr eaLnBrk="1" hangingPunct="1"/>
            <a:r>
              <a:rPr lang="en-US" sz="2400" b="1" smtClean="0">
                <a:solidFill>
                  <a:srgbClr val="FF0714"/>
                </a:solidFill>
              </a:rPr>
              <a:t>The pitfalls</a:t>
            </a:r>
          </a:p>
          <a:p>
            <a:pPr lvl="1" eaLnBrk="1" hangingPunct="1"/>
            <a:r>
              <a:rPr lang="en-US" sz="2000" smtClean="0"/>
              <a:t>Source code generated by lex hard to debug</a:t>
            </a:r>
          </a:p>
          <a:p>
            <a:pPr lvl="1" eaLnBrk="1" hangingPunct="1"/>
            <a:r>
              <a:rPr lang="en-US" sz="2000" smtClean="0"/>
              <a:t>Without understanding basis in formal languages, lex can be a quirky black box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and Action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229600" cy="4191000"/>
          </a:xfrm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[a-z] { c = yytext[0]; yylval = c - 'a'; return(LETTER); }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[0-9]+ { yylval = atoi(yytext); return(NUMBER); } </a:t>
            </a:r>
          </a:p>
          <a:p>
            <a:endParaRPr 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3338953">
            <a:off x="1063625" y="4219575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 rot="3338953">
            <a:off x="914400" y="2057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 rot="12715729">
            <a:off x="7086600" y="2819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 rot="12715729">
            <a:off x="6019800" y="49530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" y="1295400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Match a character </a:t>
            </a:r>
          </a:p>
          <a:p>
            <a:r>
              <a:rPr lang="en-US" b="1">
                <a:solidFill>
                  <a:schemeClr val="accent2"/>
                </a:solidFill>
              </a:rPr>
              <a:t>in the a-z range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04800" y="3505200"/>
            <a:ext cx="278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Match a positive integer</a:t>
            </a:r>
          </a:p>
          <a:p>
            <a:r>
              <a:rPr lang="en-US" b="1">
                <a:solidFill>
                  <a:schemeClr val="accent2"/>
                </a:solidFill>
              </a:rPr>
              <a:t>(sequence of 0-9 digits)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324600" y="3276600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Place the offset c – ‘a’ </a:t>
            </a:r>
          </a:p>
          <a:p>
            <a:r>
              <a:rPr lang="en-US" b="1">
                <a:solidFill>
                  <a:schemeClr val="accent2"/>
                </a:solidFill>
              </a:rPr>
              <a:t>In the stack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172200" y="5486400"/>
            <a:ext cx="2660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Place the integer value</a:t>
            </a:r>
          </a:p>
          <a:p>
            <a:r>
              <a:rPr lang="en-US" b="1">
                <a:solidFill>
                  <a:schemeClr val="accent2"/>
                </a:solidFill>
              </a:rPr>
              <a:t>In the stack</a:t>
            </a:r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 rot="6378218">
            <a:off x="3581400" y="19050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657600" y="14478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Starting point is the language grammar to understand the tokens: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stmt -&gt;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if</a:t>
            </a:r>
            <a:r>
              <a:rPr lang="en-US" smtClean="0"/>
              <a:t> expr </a:t>
            </a:r>
            <a:r>
              <a:rPr lang="en-US" b="1" smtClean="0"/>
              <a:t>then</a:t>
            </a:r>
            <a:r>
              <a:rPr lang="en-US" smtClean="0"/>
              <a:t> stmt </a:t>
            </a:r>
            <a:r>
              <a:rPr lang="en-US" b="1" smtClean="0"/>
              <a:t>else</a:t>
            </a:r>
            <a:r>
              <a:rPr lang="en-US" smtClean="0"/>
              <a:t> stmt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</a:t>
            </a:r>
            <a:r>
              <a:rPr lang="en-US" sz="1600" smtClean="0">
                <a:latin typeface="MS Mincho" pitchFamily="49" charset="-128"/>
                <a:ea typeface="MS Mincho" pitchFamily="49" charset="-128"/>
              </a:rPr>
              <a:t>Ɛ</a:t>
            </a:r>
            <a:endParaRPr lang="en-US" sz="1600" smtClean="0"/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expr -&gt; term </a:t>
            </a:r>
            <a:r>
              <a:rPr lang="en-US" b="1" smtClean="0"/>
              <a:t>relop</a:t>
            </a:r>
            <a:r>
              <a:rPr lang="en-US" smtClean="0"/>
              <a:t>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term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term -&gt; </a:t>
            </a:r>
            <a:r>
              <a:rPr lang="en-US" b="1" smtClean="0"/>
              <a:t>id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           |  </a:t>
            </a:r>
            <a:r>
              <a:rPr lang="en-US" b="1" smtClean="0"/>
              <a:t>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Recognition of tokens (cont.)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next step is to formalize the patterns: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</a:t>
            </a:r>
            <a:r>
              <a:rPr lang="en-US" sz="1800" smtClean="0"/>
              <a:t>     -&gt; [0-9]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Digits</a:t>
            </a:r>
            <a:r>
              <a:rPr lang="en-US" sz="1800" smtClean="0"/>
              <a:t>   -&gt; digit+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number</a:t>
            </a:r>
            <a:r>
              <a:rPr lang="en-US" sz="1800" smtClean="0"/>
              <a:t> -&gt; digit(.digits)? (E[+-]? Digit)?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letter  </a:t>
            </a:r>
            <a:r>
              <a:rPr lang="en-US" sz="1800" smtClean="0"/>
              <a:t>-&gt; [A-Za-z_]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id</a:t>
            </a:r>
            <a:r>
              <a:rPr lang="en-US" sz="1800" smtClean="0"/>
              <a:t>          -&gt; letter (letter|digit)*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If</a:t>
            </a:r>
            <a:r>
              <a:rPr lang="en-US" sz="1800" smtClean="0"/>
              <a:t>           -&gt; if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Then</a:t>
            </a:r>
            <a:r>
              <a:rPr lang="en-US" sz="1800" smtClean="0"/>
              <a:t>     -&gt; then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Else</a:t>
            </a:r>
            <a:r>
              <a:rPr lang="en-US" sz="1800" smtClean="0"/>
              <a:t>       -&gt; else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800" i="1" smtClean="0"/>
              <a:t>Relop</a:t>
            </a:r>
            <a:r>
              <a:rPr lang="en-US" sz="1800" smtClean="0"/>
              <a:t>    -&gt; &lt; | &gt; | &lt;= | &gt;= | = | &lt;&gt;</a:t>
            </a:r>
          </a:p>
          <a:p>
            <a:pPr eaLnBrk="1" hangingPunct="1"/>
            <a:r>
              <a:rPr lang="en-US" sz="2400" smtClean="0"/>
              <a:t>We also need to handle whitespaces: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200" i="1" smtClean="0"/>
              <a:t>ws</a:t>
            </a:r>
            <a:r>
              <a:rPr lang="en-US" sz="2200" smtClean="0"/>
              <a:t> -&gt; (blank | tab | newline)+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Error detection and Recovery in </a:t>
            </a:r>
            <a:r>
              <a:rPr lang="en-US" dirty="0" smtClean="0"/>
              <a:t>Compiler</a:t>
            </a:r>
          </a:p>
          <a:p>
            <a:pPr marL="0" indent="0" fontAlgn="base">
              <a:buNone/>
            </a:pPr>
            <a:r>
              <a:rPr lang="en-US" b="1" dirty="0"/>
              <a:t>Functions of Error handler</a:t>
            </a:r>
            <a:endParaRPr lang="en-US" dirty="0"/>
          </a:p>
          <a:p>
            <a:pPr fontAlgn="base"/>
            <a:r>
              <a:rPr lang="en-US" dirty="0"/>
              <a:t>Detection</a:t>
            </a:r>
          </a:p>
          <a:p>
            <a:pPr fontAlgn="base"/>
            <a:r>
              <a:rPr lang="en-US" dirty="0"/>
              <a:t>Reporting</a:t>
            </a:r>
          </a:p>
          <a:p>
            <a:pPr fontAlgn="base"/>
            <a:r>
              <a:rPr lang="en-US" dirty="0"/>
              <a:t>Recovery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8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>
          <a:xfrm>
            <a:off x="285750" y="152400"/>
            <a:ext cx="8401050" cy="990600"/>
          </a:xfrm>
        </p:spPr>
        <p:txBody>
          <a:bodyPr/>
          <a:lstStyle/>
          <a:p>
            <a:r>
              <a:rPr lang="en-US" altLang="zh-TW" smtClean="0"/>
              <a:t>The Structure of a Compiler </a:t>
            </a:r>
            <a:r>
              <a:rPr lang="en-US" altLang="zh-TW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(8)</a:t>
            </a:r>
            <a:endParaRPr lang="zh-TW" altLang="en-US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55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BF060F-9F18-4C17-A377-44C899CB8822}" type="slidenum">
              <a:rPr lang="zh-TW" altLang="en-US" b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/>
              <a:t>4</a:t>
            </a:fld>
            <a:endParaRPr lang="zh-TW" altLang="en-US" b="1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0" name="Picture 8" descr="auto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00174"/>
            <a:ext cx="4558042" cy="306387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15" name="圓角矩形 14"/>
          <p:cNvSpPr/>
          <p:nvPr/>
        </p:nvSpPr>
        <p:spPr>
          <a:xfrm>
            <a:off x="862151" y="2214554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</a:pPr>
            <a: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0"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kumimoji="0"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 rot="5400000">
            <a:off x="2400301" y="185578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0" name="向右箭號 19"/>
          <p:cNvSpPr/>
          <p:nvPr/>
        </p:nvSpPr>
        <p:spPr>
          <a:xfrm rot="5400000">
            <a:off x="2400301" y="264160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3" name="向右箭號 22"/>
          <p:cNvSpPr/>
          <p:nvPr/>
        </p:nvSpPr>
        <p:spPr>
          <a:xfrm rot="5400000">
            <a:off x="2430463" y="321310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57224" y="3500438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</a:pPr>
            <a: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0"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kumimoji="0"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143380"/>
            <a:ext cx="2946181" cy="642942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25" name="向右箭號 24"/>
          <p:cNvSpPr/>
          <p:nvPr/>
        </p:nvSpPr>
        <p:spPr>
          <a:xfrm rot="5400000">
            <a:off x="2430463" y="385603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向右箭號 25"/>
          <p:cNvSpPr/>
          <p:nvPr/>
        </p:nvSpPr>
        <p:spPr>
          <a:xfrm rot="5400000">
            <a:off x="2395538" y="4784725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57224" y="5072074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</a:pPr>
            <a: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Process  </a:t>
            </a:r>
            <a:b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kumimoji="0" lang="en-US" altLang="zh-TW" sz="1200" b="1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[Semantic analyzer]</a:t>
            </a:r>
            <a:endParaRPr kumimoji="0" lang="zh-TW" altLang="en-US" sz="1200" b="1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5786454"/>
            <a:ext cx="3176752" cy="571503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29" name="圓角矩形 28"/>
          <p:cNvSpPr/>
          <p:nvPr/>
        </p:nvSpPr>
        <p:spPr>
          <a:xfrm>
            <a:off x="5281453" y="1500174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</a:pPr>
            <a:r>
              <a:rPr kumimoji="0" lang="en-US" altLang="zh-TW" sz="1200" b="1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Generator</a:t>
            </a:r>
          </a:p>
          <a:p>
            <a:pPr algn="ctr">
              <a:lnSpc>
                <a:spcPct val="70000"/>
              </a:lnSpc>
            </a:pPr>
            <a:r>
              <a:rPr kumimoji="0" lang="en-US" altLang="zh-TW" sz="1200" b="1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[Intermediate Code Generator]</a:t>
            </a:r>
            <a:endParaRPr kumimoji="0" lang="zh-TW" altLang="en-US" sz="1200" b="1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" name="向右箭號 29"/>
          <p:cNvSpPr/>
          <p:nvPr/>
        </p:nvSpPr>
        <p:spPr>
          <a:xfrm rot="5400000">
            <a:off x="6819901" y="1141412"/>
            <a:ext cx="285750" cy="288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73597" y="2285992"/>
            <a:ext cx="3010228" cy="571504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31" name="向右箭號 30"/>
          <p:cNvSpPr/>
          <p:nvPr/>
        </p:nvSpPr>
        <p:spPr>
          <a:xfrm rot="5400000">
            <a:off x="6819901" y="1927225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5281453" y="3214686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kumimoji="0"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5740" y="4000504"/>
            <a:ext cx="2689991" cy="36195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9050">
            <a:contourClr>
              <a:schemeClr val="accent6">
                <a:lumMod val="20000"/>
                <a:lumOff val="80000"/>
              </a:schemeClr>
            </a:contourClr>
          </a:sp3d>
        </p:spPr>
      </p:pic>
      <p:sp>
        <p:nvSpPr>
          <p:cNvPr id="34" name="向右箭號 33"/>
          <p:cNvSpPr/>
          <p:nvPr/>
        </p:nvSpPr>
        <p:spPr>
          <a:xfrm rot="5400000">
            <a:off x="6819901" y="3641725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5" name="向右箭號 34"/>
          <p:cNvSpPr/>
          <p:nvPr/>
        </p:nvSpPr>
        <p:spPr>
          <a:xfrm rot="5400000">
            <a:off x="6819901" y="292735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6" name="向右箭號 35"/>
          <p:cNvSpPr/>
          <p:nvPr/>
        </p:nvSpPr>
        <p:spPr>
          <a:xfrm rot="5400000">
            <a:off x="2359026" y="542766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358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6563" y="0"/>
            <a:ext cx="1962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32"/>
          <p:cNvGrpSpPr>
            <a:grpSpLocks/>
          </p:cNvGrpSpPr>
          <p:nvPr/>
        </p:nvGrpSpPr>
        <p:grpSpPr bwMode="auto">
          <a:xfrm>
            <a:off x="1000125" y="2786063"/>
            <a:ext cx="2789238" cy="385762"/>
            <a:chOff x="1000100" y="2786058"/>
            <a:chExt cx="2789021" cy="385764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42510" y="3000372"/>
              <a:ext cx="2446611" cy="171450"/>
            </a:xfrm>
            <a:prstGeom prst="rect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contourW="19050">
              <a:contourClr>
                <a:schemeClr val="accent6">
                  <a:lumMod val="20000"/>
                  <a:lumOff val="80000"/>
                </a:schemeClr>
              </a:contourClr>
            </a:sp3d>
          </p:spPr>
        </p:pic>
        <p:sp>
          <p:nvSpPr>
            <p:cNvPr id="23600" name="文字方塊 27"/>
            <p:cNvSpPr txBox="1">
              <a:spLocks noChangeArrowheads="1"/>
            </p:cNvSpPr>
            <p:nvPr/>
          </p:nvSpPr>
          <p:spPr bwMode="auto">
            <a:xfrm>
              <a:off x="1000100" y="2786058"/>
              <a:ext cx="10001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200" b="1">
                  <a:solidFill>
                    <a:srgbClr val="C0000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rPr>
                <a:t>Tokens </a:t>
              </a:r>
              <a:endParaRPr lang="zh-TW" altLang="en-US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38" name="文字方塊 37"/>
          <p:cNvSpPr txBox="1">
            <a:spLocks noChangeArrowheads="1"/>
          </p:cNvSpPr>
          <p:nvPr/>
        </p:nvSpPr>
        <p:spPr bwMode="auto">
          <a:xfrm>
            <a:off x="642938" y="4000500"/>
            <a:ext cx="1000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 tree</a:t>
            </a:r>
            <a:endParaRPr lang="zh-TW" altLang="en-US" sz="1200" b="1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0" y="5500688"/>
            <a:ext cx="25717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Abstract Syntax Tree w/ Attributes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643688" y="2071688"/>
            <a:ext cx="25003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Non-optimized Intermediate Code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991350" y="3714750"/>
            <a:ext cx="21796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Optimized Intermediate Code</a:t>
            </a:r>
          </a:p>
        </p:txBody>
      </p:sp>
      <p:sp>
        <p:nvSpPr>
          <p:cNvPr id="43" name="圓角矩形 42"/>
          <p:cNvSpPr/>
          <p:nvPr/>
        </p:nvSpPr>
        <p:spPr>
          <a:xfrm>
            <a:off x="5286380" y="4714884"/>
            <a:ext cx="3362513" cy="3600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kumimoji="0"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sp>
        <p:nvSpPr>
          <p:cNvPr id="44" name="向右箭號 43"/>
          <p:cNvSpPr/>
          <p:nvPr/>
        </p:nvSpPr>
        <p:spPr>
          <a:xfrm rot="5400000">
            <a:off x="6788151" y="442753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2564" name="Picture 3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72125" y="5357813"/>
            <a:ext cx="278606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向右箭號 44"/>
          <p:cNvSpPr/>
          <p:nvPr/>
        </p:nvSpPr>
        <p:spPr>
          <a:xfrm rot="5400000">
            <a:off x="6788151" y="5070475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70000"/>
              </a:lnSpc>
            </a:pPr>
            <a:endParaRPr kumimoji="0"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7429500" y="5143500"/>
            <a:ext cx="162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1200" b="1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Target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5" grpId="0" animBg="1"/>
      <p:bldP spid="26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4" grpId="0" animBg="1"/>
      <p:bldP spid="45" grpId="0" animBg="1"/>
      <p:bldP spid="4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329656"/>
            <a:ext cx="5267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Lexical phase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detected during the lexical analysis </a:t>
            </a:r>
            <a:r>
              <a:rPr lang="en-US" dirty="0" smtClean="0"/>
              <a:t>phase</a:t>
            </a:r>
          </a:p>
          <a:p>
            <a:pPr marL="0" indent="0">
              <a:buNone/>
            </a:pPr>
            <a:r>
              <a:rPr lang="en-US" dirty="0" smtClean="0"/>
              <a:t>Example of lexical errors</a:t>
            </a:r>
          </a:p>
          <a:p>
            <a:pPr fontAlgn="base"/>
            <a:r>
              <a:rPr lang="en-US" dirty="0"/>
              <a:t>Exceeding length of identifier or numeric constants.</a:t>
            </a:r>
          </a:p>
          <a:p>
            <a:pPr fontAlgn="base"/>
            <a:r>
              <a:rPr lang="en-US" dirty="0"/>
              <a:t>Appearance of illegal characters</a:t>
            </a:r>
          </a:p>
          <a:p>
            <a:pPr fontAlgn="base"/>
            <a:r>
              <a:rPr lang="en-US" dirty="0"/>
              <a:t>Unmatched </a:t>
            </a:r>
            <a:r>
              <a:rPr lang="en-US" dirty="0" smtClean="0"/>
              <a:t>string</a:t>
            </a:r>
          </a:p>
          <a:p>
            <a:pPr marL="0" indent="0" fontAlgn="base">
              <a:buNone/>
            </a:pPr>
            <a:r>
              <a:rPr lang="en-US" dirty="0" smtClean="0"/>
              <a:t>	-</a:t>
            </a:r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(“hello”);r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-/*</a:t>
            </a:r>
            <a:r>
              <a:rPr lang="en-US" dirty="0" err="1" smtClean="0"/>
              <a:t>lex</a:t>
            </a:r>
            <a:r>
              <a:rPr lang="en-US" dirty="0" smtClean="0"/>
              <a:t> Error</a:t>
            </a:r>
          </a:p>
          <a:p>
            <a:pPr marL="0" indent="0" fontAlgn="base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(“hello”);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Lexical Errors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47" y="1872705"/>
            <a:ext cx="7761905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Error </a:t>
            </a:r>
            <a:r>
              <a:rPr lang="en-GB" b="1" dirty="0" smtClean="0"/>
              <a:t>recovery : </a:t>
            </a:r>
            <a:r>
              <a:rPr lang="en-GB" dirty="0" smtClean="0"/>
              <a:t>Error handling in Lex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66" y="1725086"/>
            <a:ext cx="7466667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Error recovery : </a:t>
            </a:r>
            <a:r>
              <a:rPr lang="en-GB" dirty="0"/>
              <a:t>Error handling in 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Panic mode: Successive characters are ignored until we reach a well formed token</a:t>
            </a:r>
          </a:p>
          <a:p>
            <a:pPr marL="0" indent="0">
              <a:buNone/>
            </a:pPr>
            <a:r>
              <a:rPr lang="en-GB" dirty="0" smtClean="0"/>
              <a:t>e.g.{</a:t>
            </a:r>
            <a:r>
              <a:rPr lang="en-GB" dirty="0" err="1" smtClean="0"/>
              <a:t>jkjkj</a:t>
            </a: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-Delete one character from the remaining input</a:t>
            </a:r>
          </a:p>
          <a:p>
            <a:pPr marL="0" indent="0">
              <a:buNone/>
            </a:pPr>
            <a:r>
              <a:rPr lang="en-GB" dirty="0" smtClean="0"/>
              <a:t>e.g. ;</a:t>
            </a:r>
            <a:r>
              <a:rPr lang="en-GB" dirty="0" err="1" smtClean="0"/>
              <a:t>scv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Valid token </a:t>
            </a:r>
            <a:r>
              <a:rPr lang="en-GB" dirty="0" err="1" smtClean="0"/>
              <a:t>scv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-Insert a missing character into the remaining input</a:t>
            </a:r>
          </a:p>
          <a:p>
            <a:pPr marL="0" indent="0">
              <a:buNone/>
            </a:pPr>
            <a:r>
              <a:rPr lang="en-GB" dirty="0" err="1" smtClean="0"/>
              <a:t>e.gprntf-printf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-Replace a character by another character</a:t>
            </a:r>
          </a:p>
          <a:p>
            <a:pPr marL="0" indent="0">
              <a:buNone/>
            </a:pPr>
            <a:r>
              <a:rPr lang="en-GB" dirty="0" smtClean="0"/>
              <a:t>e.g.  </a:t>
            </a:r>
            <a:r>
              <a:rPr lang="en-GB" dirty="0" err="1" smtClean="0"/>
              <a:t>whele</a:t>
            </a:r>
            <a:r>
              <a:rPr lang="en-GB" dirty="0" smtClean="0"/>
              <a:t>-while</a:t>
            </a:r>
          </a:p>
          <a:p>
            <a:pPr marL="0" indent="0">
              <a:buNone/>
            </a:pPr>
            <a:r>
              <a:rPr lang="en-GB" dirty="0" smtClean="0"/>
              <a:t>-Transpose 2 adjacent characters</a:t>
            </a:r>
          </a:p>
          <a:p>
            <a:pPr marL="0" indent="0">
              <a:buNone/>
            </a:pPr>
            <a:r>
              <a:rPr lang="en-GB" dirty="0" smtClean="0"/>
              <a:t>e.g. fi-if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Syntactic phase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detected during syntax analysis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6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57" y="2038889"/>
            <a:ext cx="777348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2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</a:t>
            </a:r>
          </a:p>
        </p:txBody>
      </p:sp>
      <p:sp>
        <p:nvSpPr>
          <p:cNvPr id="2253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relop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2609850"/>
            <a:ext cx="56769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355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reserved words and identifiers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881313"/>
            <a:ext cx="6667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diagrams (cont.)</a:t>
            </a:r>
          </a:p>
        </p:txBody>
      </p:sp>
      <p:sp>
        <p:nvSpPr>
          <p:cNvPr id="2457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diagram for unsigned numbers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962275"/>
            <a:ext cx="74866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R3=R1+R2*R3;</a:t>
            </a:r>
          </a:p>
          <a:p>
            <a:r>
              <a:rPr lang="en-US" dirty="0" smtClean="0"/>
              <a:t>CFG</a:t>
            </a:r>
          </a:p>
          <a:p>
            <a:r>
              <a:rPr lang="en-US" dirty="0" smtClean="0"/>
              <a:t>S-&gt;id=E;</a:t>
            </a:r>
          </a:p>
          <a:p>
            <a:r>
              <a:rPr lang="en-US" dirty="0" smtClean="0"/>
              <a:t>E-&gt;E+T/T</a:t>
            </a:r>
          </a:p>
          <a:p>
            <a:r>
              <a:rPr lang="en-US" dirty="0" smtClean="0"/>
              <a:t>T-&gt;T*F/F</a:t>
            </a:r>
          </a:p>
          <a:p>
            <a:r>
              <a:rPr lang="en-US" dirty="0" smtClean="0"/>
              <a:t>F-&gt;id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9812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Int</a:t>
            </a:r>
            <a:r>
              <a:rPr lang="en-GB" dirty="0" smtClean="0"/>
              <a:t>  a, </a:t>
            </a:r>
            <a:r>
              <a:rPr lang="en-GB" dirty="0" err="1" smtClean="0"/>
              <a:t>b,c</a:t>
            </a:r>
            <a:r>
              <a:rPr lang="en-GB" dirty="0" smtClean="0"/>
              <a:t>;</a:t>
            </a:r>
          </a:p>
          <a:p>
            <a:r>
              <a:rPr lang="en-GB" dirty="0"/>
              <a:t>a</a:t>
            </a:r>
            <a:r>
              <a:rPr lang="en-GB" dirty="0" smtClean="0"/>
              <a:t>=</a:t>
            </a:r>
            <a:r>
              <a:rPr lang="en-GB" dirty="0" err="1" smtClean="0"/>
              <a:t>b+c</a:t>
            </a:r>
            <a:r>
              <a:rPr lang="en-GB" dirty="0" smtClean="0"/>
              <a:t>;</a:t>
            </a:r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16503"/>
              </p:ext>
            </p:extLst>
          </p:nvPr>
        </p:nvGraphicFramePr>
        <p:xfrm>
          <a:off x="3048000" y="4267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54445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1848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367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Smb</a:t>
                      </a:r>
                      <a:r>
                        <a:rPr lang="en-GB" dirty="0" smtClean="0"/>
                        <a:t> 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Sym</a:t>
                      </a:r>
                      <a:r>
                        <a:rPr lang="en-GB" dirty="0" smtClean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7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32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choice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tokens in the following C statement is 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printf</a:t>
            </a:r>
            <a:r>
              <a:rPr lang="nn-NO" dirty="0"/>
              <a:t>("i = %d, &amp;i = %x", i, &amp;i); </a:t>
            </a:r>
            <a:endParaRPr lang="nn-NO" dirty="0" smtClean="0"/>
          </a:p>
          <a:p>
            <a:pPr marL="0" indent="0">
              <a:buNone/>
            </a:pPr>
            <a:r>
              <a:rPr lang="pt-BR" b="1" dirty="0"/>
              <a:t>(A)</a:t>
            </a:r>
            <a:r>
              <a:rPr lang="pt-BR" dirty="0"/>
              <a:t> </a:t>
            </a:r>
            <a:r>
              <a:rPr lang="pt-BR" dirty="0" smtClean="0"/>
              <a:t>3       printf   ( “”  ,  i  ,  &amp;   i   ) ;---total 10 tokens</a:t>
            </a:r>
          </a:p>
          <a:p>
            <a:pPr marL="0" indent="0">
              <a:buNone/>
            </a:pPr>
            <a:r>
              <a:rPr lang="pt-BR" b="1" dirty="0" smtClean="0"/>
              <a:t>(B)</a:t>
            </a:r>
            <a:r>
              <a:rPr lang="pt-BR" dirty="0" smtClean="0"/>
              <a:t> 26</a:t>
            </a:r>
            <a:br>
              <a:rPr lang="pt-BR" dirty="0" smtClean="0"/>
            </a:br>
            <a:r>
              <a:rPr lang="pt-BR" b="1" dirty="0" smtClean="0"/>
              <a:t>(C)</a:t>
            </a:r>
            <a:r>
              <a:rPr lang="pt-BR" dirty="0" smtClean="0"/>
              <a:t> 10</a:t>
            </a:r>
            <a:br>
              <a:rPr lang="pt-BR" dirty="0" smtClean="0"/>
            </a:br>
            <a:r>
              <a:rPr lang="pt-BR" b="1" dirty="0" smtClean="0"/>
              <a:t>(D)</a:t>
            </a:r>
            <a:r>
              <a:rPr lang="pt-BR" dirty="0" smtClean="0"/>
              <a:t> 21</a:t>
            </a:r>
          </a:p>
          <a:p>
            <a:pPr marL="0" indent="0">
              <a:buNone/>
            </a:pPr>
            <a:r>
              <a:rPr lang="nn-NO" dirty="0" smtClean="0"/>
              <a:t>Answer: 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7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lexical analysis for a modern computer language such as Java needs the power of which one of the following machine models in </a:t>
            </a:r>
            <a:r>
              <a:rPr lang="en-US" dirty="0" smtClean="0"/>
              <a:t>a </a:t>
            </a:r>
            <a:r>
              <a:rPr lang="en-US" dirty="0"/>
              <a:t>necessary and sufficient sense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GB" b="1" dirty="0"/>
              <a:t>(A)</a:t>
            </a:r>
            <a:r>
              <a:rPr lang="en-GB" dirty="0"/>
              <a:t> Finite state automata</a:t>
            </a:r>
            <a:br>
              <a:rPr lang="en-GB" dirty="0"/>
            </a:br>
            <a:r>
              <a:rPr lang="en-GB" b="1" dirty="0"/>
              <a:t>(B)</a:t>
            </a:r>
            <a:r>
              <a:rPr lang="en-GB" dirty="0"/>
              <a:t> Deterministic pushdown automata</a:t>
            </a:r>
            <a:br>
              <a:rPr lang="en-GB" dirty="0"/>
            </a:br>
            <a:r>
              <a:rPr lang="en-GB" b="1" dirty="0"/>
              <a:t>(C)</a:t>
            </a:r>
            <a:r>
              <a:rPr lang="en-GB" dirty="0"/>
              <a:t> Non-Deterministic pushdown automata</a:t>
            </a:r>
            <a:br>
              <a:rPr lang="en-GB" dirty="0"/>
            </a:br>
            <a:r>
              <a:rPr lang="en-GB" b="1" dirty="0"/>
              <a:t>(D)</a:t>
            </a:r>
            <a:r>
              <a:rPr lang="en-GB" dirty="0"/>
              <a:t> Turing </a:t>
            </a:r>
            <a:r>
              <a:rPr lang="en-GB" dirty="0" smtClean="0"/>
              <a:t>Machine</a:t>
            </a:r>
          </a:p>
          <a:p>
            <a:pPr marL="0" indent="0">
              <a:buNone/>
            </a:pPr>
            <a:r>
              <a:rPr lang="en-GB" dirty="0" smtClean="0"/>
              <a:t>Answer: B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compiler, keywords of a language are </a:t>
            </a:r>
            <a:r>
              <a:rPr lang="en-US" dirty="0" smtClean="0"/>
              <a:t>recognized during</a:t>
            </a:r>
          </a:p>
          <a:p>
            <a:pPr marL="0" indent="0">
              <a:buNone/>
            </a:pPr>
            <a:r>
              <a:rPr lang="en-US" b="1" dirty="0" smtClean="0"/>
              <a:t>(A</a:t>
            </a:r>
            <a:r>
              <a:rPr lang="en-US" b="1" dirty="0"/>
              <a:t>)</a:t>
            </a:r>
            <a:r>
              <a:rPr lang="en-US" dirty="0"/>
              <a:t> parsing of the program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the code generation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the lexical analysis of the program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dataflow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dirty="0" smtClean="0"/>
              <a:t>Answer: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553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following statements:</a:t>
            </a:r>
          </a:p>
          <a:p>
            <a:pPr marL="0" indent="0">
              <a:buNone/>
            </a:pPr>
            <a:r>
              <a:rPr lang="en-US" dirty="0"/>
              <a:t>(I) The output of a lexical analyzer is groups of characters.</a:t>
            </a:r>
          </a:p>
          <a:p>
            <a:pPr marL="0" indent="0">
              <a:buNone/>
            </a:pPr>
            <a:r>
              <a:rPr lang="en-US" dirty="0"/>
              <a:t>(II) Total number of tokens in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=%d, &amp;</a:t>
            </a:r>
            <a:r>
              <a:rPr lang="en-US" dirty="0" err="1"/>
              <a:t>i</a:t>
            </a:r>
            <a:r>
              <a:rPr lang="en-US" dirty="0"/>
              <a:t>=%x", </a:t>
            </a:r>
            <a:r>
              <a:rPr lang="en-US" dirty="0" err="1"/>
              <a:t>i</a:t>
            </a:r>
            <a:r>
              <a:rPr lang="en-US" dirty="0"/>
              <a:t>, &amp;</a:t>
            </a:r>
            <a:r>
              <a:rPr lang="en-US" dirty="0" err="1"/>
              <a:t>i</a:t>
            </a:r>
            <a:r>
              <a:rPr lang="en-US" dirty="0"/>
              <a:t>); are 11.</a:t>
            </a:r>
          </a:p>
          <a:p>
            <a:pPr marL="0" indent="0">
              <a:buNone/>
            </a:pPr>
            <a:r>
              <a:rPr lang="en-US" dirty="0"/>
              <a:t>(III) Symbol table can be implementation by using array and hash table but not tree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Which of the following statement(s) is/are correct?</a:t>
            </a:r>
            <a:br>
              <a:rPr lang="en-US" dirty="0"/>
            </a:br>
            <a:r>
              <a:rPr lang="en-US" b="1" dirty="0"/>
              <a:t>(A)</a:t>
            </a:r>
            <a:r>
              <a:rPr lang="en-US" dirty="0"/>
              <a:t> Only (I)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Only (II) and (III)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All (I), (II), and (III)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None of </a:t>
            </a:r>
            <a:r>
              <a:rPr lang="en-US" dirty="0" smtClean="0"/>
              <a:t>these</a:t>
            </a:r>
          </a:p>
          <a:p>
            <a:pPr marL="0" indent="0">
              <a:buNone/>
            </a:pPr>
            <a:r>
              <a:rPr lang="en-US" dirty="0" smtClean="0"/>
              <a:t>Answer: 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r>
              <a:rPr lang="en-US" dirty="0"/>
              <a:t>The number of tokens in the following C statement is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</a:t>
            </a:r>
            <a:r>
              <a:rPr lang="en-US" dirty="0" err="1"/>
              <a:t>i</a:t>
            </a:r>
            <a:r>
              <a:rPr lang="en-US" dirty="0"/>
              <a:t>=%d, &amp;</a:t>
            </a:r>
            <a:r>
              <a:rPr lang="en-US" dirty="0" err="1"/>
              <a:t>i</a:t>
            </a:r>
            <a:r>
              <a:rPr lang="en-US" dirty="0"/>
              <a:t>=%x”, </a:t>
            </a:r>
            <a:r>
              <a:rPr lang="en-US" dirty="0" err="1"/>
              <a:t>i&amp;i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/>
              <a:t>(A)</a:t>
            </a:r>
            <a:r>
              <a:rPr lang="en-US" dirty="0"/>
              <a:t> 13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6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10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</a:t>
            </a:r>
            <a:r>
              <a:rPr lang="en-US" dirty="0" smtClean="0"/>
              <a:t>9</a:t>
            </a:r>
          </a:p>
          <a:p>
            <a:r>
              <a:rPr lang="en-US" dirty="0" smtClean="0"/>
              <a:t>Answer: 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7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Consider the following statements related to compiler construction :</a:t>
            </a:r>
          </a:p>
          <a:p>
            <a:pPr marL="0" indent="0" fontAlgn="base">
              <a:buNone/>
            </a:pPr>
            <a:r>
              <a:rPr lang="en-US" dirty="0"/>
              <a:t>I. Lexical Analysis is specified by context-free grammars and implemented by pushdown automata.</a:t>
            </a:r>
            <a:br>
              <a:rPr lang="en-US" dirty="0"/>
            </a:br>
            <a:r>
              <a:rPr lang="en-US" dirty="0"/>
              <a:t>II. Syntax Analysis is specified by regular expressions and implemented by finite-state machine.</a:t>
            </a:r>
          </a:p>
          <a:p>
            <a:pPr marL="0" indent="0" fontAlgn="base">
              <a:buNone/>
            </a:pPr>
            <a:r>
              <a:rPr lang="en-US" dirty="0"/>
              <a:t>Which of the above statement(s) is/are correct ?</a:t>
            </a:r>
            <a:br>
              <a:rPr lang="en-US" dirty="0"/>
            </a:br>
            <a:r>
              <a:rPr lang="en-US" b="1" dirty="0"/>
              <a:t>(A)</a:t>
            </a:r>
            <a:r>
              <a:rPr lang="en-US" dirty="0"/>
              <a:t> Only I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Only II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Both I and II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Neither I nor </a:t>
            </a:r>
            <a:r>
              <a:rPr lang="en-US" dirty="0" smtClean="0"/>
              <a:t>II</a:t>
            </a:r>
          </a:p>
          <a:p>
            <a:pPr marL="0" indent="0" fontAlgn="base">
              <a:buNone/>
            </a:pPr>
            <a:r>
              <a:rPr lang="en-US" dirty="0" smtClean="0"/>
              <a:t>Answer :D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3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output of a lexical analyzer?</a:t>
            </a:r>
          </a:p>
          <a:p>
            <a:pPr marL="0" indent="0">
              <a:buNone/>
            </a:pPr>
            <a:r>
              <a:rPr lang="en-US" dirty="0" smtClean="0"/>
              <a:t>a) Machine Code</a:t>
            </a:r>
            <a:br>
              <a:rPr lang="en-US" dirty="0" smtClean="0"/>
            </a:br>
            <a:r>
              <a:rPr lang="en-US" dirty="0" smtClean="0"/>
              <a:t>b) Intermediate Code</a:t>
            </a:r>
            <a:br>
              <a:rPr lang="en-US" dirty="0" smtClean="0"/>
            </a:br>
            <a:r>
              <a:rPr lang="en-US" dirty="0" smtClean="0"/>
              <a:t>c) Stream of Token</a:t>
            </a:r>
            <a:br>
              <a:rPr lang="en-US" dirty="0" smtClean="0"/>
            </a:br>
            <a:r>
              <a:rPr lang="en-US" dirty="0" smtClean="0"/>
              <a:t>d) Parse Tree</a:t>
            </a:r>
          </a:p>
          <a:p>
            <a:pPr marL="0" indent="0">
              <a:buNone/>
            </a:pPr>
            <a:r>
              <a:rPr lang="en-GB" dirty="0" smtClean="0"/>
              <a:t>Answer: 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0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compiler the module that checks every character of the source text is called __________</a:t>
            </a:r>
            <a:br>
              <a:rPr lang="en-US" dirty="0"/>
            </a:br>
            <a:r>
              <a:rPr lang="en-US" dirty="0"/>
              <a:t>a) The code generator</a:t>
            </a:r>
            <a:br>
              <a:rPr lang="en-US" dirty="0"/>
            </a:br>
            <a:r>
              <a:rPr lang="en-US" dirty="0"/>
              <a:t>b) The code optimizer</a:t>
            </a:r>
            <a:br>
              <a:rPr lang="en-US" dirty="0"/>
            </a:br>
            <a:r>
              <a:rPr lang="en-US" dirty="0"/>
              <a:t>c) The lexical analyzer</a:t>
            </a:r>
            <a:br>
              <a:rPr lang="en-US" dirty="0"/>
            </a:br>
            <a:r>
              <a:rPr lang="en-US" dirty="0"/>
              <a:t>d) The syntax </a:t>
            </a:r>
            <a:r>
              <a:rPr lang="en-US" dirty="0" smtClean="0"/>
              <a:t>analyzer</a:t>
            </a:r>
          </a:p>
          <a:p>
            <a:pPr marL="0" indent="0">
              <a:buNone/>
            </a:pPr>
            <a:r>
              <a:rPr lang="en-US" dirty="0" smtClean="0"/>
              <a:t>Answer 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9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one is a type of Lexeme?</a:t>
            </a:r>
            <a:br>
              <a:rPr lang="en-US" dirty="0"/>
            </a:br>
            <a:r>
              <a:rPr lang="en-US" dirty="0"/>
              <a:t>a) Identifiers</a:t>
            </a:r>
            <a:br>
              <a:rPr lang="en-US" dirty="0"/>
            </a:br>
            <a:r>
              <a:rPr lang="en-US" dirty="0"/>
              <a:t>b) Constants</a:t>
            </a:r>
            <a:br>
              <a:rPr lang="en-US" dirty="0"/>
            </a:br>
            <a:r>
              <a:rPr lang="en-US" dirty="0"/>
              <a:t>c) Keywords</a:t>
            </a:r>
            <a:br>
              <a:rPr lang="en-US" dirty="0"/>
            </a:br>
            <a:r>
              <a:rPr lang="en-US" dirty="0"/>
              <a:t>d) All of the </a:t>
            </a:r>
            <a:r>
              <a:rPr lang="en-US" dirty="0" smtClean="0"/>
              <a:t>mentioned</a:t>
            </a:r>
          </a:p>
          <a:p>
            <a:pPr marL="0" indent="0">
              <a:buNone/>
            </a:pPr>
            <a:r>
              <a:rPr lang="en-US" dirty="0" smtClean="0"/>
              <a:t>Answer 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2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phase of scanner works as a text scanner</a:t>
            </a:r>
          </a:p>
          <a:p>
            <a:r>
              <a:rPr lang="en-US" dirty="0" smtClean="0"/>
              <a:t> This phase scans the source code as a stream of characters and converts it into meaningful lexemes</a:t>
            </a:r>
          </a:p>
          <a:p>
            <a:r>
              <a:rPr lang="en-US" dirty="0" smtClean="0"/>
              <a:t> Lexical analyzer represents these lexemes in the form of tokens </a:t>
            </a:r>
          </a:p>
          <a:p>
            <a:r>
              <a:rPr lang="en-US" dirty="0" smtClean="0"/>
              <a:t>A token is a set of characters that does not have 'space', 'tab' and 'new line'</a:t>
            </a:r>
          </a:p>
          <a:p>
            <a:r>
              <a:rPr lang="en-US" dirty="0" smtClean="0"/>
              <a:t>It is also called "TOKENIZER“</a:t>
            </a:r>
          </a:p>
          <a:p>
            <a:r>
              <a:rPr lang="en-US" dirty="0" smtClean="0"/>
              <a:t>It also removes the comments, generates symbol table and relocation table entries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Syntax Analysis or </a:t>
            </a:r>
            <a:r>
              <a:rPr lang="en-US" dirty="0" smtClean="0"/>
              <a:t> </a:t>
            </a:r>
            <a:r>
              <a:rPr lang="en-US" b="1" dirty="0" smtClean="0"/>
              <a:t>parsing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the token produced by lexical analysis as input and generates a parse tree (or syntax tree)</a:t>
            </a:r>
          </a:p>
          <a:p>
            <a:r>
              <a:rPr lang="en-US" dirty="0" smtClean="0"/>
              <a:t> In this phase, token arrangements are checked against the source code grammar, i.e. the parser checks if the expression made by the tokens is syntactically correct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153400" cy="5668963"/>
          </a:xfrm>
        </p:spPr>
        <p:txBody>
          <a:bodyPr/>
          <a:lstStyle/>
          <a:p>
            <a:pPr fontAlgn="base"/>
            <a:r>
              <a:rPr lang="en-US" dirty="0" smtClean="0"/>
              <a:t>Syntactic Analyzer:</a:t>
            </a:r>
          </a:p>
          <a:p>
            <a:pPr fontAlgn="base"/>
            <a:r>
              <a:rPr lang="en-US" dirty="0" smtClean="0"/>
              <a:t>This unit check for the syntax in the code. For ex: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a; </a:t>
            </a:r>
            <a:r>
              <a:rPr lang="en-US" dirty="0" err="1" smtClean="0"/>
              <a:t>int</a:t>
            </a:r>
            <a:r>
              <a:rPr lang="en-US" dirty="0" smtClean="0"/>
              <a:t> b; </a:t>
            </a:r>
            <a:r>
              <a:rPr lang="en-US" dirty="0" err="1" smtClean="0"/>
              <a:t>int</a:t>
            </a:r>
            <a:r>
              <a:rPr lang="en-US" dirty="0" smtClean="0"/>
              <a:t> c; </a:t>
            </a:r>
            <a:r>
              <a:rPr lang="en-US" dirty="0" err="1" smtClean="0"/>
              <a:t>int</a:t>
            </a:r>
            <a:r>
              <a:rPr lang="en-US" dirty="0" smtClean="0"/>
              <a:t> d; </a:t>
            </a:r>
          </a:p>
          <a:p>
            <a:r>
              <a:rPr lang="en-US" dirty="0" smtClean="0"/>
              <a:t>d = a + b - c * ;</a:t>
            </a:r>
          </a:p>
          <a:p>
            <a:r>
              <a:rPr lang="en-US" dirty="0" smtClean="0"/>
              <a:t> }</a:t>
            </a:r>
          </a:p>
          <a:p>
            <a:r>
              <a:rPr lang="en-US" dirty="0" smtClean="0"/>
              <a:t>This unit checks this internally by generating the parse tree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Parse Tree</a:t>
            </a:r>
            <a:br>
              <a:rPr lang="en-US" dirty="0" smtClean="0"/>
            </a:br>
            <a:r>
              <a:rPr lang="en-US" sz="3100" dirty="0" smtClean="0"/>
              <a:t>Therefore this unit is also called PARSER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104691"/>
            <a:ext cx="3743325" cy="23347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2061</Words>
  <Application>Microsoft Office PowerPoint</Application>
  <PresentationFormat>On-screen Show (4:3)</PresentationFormat>
  <Paragraphs>425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 Unicode MS</vt:lpstr>
      <vt:lpstr>MS Mincho</vt:lpstr>
      <vt:lpstr>SimSun</vt:lpstr>
      <vt:lpstr>Arial</vt:lpstr>
      <vt:lpstr>Calibri</vt:lpstr>
      <vt:lpstr>Courier New</vt:lpstr>
      <vt:lpstr>新細明體</vt:lpstr>
      <vt:lpstr>Times</vt:lpstr>
      <vt:lpstr>Wingdings</vt:lpstr>
      <vt:lpstr>Wingdings 2</vt:lpstr>
      <vt:lpstr>Office Theme</vt:lpstr>
      <vt:lpstr>Language Translator</vt:lpstr>
      <vt:lpstr>The phases of a compiler</vt:lpstr>
      <vt:lpstr>PowerPoint Presentation</vt:lpstr>
      <vt:lpstr>The Structure of a Compiler (8)</vt:lpstr>
      <vt:lpstr>Example</vt:lpstr>
      <vt:lpstr>Lexical Analysis</vt:lpstr>
      <vt:lpstr>Syntax Analysis or  parsing </vt:lpstr>
      <vt:lpstr>PowerPoint Presentation</vt:lpstr>
      <vt:lpstr>  Parse Tree Therefore this unit is also called PARSER  </vt:lpstr>
      <vt:lpstr>Semantic Analysis </vt:lpstr>
      <vt:lpstr>PowerPoint Presentation</vt:lpstr>
      <vt:lpstr>Intermediate Code Generation </vt:lpstr>
      <vt:lpstr> Code Optimization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Generation </vt:lpstr>
      <vt:lpstr> Symbol Table </vt:lpstr>
      <vt:lpstr>Interaction of Lexical analyzer with  parser</vt:lpstr>
      <vt:lpstr>PowerPoint Presentation</vt:lpstr>
      <vt:lpstr>Specification of tokens</vt:lpstr>
      <vt:lpstr>Regular expressions</vt:lpstr>
      <vt:lpstr>   Automatic construction of lexical analyzer using LEX  Lex </vt:lpstr>
      <vt:lpstr>Lex</vt:lpstr>
      <vt:lpstr>Lexical Analyzer Generator - Lex</vt:lpstr>
      <vt:lpstr>Lex program structure</vt:lpstr>
      <vt:lpstr>Three parts to Lex</vt:lpstr>
      <vt:lpstr>LEX program</vt:lpstr>
      <vt:lpstr>Example</vt:lpstr>
      <vt:lpstr>PowerPoint Presentation</vt:lpstr>
      <vt:lpstr>Regular Expression in Lex</vt:lpstr>
      <vt:lpstr>How to Use Lex (flex)</vt:lpstr>
      <vt:lpstr>Lexer generators</vt:lpstr>
      <vt:lpstr>Pattern Matching and Action</vt:lpstr>
      <vt:lpstr>Recognition of tokens</vt:lpstr>
      <vt:lpstr>Recognition of tokens (cont.)</vt:lpstr>
      <vt:lpstr>PowerPoint Presentation</vt:lpstr>
      <vt:lpstr>PowerPoint Presentation</vt:lpstr>
      <vt:lpstr>Lexical phase errors</vt:lpstr>
      <vt:lpstr>Lexical Errors</vt:lpstr>
      <vt:lpstr>Error recovery : Error handling in Lex</vt:lpstr>
      <vt:lpstr>Error recovery : Error handling in Lex</vt:lpstr>
      <vt:lpstr>Syntactic phase errors</vt:lpstr>
      <vt:lpstr>PowerPoint Presentation</vt:lpstr>
      <vt:lpstr>Transition diagrams</vt:lpstr>
      <vt:lpstr>Transition diagrams (cont.)</vt:lpstr>
      <vt:lpstr>Transition diagrams (cont.)</vt:lpstr>
      <vt:lpstr>Multiple choice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 Elective III</dc:title>
  <dc:creator>Shweta</dc:creator>
  <cp:lastModifiedBy>Shweta</cp:lastModifiedBy>
  <cp:revision>77</cp:revision>
  <dcterms:created xsi:type="dcterms:W3CDTF">2018-12-22T06:20:41Z</dcterms:created>
  <dcterms:modified xsi:type="dcterms:W3CDTF">2020-09-22T09:19:11Z</dcterms:modified>
</cp:coreProperties>
</file>