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1"/>
  </p:notesMasterIdLst>
  <p:handoutMasterIdLst>
    <p:handoutMasterId r:id="rId12"/>
  </p:handoutMasterIdLst>
  <p:sldIdLst>
    <p:sldId id="257" r:id="rId2"/>
    <p:sldId id="258" r:id="rId3"/>
    <p:sldId id="259" r:id="rId4"/>
    <p:sldId id="260" r:id="rId5"/>
    <p:sldId id="261" r:id="rId6"/>
    <p:sldId id="265" r:id="rId7"/>
    <p:sldId id="262" r:id="rId8"/>
    <p:sldId id="263" r:id="rId9"/>
    <p:sldId id="26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11/17/2019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11/17/2019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11/17/2019 9:34 PM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6" name="Picture 5" descr="UNCC_WSL_Logo_WHT.gif"/>
          <p:cNvPicPr>
            <a:picLocks noChangeAspect="1"/>
          </p:cNvPicPr>
          <p:nvPr userDrawn="1"/>
        </p:nvPicPr>
        <p:blipFill>
          <a:blip r:embed="rId3"/>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pic>
        <p:nvPicPr>
          <p:cNvPr id="9" name="Picture 8" descr="UNCC_WSL_Logo_WHT.gif"/>
          <p:cNvPicPr>
            <a:picLocks noChangeAspect="1"/>
          </p:cNvPicPr>
          <p:nvPr userDrawn="1"/>
        </p:nvPicPr>
        <p:blipFill>
          <a:blip r:embed="rId4"/>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81001"/>
            <a:ext cx="7681913" cy="685800"/>
          </a:xfrm>
        </p:spPr>
        <p:txBody>
          <a:bodyPr/>
          <a:lstStyle/>
          <a:p>
            <a:pPr algn="ctr"/>
            <a:r>
              <a:rPr lang="en-US" dirty="0"/>
              <a:t>Deliverable 2</a:t>
            </a:r>
          </a:p>
        </p:txBody>
      </p:sp>
      <p:sp>
        <p:nvSpPr>
          <p:cNvPr id="3" name="Subtitle 2"/>
          <p:cNvSpPr>
            <a:spLocks noGrp="1"/>
          </p:cNvSpPr>
          <p:nvPr>
            <p:ph type="subTitle" idx="1"/>
          </p:nvPr>
        </p:nvSpPr>
        <p:spPr>
          <a:xfrm>
            <a:off x="685800" y="4152900"/>
            <a:ext cx="7681913" cy="1714500"/>
          </a:xfrm>
        </p:spPr>
        <p:txBody>
          <a:bodyPr>
            <a:normAutofit/>
          </a:bodyPr>
          <a:lstStyle/>
          <a:p>
            <a:br>
              <a:rPr lang="en-US" dirty="0"/>
            </a:br>
            <a:endParaRPr lang="en-US" dirty="0"/>
          </a:p>
        </p:txBody>
      </p:sp>
      <p:pic>
        <p:nvPicPr>
          <p:cNvPr id="7" name="Picture 6" descr="A group of people standing in front of a building&#10;&#10;Description automatically generated">
            <a:extLst>
              <a:ext uri="{FF2B5EF4-FFF2-40B4-BE49-F238E27FC236}">
                <a16:creationId xmlns:a16="http://schemas.microsoft.com/office/drawing/2014/main" id="{5251CFD9-033B-437B-85E3-0D9F73768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089663"/>
            <a:ext cx="4648200" cy="3486150"/>
          </a:xfrm>
          <a:prstGeom prst="rect">
            <a:avLst/>
          </a:prstGeom>
        </p:spPr>
      </p:pic>
      <p:graphicFrame>
        <p:nvGraphicFramePr>
          <p:cNvPr id="4" name="Table 3">
            <a:extLst>
              <a:ext uri="{FF2B5EF4-FFF2-40B4-BE49-F238E27FC236}">
                <a16:creationId xmlns:a16="http://schemas.microsoft.com/office/drawing/2014/main" id="{5B5B39BC-6EEC-475A-BE7D-E0CBB903DC34}"/>
              </a:ext>
            </a:extLst>
          </p:cNvPr>
          <p:cNvGraphicFramePr>
            <a:graphicFrameLocks noGrp="1"/>
          </p:cNvGraphicFramePr>
          <p:nvPr>
            <p:extLst>
              <p:ext uri="{D42A27DB-BD31-4B8C-83A1-F6EECF244321}">
                <p14:modId xmlns:p14="http://schemas.microsoft.com/office/powerpoint/2010/main" val="1860758918"/>
              </p:ext>
            </p:extLst>
          </p:nvPr>
        </p:nvGraphicFramePr>
        <p:xfrm>
          <a:off x="2514600" y="4598675"/>
          <a:ext cx="4648199" cy="1649724"/>
        </p:xfrm>
        <a:graphic>
          <a:graphicData uri="http://schemas.openxmlformats.org/drawingml/2006/table">
            <a:tbl>
              <a:tblPr>
                <a:tableStyleId>{5C22544A-7EE6-4342-B048-85BDC9FD1C3A}</a:tableStyleId>
              </a:tblPr>
              <a:tblGrid>
                <a:gridCol w="2095499">
                  <a:extLst>
                    <a:ext uri="{9D8B030D-6E8A-4147-A177-3AD203B41FA5}">
                      <a16:colId xmlns:a16="http://schemas.microsoft.com/office/drawing/2014/main" val="1870394904"/>
                    </a:ext>
                  </a:extLst>
                </a:gridCol>
                <a:gridCol w="1371600">
                  <a:extLst>
                    <a:ext uri="{9D8B030D-6E8A-4147-A177-3AD203B41FA5}">
                      <a16:colId xmlns:a16="http://schemas.microsoft.com/office/drawing/2014/main" val="452351146"/>
                    </a:ext>
                  </a:extLst>
                </a:gridCol>
                <a:gridCol w="1181100">
                  <a:extLst>
                    <a:ext uri="{9D8B030D-6E8A-4147-A177-3AD203B41FA5}">
                      <a16:colId xmlns:a16="http://schemas.microsoft.com/office/drawing/2014/main" val="515084421"/>
                    </a:ext>
                  </a:extLst>
                </a:gridCol>
              </a:tblGrid>
              <a:tr h="274954">
                <a:tc gridSpan="3">
                  <a:txBody>
                    <a:bodyPr/>
                    <a:lstStyle/>
                    <a:p>
                      <a:pPr algn="ctr" fontAlgn="b"/>
                      <a:r>
                        <a:rPr lang="en-US" sz="1100" u="none" strike="noStrike">
                          <a:effectLst/>
                        </a:rPr>
                        <a:t>Group #7 MAVERICKS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8717472"/>
                  </a:ext>
                </a:extLst>
              </a:tr>
              <a:tr h="274954">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Niner 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UNCC 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222933"/>
                  </a:ext>
                </a:extLst>
              </a:tr>
              <a:tr h="274954">
                <a:tc>
                  <a:txBody>
                    <a:bodyPr/>
                    <a:lstStyle/>
                    <a:p>
                      <a:pPr algn="l" fontAlgn="b"/>
                      <a:r>
                        <a:rPr lang="en-US" sz="1100" u="none" strike="noStrike">
                          <a:effectLst/>
                        </a:rPr>
                        <a:t>Dhananjay Arora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801077164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darora2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624007"/>
                  </a:ext>
                </a:extLst>
              </a:tr>
              <a:tr h="274954">
                <a:tc>
                  <a:txBody>
                    <a:bodyPr/>
                    <a:lstStyle/>
                    <a:p>
                      <a:pPr algn="l" fontAlgn="b"/>
                      <a:r>
                        <a:rPr lang="en-US" sz="1100" u="none" strike="noStrike">
                          <a:effectLst/>
                        </a:rPr>
                        <a:t>Akshay Babu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801134117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ababu1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6944142"/>
                  </a:ext>
                </a:extLst>
              </a:tr>
              <a:tr h="274954">
                <a:tc>
                  <a:txBody>
                    <a:bodyPr/>
                    <a:lstStyle/>
                    <a:p>
                      <a:pPr algn="l" fontAlgn="b"/>
                      <a:r>
                        <a:rPr lang="en-US" sz="1100" u="none" strike="noStrike">
                          <a:effectLst/>
                        </a:rPr>
                        <a:t>Sumit Kawale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801135233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skawale1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8086684"/>
                  </a:ext>
                </a:extLst>
              </a:tr>
              <a:tr h="274954">
                <a:tc>
                  <a:txBody>
                    <a:bodyPr/>
                    <a:lstStyle/>
                    <a:p>
                      <a:pPr algn="l" fontAlgn="b"/>
                      <a:r>
                        <a:rPr lang="en-US" sz="1100" u="none" strike="noStrike">
                          <a:effectLst/>
                        </a:rPr>
                        <a:t>Prashant Madaan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801081768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pmadaan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893975"/>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D5D-8DB2-4016-8DAB-13CCD57C05E9}"/>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2EB5C4A-1F4C-4A7D-81F7-E7A6AB24421F}"/>
              </a:ext>
            </a:extLst>
          </p:cNvPr>
          <p:cNvSpPr>
            <a:spLocks noGrp="1"/>
          </p:cNvSpPr>
          <p:nvPr>
            <p:ph type="subTitle" idx="1"/>
          </p:nvPr>
        </p:nvSpPr>
        <p:spPr>
          <a:xfrm>
            <a:off x="1368955" y="1828800"/>
            <a:ext cx="7043208" cy="2977853"/>
          </a:xfrm>
        </p:spPr>
        <p:txBody>
          <a:bodyPr/>
          <a:lstStyle/>
          <a:p>
            <a:r>
              <a:rPr lang="en-US" sz="2300" dirty="0" err="1"/>
              <a:t>NinerEats</a:t>
            </a:r>
            <a:r>
              <a:rPr lang="en-US" sz="2300" dirty="0"/>
              <a:t> is a “campus-wide” food delivery service. The application lets people explore restaurant menus, order and get the food delivered at designated locations like dorms, student union, etc. across the campus. It is similar to Uber Eats and </a:t>
            </a:r>
            <a:r>
              <a:rPr lang="en-US" sz="2300" dirty="0" err="1"/>
              <a:t>DoorDash</a:t>
            </a:r>
            <a:r>
              <a:rPr lang="en-US" sz="2300" dirty="0"/>
              <a:t> but the scope of delivery is limited to the university campus area to ensure additional security precautions. Also, only people related to the University as students, faculty, etc. can use the application. We have identified three main actors in the use case:</a:t>
            </a:r>
          </a:p>
          <a:p>
            <a:r>
              <a:rPr lang="en-US" sz="2300" dirty="0"/>
              <a:t>1.       </a:t>
            </a:r>
            <a:r>
              <a:rPr lang="en-US" sz="2300" b="1" dirty="0"/>
              <a:t>Customer</a:t>
            </a:r>
            <a:r>
              <a:rPr lang="en-US" sz="2300" dirty="0"/>
              <a:t>: Explores the menu and places the order.</a:t>
            </a:r>
          </a:p>
          <a:p>
            <a:r>
              <a:rPr lang="en-US" sz="2300" dirty="0"/>
              <a:t>2.       </a:t>
            </a:r>
            <a:r>
              <a:rPr lang="en-US" sz="2300" b="1" dirty="0"/>
              <a:t>Driver</a:t>
            </a:r>
            <a:r>
              <a:rPr lang="en-US" sz="2300" dirty="0"/>
              <a:t>: Picks the food from the restaurant and   	delivers the order to the designated location.</a:t>
            </a:r>
          </a:p>
          <a:p>
            <a:r>
              <a:rPr lang="en-US" sz="2300" dirty="0"/>
              <a:t>3.       </a:t>
            </a:r>
            <a:r>
              <a:rPr lang="en-US" sz="2300" b="1" dirty="0"/>
              <a:t>Admin</a:t>
            </a:r>
            <a:r>
              <a:rPr lang="en-US" sz="2300" dirty="0"/>
              <a:t>: Maintains and monitors the database.</a:t>
            </a:r>
          </a:p>
        </p:txBody>
      </p:sp>
    </p:spTree>
    <p:extLst>
      <p:ext uri="{BB962C8B-B14F-4D97-AF65-F5344CB8AC3E}">
        <p14:creationId xmlns:p14="http://schemas.microsoft.com/office/powerpoint/2010/main" val="90759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23A-FF51-4FA2-843A-C674E0B480EE}"/>
              </a:ext>
            </a:extLst>
          </p:cNvPr>
          <p:cNvSpPr>
            <a:spLocks noGrp="1"/>
          </p:cNvSpPr>
          <p:nvPr>
            <p:ph type="ctrTitle"/>
          </p:nvPr>
        </p:nvSpPr>
        <p:spPr>
          <a:xfrm>
            <a:off x="1369219" y="152400"/>
            <a:ext cx="7043208" cy="2020899"/>
          </a:xfrm>
        </p:spPr>
        <p:txBody>
          <a:bodyPr/>
          <a:lstStyle/>
          <a:p>
            <a:r>
              <a:rPr lang="en-US" dirty="0"/>
              <a:t>Scope</a:t>
            </a:r>
          </a:p>
        </p:txBody>
      </p:sp>
      <p:sp>
        <p:nvSpPr>
          <p:cNvPr id="3" name="Subtitle 2">
            <a:extLst>
              <a:ext uri="{FF2B5EF4-FFF2-40B4-BE49-F238E27FC236}">
                <a16:creationId xmlns:a16="http://schemas.microsoft.com/office/drawing/2014/main" id="{627F5AB6-EA57-478B-BFE0-0AD8DFBFE1D7}"/>
              </a:ext>
            </a:extLst>
          </p:cNvPr>
          <p:cNvSpPr>
            <a:spLocks noGrp="1"/>
          </p:cNvSpPr>
          <p:nvPr>
            <p:ph type="subTitle" idx="1"/>
          </p:nvPr>
        </p:nvSpPr>
        <p:spPr>
          <a:xfrm>
            <a:off x="1368955" y="1600200"/>
            <a:ext cx="7043208" cy="3206453"/>
          </a:xfrm>
        </p:spPr>
        <p:txBody>
          <a:bodyPr/>
          <a:lstStyle/>
          <a:p>
            <a:r>
              <a:rPr lang="en-US" sz="2800" dirty="0"/>
              <a:t>The scope of this project is divided into three main categories which are:</a:t>
            </a:r>
          </a:p>
          <a:p>
            <a:pPr marL="457200" indent="-457200">
              <a:buFont typeface="Arial" panose="020B0604020202020204" pitchFamily="34" charset="0"/>
              <a:buChar char="•"/>
            </a:pPr>
            <a:r>
              <a:rPr lang="en-US" sz="2800" dirty="0"/>
              <a:t>database </a:t>
            </a:r>
          </a:p>
          <a:p>
            <a:pPr marL="457200" indent="-457200">
              <a:buFont typeface="Arial" panose="020B0604020202020204" pitchFamily="34" charset="0"/>
              <a:buChar char="•"/>
            </a:pPr>
            <a:r>
              <a:rPr lang="en-US" sz="2800" dirty="0"/>
              <a:t>backend</a:t>
            </a:r>
          </a:p>
          <a:p>
            <a:pPr marL="457200" indent="-457200">
              <a:buFont typeface="Arial" panose="020B0604020202020204" pitchFamily="34" charset="0"/>
              <a:buChar char="•"/>
            </a:pPr>
            <a:r>
              <a:rPr lang="en-US" sz="2800" dirty="0"/>
              <a:t>UI. </a:t>
            </a:r>
          </a:p>
          <a:p>
            <a:r>
              <a:rPr lang="en-US" sz="2800" dirty="0"/>
              <a:t>The database is an extensive and complete MySQL database with high-level views, stored procs, and triggers. The backend is to act as a broker between the UI and the database with minimal business logic. The UI will be web-based providing the basic CRUD operations. </a:t>
            </a:r>
          </a:p>
          <a:p>
            <a:br>
              <a:rPr lang="en-US" sz="2800" dirty="0"/>
            </a:br>
            <a:endParaRPr lang="en-US" sz="2800" dirty="0"/>
          </a:p>
        </p:txBody>
      </p:sp>
    </p:spTree>
    <p:extLst>
      <p:ext uri="{BB962C8B-B14F-4D97-AF65-F5344CB8AC3E}">
        <p14:creationId xmlns:p14="http://schemas.microsoft.com/office/powerpoint/2010/main" val="2676439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782-341E-45B1-902A-AB8CF990DDB4}"/>
              </a:ext>
            </a:extLst>
          </p:cNvPr>
          <p:cNvSpPr>
            <a:spLocks noGrp="1"/>
          </p:cNvSpPr>
          <p:nvPr>
            <p:ph type="ctrTitle"/>
          </p:nvPr>
        </p:nvSpPr>
        <p:spPr>
          <a:xfrm>
            <a:off x="1369219" y="-838200"/>
            <a:ext cx="7043208" cy="3011499"/>
          </a:xfrm>
        </p:spPr>
        <p:txBody>
          <a:bodyPr/>
          <a:lstStyle/>
          <a:p>
            <a:r>
              <a:rPr lang="en-US" dirty="0"/>
              <a:t>Business Rules</a:t>
            </a:r>
          </a:p>
        </p:txBody>
      </p:sp>
      <p:sp>
        <p:nvSpPr>
          <p:cNvPr id="3" name="Subtitle 2">
            <a:extLst>
              <a:ext uri="{FF2B5EF4-FFF2-40B4-BE49-F238E27FC236}">
                <a16:creationId xmlns:a16="http://schemas.microsoft.com/office/drawing/2014/main" id="{A00F777D-64D1-4D3B-9DF9-2613AD8792B4}"/>
              </a:ext>
            </a:extLst>
          </p:cNvPr>
          <p:cNvSpPr>
            <a:spLocks noGrp="1"/>
          </p:cNvSpPr>
          <p:nvPr>
            <p:ph type="subTitle" idx="1"/>
          </p:nvPr>
        </p:nvSpPr>
        <p:spPr>
          <a:xfrm>
            <a:off x="990600" y="1066800"/>
            <a:ext cx="7421563" cy="3739853"/>
          </a:xfrm>
        </p:spPr>
        <p:txBody>
          <a:bodyPr/>
          <a:lstStyle/>
          <a:p>
            <a:pPr marL="285750" indent="-285750">
              <a:buFont typeface="Arial" panose="020B0604020202020204" pitchFamily="34" charset="0"/>
              <a:buChar char="•"/>
            </a:pPr>
            <a:r>
              <a:rPr lang="en-US" sz="1450" dirty="0"/>
              <a:t>A Person can be a Student, Faculty, and Staff. They can play individual or multiple roles.</a:t>
            </a:r>
          </a:p>
          <a:p>
            <a:endParaRPr lang="en-US" sz="1450" dirty="0"/>
          </a:p>
          <a:p>
            <a:pPr marL="285750" indent="-285750">
              <a:buFont typeface="Arial" panose="020B0604020202020204" pitchFamily="34" charset="0"/>
              <a:buChar char="•"/>
            </a:pPr>
            <a:r>
              <a:rPr lang="en-US" sz="1450" dirty="0"/>
              <a:t>Each person is identified by a key called </a:t>
            </a:r>
            <a:r>
              <a:rPr lang="en-US" sz="1450" dirty="0" err="1"/>
              <a:t>Person_ID</a:t>
            </a:r>
            <a:r>
              <a:rPr lang="en-US" sz="1450" dirty="0"/>
              <a:t>. The person can order zero to many orders.</a:t>
            </a:r>
          </a:p>
          <a:p>
            <a:pPr marL="285750" indent="-285750">
              <a:buFont typeface="Arial" panose="020B0604020202020204" pitchFamily="34" charset="0"/>
              <a:buChar char="•"/>
            </a:pPr>
            <a:endParaRPr lang="en-US" sz="1450" dirty="0"/>
          </a:p>
          <a:p>
            <a:pPr marL="285750" indent="-285750">
              <a:buFont typeface="Arial" panose="020B0604020202020204" pitchFamily="34" charset="0"/>
              <a:buChar char="•"/>
            </a:pPr>
            <a:r>
              <a:rPr lang="en-US" sz="1450" dirty="0" err="1"/>
              <a:t>Faculty_ID</a:t>
            </a:r>
            <a:r>
              <a:rPr lang="en-US" sz="1450" dirty="0"/>
              <a:t> will be the local primary key for the Faculty table and referential constraint to Person table using </a:t>
            </a:r>
            <a:r>
              <a:rPr lang="en-US" sz="1450" dirty="0" err="1"/>
              <a:t>Person_ID</a:t>
            </a:r>
            <a:r>
              <a:rPr lang="en-US" sz="1450" dirty="0"/>
              <a:t>. </a:t>
            </a:r>
          </a:p>
          <a:p>
            <a:endParaRPr lang="en-US" sz="1450" dirty="0"/>
          </a:p>
          <a:p>
            <a:pPr marL="285750" indent="-285750">
              <a:buFont typeface="Arial" panose="020B0604020202020204" pitchFamily="34" charset="0"/>
              <a:buChar char="•"/>
            </a:pPr>
            <a:r>
              <a:rPr lang="en-US" sz="1450" dirty="0" err="1"/>
              <a:t>Staff_ID</a:t>
            </a:r>
            <a:r>
              <a:rPr lang="en-US" sz="1450" dirty="0"/>
              <a:t> will be the local primary key for the Staff table and referential constraint to Person </a:t>
            </a:r>
          </a:p>
          <a:p>
            <a:pPr marL="285750" indent="-285750">
              <a:buFont typeface="Arial" panose="020B0604020202020204" pitchFamily="34" charset="0"/>
              <a:buChar char="•"/>
            </a:pPr>
            <a:r>
              <a:rPr lang="en-US" sz="1450" dirty="0"/>
              <a:t>table using </a:t>
            </a:r>
            <a:r>
              <a:rPr lang="en-US" sz="1450" dirty="0" err="1"/>
              <a:t>Staff_ID</a:t>
            </a:r>
            <a:r>
              <a:rPr lang="en-US" sz="1450" dirty="0"/>
              <a:t>. The admin attribute value can take only “Y/N” where Y means staff is an admin and N means staff is not an admin.</a:t>
            </a:r>
          </a:p>
          <a:p>
            <a:endParaRPr lang="en-US" sz="1450" dirty="0"/>
          </a:p>
          <a:p>
            <a:pPr marL="285750" indent="-285750">
              <a:buFont typeface="Arial" panose="020B0604020202020204" pitchFamily="34" charset="0"/>
              <a:buChar char="•"/>
            </a:pPr>
            <a:r>
              <a:rPr lang="en-US" sz="1450" dirty="0" err="1"/>
              <a:t>Student_ID</a:t>
            </a:r>
            <a:r>
              <a:rPr lang="en-US" sz="1450" dirty="0"/>
              <a:t> will be the local primary key for the Student table and referential constraint to Person table using </a:t>
            </a:r>
            <a:r>
              <a:rPr lang="en-US" sz="1450" dirty="0" err="1"/>
              <a:t>Student_ID</a:t>
            </a:r>
            <a:r>
              <a:rPr lang="en-US" sz="1450" dirty="0"/>
              <a:t>. Type attribute will have only graduate or undergraduate values only.</a:t>
            </a:r>
          </a:p>
          <a:p>
            <a:endParaRPr lang="en-US" sz="1450" dirty="0"/>
          </a:p>
          <a:p>
            <a:pPr marL="285750" indent="-285750">
              <a:buFont typeface="Arial" panose="020B0604020202020204" pitchFamily="34" charset="0"/>
              <a:buChar char="•"/>
            </a:pPr>
            <a:r>
              <a:rPr lang="en-US" sz="1450" dirty="0"/>
              <a:t>All the delivery persons are students only.</a:t>
            </a:r>
          </a:p>
          <a:p>
            <a:endParaRPr lang="en-US" sz="1450" dirty="0"/>
          </a:p>
          <a:p>
            <a:pPr marL="285750" indent="-285750">
              <a:buFont typeface="Arial" panose="020B0604020202020204" pitchFamily="34" charset="0"/>
              <a:buChar char="•"/>
            </a:pPr>
            <a:r>
              <a:rPr lang="en-US" sz="1450" dirty="0"/>
              <a:t>There is a flat fee of $5 for each delivery.</a:t>
            </a:r>
          </a:p>
          <a:p>
            <a:endParaRPr lang="en-US" sz="1450" dirty="0"/>
          </a:p>
          <a:p>
            <a:pPr marL="285750" indent="-285750">
              <a:buFont typeface="Arial" panose="020B0604020202020204" pitchFamily="34" charset="0"/>
              <a:buChar char="•"/>
            </a:pPr>
            <a:r>
              <a:rPr lang="en-US" sz="1450" dirty="0"/>
              <a:t>A person can order many times, but an individual delivery is tied to one and only one person for the order.  An order can be placed for only one restaurant. </a:t>
            </a:r>
          </a:p>
          <a:p>
            <a:endParaRPr lang="en-US" sz="1450" dirty="0"/>
          </a:p>
          <a:p>
            <a:pPr marL="285750" indent="-285750">
              <a:buFont typeface="Arial" panose="020B0604020202020204" pitchFamily="34" charset="0"/>
              <a:buChar char="•"/>
            </a:pPr>
            <a:r>
              <a:rPr lang="en-US" sz="1450" dirty="0"/>
              <a:t>There is a unique identifier (ID) that ties to the id for the order at the individual restaurant.</a:t>
            </a:r>
          </a:p>
          <a:p>
            <a:endParaRPr lang="en-US" sz="1450" dirty="0"/>
          </a:p>
          <a:p>
            <a:pPr marL="285750" indent="-285750">
              <a:buFont typeface="Arial" panose="020B0604020202020204" pitchFamily="34" charset="0"/>
              <a:buChar char="•"/>
            </a:pPr>
            <a:r>
              <a:rPr lang="en-US" sz="1450" dirty="0"/>
              <a:t>The restaurant must be approved in order to be included in the restaurant table.</a:t>
            </a:r>
            <a:br>
              <a:rPr lang="en-US" sz="1450" dirty="0"/>
            </a:br>
            <a:endParaRPr lang="en-US" sz="1450" dirty="0"/>
          </a:p>
        </p:txBody>
      </p:sp>
    </p:spTree>
    <p:extLst>
      <p:ext uri="{BB962C8B-B14F-4D97-AF65-F5344CB8AC3E}">
        <p14:creationId xmlns:p14="http://schemas.microsoft.com/office/powerpoint/2010/main" val="40435802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C92-D56D-4385-BA40-90203E6C7292}"/>
              </a:ext>
            </a:extLst>
          </p:cNvPr>
          <p:cNvSpPr>
            <a:spLocks noGrp="1"/>
          </p:cNvSpPr>
          <p:nvPr>
            <p:ph type="ctrTitle"/>
          </p:nvPr>
        </p:nvSpPr>
        <p:spPr>
          <a:xfrm>
            <a:off x="1369219" y="-76200"/>
            <a:ext cx="7043208" cy="2249499"/>
          </a:xfrm>
        </p:spPr>
        <p:txBody>
          <a:bodyPr/>
          <a:lstStyle/>
          <a:p>
            <a:r>
              <a:rPr lang="en-US" b="1" dirty="0">
                <a:effectLst/>
              </a:rPr>
              <a:t>Assumption</a:t>
            </a:r>
            <a:endParaRPr lang="en-US" dirty="0"/>
          </a:p>
        </p:txBody>
      </p:sp>
      <p:sp>
        <p:nvSpPr>
          <p:cNvPr id="3" name="Subtitle 2">
            <a:extLst>
              <a:ext uri="{FF2B5EF4-FFF2-40B4-BE49-F238E27FC236}">
                <a16:creationId xmlns:a16="http://schemas.microsoft.com/office/drawing/2014/main" id="{7FB8A549-E044-4B59-9E5C-4309C74F6D3C}"/>
              </a:ext>
            </a:extLst>
          </p:cNvPr>
          <p:cNvSpPr>
            <a:spLocks noGrp="1"/>
          </p:cNvSpPr>
          <p:nvPr>
            <p:ph type="subTitle" idx="1"/>
          </p:nvPr>
        </p:nvSpPr>
        <p:spPr>
          <a:xfrm>
            <a:off x="838200" y="1447800"/>
            <a:ext cx="7573963" cy="4953000"/>
          </a:xfrm>
        </p:spPr>
        <p:txBody>
          <a:bodyPr/>
          <a:lstStyle/>
          <a:p>
            <a:pPr marL="342900" indent="-342900">
              <a:buFont typeface="Arial" panose="020B0604020202020204" pitchFamily="34" charset="0"/>
              <a:buChar char="•"/>
            </a:pPr>
            <a:r>
              <a:rPr lang="en-US" sz="2000" dirty="0"/>
              <a:t>University vehicles are used, and they will be assigned to a particular driver or no driver.</a:t>
            </a:r>
          </a:p>
          <a:p>
            <a:endParaRPr lang="en-US" sz="2000" dirty="0"/>
          </a:p>
          <a:p>
            <a:pPr marL="342900" indent="-342900">
              <a:buFont typeface="Arial" panose="020B0604020202020204" pitchFamily="34" charset="0"/>
              <a:buChar char="•"/>
            </a:pPr>
            <a:r>
              <a:rPr lang="en-US" sz="2000" dirty="0"/>
              <a:t>The actual items on the order come from the restaurant database.</a:t>
            </a:r>
          </a:p>
          <a:p>
            <a:endParaRPr lang="en-US" sz="2000" dirty="0"/>
          </a:p>
          <a:p>
            <a:pPr marL="342900" indent="-342900">
              <a:buFont typeface="Arial" panose="020B0604020202020204" pitchFamily="34" charset="0"/>
              <a:buChar char="•"/>
            </a:pPr>
            <a:r>
              <a:rPr lang="en-US" sz="2000" dirty="0"/>
              <a:t>Food providers or restaurants have to be approved in order to be included in the database.</a:t>
            </a:r>
          </a:p>
          <a:p>
            <a:endParaRPr lang="en-US" sz="2000" dirty="0"/>
          </a:p>
          <a:p>
            <a:pPr marL="342900" indent="-342900">
              <a:buFont typeface="Arial" panose="020B0604020202020204" pitchFamily="34" charset="0"/>
              <a:buChar char="•"/>
            </a:pPr>
            <a:r>
              <a:rPr lang="en-US" sz="2000" dirty="0" err="1"/>
              <a:t>NinerEats</a:t>
            </a:r>
            <a:r>
              <a:rPr lang="en-US" sz="2000" dirty="0"/>
              <a:t> will start with 8 pre-approved delivery person. They have been cleared as a delivery person.</a:t>
            </a:r>
          </a:p>
          <a:p>
            <a:endParaRPr lang="en-US" sz="2000" dirty="0"/>
          </a:p>
          <a:p>
            <a:pPr marL="342900" indent="-342900">
              <a:buFont typeface="Arial" panose="020B0604020202020204" pitchFamily="34" charset="0"/>
              <a:buChar char="•"/>
            </a:pPr>
            <a:r>
              <a:rPr lang="en-US" sz="2000" dirty="0"/>
              <a:t>In the restaurant table only approved restaurants will be added as a record.</a:t>
            </a:r>
          </a:p>
          <a:p>
            <a:endParaRPr lang="en-US" sz="2000" dirty="0"/>
          </a:p>
          <a:p>
            <a:pPr marL="342900" indent="-342900">
              <a:buFont typeface="Arial" panose="020B0604020202020204" pitchFamily="34" charset="0"/>
              <a:buChar char="•"/>
            </a:pPr>
            <a:r>
              <a:rPr lang="en-US" sz="2000" dirty="0"/>
              <a:t>Multiple orders can be delivered by a single driver. The driver can use only one vehicle from the university pool of vehicles.  </a:t>
            </a:r>
          </a:p>
          <a:p>
            <a:br>
              <a:rPr lang="en-US" sz="2000" dirty="0"/>
            </a:br>
            <a:endParaRPr lang="en-US" sz="2000" dirty="0"/>
          </a:p>
        </p:txBody>
      </p:sp>
    </p:spTree>
    <p:extLst>
      <p:ext uri="{BB962C8B-B14F-4D97-AF65-F5344CB8AC3E}">
        <p14:creationId xmlns:p14="http://schemas.microsoft.com/office/powerpoint/2010/main" val="14336681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534-2148-42A1-8854-080E86F03E01}"/>
              </a:ext>
            </a:extLst>
          </p:cNvPr>
          <p:cNvSpPr>
            <a:spLocks noGrp="1"/>
          </p:cNvSpPr>
          <p:nvPr>
            <p:ph type="ctrTitle"/>
          </p:nvPr>
        </p:nvSpPr>
        <p:spPr>
          <a:xfrm>
            <a:off x="1369219" y="-76199"/>
            <a:ext cx="7043208" cy="838200"/>
          </a:xfrm>
        </p:spPr>
        <p:txBody>
          <a:bodyPr/>
          <a:lstStyle/>
          <a:p>
            <a:pPr algn="ctr"/>
            <a:r>
              <a:rPr lang="en-US" sz="2500" dirty="0">
                <a:effectLst/>
              </a:rPr>
              <a:t>Enhanced Entity Relationship Diagram</a:t>
            </a:r>
            <a:endParaRPr lang="en-US" sz="2500" dirty="0"/>
          </a:p>
        </p:txBody>
      </p:sp>
      <p:pic>
        <p:nvPicPr>
          <p:cNvPr id="6" name="Picture 5" descr="A close up of a map&#10;&#10;Description automatically generated">
            <a:extLst>
              <a:ext uri="{FF2B5EF4-FFF2-40B4-BE49-F238E27FC236}">
                <a16:creationId xmlns:a16="http://schemas.microsoft.com/office/drawing/2014/main" id="{3CF30C1D-28ED-429D-B1D2-C796FD22D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5257800"/>
          </a:xfrm>
          <a:prstGeom prst="rect">
            <a:avLst/>
          </a:prstGeom>
        </p:spPr>
      </p:pic>
    </p:spTree>
    <p:extLst>
      <p:ext uri="{BB962C8B-B14F-4D97-AF65-F5344CB8AC3E}">
        <p14:creationId xmlns:p14="http://schemas.microsoft.com/office/powerpoint/2010/main" val="39395145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15A-EABE-4CE5-8964-D28B6FD49ECF}"/>
              </a:ext>
            </a:extLst>
          </p:cNvPr>
          <p:cNvSpPr>
            <a:spLocks noGrp="1"/>
          </p:cNvSpPr>
          <p:nvPr>
            <p:ph type="ctrTitle"/>
          </p:nvPr>
        </p:nvSpPr>
        <p:spPr>
          <a:xfrm>
            <a:off x="3352799" y="-1600200"/>
            <a:ext cx="5059627" cy="3810000"/>
          </a:xfrm>
        </p:spPr>
        <p:txBody>
          <a:bodyPr/>
          <a:lstStyle/>
          <a:p>
            <a:r>
              <a:rPr lang="en-US" sz="3000" dirty="0"/>
              <a:t>Data Dictionary</a:t>
            </a:r>
          </a:p>
        </p:txBody>
      </p:sp>
      <p:graphicFrame>
        <p:nvGraphicFramePr>
          <p:cNvPr id="8" name="Table 7">
            <a:extLst>
              <a:ext uri="{FF2B5EF4-FFF2-40B4-BE49-F238E27FC236}">
                <a16:creationId xmlns:a16="http://schemas.microsoft.com/office/drawing/2014/main" id="{7901671B-6931-4FF2-A4F2-FF4DA3D4C0A3}"/>
              </a:ext>
            </a:extLst>
          </p:cNvPr>
          <p:cNvGraphicFramePr>
            <a:graphicFrameLocks noGrp="1"/>
          </p:cNvGraphicFramePr>
          <p:nvPr>
            <p:extLst>
              <p:ext uri="{D42A27DB-BD31-4B8C-83A1-F6EECF244321}">
                <p14:modId xmlns:p14="http://schemas.microsoft.com/office/powerpoint/2010/main" val="3179773331"/>
              </p:ext>
            </p:extLst>
          </p:nvPr>
        </p:nvGraphicFramePr>
        <p:xfrm>
          <a:off x="152400" y="533400"/>
          <a:ext cx="8839199" cy="5334001"/>
        </p:xfrm>
        <a:graphic>
          <a:graphicData uri="http://schemas.openxmlformats.org/drawingml/2006/table">
            <a:tbl>
              <a:tblPr>
                <a:tableStyleId>{5C22544A-7EE6-4342-B048-85BDC9FD1C3A}</a:tableStyleId>
              </a:tblPr>
              <a:tblGrid>
                <a:gridCol w="647039">
                  <a:extLst>
                    <a:ext uri="{9D8B030D-6E8A-4147-A177-3AD203B41FA5}">
                      <a16:colId xmlns:a16="http://schemas.microsoft.com/office/drawing/2014/main" val="3338504589"/>
                    </a:ext>
                  </a:extLst>
                </a:gridCol>
                <a:gridCol w="899273">
                  <a:extLst>
                    <a:ext uri="{9D8B030D-6E8A-4147-A177-3AD203B41FA5}">
                      <a16:colId xmlns:a16="http://schemas.microsoft.com/office/drawing/2014/main" val="2545936849"/>
                    </a:ext>
                  </a:extLst>
                </a:gridCol>
                <a:gridCol w="625104">
                  <a:extLst>
                    <a:ext uri="{9D8B030D-6E8A-4147-A177-3AD203B41FA5}">
                      <a16:colId xmlns:a16="http://schemas.microsoft.com/office/drawing/2014/main" val="1683850710"/>
                    </a:ext>
                  </a:extLst>
                </a:gridCol>
                <a:gridCol w="614138">
                  <a:extLst>
                    <a:ext uri="{9D8B030D-6E8A-4147-A177-3AD203B41FA5}">
                      <a16:colId xmlns:a16="http://schemas.microsoft.com/office/drawing/2014/main" val="3390819342"/>
                    </a:ext>
                  </a:extLst>
                </a:gridCol>
                <a:gridCol w="570271">
                  <a:extLst>
                    <a:ext uri="{9D8B030D-6E8A-4147-A177-3AD203B41FA5}">
                      <a16:colId xmlns:a16="http://schemas.microsoft.com/office/drawing/2014/main" val="3069795024"/>
                    </a:ext>
                  </a:extLst>
                </a:gridCol>
                <a:gridCol w="493504">
                  <a:extLst>
                    <a:ext uri="{9D8B030D-6E8A-4147-A177-3AD203B41FA5}">
                      <a16:colId xmlns:a16="http://schemas.microsoft.com/office/drawing/2014/main" val="1530209010"/>
                    </a:ext>
                  </a:extLst>
                </a:gridCol>
                <a:gridCol w="1272143">
                  <a:extLst>
                    <a:ext uri="{9D8B030D-6E8A-4147-A177-3AD203B41FA5}">
                      <a16:colId xmlns:a16="http://schemas.microsoft.com/office/drawing/2014/main" val="3458669705"/>
                    </a:ext>
                  </a:extLst>
                </a:gridCol>
                <a:gridCol w="701872">
                  <a:extLst>
                    <a:ext uri="{9D8B030D-6E8A-4147-A177-3AD203B41FA5}">
                      <a16:colId xmlns:a16="http://schemas.microsoft.com/office/drawing/2014/main" val="2280208340"/>
                    </a:ext>
                  </a:extLst>
                </a:gridCol>
                <a:gridCol w="3015855">
                  <a:extLst>
                    <a:ext uri="{9D8B030D-6E8A-4147-A177-3AD203B41FA5}">
                      <a16:colId xmlns:a16="http://schemas.microsoft.com/office/drawing/2014/main" val="198305201"/>
                    </a:ext>
                  </a:extLst>
                </a:gridCol>
              </a:tblGrid>
              <a:tr h="654627">
                <a:tc>
                  <a:txBody>
                    <a:bodyPr/>
                    <a:lstStyle/>
                    <a:p>
                      <a:pPr algn="l" fontAlgn="b"/>
                      <a:r>
                        <a:rPr lang="en-US" sz="900" u="none" strike="noStrike">
                          <a:effectLst/>
                        </a:rPr>
                        <a:t>Entity/Table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Attributes</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Primary Key</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dirty="0">
                          <a:effectLst/>
                        </a:rPr>
                        <a:t>Foreign Key</a:t>
                      </a:r>
                      <a:endParaRPr lang="en-US" sz="900" b="0" i="0" u="none" strike="noStrike" dirty="0">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Data Type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Field Size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Data Format/Constraints</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897474367"/>
                  </a:ext>
                </a:extLst>
              </a:tr>
              <a:tr h="334241">
                <a:tc rowSpan="5">
                  <a:txBody>
                    <a:bodyPr/>
                    <a:lstStyle/>
                    <a:p>
                      <a:pPr algn="ctr" fontAlgn="b"/>
                      <a:r>
                        <a:rPr lang="en-US" sz="900" u="none" strike="noStrike">
                          <a:effectLst/>
                        </a:rPr>
                        <a:t>person</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675547321"/>
                  </a:ext>
                </a:extLst>
              </a:tr>
              <a:tr h="334241">
                <a:tc vMerge="1">
                  <a:txBody>
                    <a:bodyPr/>
                    <a:lstStyle/>
                    <a:p>
                      <a:endParaRPr lang="en-US"/>
                    </a:p>
                  </a:txBody>
                  <a:tcPr/>
                </a:tc>
                <a:tc>
                  <a:txBody>
                    <a:bodyPr/>
                    <a:lstStyle/>
                    <a:p>
                      <a:pPr algn="l" fontAlgn="b"/>
                      <a:r>
                        <a:rPr lang="en-US" sz="900" u="none" strike="noStrike">
                          <a:effectLst/>
                        </a:rPr>
                        <a:t>person_name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300</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Name of a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2397098430"/>
                  </a:ext>
                </a:extLst>
              </a:tr>
              <a:tr h="334241">
                <a:tc vMerge="1">
                  <a:txBody>
                    <a:bodyPr/>
                    <a:lstStyle/>
                    <a:p>
                      <a:endParaRPr lang="en-US"/>
                    </a:p>
                  </a:txBody>
                  <a:tcPr/>
                </a:tc>
                <a:tc>
                  <a:txBody>
                    <a:bodyPr/>
                    <a:lstStyle/>
                    <a:p>
                      <a:pPr algn="l" fontAlgn="b"/>
                      <a:r>
                        <a:rPr lang="en-US" sz="900" u="none" strike="noStrike">
                          <a:effectLst/>
                        </a:rPr>
                        <a:t>person_email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150</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E-mail ID of a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091136161"/>
                  </a:ext>
                </a:extLst>
              </a:tr>
              <a:tr h="334241">
                <a:tc vMerge="1">
                  <a:txBody>
                    <a:bodyPr/>
                    <a:lstStyle/>
                    <a:p>
                      <a:endParaRPr lang="en-US"/>
                    </a:p>
                  </a:txBody>
                  <a:tcPr/>
                </a:tc>
                <a:tc>
                  <a:txBody>
                    <a:bodyPr/>
                    <a:lstStyle/>
                    <a:p>
                      <a:pPr algn="l" fontAlgn="b"/>
                      <a:r>
                        <a:rPr lang="en-US" sz="900" u="none" strike="noStrike">
                          <a:effectLst/>
                        </a:rPr>
                        <a:t>cell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xxxxxxxxxx</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Cell/Contact number of a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3443739486"/>
                  </a:ext>
                </a:extLst>
              </a:tr>
              <a:tr h="334241">
                <a:tc vMerge="1">
                  <a:txBody>
                    <a:bodyPr/>
                    <a:lstStyle/>
                    <a:p>
                      <a:endParaRPr lang="en-US"/>
                    </a:p>
                  </a:txBody>
                  <a:tcPr/>
                </a:tc>
                <a:tc>
                  <a:txBody>
                    <a:bodyPr/>
                    <a:lstStyle/>
                    <a:p>
                      <a:pPr algn="l" fontAlgn="b"/>
                      <a:r>
                        <a:rPr lang="en-US" sz="900" u="none" strike="noStrike">
                          <a:effectLst/>
                        </a:rPr>
                        <a:t>person_type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To check if person is a faculty, staff or student</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3847909080"/>
                  </a:ext>
                </a:extLst>
              </a:tr>
              <a:tr h="334241">
                <a:tc rowSpan="5">
                  <a:txBody>
                    <a:bodyPr/>
                    <a:lstStyle/>
                    <a:p>
                      <a:pPr algn="ctr" fontAlgn="b"/>
                      <a:r>
                        <a:rPr lang="en-US" sz="900" u="none" strike="noStrike">
                          <a:effectLst/>
                        </a:rPr>
                        <a:t>faculty</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faculty_id</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Identification number used to uniquely identify Faculty</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4150277557"/>
                  </a:ext>
                </a:extLst>
              </a:tr>
              <a:tr h="334241">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082935019"/>
                  </a:ext>
                </a:extLst>
              </a:tr>
              <a:tr h="334241">
                <a:tc vMerge="1">
                  <a:txBody>
                    <a:bodyPr/>
                    <a:lstStyle/>
                    <a:p>
                      <a:endParaRPr lang="en-US"/>
                    </a:p>
                  </a:txBody>
                  <a:tcPr/>
                </a:tc>
                <a:tc>
                  <a:txBody>
                    <a:bodyPr/>
                    <a:lstStyle/>
                    <a:p>
                      <a:pPr algn="l" fontAlgn="b"/>
                      <a:r>
                        <a:rPr lang="en-US" sz="900" u="none" strike="noStrike">
                          <a:effectLst/>
                        </a:rPr>
                        <a:t>title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Title of the faculty</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190536928"/>
                  </a:ext>
                </a:extLst>
              </a:tr>
              <a:tr h="334241">
                <a:tc vMerge="1">
                  <a:txBody>
                    <a:bodyPr/>
                    <a:lstStyle/>
                    <a:p>
                      <a:endParaRPr lang="en-US"/>
                    </a:p>
                  </a:txBody>
                  <a:tcPr/>
                </a:tc>
                <a:tc>
                  <a:txBody>
                    <a:bodyPr/>
                    <a:lstStyle/>
                    <a:p>
                      <a:pPr algn="l" fontAlgn="b"/>
                      <a:r>
                        <a:rPr lang="en-US" sz="900" u="none" strike="noStrike">
                          <a:effectLst/>
                        </a:rPr>
                        <a:t>degree_college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The college where the faculty went to earn the degree</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141318906"/>
                  </a:ext>
                </a:extLst>
              </a:tr>
              <a:tr h="334241">
                <a:tc vMerge="1">
                  <a:txBody>
                    <a:bodyPr/>
                    <a:lstStyle/>
                    <a:p>
                      <a:endParaRPr lang="en-US"/>
                    </a:p>
                  </a:txBody>
                  <a:tcPr/>
                </a:tc>
                <a:tc>
                  <a:txBody>
                    <a:bodyPr/>
                    <a:lstStyle/>
                    <a:p>
                      <a:pPr algn="l" fontAlgn="b"/>
                      <a:r>
                        <a:rPr lang="en-US" sz="900" u="none" strike="noStrike">
                          <a:effectLst/>
                        </a:rPr>
                        <a:t>highest_degree</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Highest degree earned by the faculty</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513321870"/>
                  </a:ext>
                </a:extLst>
              </a:tr>
              <a:tr h="334241">
                <a:tc rowSpan="4">
                  <a:txBody>
                    <a:bodyPr/>
                    <a:lstStyle/>
                    <a:p>
                      <a:pPr algn="ctr" fontAlgn="b"/>
                      <a:r>
                        <a:rPr lang="en-US" sz="900" u="none" strike="noStrike">
                          <a:effectLst/>
                        </a:rPr>
                        <a:t>staff</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staff_id</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Identification number used to uniquely identify staff</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2875181646"/>
                  </a:ext>
                </a:extLst>
              </a:tr>
              <a:tr h="334241">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846489627"/>
                  </a:ext>
                </a:extLst>
              </a:tr>
              <a:tr h="334241">
                <a:tc vMerge="1">
                  <a:txBody>
                    <a:bodyPr/>
                    <a:lstStyle/>
                    <a:p>
                      <a:endParaRPr lang="en-US"/>
                    </a:p>
                  </a:txBody>
                  <a:tcPr/>
                </a:tc>
                <a:tc>
                  <a:txBody>
                    <a:bodyPr/>
                    <a:lstStyle/>
                    <a:p>
                      <a:pPr algn="l" fontAlgn="b"/>
                      <a:r>
                        <a:rPr lang="en-US" sz="900" u="none" strike="noStrike">
                          <a:effectLst/>
                        </a:rPr>
                        <a:t>position</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Position of the staff</a:t>
                      </a:r>
                      <a:endParaRPr lang="en-US" sz="900" b="0" i="0" u="none" strike="noStrike">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3621022368"/>
                  </a:ext>
                </a:extLst>
              </a:tr>
              <a:tr h="334241">
                <a:tc vMerge="1">
                  <a:txBody>
                    <a:bodyPr/>
                    <a:lstStyle/>
                    <a:p>
                      <a:endParaRPr lang="en-US"/>
                    </a:p>
                  </a:txBody>
                  <a:tcPr/>
                </a:tc>
                <a:tc>
                  <a:txBody>
                    <a:bodyPr/>
                    <a:lstStyle/>
                    <a:p>
                      <a:pPr algn="l" fontAlgn="b"/>
                      <a:r>
                        <a:rPr lang="en-US" sz="900" u="none" strike="noStrike">
                          <a:effectLst/>
                        </a:rPr>
                        <a:t>is_admin</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y/n</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5931" marR="5931" marT="5931" marB="0" anchor="b"/>
                </a:tc>
                <a:tc>
                  <a:txBody>
                    <a:bodyPr/>
                    <a:lstStyle/>
                    <a:p>
                      <a:pPr algn="l" fontAlgn="b"/>
                      <a:r>
                        <a:rPr lang="en-US" sz="900" u="none" strike="noStrike" dirty="0">
                          <a:effectLst/>
                        </a:rPr>
                        <a:t>To check if staff is admin or not</a:t>
                      </a:r>
                      <a:endParaRPr lang="en-US" sz="900" b="0" i="0" u="none" strike="noStrike" dirty="0">
                        <a:solidFill>
                          <a:srgbClr val="000000"/>
                        </a:solidFill>
                        <a:effectLst/>
                        <a:latin typeface="Calibri" panose="020F0502020204030204" pitchFamily="34" charset="0"/>
                      </a:endParaRPr>
                    </a:p>
                  </a:txBody>
                  <a:tcPr marL="5931" marR="5931" marT="5931" marB="0" anchor="b"/>
                </a:tc>
                <a:extLst>
                  <a:ext uri="{0D108BD9-81ED-4DB2-BD59-A6C34878D82A}">
                    <a16:rowId xmlns:a16="http://schemas.microsoft.com/office/drawing/2014/main" val="1272443018"/>
                  </a:ext>
                </a:extLst>
              </a:tr>
            </a:tbl>
          </a:graphicData>
        </a:graphic>
      </p:graphicFrame>
    </p:spTree>
    <p:extLst>
      <p:ext uri="{BB962C8B-B14F-4D97-AF65-F5344CB8AC3E}">
        <p14:creationId xmlns:p14="http://schemas.microsoft.com/office/powerpoint/2010/main" val="2099506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27F45D1-7916-4D6A-9DDD-06010A1170DB}"/>
              </a:ext>
            </a:extLst>
          </p:cNvPr>
          <p:cNvGraphicFramePr>
            <a:graphicFrameLocks noGrp="1"/>
          </p:cNvGraphicFramePr>
          <p:nvPr>
            <p:extLst>
              <p:ext uri="{D42A27DB-BD31-4B8C-83A1-F6EECF244321}">
                <p14:modId xmlns:p14="http://schemas.microsoft.com/office/powerpoint/2010/main" val="3690569234"/>
              </p:ext>
            </p:extLst>
          </p:nvPr>
        </p:nvGraphicFramePr>
        <p:xfrm>
          <a:off x="76200" y="76200"/>
          <a:ext cx="8991598" cy="5791191"/>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4238751723"/>
                    </a:ext>
                  </a:extLst>
                </a:gridCol>
                <a:gridCol w="904744">
                  <a:extLst>
                    <a:ext uri="{9D8B030D-6E8A-4147-A177-3AD203B41FA5}">
                      <a16:colId xmlns:a16="http://schemas.microsoft.com/office/drawing/2014/main" val="2980291876"/>
                    </a:ext>
                  </a:extLst>
                </a:gridCol>
                <a:gridCol w="636672">
                  <a:extLst>
                    <a:ext uri="{9D8B030D-6E8A-4147-A177-3AD203B41FA5}">
                      <a16:colId xmlns:a16="http://schemas.microsoft.com/office/drawing/2014/main" val="4243159990"/>
                    </a:ext>
                  </a:extLst>
                </a:gridCol>
                <a:gridCol w="625502">
                  <a:extLst>
                    <a:ext uri="{9D8B030D-6E8A-4147-A177-3AD203B41FA5}">
                      <a16:colId xmlns:a16="http://schemas.microsoft.com/office/drawing/2014/main" val="1858512624"/>
                    </a:ext>
                  </a:extLst>
                </a:gridCol>
                <a:gridCol w="580823">
                  <a:extLst>
                    <a:ext uri="{9D8B030D-6E8A-4147-A177-3AD203B41FA5}">
                      <a16:colId xmlns:a16="http://schemas.microsoft.com/office/drawing/2014/main" val="2131294445"/>
                    </a:ext>
                  </a:extLst>
                </a:gridCol>
                <a:gridCol w="502635">
                  <a:extLst>
                    <a:ext uri="{9D8B030D-6E8A-4147-A177-3AD203B41FA5}">
                      <a16:colId xmlns:a16="http://schemas.microsoft.com/office/drawing/2014/main" val="823557166"/>
                    </a:ext>
                  </a:extLst>
                </a:gridCol>
                <a:gridCol w="1295685">
                  <a:extLst>
                    <a:ext uri="{9D8B030D-6E8A-4147-A177-3AD203B41FA5}">
                      <a16:colId xmlns:a16="http://schemas.microsoft.com/office/drawing/2014/main" val="2552635578"/>
                    </a:ext>
                  </a:extLst>
                </a:gridCol>
                <a:gridCol w="714860">
                  <a:extLst>
                    <a:ext uri="{9D8B030D-6E8A-4147-A177-3AD203B41FA5}">
                      <a16:colId xmlns:a16="http://schemas.microsoft.com/office/drawing/2014/main" val="1073030864"/>
                    </a:ext>
                  </a:extLst>
                </a:gridCol>
                <a:gridCol w="3071665">
                  <a:extLst>
                    <a:ext uri="{9D8B030D-6E8A-4147-A177-3AD203B41FA5}">
                      <a16:colId xmlns:a16="http://schemas.microsoft.com/office/drawing/2014/main" val="2545547199"/>
                    </a:ext>
                  </a:extLst>
                </a:gridCol>
              </a:tblGrid>
              <a:tr h="275771">
                <a:tc>
                  <a:txBody>
                    <a:bodyPr/>
                    <a:lstStyle/>
                    <a:p>
                      <a:pPr algn="l" fontAlgn="b"/>
                      <a:r>
                        <a:rPr lang="en-US" sz="600" u="none" strike="noStrike">
                          <a:effectLst/>
                        </a:rPr>
                        <a:t>Entity/Table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Attributes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Primary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Foreign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Type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Field Size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Format/Constraints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Description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81492519"/>
                  </a:ext>
                </a:extLst>
              </a:tr>
              <a:tr h="275771">
                <a:tc rowSpan="5">
                  <a:txBody>
                    <a:bodyPr/>
                    <a:lstStyle/>
                    <a:p>
                      <a:pPr algn="ctr" fontAlgn="b"/>
                      <a:r>
                        <a:rPr lang="en-US" sz="600" u="none" strike="noStrike">
                          <a:effectLst/>
                        </a:rPr>
                        <a:t>student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866364632"/>
                  </a:ext>
                </a:extLst>
              </a:tr>
              <a:tr h="275771">
                <a:tc vMerge="1">
                  <a:txBody>
                    <a:bodyPr/>
                    <a:lstStyle/>
                    <a:p>
                      <a:endParaRPr lang="en-US"/>
                    </a:p>
                  </a:txBody>
                  <a:tcPr/>
                </a:tc>
                <a:tc>
                  <a:txBody>
                    <a:bodyPr/>
                    <a:lstStyle/>
                    <a:p>
                      <a:pPr algn="l" fontAlgn="b"/>
                      <a:r>
                        <a:rPr lang="en-US" sz="600" u="none" strike="noStrike">
                          <a:effectLst/>
                        </a:rPr>
                        <a:t>person_id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person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975547334"/>
                  </a:ext>
                </a:extLst>
              </a:tr>
              <a:tr h="275771">
                <a:tc vMerge="1">
                  <a:txBody>
                    <a:bodyPr/>
                    <a:lstStyle/>
                    <a:p>
                      <a:endParaRPr lang="en-US"/>
                    </a:p>
                  </a:txBody>
                  <a:tcPr/>
                </a:tc>
                <a:tc>
                  <a:txBody>
                    <a:bodyPr/>
                    <a:lstStyle/>
                    <a:p>
                      <a:pPr algn="l" fontAlgn="b"/>
                      <a:r>
                        <a:rPr lang="en-US" sz="600" u="none" strike="noStrike">
                          <a:effectLst/>
                        </a:rPr>
                        <a:t>graduation_year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Graduation year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560652721"/>
                  </a:ext>
                </a:extLst>
              </a:tr>
              <a:tr h="275771">
                <a:tc vMerge="1">
                  <a:txBody>
                    <a:bodyPr/>
                    <a:lstStyle/>
                    <a:p>
                      <a:endParaRPr lang="en-US"/>
                    </a:p>
                  </a:txBody>
                  <a:tcPr/>
                </a:tc>
                <a:tc>
                  <a:txBody>
                    <a:bodyPr/>
                    <a:lstStyle/>
                    <a:p>
                      <a:pPr algn="l" fontAlgn="b"/>
                      <a:r>
                        <a:rPr lang="en-US" sz="600" u="none" strike="noStrike">
                          <a:effectLst/>
                        </a:rPr>
                        <a:t>major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Major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703225668"/>
                  </a:ext>
                </a:extLst>
              </a:tr>
              <a:tr h="275771">
                <a:tc vMerge="1">
                  <a:txBody>
                    <a:bodyPr/>
                    <a:lstStyle/>
                    <a:p>
                      <a:endParaRPr lang="en-US"/>
                    </a:p>
                  </a:txBody>
                  <a:tcPr/>
                </a:tc>
                <a:tc>
                  <a:txBody>
                    <a:bodyPr/>
                    <a:lstStyle/>
                    <a:p>
                      <a:pPr algn="l" fontAlgn="b"/>
                      <a:r>
                        <a:rPr lang="en-US" sz="600" u="none" strike="noStrike">
                          <a:effectLst/>
                        </a:rPr>
                        <a:t>type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To check if the student is graduate or undergraduate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894874201"/>
                  </a:ext>
                </a:extLst>
              </a:tr>
              <a:tr h="275771">
                <a:tc rowSpan="6">
                  <a:txBody>
                    <a:bodyPr/>
                    <a:lstStyle/>
                    <a:p>
                      <a:pPr algn="ctr" fontAlgn="b"/>
                      <a:r>
                        <a:rPr lang="en-US" sz="600" u="none" strike="noStrike">
                          <a:effectLst/>
                        </a:rPr>
                        <a:t>location</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location_id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565452873"/>
                  </a:ext>
                </a:extLst>
              </a:tr>
              <a:tr h="275771">
                <a:tc vMerge="1">
                  <a:txBody>
                    <a:bodyPr/>
                    <a:lstStyle/>
                    <a:p>
                      <a:endParaRPr lang="en-US"/>
                    </a:p>
                  </a:txBody>
                  <a:tcPr/>
                </a:tc>
                <a:tc>
                  <a:txBody>
                    <a:bodyPr/>
                    <a:lstStyle/>
                    <a:p>
                      <a:pPr algn="l" fontAlgn="b"/>
                      <a:r>
                        <a:rPr lang="en-US" sz="600" u="none" strike="noStrike">
                          <a:effectLst/>
                        </a:rPr>
                        <a:t>location_name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Name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986641595"/>
                  </a:ext>
                </a:extLst>
              </a:tr>
              <a:tr h="275771">
                <a:tc vMerge="1">
                  <a:txBody>
                    <a:bodyPr/>
                    <a:lstStyle/>
                    <a:p>
                      <a:endParaRPr lang="en-US"/>
                    </a:p>
                  </a:txBody>
                  <a:tcPr/>
                </a:tc>
                <a:tc>
                  <a:txBody>
                    <a:bodyPr/>
                    <a:lstStyle/>
                    <a:p>
                      <a:pPr algn="l" fontAlgn="b"/>
                      <a:r>
                        <a:rPr lang="en-US" sz="600" u="none" strike="noStrike">
                          <a:effectLst/>
                        </a:rPr>
                        <a:t>location_address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Address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751000586"/>
                  </a:ext>
                </a:extLst>
              </a:tr>
              <a:tr h="275771">
                <a:tc vMerge="1">
                  <a:txBody>
                    <a:bodyPr/>
                    <a:lstStyle/>
                    <a:p>
                      <a:endParaRPr lang="en-US"/>
                    </a:p>
                  </a:txBody>
                  <a:tcPr/>
                </a:tc>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Latitude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969931990"/>
                  </a:ext>
                </a:extLst>
              </a:tr>
              <a:tr h="275771">
                <a:tc vMerge="1">
                  <a:txBody>
                    <a:bodyPr/>
                    <a:lstStyle/>
                    <a:p>
                      <a:endParaRPr lang="en-US"/>
                    </a:p>
                  </a:txBody>
                  <a:tcPr/>
                </a:tc>
                <a:tc>
                  <a:txBody>
                    <a:bodyPr/>
                    <a:lstStyle/>
                    <a:p>
                      <a:pPr algn="l" fontAlgn="b"/>
                      <a:r>
                        <a:rPr lang="en-US" sz="600" u="none" strike="noStrike">
                          <a:effectLst/>
                        </a:rPr>
                        <a:t>longitude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Longitude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77247374"/>
                  </a:ext>
                </a:extLst>
              </a:tr>
              <a:tr h="275771">
                <a:tc vMerge="1">
                  <a:txBody>
                    <a:bodyPr/>
                    <a:lstStyle/>
                    <a:p>
                      <a:endParaRPr lang="en-US"/>
                    </a:p>
                  </a:txBody>
                  <a:tcPr/>
                </a:tc>
                <a:tc>
                  <a:txBody>
                    <a:bodyPr/>
                    <a:lstStyle/>
                    <a:p>
                      <a:pPr algn="l" fontAlgn="b"/>
                      <a:r>
                        <a:rPr lang="en-US" sz="600" u="none" strike="noStrike">
                          <a:effectLst/>
                        </a:rPr>
                        <a:t>drop_off_point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Drop off point of order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502814160"/>
                  </a:ext>
                </a:extLst>
              </a:tr>
              <a:tr h="275771">
                <a:tc rowSpan="4">
                  <a:txBody>
                    <a:bodyPr/>
                    <a:lstStyle/>
                    <a:p>
                      <a:pPr algn="ctr" fontAlgn="b"/>
                      <a:r>
                        <a:rPr lang="en-US" sz="600" u="none" strike="noStrike">
                          <a:effectLst/>
                        </a:rPr>
                        <a:t>vehicle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Vehicle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478679009"/>
                  </a:ext>
                </a:extLst>
              </a:tr>
              <a:tr h="275771">
                <a:tc vMerge="1">
                  <a:txBody>
                    <a:bodyPr/>
                    <a:lstStyle/>
                    <a:p>
                      <a:endParaRPr lang="en-US"/>
                    </a:p>
                  </a:txBody>
                  <a:tcPr/>
                </a:tc>
                <a:tc>
                  <a:txBody>
                    <a:bodyPr/>
                    <a:lstStyle/>
                    <a:p>
                      <a:pPr algn="l" fontAlgn="b"/>
                      <a:r>
                        <a:rPr lang="en-US" sz="600" u="none" strike="noStrike">
                          <a:effectLst/>
                        </a:rPr>
                        <a:t>vehicle_plate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license plate number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519627368"/>
                  </a:ext>
                </a:extLst>
              </a:tr>
              <a:tr h="275771">
                <a:tc vMerge="1">
                  <a:txBody>
                    <a:bodyPr/>
                    <a:lstStyle/>
                    <a:p>
                      <a:endParaRPr lang="en-US"/>
                    </a:p>
                  </a:txBody>
                  <a:tcPr/>
                </a:tc>
                <a:tc>
                  <a:txBody>
                    <a:bodyPr/>
                    <a:lstStyle/>
                    <a:p>
                      <a:pPr algn="l" fontAlgn="b"/>
                      <a:r>
                        <a:rPr lang="en-US" sz="600" u="none" strike="noStrike">
                          <a:effectLst/>
                        </a:rPr>
                        <a:t>model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model name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27292863"/>
                  </a:ext>
                </a:extLst>
              </a:tr>
              <a:tr h="275771">
                <a:tc vMerge="1">
                  <a:txBody>
                    <a:bodyPr/>
                    <a:lstStyle/>
                    <a:p>
                      <a:endParaRPr lang="en-US"/>
                    </a:p>
                  </a:txBody>
                  <a:tcPr/>
                </a:tc>
                <a:tc>
                  <a:txBody>
                    <a:bodyPr/>
                    <a:lstStyle/>
                    <a:p>
                      <a:pPr algn="l" fontAlgn="b"/>
                      <a:r>
                        <a:rPr lang="en-US" sz="600" u="none" strike="noStrike">
                          <a:effectLst/>
                        </a:rPr>
                        <a:t>make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make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78822748"/>
                  </a:ext>
                </a:extLst>
              </a:tr>
              <a:tr h="275771">
                <a:tc rowSpan="5">
                  <a:txBody>
                    <a:bodyPr/>
                    <a:lstStyle/>
                    <a:p>
                      <a:pPr algn="ctr" fontAlgn="b"/>
                      <a:r>
                        <a:rPr lang="en-US" sz="600" u="none" strike="noStrike">
                          <a:effectLst/>
                        </a:rPr>
                        <a:t>driver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driver_id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399990709"/>
                  </a:ext>
                </a:extLst>
              </a:tr>
              <a:tr h="275771">
                <a:tc vMerge="1">
                  <a:txBody>
                    <a:bodyPr/>
                    <a:lstStyle/>
                    <a:p>
                      <a:endParaRPr lang="en-US"/>
                    </a:p>
                  </a:txBody>
                  <a:tcPr/>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85858794"/>
                  </a:ext>
                </a:extLst>
              </a:tr>
              <a:tr h="275771">
                <a:tc vMerge="1">
                  <a:txBody>
                    <a:bodyPr/>
                    <a:lstStyle/>
                    <a:p>
                      <a:endParaRPr lang="en-US"/>
                    </a:p>
                  </a:txBody>
                  <a:tcPr/>
                </a:tc>
                <a:tc>
                  <a:txBody>
                    <a:bodyPr/>
                    <a:lstStyle/>
                    <a:p>
                      <a:pPr algn="l" fontAlgn="b"/>
                      <a:r>
                        <a:rPr lang="en-US" sz="600" u="none" strike="noStrike">
                          <a:effectLst/>
                        </a:rPr>
                        <a:t>license_number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License number of the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326052999"/>
                  </a:ext>
                </a:extLst>
              </a:tr>
              <a:tr h="275771">
                <a:tc vMerge="1">
                  <a:txBody>
                    <a:bodyPr/>
                    <a:lstStyle/>
                    <a:p>
                      <a:endParaRPr lang="en-US"/>
                    </a:p>
                  </a:txBody>
                  <a:tcPr/>
                </a:tc>
                <a:tc>
                  <a:txBody>
                    <a:bodyPr/>
                    <a:lstStyle/>
                    <a:p>
                      <a:pPr algn="l" fontAlgn="b"/>
                      <a:r>
                        <a:rPr lang="en-US" sz="600" u="none" strike="noStrike">
                          <a:effectLst/>
                        </a:rPr>
                        <a:t>date_hired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YYYY-MM-DD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 when the driver was hired</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4223589761"/>
                  </a:ext>
                </a:extLst>
              </a:tr>
              <a:tr h="275771">
                <a:tc vMerge="1">
                  <a:txBody>
                    <a:bodyPr/>
                    <a:lstStyle/>
                    <a:p>
                      <a:endParaRPr lang="en-US"/>
                    </a:p>
                  </a:txBody>
                  <a:tcPr/>
                </a:tc>
                <a:tc>
                  <a:txBody>
                    <a:bodyPr/>
                    <a:lstStyle/>
                    <a:p>
                      <a:pPr algn="l" fontAlgn="b"/>
                      <a:r>
                        <a:rPr lang="en-US" sz="600" u="none" strike="noStrike">
                          <a:effectLst/>
                        </a:rPr>
                        <a:t>rating</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float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dirty="0">
                          <a:effectLst/>
                        </a:rPr>
                        <a:t>Rating of the river</a:t>
                      </a:r>
                      <a:endParaRPr lang="en-US" sz="600" b="0" i="0" u="none" strike="noStrike" dirty="0">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163931617"/>
                  </a:ext>
                </a:extLst>
              </a:tr>
            </a:tbl>
          </a:graphicData>
        </a:graphic>
      </p:graphicFrame>
    </p:spTree>
    <p:extLst>
      <p:ext uri="{BB962C8B-B14F-4D97-AF65-F5344CB8AC3E}">
        <p14:creationId xmlns:p14="http://schemas.microsoft.com/office/powerpoint/2010/main" val="2166549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3977207-046D-4E31-8E05-59DB39FB5FB1}"/>
              </a:ext>
            </a:extLst>
          </p:cNvPr>
          <p:cNvGraphicFramePr>
            <a:graphicFrameLocks noGrp="1"/>
          </p:cNvGraphicFramePr>
          <p:nvPr>
            <p:extLst>
              <p:ext uri="{D42A27DB-BD31-4B8C-83A1-F6EECF244321}">
                <p14:modId xmlns:p14="http://schemas.microsoft.com/office/powerpoint/2010/main" val="2641655947"/>
              </p:ext>
            </p:extLst>
          </p:nvPr>
        </p:nvGraphicFramePr>
        <p:xfrm>
          <a:off x="76200" y="228600"/>
          <a:ext cx="8915401" cy="5638794"/>
        </p:xfrm>
        <a:graphic>
          <a:graphicData uri="http://schemas.openxmlformats.org/drawingml/2006/table">
            <a:tbl>
              <a:tblPr>
                <a:tableStyleId>{5C22544A-7EE6-4342-B048-85BDC9FD1C3A}</a:tableStyleId>
              </a:tblPr>
              <a:tblGrid>
                <a:gridCol w="660815">
                  <a:extLst>
                    <a:ext uri="{9D8B030D-6E8A-4147-A177-3AD203B41FA5}">
                      <a16:colId xmlns:a16="http://schemas.microsoft.com/office/drawing/2014/main" val="147235606"/>
                    </a:ext>
                  </a:extLst>
                </a:gridCol>
                <a:gridCol w="918420">
                  <a:extLst>
                    <a:ext uri="{9D8B030D-6E8A-4147-A177-3AD203B41FA5}">
                      <a16:colId xmlns:a16="http://schemas.microsoft.com/office/drawing/2014/main" val="3416606351"/>
                    </a:ext>
                  </a:extLst>
                </a:gridCol>
                <a:gridCol w="638415">
                  <a:extLst>
                    <a:ext uri="{9D8B030D-6E8A-4147-A177-3AD203B41FA5}">
                      <a16:colId xmlns:a16="http://schemas.microsoft.com/office/drawing/2014/main" val="1317167482"/>
                    </a:ext>
                  </a:extLst>
                </a:gridCol>
                <a:gridCol w="627214">
                  <a:extLst>
                    <a:ext uri="{9D8B030D-6E8A-4147-A177-3AD203B41FA5}">
                      <a16:colId xmlns:a16="http://schemas.microsoft.com/office/drawing/2014/main" val="1342206828"/>
                    </a:ext>
                  </a:extLst>
                </a:gridCol>
                <a:gridCol w="582414">
                  <a:extLst>
                    <a:ext uri="{9D8B030D-6E8A-4147-A177-3AD203B41FA5}">
                      <a16:colId xmlns:a16="http://schemas.microsoft.com/office/drawing/2014/main" val="1442418225"/>
                    </a:ext>
                  </a:extLst>
                </a:gridCol>
                <a:gridCol w="504011">
                  <a:extLst>
                    <a:ext uri="{9D8B030D-6E8A-4147-A177-3AD203B41FA5}">
                      <a16:colId xmlns:a16="http://schemas.microsoft.com/office/drawing/2014/main" val="405819080"/>
                    </a:ext>
                  </a:extLst>
                </a:gridCol>
                <a:gridCol w="1299230">
                  <a:extLst>
                    <a:ext uri="{9D8B030D-6E8A-4147-A177-3AD203B41FA5}">
                      <a16:colId xmlns:a16="http://schemas.microsoft.com/office/drawing/2014/main" val="2896170327"/>
                    </a:ext>
                  </a:extLst>
                </a:gridCol>
                <a:gridCol w="716816">
                  <a:extLst>
                    <a:ext uri="{9D8B030D-6E8A-4147-A177-3AD203B41FA5}">
                      <a16:colId xmlns:a16="http://schemas.microsoft.com/office/drawing/2014/main" val="1320300071"/>
                    </a:ext>
                  </a:extLst>
                </a:gridCol>
                <a:gridCol w="2968066">
                  <a:extLst>
                    <a:ext uri="{9D8B030D-6E8A-4147-A177-3AD203B41FA5}">
                      <a16:colId xmlns:a16="http://schemas.microsoft.com/office/drawing/2014/main" val="2478462656"/>
                    </a:ext>
                  </a:extLst>
                </a:gridCol>
              </a:tblGrid>
              <a:tr h="501390">
                <a:tc>
                  <a:txBody>
                    <a:bodyPr/>
                    <a:lstStyle/>
                    <a:p>
                      <a:pPr algn="l" fontAlgn="b"/>
                      <a:r>
                        <a:rPr lang="en-US" sz="700" u="none" strike="noStrike">
                          <a:effectLst/>
                        </a:rPr>
                        <a:t>Entity/Table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Attributes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Primary Key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Foreign Key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Data Type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Field Size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Data Format/Constraints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Description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714807755"/>
                  </a:ext>
                </a:extLst>
              </a:tr>
              <a:tr h="501390">
                <a:tc rowSpan="5">
                  <a:txBody>
                    <a:bodyPr/>
                    <a:lstStyle/>
                    <a:p>
                      <a:pPr algn="ctr" fontAlgn="b"/>
                      <a:r>
                        <a:rPr lang="en-US" sz="700" u="none" strike="noStrike">
                          <a:effectLst/>
                        </a:rPr>
                        <a:t>restaurant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602734850"/>
                  </a:ext>
                </a:extLst>
              </a:tr>
              <a:tr h="258414">
                <a:tc vMerge="1">
                  <a:txBody>
                    <a:bodyPr/>
                    <a:lstStyle/>
                    <a:p>
                      <a:endParaRPr lang="en-US"/>
                    </a:p>
                  </a:txBody>
                  <a:tcPr/>
                </a:tc>
                <a:tc>
                  <a:txBody>
                    <a:bodyPr/>
                    <a:lstStyle/>
                    <a:p>
                      <a:pPr algn="l" fontAlgn="b"/>
                      <a:r>
                        <a:rPr lang="en-US" sz="700" u="none" strike="noStrike">
                          <a:effectLst/>
                        </a:rPr>
                        <a:t>location</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Location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771755174"/>
                  </a:ext>
                </a:extLst>
              </a:tr>
              <a:tr h="258414">
                <a:tc vMerge="1">
                  <a:txBody>
                    <a:bodyPr/>
                    <a:lstStyle/>
                    <a:p>
                      <a:endParaRPr lang="en-US"/>
                    </a:p>
                  </a:txBody>
                  <a:tcPr/>
                </a:tc>
                <a:tc>
                  <a:txBody>
                    <a:bodyPr/>
                    <a:lstStyle/>
                    <a:p>
                      <a:pPr algn="l" fontAlgn="b"/>
                      <a:r>
                        <a:rPr lang="en-US" sz="700" u="none" strike="noStrike">
                          <a:effectLst/>
                        </a:rPr>
                        <a:t>restaurant_name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Name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528530573"/>
                  </a:ext>
                </a:extLst>
              </a:tr>
              <a:tr h="258414">
                <a:tc vMerge="1">
                  <a:txBody>
                    <a:bodyPr/>
                    <a:lstStyle/>
                    <a:p>
                      <a:endParaRPr lang="en-US"/>
                    </a:p>
                  </a:txBody>
                  <a:tcPr/>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Opening and closing time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264976022"/>
                  </a:ext>
                </a:extLst>
              </a:tr>
              <a:tr h="258414">
                <a:tc vMerge="1">
                  <a:txBody>
                    <a:bodyPr/>
                    <a:lstStyle/>
                    <a:p>
                      <a:endParaRPr lang="en-US"/>
                    </a:p>
                  </a:txBody>
                  <a:tcPr/>
                </a:tc>
                <a:tc>
                  <a:txBody>
                    <a:bodyPr/>
                    <a:lstStyle/>
                    <a:p>
                      <a:pPr algn="l" fontAlgn="b"/>
                      <a:r>
                        <a:rPr lang="en-US" sz="700" u="none" strike="noStrike">
                          <a:effectLst/>
                        </a:rPr>
                        <a:t>website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Website link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242530420"/>
                  </a:ext>
                </a:extLst>
              </a:tr>
              <a:tr h="258414">
                <a:tc rowSpan="5">
                  <a:txBody>
                    <a:bodyPr/>
                    <a:lstStyle/>
                    <a:p>
                      <a:pPr algn="ctr" fontAlgn="b"/>
                      <a:r>
                        <a:rPr lang="en-US" sz="700" u="none" strike="noStrike">
                          <a:effectLst/>
                        </a:rPr>
                        <a:t>delivery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522785539"/>
                  </a:ext>
                </a:extLst>
              </a:tr>
              <a:tr h="258414">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2822939743"/>
                  </a:ext>
                </a:extLst>
              </a:tr>
              <a:tr h="258414">
                <a:tc vMerge="1">
                  <a:txBody>
                    <a:bodyPr/>
                    <a:lstStyle/>
                    <a:p>
                      <a:endParaRPr lang="en-US"/>
                    </a:p>
                  </a:txBody>
                  <a:tcPr/>
                </a:tc>
                <a:tc>
                  <a:txBody>
                    <a:bodyPr/>
                    <a:lstStyle/>
                    <a:p>
                      <a:pPr algn="l" fontAlgn="b"/>
                      <a:r>
                        <a:rPr lang="en-US" sz="700" u="none" strike="noStrike">
                          <a:effectLst/>
                        </a:rPr>
                        <a:t>vehicle_id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Vehicle</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4176331051"/>
                  </a:ext>
                </a:extLst>
              </a:tr>
              <a:tr h="258414">
                <a:tc vMerge="1">
                  <a:txBody>
                    <a:bodyPr/>
                    <a:lstStyle/>
                    <a:p>
                      <a:endParaRPr lang="en-US"/>
                    </a:p>
                  </a:txBody>
                  <a:tcPr/>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392638949"/>
                  </a:ext>
                </a:extLst>
              </a:tr>
              <a:tr h="258414">
                <a:tc vMerge="1">
                  <a:txBody>
                    <a:bodyPr/>
                    <a:lstStyle/>
                    <a:p>
                      <a:endParaRPr lang="en-US"/>
                    </a:p>
                  </a:txBody>
                  <a:tcPr/>
                </a:tc>
                <a:tc>
                  <a:txBody>
                    <a:bodyPr/>
                    <a:lstStyle/>
                    <a:p>
                      <a:pPr algn="l" fontAlgn="b"/>
                      <a:r>
                        <a:rPr lang="en-US" sz="700" u="none" strike="noStrike">
                          <a:effectLst/>
                        </a:rPr>
                        <a:t>delivery_time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datetime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YYYY-MM-DD HH:MI:SS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Time of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833960296"/>
                  </a:ext>
                </a:extLst>
              </a:tr>
              <a:tr h="258414">
                <a:tc rowSpan="8">
                  <a:txBody>
                    <a:bodyPr/>
                    <a:lstStyle/>
                    <a:p>
                      <a:pPr algn="ctr" fontAlgn="b"/>
                      <a:r>
                        <a:rPr lang="en-US" sz="700" u="none" strike="noStrike">
                          <a:effectLst/>
                        </a:rPr>
                        <a:t>order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69600429"/>
                  </a:ext>
                </a:extLst>
              </a:tr>
              <a:tr h="258414">
                <a:tc vMerge="1">
                  <a:txBody>
                    <a:bodyPr/>
                    <a:lstStyle/>
                    <a:p>
                      <a:endParaRPr lang="en-US"/>
                    </a:p>
                  </a:txBody>
                  <a:tcPr/>
                </a:tc>
                <a:tc>
                  <a:txBody>
                    <a:bodyPr/>
                    <a:lstStyle/>
                    <a:p>
                      <a:pPr algn="l" fontAlgn="b"/>
                      <a:r>
                        <a:rPr lang="en-US" sz="700" u="none" strike="noStrike">
                          <a:effectLst/>
                        </a:rPr>
                        <a:t>person_id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person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443600752"/>
                  </a:ext>
                </a:extLst>
              </a:tr>
              <a:tr h="258414">
                <a:tc vMerge="1">
                  <a:txBody>
                    <a:bodyPr/>
                    <a:lstStyle/>
                    <a:p>
                      <a:endParaRPr lang="en-US"/>
                    </a:p>
                  </a:txBody>
                  <a:tcPr/>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234674547"/>
                  </a:ext>
                </a:extLst>
              </a:tr>
              <a:tr h="258414">
                <a:tc vMerge="1">
                  <a:txBody>
                    <a:bodyPr/>
                    <a:lstStyle/>
                    <a:p>
                      <a:endParaRPr lang="en-US"/>
                    </a:p>
                  </a:txBody>
                  <a:tcPr/>
                </a:tc>
                <a:tc>
                  <a:txBody>
                    <a:bodyPr/>
                    <a:lstStyle/>
                    <a:p>
                      <a:pPr algn="l" fontAlgn="b"/>
                      <a:r>
                        <a:rPr lang="en-US" sz="700" u="none" strike="noStrike">
                          <a:effectLst/>
                        </a:rPr>
                        <a:t>location_id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Location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904424666"/>
                  </a:ext>
                </a:extLst>
              </a:tr>
              <a:tr h="258414">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637511751"/>
                  </a:ext>
                </a:extLst>
              </a:tr>
              <a:tr h="501390">
                <a:tc vMerge="1">
                  <a:txBody>
                    <a:bodyPr/>
                    <a:lstStyle/>
                    <a:p>
                      <a:endParaRPr lang="en-US"/>
                    </a:p>
                  </a:txBody>
                  <a:tcPr/>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11031719"/>
                  </a:ext>
                </a:extLst>
              </a:tr>
              <a:tr h="258414">
                <a:tc vMerge="1">
                  <a:txBody>
                    <a:bodyPr/>
                    <a:lstStyle/>
                    <a:p>
                      <a:endParaRPr lang="en-US"/>
                    </a:p>
                  </a:txBody>
                  <a:tcPr/>
                </a:tc>
                <a:tc>
                  <a:txBody>
                    <a:bodyPr/>
                    <a:lstStyle/>
                    <a:p>
                      <a:pPr algn="l" fontAlgn="b"/>
                      <a:r>
                        <a:rPr lang="en-US" sz="700" u="none" strike="noStrike">
                          <a:effectLst/>
                        </a:rPr>
                        <a:t>total_price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Total price of the order from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646210106"/>
                  </a:ext>
                </a:extLst>
              </a:tr>
              <a:tr h="258414">
                <a:tc vMerge="1">
                  <a:txBody>
                    <a:bodyPr/>
                    <a:lstStyle/>
                    <a:p>
                      <a:endParaRPr lang="en-US"/>
                    </a:p>
                  </a:txBody>
                  <a:tcPr/>
                </a:tc>
                <a:tc>
                  <a:txBody>
                    <a:bodyPr/>
                    <a:lstStyle/>
                    <a:p>
                      <a:pPr algn="l" fontAlgn="b"/>
                      <a:r>
                        <a:rPr lang="en-US" sz="700" u="none" strike="noStrike">
                          <a:effectLst/>
                        </a:rPr>
                        <a:t>delivery_charge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dirty="0">
                          <a:effectLst/>
                        </a:rPr>
                        <a:t>Delivery charge of the order</a:t>
                      </a:r>
                      <a:endParaRPr lang="en-US" sz="700" b="0" i="0" u="none" strike="noStrike" dirty="0">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705302205"/>
                  </a:ext>
                </a:extLst>
              </a:tr>
            </a:tbl>
          </a:graphicData>
        </a:graphic>
      </p:graphicFrame>
    </p:spTree>
    <p:extLst>
      <p:ext uri="{BB962C8B-B14F-4D97-AF65-F5344CB8AC3E}">
        <p14:creationId xmlns:p14="http://schemas.microsoft.com/office/powerpoint/2010/main" val="1247058734"/>
      </p:ext>
    </p:extLst>
  </p:cSld>
  <p:clrMapOvr>
    <a:masterClrMapping/>
  </p:clrMapOvr>
  <p:transition>
    <p:fade/>
  </p:transition>
</p:sld>
</file>

<file path=ppt/theme/theme1.xml><?xml version="1.0" encoding="utf-8"?>
<a:theme xmlns:a="http://schemas.openxmlformats.org/drawingml/2006/main"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COE_template03</Template>
  <TotalTime>687</TotalTime>
  <Words>1580</Words>
  <Application>Microsoft Office PowerPoint</Application>
  <PresentationFormat>On-screen Show (4:3)</PresentationFormat>
  <Paragraphs>523</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Sample presentation slides</vt:lpstr>
      <vt:lpstr>Deliverable 2</vt:lpstr>
      <vt:lpstr>Introduction</vt:lpstr>
      <vt:lpstr>Scope</vt:lpstr>
      <vt:lpstr>Business Rules</vt:lpstr>
      <vt:lpstr>Assumption</vt:lpstr>
      <vt:lpstr>Enhanced Entity Relationship Diagram</vt:lpstr>
      <vt:lpstr>Data Dictionary</vt:lpstr>
      <vt:lpstr>PowerPoint Presentation</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darora2@uncc.edu</dc:creator>
  <cp:lastModifiedBy>darora2@uncc.edu</cp:lastModifiedBy>
  <cp:revision>9</cp:revision>
  <dcterms:created xsi:type="dcterms:W3CDTF">2019-11-01T18:14:06Z</dcterms:created>
  <dcterms:modified xsi:type="dcterms:W3CDTF">2019-11-18T02:39:57Z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