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2"/>
  </p:notesMasterIdLst>
  <p:handoutMasterIdLst>
    <p:handoutMasterId r:id="rId13"/>
  </p:handoutMasterIdLst>
  <p:sldIdLst>
    <p:sldId id="257" r:id="rId2"/>
    <p:sldId id="258" r:id="rId3"/>
    <p:sldId id="259" r:id="rId4"/>
    <p:sldId id="260" r:id="rId5"/>
    <p:sldId id="266" r:id="rId6"/>
    <p:sldId id="261" r:id="rId7"/>
    <p:sldId id="265" r:id="rId8"/>
    <p:sldId id="262" r:id="rId9"/>
    <p:sldId id="263" r:id="rId10"/>
    <p:sldId id="264" r:id="rId1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9"/>
  </p:normalViewPr>
  <p:slideViewPr>
    <p:cSldViewPr>
      <p:cViewPr varScale="1">
        <p:scale>
          <a:sx n="81" d="100"/>
          <a:sy n="81" d="100"/>
        </p:scale>
        <p:origin x="78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F4CBC376-739F-4B85-9D93-6A74D5A2CD21}" type="datetimeFigureOut">
              <a:rPr lang="en-US" smtClean="0"/>
              <a:pPr/>
              <a:t>11/26/2019</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7DD25CFF-7BE2-4B94-B8BA-5764F4735248}"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79F49AED-2701-4563-8C53-40795C402EBA}" type="datetimeFigureOut">
              <a:rPr lang="en-US" smtClean="0"/>
              <a:pPr/>
              <a:t>11/26/2019</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6A2E7E2-C79F-43C9-B2C6-59CA0DFC87F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11/26/2019 1:16 AM</a:t>
            </a:fld>
            <a:endParaRPr lang="en-US" dirty="0"/>
          </a:p>
        </p:txBody>
      </p:sp>
      <p:sp>
        <p:nvSpPr>
          <p:cNvPr id="6" name="Footer Placeholder 5"/>
          <p:cNvSpPr>
            <a:spLocks noGrp="1"/>
          </p:cNvSpPr>
          <p:nvPr>
            <p:ph type="ftr" sz="quarter" idx="12"/>
          </p:nvPr>
        </p:nvSpPr>
        <p:spPr>
          <a:xfrm>
            <a:off x="0" y="6513910"/>
            <a:ext cx="8229600" cy="3429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8229599" y="6513910"/>
            <a:ext cx="912284" cy="3429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2E7E2-C79F-43C9-B2C6-59CA0DFC87FF}" type="slidenum">
              <a:rPr lang="en-US" smtClean="0"/>
              <a:pPr/>
              <a:t>5</a:t>
            </a:fld>
            <a:endParaRPr lang="en-US"/>
          </a:p>
        </p:txBody>
      </p:sp>
    </p:spTree>
    <p:extLst>
      <p:ext uri="{BB962C8B-B14F-4D97-AF65-F5344CB8AC3E}">
        <p14:creationId xmlns:p14="http://schemas.microsoft.com/office/powerpoint/2010/main" val="9383689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gi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baseline="0"/>
            </a:lvl1pPr>
          </a:lstStyle>
          <a:p>
            <a:r>
              <a:rPr lang="en-US"/>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pic>
        <p:nvPicPr>
          <p:cNvPr id="6" name="Picture 5" descr="UNCC_WSL_Logo_WHT.gif"/>
          <p:cNvPicPr>
            <a:picLocks noChangeAspect="1"/>
          </p:cNvPicPr>
          <p:nvPr userDrawn="1"/>
        </p:nvPicPr>
        <p:blipFill>
          <a:blip r:embed="rId3"/>
          <a:stretch>
            <a:fillRect/>
          </a:stretch>
        </p:blipFill>
        <p:spPr>
          <a:xfrm>
            <a:off x="5943600" y="5930476"/>
            <a:ext cx="3124200" cy="775124"/>
          </a:xfrm>
          <a:prstGeom prst="rect">
            <a:avLst/>
          </a:prstGeom>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5" name="Picture 4" descr="Swirl.png"/>
          <p:cNvPicPr>
            <a:picLocks noChangeAspect="1"/>
          </p:cNvPicPr>
          <p:nvPr userDrawn="1"/>
        </p:nvPicPr>
        <p:blipFill>
          <a:blip r:embed="rId3"/>
          <a:stretch>
            <a:fillRect/>
          </a:stretch>
        </p:blipFill>
        <p:spPr>
          <a:xfrm>
            <a:off x="0" y="1295400"/>
            <a:ext cx="9144000" cy="3202682"/>
          </a:xfrm>
          <a:prstGeom prst="rect">
            <a:avLst/>
          </a:prstGeom>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pic>
        <p:nvPicPr>
          <p:cNvPr id="9" name="Picture 8" descr="UNCC_WSL_Logo_WHT.gif"/>
          <p:cNvPicPr>
            <a:picLocks noChangeAspect="1"/>
          </p:cNvPicPr>
          <p:nvPr userDrawn="1"/>
        </p:nvPicPr>
        <p:blipFill>
          <a:blip r:embed="rId4"/>
          <a:stretch>
            <a:fillRect/>
          </a:stretch>
        </p:blipFill>
        <p:spPr>
          <a:xfrm>
            <a:off x="5943600" y="5930476"/>
            <a:ext cx="3124200" cy="775124"/>
          </a:xfrm>
          <a:prstGeom prst="rect">
            <a:avLst/>
          </a:prstGeom>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UNCC_WSL_Logo_WHT.gif"/>
          <p:cNvPicPr>
            <a:picLocks noChangeAspect="1"/>
          </p:cNvPicPr>
          <p:nvPr userDrawn="1"/>
        </p:nvPicPr>
        <p:blipFill>
          <a:blip r:embed="rId2"/>
          <a:stretch>
            <a:fillRect/>
          </a:stretch>
        </p:blipFill>
        <p:spPr>
          <a:xfrm>
            <a:off x="5943600" y="5930476"/>
            <a:ext cx="3124200" cy="775124"/>
          </a:xfrm>
          <a:prstGeom prst="rect">
            <a:avLst/>
          </a:prstGeom>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UNCC_WSL_Logo_WHT.gif"/>
          <p:cNvPicPr>
            <a:picLocks noChangeAspect="1"/>
          </p:cNvPicPr>
          <p:nvPr userDrawn="1"/>
        </p:nvPicPr>
        <p:blipFill>
          <a:blip r:embed="rId2"/>
          <a:stretch>
            <a:fillRect/>
          </a:stretch>
        </p:blipFill>
        <p:spPr>
          <a:xfrm>
            <a:off x="5943600" y="5930476"/>
            <a:ext cx="3124200" cy="775124"/>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UNCC_WSL_Logo_WHT.gif"/>
          <p:cNvPicPr>
            <a:picLocks noChangeAspect="1"/>
          </p:cNvPicPr>
          <p:nvPr userDrawn="1"/>
        </p:nvPicPr>
        <p:blipFill>
          <a:blip r:embed="rId2"/>
          <a:stretch>
            <a:fillRect/>
          </a:stretch>
        </p:blipFill>
        <p:spPr>
          <a:xfrm>
            <a:off x="5943600" y="5930476"/>
            <a:ext cx="3124200" cy="775124"/>
          </a:xfrm>
          <a:prstGeom prst="rect">
            <a:avLst/>
          </a:prstGeom>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5" name="Picture 4" descr="UNCC_WSL_Logo_WHT.gif"/>
          <p:cNvPicPr>
            <a:picLocks noChangeAspect="1"/>
          </p:cNvPicPr>
          <p:nvPr userDrawn="1"/>
        </p:nvPicPr>
        <p:blipFill>
          <a:blip r:embed="rId2"/>
          <a:stretch>
            <a:fillRect/>
          </a:stretch>
        </p:blipFill>
        <p:spPr>
          <a:xfrm>
            <a:off x="5943600" y="5930476"/>
            <a:ext cx="3124200" cy="775124"/>
          </a:xfrm>
          <a:prstGeom prst="rect">
            <a:avLst/>
          </a:prstGeom>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Picture 3" descr="UNCC_WSL_Logo_WHT.gif"/>
          <p:cNvPicPr>
            <a:picLocks noChangeAspect="1"/>
          </p:cNvPicPr>
          <p:nvPr userDrawn="1"/>
        </p:nvPicPr>
        <p:blipFill>
          <a:blip r:embed="rId2"/>
          <a:stretch>
            <a:fillRect/>
          </a:stretch>
        </p:blipFill>
        <p:spPr>
          <a:xfrm>
            <a:off x="5943600" y="5930476"/>
            <a:ext cx="3124200" cy="775124"/>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9" r:id="rId6"/>
    <p:sldLayoutId id="2147483670" r:id="rId7"/>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0"/>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1"/>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1"/>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1"/>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1"/>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381001"/>
            <a:ext cx="7681913" cy="685800"/>
          </a:xfrm>
        </p:spPr>
        <p:txBody>
          <a:bodyPr/>
          <a:lstStyle/>
          <a:p>
            <a:pPr algn="ctr"/>
            <a:r>
              <a:rPr lang="en-US" dirty="0"/>
              <a:t>Deliverable 2</a:t>
            </a:r>
          </a:p>
        </p:txBody>
      </p:sp>
      <p:sp>
        <p:nvSpPr>
          <p:cNvPr id="3" name="Subtitle 2"/>
          <p:cNvSpPr>
            <a:spLocks noGrp="1"/>
          </p:cNvSpPr>
          <p:nvPr>
            <p:ph type="subTitle" idx="1"/>
          </p:nvPr>
        </p:nvSpPr>
        <p:spPr>
          <a:xfrm>
            <a:off x="685800" y="4152900"/>
            <a:ext cx="7681913" cy="1714500"/>
          </a:xfrm>
        </p:spPr>
        <p:txBody>
          <a:bodyPr>
            <a:normAutofit/>
          </a:bodyPr>
          <a:lstStyle/>
          <a:p>
            <a:br>
              <a:rPr lang="en-US" dirty="0"/>
            </a:br>
            <a:endParaRPr lang="en-US" dirty="0"/>
          </a:p>
        </p:txBody>
      </p:sp>
      <p:pic>
        <p:nvPicPr>
          <p:cNvPr id="7" name="Picture 6" descr="A group of people standing in front of a building&#10;&#10;Description automatically generated">
            <a:extLst>
              <a:ext uri="{FF2B5EF4-FFF2-40B4-BE49-F238E27FC236}">
                <a16:creationId xmlns:a16="http://schemas.microsoft.com/office/drawing/2014/main" id="{5251CFD9-033B-437B-85E3-0D9F73768C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600" y="1089663"/>
            <a:ext cx="4648200" cy="3486150"/>
          </a:xfrm>
          <a:prstGeom prst="rect">
            <a:avLst/>
          </a:prstGeom>
        </p:spPr>
      </p:pic>
      <p:graphicFrame>
        <p:nvGraphicFramePr>
          <p:cNvPr id="4" name="Table 3">
            <a:extLst>
              <a:ext uri="{FF2B5EF4-FFF2-40B4-BE49-F238E27FC236}">
                <a16:creationId xmlns:a16="http://schemas.microsoft.com/office/drawing/2014/main" id="{5B5B39BC-6EEC-475A-BE7D-E0CBB903DC34}"/>
              </a:ext>
            </a:extLst>
          </p:cNvPr>
          <p:cNvGraphicFramePr>
            <a:graphicFrameLocks noGrp="1"/>
          </p:cNvGraphicFramePr>
          <p:nvPr>
            <p:extLst>
              <p:ext uri="{D42A27DB-BD31-4B8C-83A1-F6EECF244321}">
                <p14:modId xmlns:p14="http://schemas.microsoft.com/office/powerpoint/2010/main" val="1860758918"/>
              </p:ext>
            </p:extLst>
          </p:nvPr>
        </p:nvGraphicFramePr>
        <p:xfrm>
          <a:off x="2514600" y="4598675"/>
          <a:ext cx="4648199" cy="1649724"/>
        </p:xfrm>
        <a:graphic>
          <a:graphicData uri="http://schemas.openxmlformats.org/drawingml/2006/table">
            <a:tbl>
              <a:tblPr>
                <a:tableStyleId>{5C22544A-7EE6-4342-B048-85BDC9FD1C3A}</a:tableStyleId>
              </a:tblPr>
              <a:tblGrid>
                <a:gridCol w="2095499">
                  <a:extLst>
                    <a:ext uri="{9D8B030D-6E8A-4147-A177-3AD203B41FA5}">
                      <a16:colId xmlns:a16="http://schemas.microsoft.com/office/drawing/2014/main" val="1870394904"/>
                    </a:ext>
                  </a:extLst>
                </a:gridCol>
                <a:gridCol w="1371600">
                  <a:extLst>
                    <a:ext uri="{9D8B030D-6E8A-4147-A177-3AD203B41FA5}">
                      <a16:colId xmlns:a16="http://schemas.microsoft.com/office/drawing/2014/main" val="452351146"/>
                    </a:ext>
                  </a:extLst>
                </a:gridCol>
                <a:gridCol w="1181100">
                  <a:extLst>
                    <a:ext uri="{9D8B030D-6E8A-4147-A177-3AD203B41FA5}">
                      <a16:colId xmlns:a16="http://schemas.microsoft.com/office/drawing/2014/main" val="515084421"/>
                    </a:ext>
                  </a:extLst>
                </a:gridCol>
              </a:tblGrid>
              <a:tr h="274954">
                <a:tc gridSpan="3">
                  <a:txBody>
                    <a:bodyPr/>
                    <a:lstStyle/>
                    <a:p>
                      <a:pPr algn="ctr" fontAlgn="b"/>
                      <a:r>
                        <a:rPr lang="en-US" sz="1100" u="none" strike="noStrike">
                          <a:effectLst/>
                        </a:rPr>
                        <a:t>Group #7 MAVERICKS</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98717472"/>
                  </a:ext>
                </a:extLst>
              </a:tr>
              <a:tr h="274954">
                <a:tc>
                  <a:txBody>
                    <a:bodyPr/>
                    <a:lstStyle/>
                    <a:p>
                      <a:pPr algn="l" fontAlgn="b"/>
                      <a:r>
                        <a:rPr lang="en-US" sz="1100" u="none" strike="noStrike">
                          <a:effectLst/>
                        </a:rPr>
                        <a:t>Name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Niner ID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UNCC ID</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20222933"/>
                  </a:ext>
                </a:extLst>
              </a:tr>
              <a:tr h="274954">
                <a:tc>
                  <a:txBody>
                    <a:bodyPr/>
                    <a:lstStyle/>
                    <a:p>
                      <a:pPr algn="l" fontAlgn="b"/>
                      <a:r>
                        <a:rPr lang="en-US" sz="1100" u="none" strike="noStrike">
                          <a:effectLst/>
                        </a:rPr>
                        <a:t>Dhananjay Arora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801077164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darora2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99624007"/>
                  </a:ext>
                </a:extLst>
              </a:tr>
              <a:tr h="274954">
                <a:tc>
                  <a:txBody>
                    <a:bodyPr/>
                    <a:lstStyle/>
                    <a:p>
                      <a:pPr algn="l" fontAlgn="b"/>
                      <a:r>
                        <a:rPr lang="en-US" sz="1100" u="none" strike="noStrike">
                          <a:effectLst/>
                        </a:rPr>
                        <a:t>Akshay Babu</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801134117</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ababu1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16944142"/>
                  </a:ext>
                </a:extLst>
              </a:tr>
              <a:tr h="274954">
                <a:tc>
                  <a:txBody>
                    <a:bodyPr/>
                    <a:lstStyle/>
                    <a:p>
                      <a:pPr algn="l" fontAlgn="b"/>
                      <a:r>
                        <a:rPr lang="en-US" sz="1100" u="none" strike="noStrike">
                          <a:effectLst/>
                        </a:rPr>
                        <a:t>Sumit Kawale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801135233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skawale1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28086684"/>
                  </a:ext>
                </a:extLst>
              </a:tr>
              <a:tr h="274954">
                <a:tc>
                  <a:txBody>
                    <a:bodyPr/>
                    <a:lstStyle/>
                    <a:p>
                      <a:pPr algn="l" fontAlgn="b"/>
                      <a:r>
                        <a:rPr lang="en-US" sz="1100" u="none" strike="noStrike">
                          <a:effectLst/>
                        </a:rPr>
                        <a:t>Prashant Madaan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801081768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err="1">
                          <a:effectLst/>
                        </a:rPr>
                        <a:t>pmadaan</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79893975"/>
                  </a:ext>
                </a:extLst>
              </a:tr>
            </a:tbl>
          </a:graphicData>
        </a:graphic>
      </p:graphicFrame>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A773798-2641-4B26-8802-6ACDC2975CCC}"/>
              </a:ext>
            </a:extLst>
          </p:cNvPr>
          <p:cNvGraphicFramePr>
            <a:graphicFrameLocks noGrp="1"/>
          </p:cNvGraphicFramePr>
          <p:nvPr>
            <p:extLst>
              <p:ext uri="{D42A27DB-BD31-4B8C-83A1-F6EECF244321}">
                <p14:modId xmlns:p14="http://schemas.microsoft.com/office/powerpoint/2010/main" val="1799762836"/>
              </p:ext>
            </p:extLst>
          </p:nvPr>
        </p:nvGraphicFramePr>
        <p:xfrm>
          <a:off x="76200" y="228600"/>
          <a:ext cx="8991598" cy="5638806"/>
        </p:xfrm>
        <a:graphic>
          <a:graphicData uri="http://schemas.openxmlformats.org/drawingml/2006/table">
            <a:tbl>
              <a:tblPr>
                <a:tableStyleId>{5C22544A-7EE6-4342-B048-85BDC9FD1C3A}</a:tableStyleId>
              </a:tblPr>
              <a:tblGrid>
                <a:gridCol w="659012">
                  <a:extLst>
                    <a:ext uri="{9D8B030D-6E8A-4147-A177-3AD203B41FA5}">
                      <a16:colId xmlns:a16="http://schemas.microsoft.com/office/drawing/2014/main" val="3764319914"/>
                    </a:ext>
                  </a:extLst>
                </a:gridCol>
                <a:gridCol w="904745">
                  <a:extLst>
                    <a:ext uri="{9D8B030D-6E8A-4147-A177-3AD203B41FA5}">
                      <a16:colId xmlns:a16="http://schemas.microsoft.com/office/drawing/2014/main" val="2493439978"/>
                    </a:ext>
                  </a:extLst>
                </a:gridCol>
                <a:gridCol w="636672">
                  <a:extLst>
                    <a:ext uri="{9D8B030D-6E8A-4147-A177-3AD203B41FA5}">
                      <a16:colId xmlns:a16="http://schemas.microsoft.com/office/drawing/2014/main" val="211861933"/>
                    </a:ext>
                  </a:extLst>
                </a:gridCol>
                <a:gridCol w="625503">
                  <a:extLst>
                    <a:ext uri="{9D8B030D-6E8A-4147-A177-3AD203B41FA5}">
                      <a16:colId xmlns:a16="http://schemas.microsoft.com/office/drawing/2014/main" val="243135779"/>
                    </a:ext>
                  </a:extLst>
                </a:gridCol>
                <a:gridCol w="580824">
                  <a:extLst>
                    <a:ext uri="{9D8B030D-6E8A-4147-A177-3AD203B41FA5}">
                      <a16:colId xmlns:a16="http://schemas.microsoft.com/office/drawing/2014/main" val="105144294"/>
                    </a:ext>
                  </a:extLst>
                </a:gridCol>
                <a:gridCol w="502635">
                  <a:extLst>
                    <a:ext uri="{9D8B030D-6E8A-4147-A177-3AD203B41FA5}">
                      <a16:colId xmlns:a16="http://schemas.microsoft.com/office/drawing/2014/main" val="2481806756"/>
                    </a:ext>
                  </a:extLst>
                </a:gridCol>
                <a:gridCol w="1295683">
                  <a:extLst>
                    <a:ext uri="{9D8B030D-6E8A-4147-A177-3AD203B41FA5}">
                      <a16:colId xmlns:a16="http://schemas.microsoft.com/office/drawing/2014/main" val="1431373844"/>
                    </a:ext>
                  </a:extLst>
                </a:gridCol>
                <a:gridCol w="714860">
                  <a:extLst>
                    <a:ext uri="{9D8B030D-6E8A-4147-A177-3AD203B41FA5}">
                      <a16:colId xmlns:a16="http://schemas.microsoft.com/office/drawing/2014/main" val="4231076172"/>
                    </a:ext>
                  </a:extLst>
                </a:gridCol>
                <a:gridCol w="3071664">
                  <a:extLst>
                    <a:ext uri="{9D8B030D-6E8A-4147-A177-3AD203B41FA5}">
                      <a16:colId xmlns:a16="http://schemas.microsoft.com/office/drawing/2014/main" val="3367879328"/>
                    </a:ext>
                  </a:extLst>
                </a:gridCol>
              </a:tblGrid>
              <a:tr h="313267">
                <a:tc>
                  <a:txBody>
                    <a:bodyPr/>
                    <a:lstStyle/>
                    <a:p>
                      <a:pPr algn="l" fontAlgn="b"/>
                      <a:r>
                        <a:rPr lang="en-US" sz="700" u="none" strike="noStrike">
                          <a:effectLst/>
                        </a:rPr>
                        <a:t>Entity/Table</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Attributes</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Primary Key</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Foreign Key</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Data Type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Field Size</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Data Format/Constraints</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Null/Not 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Description</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2390588526"/>
                  </a:ext>
                </a:extLst>
              </a:tr>
              <a:tr h="313267">
                <a:tc rowSpan="5">
                  <a:txBody>
                    <a:bodyPr/>
                    <a:lstStyle/>
                    <a:p>
                      <a:pPr algn="ctr" fontAlgn="b"/>
                      <a:r>
                        <a:rPr lang="en-US" sz="700" u="none" strike="noStrike">
                          <a:effectLst/>
                        </a:rPr>
                        <a:t>restaurant</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restaurant_id</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pk</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Identification number used to uniquely identify Restaurant</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3718054561"/>
                  </a:ext>
                </a:extLst>
              </a:tr>
              <a:tr h="313267">
                <a:tc vMerge="1">
                  <a:txBody>
                    <a:bodyPr/>
                    <a:lstStyle/>
                    <a:p>
                      <a:endParaRPr lang="en-US"/>
                    </a:p>
                  </a:txBody>
                  <a:tcPr/>
                </a:tc>
                <a:tc>
                  <a:txBody>
                    <a:bodyPr/>
                    <a:lstStyle/>
                    <a:p>
                      <a:pPr algn="l" fontAlgn="b"/>
                      <a:r>
                        <a:rPr lang="en-US" sz="700" u="none" strike="noStrike">
                          <a:effectLst/>
                        </a:rPr>
                        <a:t>location</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varchar</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75</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Location of the restaurant</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814736007"/>
                  </a:ext>
                </a:extLst>
              </a:tr>
              <a:tr h="313267">
                <a:tc vMerge="1">
                  <a:txBody>
                    <a:bodyPr/>
                    <a:lstStyle/>
                    <a:p>
                      <a:endParaRPr lang="en-US"/>
                    </a:p>
                  </a:txBody>
                  <a:tcPr/>
                </a:tc>
                <a:tc>
                  <a:txBody>
                    <a:bodyPr/>
                    <a:lstStyle/>
                    <a:p>
                      <a:pPr algn="l" fontAlgn="b"/>
                      <a:r>
                        <a:rPr lang="en-US" sz="700" u="none" strike="noStrike">
                          <a:effectLst/>
                        </a:rPr>
                        <a:t>restaurant_name</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varchar</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75</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Name of the restaurant</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464382891"/>
                  </a:ext>
                </a:extLst>
              </a:tr>
              <a:tr h="313267">
                <a:tc vMerge="1">
                  <a:txBody>
                    <a:bodyPr/>
                    <a:lstStyle/>
                    <a:p>
                      <a:endParaRPr lang="en-US"/>
                    </a:p>
                  </a:txBody>
                  <a:tcPr/>
                </a:tc>
                <a:tc>
                  <a:txBody>
                    <a:bodyPr/>
                    <a:lstStyle/>
                    <a:p>
                      <a:pPr algn="l" fontAlgn="b"/>
                      <a:r>
                        <a:rPr lang="en-US" sz="700" u="none" strike="noStrike">
                          <a:effectLst/>
                        </a:rPr>
                        <a:t>schedule</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varchar</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75</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Opening and closing time of the restaurant</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2726393640"/>
                  </a:ext>
                </a:extLst>
              </a:tr>
              <a:tr h="313267">
                <a:tc vMerge="1">
                  <a:txBody>
                    <a:bodyPr/>
                    <a:lstStyle/>
                    <a:p>
                      <a:endParaRPr lang="en-US"/>
                    </a:p>
                  </a:txBody>
                  <a:tcPr/>
                </a:tc>
                <a:tc>
                  <a:txBody>
                    <a:bodyPr/>
                    <a:lstStyle/>
                    <a:p>
                      <a:pPr algn="l" fontAlgn="b"/>
                      <a:r>
                        <a:rPr lang="en-US" sz="700" u="none" strike="noStrike">
                          <a:effectLst/>
                        </a:rPr>
                        <a:t>website</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varchar</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75</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Website link of the restaurant</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3939424885"/>
                  </a:ext>
                </a:extLst>
              </a:tr>
              <a:tr h="313267">
                <a:tc rowSpan="4">
                  <a:txBody>
                    <a:bodyPr/>
                    <a:lstStyle/>
                    <a:p>
                      <a:pPr algn="ctr" fontAlgn="b"/>
                      <a:r>
                        <a:rPr lang="en-US" sz="700" u="none" strike="noStrike">
                          <a:effectLst/>
                        </a:rPr>
                        <a:t>delivery</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delivery_id</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pk</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Identification number used to uniquely identify Delivery</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63686542"/>
                  </a:ext>
                </a:extLst>
              </a:tr>
              <a:tr h="313267">
                <a:tc vMerge="1">
                  <a:txBody>
                    <a:bodyPr/>
                    <a:lstStyle/>
                    <a:p>
                      <a:endParaRPr lang="en-US"/>
                    </a:p>
                  </a:txBody>
                  <a:tcPr/>
                </a:tc>
                <a:tc>
                  <a:txBody>
                    <a:bodyPr/>
                    <a:lstStyle/>
                    <a:p>
                      <a:pPr algn="l" fontAlgn="b"/>
                      <a:r>
                        <a:rPr lang="en-US" sz="700" u="none" strike="noStrike">
                          <a:effectLst/>
                        </a:rPr>
                        <a:t>driver_id</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fk</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Identification number used to uniquely identify Driver</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3667687047"/>
                  </a:ext>
                </a:extLst>
              </a:tr>
              <a:tr h="313267">
                <a:tc vMerge="1">
                  <a:txBody>
                    <a:bodyPr/>
                    <a:lstStyle/>
                    <a:p>
                      <a:endParaRPr lang="en-US"/>
                    </a:p>
                  </a:txBody>
                  <a:tcPr/>
                </a:tc>
                <a:tc>
                  <a:txBody>
                    <a:bodyPr/>
                    <a:lstStyle/>
                    <a:p>
                      <a:pPr algn="l" fontAlgn="b"/>
                      <a:r>
                        <a:rPr lang="en-US" sz="700" u="none" strike="noStrike">
                          <a:effectLst/>
                        </a:rPr>
                        <a:t>vehicle_id</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fk</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Identification number used to uniquely identify Vehicle</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3694820359"/>
                  </a:ext>
                </a:extLst>
              </a:tr>
              <a:tr h="313267">
                <a:tc vMerge="1">
                  <a:txBody>
                    <a:bodyPr/>
                    <a:lstStyle/>
                    <a:p>
                      <a:endParaRPr lang="en-US"/>
                    </a:p>
                  </a:txBody>
                  <a:tcPr/>
                </a:tc>
                <a:tc>
                  <a:txBody>
                    <a:bodyPr/>
                    <a:lstStyle/>
                    <a:p>
                      <a:pPr algn="l" fontAlgn="b"/>
                      <a:r>
                        <a:rPr lang="en-US" sz="700" u="none" strike="noStrike">
                          <a:effectLst/>
                        </a:rPr>
                        <a:t>delivery_time</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datetime</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YYYY-MM-DD HH:MI:SS</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Time of delivery</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1395240642"/>
                  </a:ext>
                </a:extLst>
              </a:tr>
              <a:tr h="313267">
                <a:tc rowSpan="8">
                  <a:txBody>
                    <a:bodyPr/>
                    <a:lstStyle/>
                    <a:p>
                      <a:pPr algn="ctr" fontAlgn="b"/>
                      <a:r>
                        <a:rPr lang="en-US" sz="700" u="none" strike="noStrike">
                          <a:effectLst/>
                        </a:rPr>
                        <a:t>order</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order_id</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Identification number used to uniquely identify Order</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3894839432"/>
                  </a:ext>
                </a:extLst>
              </a:tr>
              <a:tr h="313267">
                <a:tc vMerge="1">
                  <a:txBody>
                    <a:bodyPr/>
                    <a:lstStyle/>
                    <a:p>
                      <a:endParaRPr lang="en-US"/>
                    </a:p>
                  </a:txBody>
                  <a:tcPr/>
                </a:tc>
                <a:tc>
                  <a:txBody>
                    <a:bodyPr/>
                    <a:lstStyle/>
                    <a:p>
                      <a:pPr algn="l" fontAlgn="b"/>
                      <a:r>
                        <a:rPr lang="en-US" sz="700" u="none" strike="noStrike">
                          <a:effectLst/>
                        </a:rPr>
                        <a:t>person_id</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fk</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Identification number used to uniquely identify person</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2057777952"/>
                  </a:ext>
                </a:extLst>
              </a:tr>
              <a:tr h="313267">
                <a:tc vMerge="1">
                  <a:txBody>
                    <a:bodyPr/>
                    <a:lstStyle/>
                    <a:p>
                      <a:endParaRPr lang="en-US"/>
                    </a:p>
                  </a:txBody>
                  <a:tcPr/>
                </a:tc>
                <a:tc>
                  <a:txBody>
                    <a:bodyPr/>
                    <a:lstStyle/>
                    <a:p>
                      <a:pPr algn="l" fontAlgn="b"/>
                      <a:r>
                        <a:rPr lang="en-US" sz="700" u="none" strike="noStrike">
                          <a:effectLst/>
                        </a:rPr>
                        <a:t>delivery_id</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fk</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Identification number used to uniquely identify Delivery</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4282556003"/>
                  </a:ext>
                </a:extLst>
              </a:tr>
              <a:tr h="313267">
                <a:tc vMerge="1">
                  <a:txBody>
                    <a:bodyPr/>
                    <a:lstStyle/>
                    <a:p>
                      <a:endParaRPr lang="en-US"/>
                    </a:p>
                  </a:txBody>
                  <a:tcPr/>
                </a:tc>
                <a:tc>
                  <a:txBody>
                    <a:bodyPr/>
                    <a:lstStyle/>
                    <a:p>
                      <a:pPr algn="l" fontAlgn="b"/>
                      <a:r>
                        <a:rPr lang="en-US" sz="700" u="none" strike="noStrike">
                          <a:effectLst/>
                        </a:rPr>
                        <a:t>location_id</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fk</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Identification number used to uniquely identify Location</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2213499348"/>
                  </a:ext>
                </a:extLst>
              </a:tr>
              <a:tr h="313267">
                <a:tc vMerge="1">
                  <a:txBody>
                    <a:bodyPr/>
                    <a:lstStyle/>
                    <a:p>
                      <a:endParaRPr lang="en-US"/>
                    </a:p>
                  </a:txBody>
                  <a:tcPr/>
                </a:tc>
                <a:tc>
                  <a:txBody>
                    <a:bodyPr/>
                    <a:lstStyle/>
                    <a:p>
                      <a:pPr algn="l" fontAlgn="b"/>
                      <a:r>
                        <a:rPr lang="en-US" sz="700" u="none" strike="noStrike">
                          <a:effectLst/>
                        </a:rPr>
                        <a:t>driver_id</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fk</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Identification number used to uniquely identify Driver</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893628479"/>
                  </a:ext>
                </a:extLst>
              </a:tr>
              <a:tr h="313267">
                <a:tc vMerge="1">
                  <a:txBody>
                    <a:bodyPr/>
                    <a:lstStyle/>
                    <a:p>
                      <a:endParaRPr lang="en-US"/>
                    </a:p>
                  </a:txBody>
                  <a:tcPr/>
                </a:tc>
                <a:tc>
                  <a:txBody>
                    <a:bodyPr/>
                    <a:lstStyle/>
                    <a:p>
                      <a:pPr algn="l" fontAlgn="b"/>
                      <a:r>
                        <a:rPr lang="en-US" sz="700" u="none" strike="noStrike">
                          <a:effectLst/>
                        </a:rPr>
                        <a:t>restaurant_id</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fk</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int</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Not 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Identification number used to uniquely identify Restaurant</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1268827139"/>
                  </a:ext>
                </a:extLst>
              </a:tr>
              <a:tr h="313267">
                <a:tc vMerge="1">
                  <a:txBody>
                    <a:bodyPr/>
                    <a:lstStyle/>
                    <a:p>
                      <a:endParaRPr lang="en-US"/>
                    </a:p>
                  </a:txBody>
                  <a:tcPr/>
                </a:tc>
                <a:tc>
                  <a:txBody>
                    <a:bodyPr/>
                    <a:lstStyle/>
                    <a:p>
                      <a:pPr algn="l" fontAlgn="b"/>
                      <a:r>
                        <a:rPr lang="en-US" sz="700" u="none" strike="noStrike">
                          <a:effectLst/>
                        </a:rPr>
                        <a:t>total_price</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float</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Total price of the order from the restaurant</a:t>
                      </a:r>
                      <a:endParaRPr lang="en-US" sz="700" b="0" i="0" u="none" strike="noStrike">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3631717823"/>
                  </a:ext>
                </a:extLst>
              </a:tr>
              <a:tr h="313267">
                <a:tc vMerge="1">
                  <a:txBody>
                    <a:bodyPr/>
                    <a:lstStyle/>
                    <a:p>
                      <a:endParaRPr lang="en-US"/>
                    </a:p>
                  </a:txBody>
                  <a:tcPr/>
                </a:tc>
                <a:tc>
                  <a:txBody>
                    <a:bodyPr/>
                    <a:lstStyle/>
                    <a:p>
                      <a:pPr algn="l" fontAlgn="b"/>
                      <a:r>
                        <a:rPr lang="en-US" sz="700" u="none" strike="noStrike">
                          <a:effectLst/>
                        </a:rPr>
                        <a:t>delivery_charge</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float</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r" fontAlgn="b"/>
                      <a:r>
                        <a:rPr lang="en-US" sz="700" u="none" strike="noStrike">
                          <a:effectLst/>
                        </a:rPr>
                        <a:t>11</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 </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a:effectLst/>
                        </a:rPr>
                        <a:t>Null</a:t>
                      </a:r>
                      <a:endParaRPr lang="en-US" sz="700" b="0" i="0" u="none" strike="noStrike">
                        <a:solidFill>
                          <a:srgbClr val="000000"/>
                        </a:solidFill>
                        <a:effectLst/>
                        <a:latin typeface="Calibri" panose="020F0502020204030204" pitchFamily="34" charset="0"/>
                      </a:endParaRPr>
                    </a:p>
                  </a:txBody>
                  <a:tcPr marL="4943" marR="4943" marT="4943" marB="0" anchor="b"/>
                </a:tc>
                <a:tc>
                  <a:txBody>
                    <a:bodyPr/>
                    <a:lstStyle/>
                    <a:p>
                      <a:pPr algn="l" fontAlgn="b"/>
                      <a:r>
                        <a:rPr lang="en-US" sz="700" u="none" strike="noStrike" dirty="0">
                          <a:effectLst/>
                        </a:rPr>
                        <a:t>Delivery charge of the order</a:t>
                      </a:r>
                      <a:endParaRPr lang="en-US" sz="700" b="0" i="0" u="none" strike="noStrike" dirty="0">
                        <a:solidFill>
                          <a:srgbClr val="000000"/>
                        </a:solidFill>
                        <a:effectLst/>
                        <a:latin typeface="Calibri" panose="020F0502020204030204" pitchFamily="34" charset="0"/>
                      </a:endParaRPr>
                    </a:p>
                  </a:txBody>
                  <a:tcPr marL="4943" marR="4943" marT="4943" marB="0" anchor="b"/>
                </a:tc>
                <a:extLst>
                  <a:ext uri="{0D108BD9-81ED-4DB2-BD59-A6C34878D82A}">
                    <a16:rowId xmlns:a16="http://schemas.microsoft.com/office/drawing/2014/main" val="4107553202"/>
                  </a:ext>
                </a:extLst>
              </a:tr>
            </a:tbl>
          </a:graphicData>
        </a:graphic>
      </p:graphicFrame>
    </p:spTree>
    <p:extLst>
      <p:ext uri="{BB962C8B-B14F-4D97-AF65-F5344CB8AC3E}">
        <p14:creationId xmlns:p14="http://schemas.microsoft.com/office/powerpoint/2010/main" val="124705873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F3D5D-8DB2-4016-8DAB-13CCD57C05E9}"/>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82EB5C4A-1F4C-4A7D-81F7-E7A6AB24421F}"/>
              </a:ext>
            </a:extLst>
          </p:cNvPr>
          <p:cNvSpPr>
            <a:spLocks noGrp="1"/>
          </p:cNvSpPr>
          <p:nvPr>
            <p:ph type="subTitle" idx="1"/>
          </p:nvPr>
        </p:nvSpPr>
        <p:spPr>
          <a:xfrm>
            <a:off x="1368955" y="1828800"/>
            <a:ext cx="7043208" cy="2977853"/>
          </a:xfrm>
        </p:spPr>
        <p:txBody>
          <a:bodyPr/>
          <a:lstStyle/>
          <a:p>
            <a:r>
              <a:rPr lang="en-US" sz="2300" dirty="0" err="1"/>
              <a:t>NinerEats</a:t>
            </a:r>
            <a:r>
              <a:rPr lang="en-US" sz="2300" dirty="0"/>
              <a:t> is a “campus-wide” food delivery service. The application lets people explore restaurant menus, order and get the food delivered at designated locations like dorms, student union, etc. across the campus. It is similar to Uber Eats and </a:t>
            </a:r>
            <a:r>
              <a:rPr lang="en-US" sz="2300" dirty="0" err="1"/>
              <a:t>DoorDash</a:t>
            </a:r>
            <a:r>
              <a:rPr lang="en-US" sz="2300" dirty="0"/>
              <a:t> but the scope of delivery is limited to the university campus area to ensure additional security precautions. Also, only people related to the University as students, faculty, etc. can use the application. We have identified three main actors in the use case:</a:t>
            </a:r>
          </a:p>
          <a:p>
            <a:r>
              <a:rPr lang="en-US" sz="2300" dirty="0"/>
              <a:t>1.       </a:t>
            </a:r>
            <a:r>
              <a:rPr lang="en-US" sz="2300" b="1" dirty="0"/>
              <a:t>Customer</a:t>
            </a:r>
            <a:r>
              <a:rPr lang="en-US" sz="2300" dirty="0"/>
              <a:t>: Explores the menu and places the order.</a:t>
            </a:r>
          </a:p>
          <a:p>
            <a:r>
              <a:rPr lang="en-US" sz="2300" dirty="0"/>
              <a:t>2.       </a:t>
            </a:r>
            <a:r>
              <a:rPr lang="en-US" sz="2300" b="1" dirty="0"/>
              <a:t>Driver</a:t>
            </a:r>
            <a:r>
              <a:rPr lang="en-US" sz="2300" dirty="0"/>
              <a:t>: Picks the food from the restaurant and   	delivers the order to the designated location.</a:t>
            </a:r>
          </a:p>
          <a:p>
            <a:r>
              <a:rPr lang="en-US" sz="2300" dirty="0"/>
              <a:t>3.       </a:t>
            </a:r>
            <a:r>
              <a:rPr lang="en-US" sz="2300" b="1" dirty="0"/>
              <a:t>Admin</a:t>
            </a:r>
            <a:r>
              <a:rPr lang="en-US" sz="2300" dirty="0"/>
              <a:t>: Maintains and monitors the database.</a:t>
            </a:r>
          </a:p>
        </p:txBody>
      </p:sp>
    </p:spTree>
    <p:extLst>
      <p:ext uri="{BB962C8B-B14F-4D97-AF65-F5344CB8AC3E}">
        <p14:creationId xmlns:p14="http://schemas.microsoft.com/office/powerpoint/2010/main" val="90759655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AF23A-FF51-4FA2-843A-C674E0B480EE}"/>
              </a:ext>
            </a:extLst>
          </p:cNvPr>
          <p:cNvSpPr>
            <a:spLocks noGrp="1"/>
          </p:cNvSpPr>
          <p:nvPr>
            <p:ph type="ctrTitle"/>
          </p:nvPr>
        </p:nvSpPr>
        <p:spPr>
          <a:xfrm>
            <a:off x="1369219" y="152400"/>
            <a:ext cx="7043208" cy="2020899"/>
          </a:xfrm>
        </p:spPr>
        <p:txBody>
          <a:bodyPr/>
          <a:lstStyle/>
          <a:p>
            <a:r>
              <a:rPr lang="en-US" dirty="0"/>
              <a:t>Scope</a:t>
            </a:r>
          </a:p>
        </p:txBody>
      </p:sp>
      <p:sp>
        <p:nvSpPr>
          <p:cNvPr id="3" name="Subtitle 2">
            <a:extLst>
              <a:ext uri="{FF2B5EF4-FFF2-40B4-BE49-F238E27FC236}">
                <a16:creationId xmlns:a16="http://schemas.microsoft.com/office/drawing/2014/main" id="{627F5AB6-EA57-478B-BFE0-0AD8DFBFE1D7}"/>
              </a:ext>
            </a:extLst>
          </p:cNvPr>
          <p:cNvSpPr>
            <a:spLocks noGrp="1"/>
          </p:cNvSpPr>
          <p:nvPr>
            <p:ph type="subTitle" idx="1"/>
          </p:nvPr>
        </p:nvSpPr>
        <p:spPr>
          <a:xfrm>
            <a:off x="1368955" y="1600200"/>
            <a:ext cx="7043208" cy="3206453"/>
          </a:xfrm>
        </p:spPr>
        <p:txBody>
          <a:bodyPr/>
          <a:lstStyle/>
          <a:p>
            <a:r>
              <a:rPr lang="en-US" sz="2800" dirty="0"/>
              <a:t>The scope of this project is divided into three main categories which are:</a:t>
            </a:r>
          </a:p>
          <a:p>
            <a:pPr marL="457200" indent="-457200">
              <a:buFont typeface="Arial" panose="020B0604020202020204" pitchFamily="34" charset="0"/>
              <a:buChar char="•"/>
            </a:pPr>
            <a:r>
              <a:rPr lang="en-US" sz="2800" dirty="0"/>
              <a:t>database </a:t>
            </a:r>
          </a:p>
          <a:p>
            <a:pPr marL="457200" indent="-457200">
              <a:buFont typeface="Arial" panose="020B0604020202020204" pitchFamily="34" charset="0"/>
              <a:buChar char="•"/>
            </a:pPr>
            <a:r>
              <a:rPr lang="en-US" sz="2800" dirty="0"/>
              <a:t>backend</a:t>
            </a:r>
          </a:p>
          <a:p>
            <a:pPr marL="457200" indent="-457200">
              <a:buFont typeface="Arial" panose="020B0604020202020204" pitchFamily="34" charset="0"/>
              <a:buChar char="•"/>
            </a:pPr>
            <a:r>
              <a:rPr lang="en-US" sz="2800" dirty="0"/>
              <a:t>UI. </a:t>
            </a:r>
          </a:p>
          <a:p>
            <a:r>
              <a:rPr lang="en-US" sz="2800" dirty="0"/>
              <a:t>The database is an extensive and complete MySQL database with high-level views, stored procs, and triggers. The backend is to act as a broker between the UI and the database with minimal business logic. The UI will be web-based providing the basic CRUD operations. </a:t>
            </a:r>
          </a:p>
          <a:p>
            <a:br>
              <a:rPr lang="en-US" sz="2800" dirty="0"/>
            </a:br>
            <a:endParaRPr lang="en-US" sz="2800" dirty="0"/>
          </a:p>
        </p:txBody>
      </p:sp>
    </p:spTree>
    <p:extLst>
      <p:ext uri="{BB962C8B-B14F-4D97-AF65-F5344CB8AC3E}">
        <p14:creationId xmlns:p14="http://schemas.microsoft.com/office/powerpoint/2010/main" val="267643986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B782-341E-45B1-902A-AB8CF990DDB4}"/>
              </a:ext>
            </a:extLst>
          </p:cNvPr>
          <p:cNvSpPr>
            <a:spLocks noGrp="1"/>
          </p:cNvSpPr>
          <p:nvPr>
            <p:ph type="ctrTitle"/>
          </p:nvPr>
        </p:nvSpPr>
        <p:spPr>
          <a:xfrm>
            <a:off x="1369219" y="-838200"/>
            <a:ext cx="7043208" cy="3011499"/>
          </a:xfrm>
        </p:spPr>
        <p:txBody>
          <a:bodyPr/>
          <a:lstStyle/>
          <a:p>
            <a:r>
              <a:rPr lang="en-US" dirty="0"/>
              <a:t>Business Rules</a:t>
            </a:r>
          </a:p>
        </p:txBody>
      </p:sp>
      <p:sp>
        <p:nvSpPr>
          <p:cNvPr id="3" name="Subtitle 2">
            <a:extLst>
              <a:ext uri="{FF2B5EF4-FFF2-40B4-BE49-F238E27FC236}">
                <a16:creationId xmlns:a16="http://schemas.microsoft.com/office/drawing/2014/main" id="{A00F777D-64D1-4D3B-9DF9-2613AD8792B4}"/>
              </a:ext>
            </a:extLst>
          </p:cNvPr>
          <p:cNvSpPr>
            <a:spLocks noGrp="1"/>
          </p:cNvSpPr>
          <p:nvPr>
            <p:ph type="subTitle" idx="1"/>
          </p:nvPr>
        </p:nvSpPr>
        <p:spPr>
          <a:xfrm>
            <a:off x="990600" y="1066800"/>
            <a:ext cx="7421563" cy="3739853"/>
          </a:xfrm>
        </p:spPr>
        <p:txBody>
          <a:bodyPr/>
          <a:lstStyle/>
          <a:p>
            <a:pPr marL="285750" indent="-285750">
              <a:buFont typeface="Arial" panose="020B0604020202020204" pitchFamily="34" charset="0"/>
              <a:buChar char="•"/>
            </a:pPr>
            <a:r>
              <a:rPr lang="en-US" sz="1450" dirty="0"/>
              <a:t>A Person can be a Student, Faculty, and Staff. They can play individual or multiple roles.</a:t>
            </a:r>
          </a:p>
          <a:p>
            <a:endParaRPr lang="en-US" sz="1450" dirty="0"/>
          </a:p>
          <a:p>
            <a:pPr marL="285750" indent="-285750">
              <a:buFont typeface="Arial" panose="020B0604020202020204" pitchFamily="34" charset="0"/>
              <a:buChar char="•"/>
            </a:pPr>
            <a:r>
              <a:rPr lang="en-US" sz="1450" dirty="0"/>
              <a:t>Each person is identified by a key called </a:t>
            </a:r>
            <a:r>
              <a:rPr lang="en-US" sz="1450" dirty="0" err="1"/>
              <a:t>Person_ID</a:t>
            </a:r>
            <a:r>
              <a:rPr lang="en-US" sz="1450" dirty="0"/>
              <a:t>. The person can order zero to many orders.</a:t>
            </a:r>
          </a:p>
          <a:p>
            <a:pPr marL="285750" indent="-285750">
              <a:buFont typeface="Arial" panose="020B0604020202020204" pitchFamily="34" charset="0"/>
              <a:buChar char="•"/>
            </a:pPr>
            <a:endParaRPr lang="en-US" sz="1450" dirty="0"/>
          </a:p>
          <a:p>
            <a:pPr marL="285750" indent="-285750">
              <a:buFont typeface="Arial" panose="020B0604020202020204" pitchFamily="34" charset="0"/>
              <a:buChar char="•"/>
            </a:pPr>
            <a:r>
              <a:rPr lang="en-US" sz="1450" dirty="0" err="1"/>
              <a:t>Faculty_ID</a:t>
            </a:r>
            <a:r>
              <a:rPr lang="en-US" sz="1450" dirty="0"/>
              <a:t> will be the local primary key for the Faculty table and referential constraint to Person table using </a:t>
            </a:r>
            <a:r>
              <a:rPr lang="en-US" sz="1450" dirty="0" err="1"/>
              <a:t>Person_ID</a:t>
            </a:r>
            <a:r>
              <a:rPr lang="en-US" sz="1450" dirty="0"/>
              <a:t>. </a:t>
            </a:r>
          </a:p>
          <a:p>
            <a:endParaRPr lang="en-US" sz="1450" dirty="0"/>
          </a:p>
          <a:p>
            <a:pPr marL="285750" indent="-285750">
              <a:buFont typeface="Arial" panose="020B0604020202020204" pitchFamily="34" charset="0"/>
              <a:buChar char="•"/>
            </a:pPr>
            <a:r>
              <a:rPr lang="en-US" sz="1450" dirty="0" err="1"/>
              <a:t>Staff_ID</a:t>
            </a:r>
            <a:r>
              <a:rPr lang="en-US" sz="1450" dirty="0"/>
              <a:t> will be the local primary key for the Staff table and referential constraint to Person </a:t>
            </a:r>
          </a:p>
          <a:p>
            <a:pPr marL="285750" indent="-285750">
              <a:buFont typeface="Arial" panose="020B0604020202020204" pitchFamily="34" charset="0"/>
              <a:buChar char="•"/>
            </a:pPr>
            <a:r>
              <a:rPr lang="en-US" sz="1450" dirty="0"/>
              <a:t>table using </a:t>
            </a:r>
            <a:r>
              <a:rPr lang="en-US" sz="1450" dirty="0" err="1"/>
              <a:t>Staff_ID</a:t>
            </a:r>
            <a:r>
              <a:rPr lang="en-US" sz="1450" dirty="0"/>
              <a:t>. The admin attribute value can take only “Y/N” where Y means staff is an admin and N means staff is not an admin.</a:t>
            </a:r>
          </a:p>
          <a:p>
            <a:endParaRPr lang="en-US" sz="1450" dirty="0"/>
          </a:p>
          <a:p>
            <a:pPr marL="285750" indent="-285750">
              <a:buFont typeface="Arial" panose="020B0604020202020204" pitchFamily="34" charset="0"/>
              <a:buChar char="•"/>
            </a:pPr>
            <a:r>
              <a:rPr lang="en-US" sz="1450" dirty="0" err="1"/>
              <a:t>Student_ID</a:t>
            </a:r>
            <a:r>
              <a:rPr lang="en-US" sz="1450" dirty="0"/>
              <a:t> will be the local primary key for the Student table and referential constraint to Person table using </a:t>
            </a:r>
            <a:r>
              <a:rPr lang="en-US" sz="1450" dirty="0" err="1"/>
              <a:t>Student_ID</a:t>
            </a:r>
            <a:r>
              <a:rPr lang="en-US" sz="1450" dirty="0"/>
              <a:t>. Type attribute will have only graduate or undergraduate values only.</a:t>
            </a:r>
          </a:p>
          <a:p>
            <a:endParaRPr lang="en-US" sz="1450" dirty="0"/>
          </a:p>
          <a:p>
            <a:pPr marL="285750" indent="-285750">
              <a:buFont typeface="Arial" panose="020B0604020202020204" pitchFamily="34" charset="0"/>
              <a:buChar char="•"/>
            </a:pPr>
            <a:r>
              <a:rPr lang="en-US" sz="1450" dirty="0"/>
              <a:t>All the delivery persons are students only.</a:t>
            </a:r>
          </a:p>
          <a:p>
            <a:endParaRPr lang="en-US" sz="1450" dirty="0"/>
          </a:p>
          <a:p>
            <a:pPr marL="285750" indent="-285750">
              <a:buFont typeface="Arial" panose="020B0604020202020204" pitchFamily="34" charset="0"/>
              <a:buChar char="•"/>
            </a:pPr>
            <a:r>
              <a:rPr lang="en-US" sz="1450" dirty="0"/>
              <a:t>There is a flat fee of $5 for each delivery.</a:t>
            </a:r>
          </a:p>
          <a:p>
            <a:endParaRPr lang="en-US" sz="1450" dirty="0"/>
          </a:p>
          <a:p>
            <a:pPr marL="285750" indent="-285750">
              <a:buFont typeface="Arial" panose="020B0604020202020204" pitchFamily="34" charset="0"/>
              <a:buChar char="•"/>
            </a:pPr>
            <a:r>
              <a:rPr lang="en-US" sz="1450" dirty="0"/>
              <a:t>A person can order many times, but an individual delivery is tied to one and only one person for the order.  An order can be placed for only one restaurant. </a:t>
            </a:r>
          </a:p>
          <a:p>
            <a:endParaRPr lang="en-US" sz="1450" dirty="0"/>
          </a:p>
          <a:p>
            <a:pPr marL="285750" indent="-285750">
              <a:buFont typeface="Arial" panose="020B0604020202020204" pitchFamily="34" charset="0"/>
              <a:buChar char="•"/>
            </a:pPr>
            <a:r>
              <a:rPr lang="en-US" sz="1450" dirty="0"/>
              <a:t>There is a unique identifier (ID) that ties to the id for the order at the individual restaurant.</a:t>
            </a:r>
          </a:p>
          <a:p>
            <a:endParaRPr lang="en-US" sz="1450" dirty="0"/>
          </a:p>
          <a:p>
            <a:pPr marL="285750" indent="-285750">
              <a:buFont typeface="Arial" panose="020B0604020202020204" pitchFamily="34" charset="0"/>
              <a:buChar char="•"/>
            </a:pPr>
            <a:r>
              <a:rPr lang="en-US" sz="1450" dirty="0"/>
              <a:t>The restaurant must be approved in order to be included in the restaurant table.</a:t>
            </a:r>
            <a:br>
              <a:rPr lang="en-US" sz="1450" dirty="0"/>
            </a:br>
            <a:endParaRPr lang="en-US" sz="1450" dirty="0"/>
          </a:p>
        </p:txBody>
      </p:sp>
    </p:spTree>
    <p:extLst>
      <p:ext uri="{BB962C8B-B14F-4D97-AF65-F5344CB8AC3E}">
        <p14:creationId xmlns:p14="http://schemas.microsoft.com/office/powerpoint/2010/main" val="404358021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E02FF-D9D4-BE40-B6DC-36E742BB143C}"/>
              </a:ext>
            </a:extLst>
          </p:cNvPr>
          <p:cNvSpPr>
            <a:spLocks noGrp="1"/>
          </p:cNvSpPr>
          <p:nvPr>
            <p:ph type="ctrTitle"/>
          </p:nvPr>
        </p:nvSpPr>
        <p:spPr>
          <a:xfrm>
            <a:off x="1414992" y="228600"/>
            <a:ext cx="7043208" cy="1523494"/>
          </a:xfrm>
        </p:spPr>
        <p:txBody>
          <a:bodyPr/>
          <a:lstStyle/>
          <a:p>
            <a:r>
              <a:rPr lang="en-US" dirty="0"/>
              <a:t>Examples</a:t>
            </a:r>
          </a:p>
        </p:txBody>
      </p:sp>
      <p:sp>
        <p:nvSpPr>
          <p:cNvPr id="5" name="TextBox 4">
            <a:extLst>
              <a:ext uri="{FF2B5EF4-FFF2-40B4-BE49-F238E27FC236}">
                <a16:creationId xmlns:a16="http://schemas.microsoft.com/office/drawing/2014/main" id="{A06F56F0-9191-0548-8971-BE41CCD46EBF}"/>
              </a:ext>
            </a:extLst>
          </p:cNvPr>
          <p:cNvSpPr txBox="1"/>
          <p:nvPr/>
        </p:nvSpPr>
        <p:spPr>
          <a:xfrm>
            <a:off x="685800" y="1537348"/>
            <a:ext cx="7772400" cy="4801314"/>
          </a:xfrm>
          <a:prstGeom prst="rect">
            <a:avLst/>
          </a:prstGeom>
          <a:noFill/>
        </p:spPr>
        <p:txBody>
          <a:bodyPr wrap="square" rtlCol="0">
            <a:spAutoFit/>
          </a:bodyPr>
          <a:lstStyle/>
          <a:p>
            <a:pPr marL="285750" indent="-285750">
              <a:buFont typeface="Arial" panose="020B0604020202020204" pitchFamily="34" charset="0"/>
              <a:buChar char="•"/>
            </a:pPr>
            <a:r>
              <a:rPr lang="en-US" dirty="0"/>
              <a:t>The food will be delivered by the authorized student who has the authorized driving license.</a:t>
            </a:r>
          </a:p>
          <a:p>
            <a:endParaRPr lang="en-US" dirty="0"/>
          </a:p>
          <a:p>
            <a:pPr marL="285750" indent="-285750">
              <a:buFont typeface="Arial" panose="020B0604020202020204" pitchFamily="34" charset="0"/>
              <a:buChar char="•"/>
            </a:pPr>
            <a:r>
              <a:rPr lang="en-US" dirty="0"/>
              <a:t>The final charge for the delivery will contain the total charge from the restaurant and a fixed delivery charge.</a:t>
            </a:r>
          </a:p>
          <a:p>
            <a:endParaRPr lang="en-US" dirty="0"/>
          </a:p>
          <a:p>
            <a:pPr marL="285750" indent="-285750">
              <a:buFont typeface="Arial" panose="020B0604020202020204" pitchFamily="34" charset="0"/>
              <a:buChar char="•"/>
            </a:pPr>
            <a:r>
              <a:rPr lang="en-US" dirty="0"/>
              <a:t>Person who orders from the food delivery service will be able to rate the delivery.</a:t>
            </a:r>
          </a:p>
          <a:p>
            <a:endParaRPr lang="en-US" dirty="0"/>
          </a:p>
          <a:p>
            <a:pPr marL="285750" indent="-285750">
              <a:buFont typeface="Arial" panose="020B0604020202020204" pitchFamily="34" charset="0"/>
              <a:buChar char="•"/>
            </a:pPr>
            <a:r>
              <a:rPr lang="en-US" dirty="0"/>
              <a:t>The food can be ordered from the approved restaurants only.</a:t>
            </a:r>
          </a:p>
          <a:p>
            <a:endParaRPr lang="en-US" dirty="0"/>
          </a:p>
          <a:p>
            <a:pPr marL="285750" indent="-285750">
              <a:buFont typeface="Arial" panose="020B0604020202020204" pitchFamily="34" charset="0"/>
              <a:buChar char="•"/>
            </a:pPr>
            <a:r>
              <a:rPr lang="en-US" dirty="0"/>
              <a:t>Orders are delivered to predetermined locations on UNCC campus.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33010871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FEC92-D56D-4385-BA40-90203E6C7292}"/>
              </a:ext>
            </a:extLst>
          </p:cNvPr>
          <p:cNvSpPr>
            <a:spLocks noGrp="1"/>
          </p:cNvSpPr>
          <p:nvPr>
            <p:ph type="ctrTitle"/>
          </p:nvPr>
        </p:nvSpPr>
        <p:spPr>
          <a:xfrm>
            <a:off x="1369219" y="-76200"/>
            <a:ext cx="7043208" cy="2249499"/>
          </a:xfrm>
        </p:spPr>
        <p:txBody>
          <a:bodyPr/>
          <a:lstStyle/>
          <a:p>
            <a:r>
              <a:rPr lang="en-US" b="1" dirty="0">
                <a:effectLst/>
              </a:rPr>
              <a:t>Assumption</a:t>
            </a:r>
            <a:endParaRPr lang="en-US" dirty="0"/>
          </a:p>
        </p:txBody>
      </p:sp>
      <p:sp>
        <p:nvSpPr>
          <p:cNvPr id="3" name="Subtitle 2">
            <a:extLst>
              <a:ext uri="{FF2B5EF4-FFF2-40B4-BE49-F238E27FC236}">
                <a16:creationId xmlns:a16="http://schemas.microsoft.com/office/drawing/2014/main" id="{7FB8A549-E044-4B59-9E5C-4309C74F6D3C}"/>
              </a:ext>
            </a:extLst>
          </p:cNvPr>
          <p:cNvSpPr>
            <a:spLocks noGrp="1"/>
          </p:cNvSpPr>
          <p:nvPr>
            <p:ph type="subTitle" idx="1"/>
          </p:nvPr>
        </p:nvSpPr>
        <p:spPr>
          <a:xfrm>
            <a:off x="838200" y="1447800"/>
            <a:ext cx="7573963" cy="4953000"/>
          </a:xfrm>
        </p:spPr>
        <p:txBody>
          <a:bodyPr/>
          <a:lstStyle/>
          <a:p>
            <a:pPr marL="342900" indent="-342900">
              <a:buFont typeface="Arial" panose="020B0604020202020204" pitchFamily="34" charset="0"/>
              <a:buChar char="•"/>
            </a:pPr>
            <a:r>
              <a:rPr lang="en-US" sz="2000" dirty="0"/>
              <a:t>University vehicles are used, and they will be assigned to a particular driver or no driver.</a:t>
            </a:r>
          </a:p>
          <a:p>
            <a:endParaRPr lang="en-US" sz="2000" dirty="0"/>
          </a:p>
          <a:p>
            <a:pPr marL="342900" indent="-342900">
              <a:buFont typeface="Arial" panose="020B0604020202020204" pitchFamily="34" charset="0"/>
              <a:buChar char="•"/>
            </a:pPr>
            <a:r>
              <a:rPr lang="en-US" sz="2000" dirty="0"/>
              <a:t>The actual items on the order come from the restaurant database.</a:t>
            </a:r>
          </a:p>
          <a:p>
            <a:endParaRPr lang="en-US" sz="2000" dirty="0"/>
          </a:p>
          <a:p>
            <a:pPr marL="342900" indent="-342900">
              <a:buFont typeface="Arial" panose="020B0604020202020204" pitchFamily="34" charset="0"/>
              <a:buChar char="•"/>
            </a:pPr>
            <a:r>
              <a:rPr lang="en-US" sz="2000" dirty="0"/>
              <a:t>Food providers or restaurants have to be approved in order to be included in the database.</a:t>
            </a:r>
          </a:p>
          <a:p>
            <a:endParaRPr lang="en-US" sz="2000" dirty="0"/>
          </a:p>
          <a:p>
            <a:pPr marL="342900" indent="-342900">
              <a:buFont typeface="Arial" panose="020B0604020202020204" pitchFamily="34" charset="0"/>
              <a:buChar char="•"/>
            </a:pPr>
            <a:r>
              <a:rPr lang="en-US" sz="2000" dirty="0" err="1"/>
              <a:t>NinerEats</a:t>
            </a:r>
            <a:r>
              <a:rPr lang="en-US" sz="2000" dirty="0"/>
              <a:t> will start with 8 pre-approved delivery person. They have been cleared as a delivery person.</a:t>
            </a:r>
          </a:p>
          <a:p>
            <a:endParaRPr lang="en-US" sz="2000" dirty="0"/>
          </a:p>
          <a:p>
            <a:pPr marL="342900" indent="-342900">
              <a:buFont typeface="Arial" panose="020B0604020202020204" pitchFamily="34" charset="0"/>
              <a:buChar char="•"/>
            </a:pPr>
            <a:r>
              <a:rPr lang="en-US" sz="2000" dirty="0"/>
              <a:t>In the restaurant table only approved restaurants will be added as a record.</a:t>
            </a:r>
          </a:p>
          <a:p>
            <a:endParaRPr lang="en-US" sz="2000" dirty="0"/>
          </a:p>
          <a:p>
            <a:pPr marL="342900" indent="-342900">
              <a:buFont typeface="Arial" panose="020B0604020202020204" pitchFamily="34" charset="0"/>
              <a:buChar char="•"/>
            </a:pPr>
            <a:r>
              <a:rPr lang="en-US" sz="2000" dirty="0"/>
              <a:t>Multiple orders can be delivered by a single driver. The driver can use only one vehicle from the university pool of vehicles.  </a:t>
            </a:r>
          </a:p>
          <a:p>
            <a:br>
              <a:rPr lang="en-US" sz="2000" dirty="0"/>
            </a:br>
            <a:endParaRPr lang="en-US" sz="2000" dirty="0"/>
          </a:p>
        </p:txBody>
      </p:sp>
    </p:spTree>
    <p:extLst>
      <p:ext uri="{BB962C8B-B14F-4D97-AF65-F5344CB8AC3E}">
        <p14:creationId xmlns:p14="http://schemas.microsoft.com/office/powerpoint/2010/main" val="143366814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BE534-2148-42A1-8854-080E86F03E01}"/>
              </a:ext>
            </a:extLst>
          </p:cNvPr>
          <p:cNvSpPr>
            <a:spLocks noGrp="1"/>
          </p:cNvSpPr>
          <p:nvPr>
            <p:ph type="ctrTitle"/>
          </p:nvPr>
        </p:nvSpPr>
        <p:spPr>
          <a:xfrm>
            <a:off x="1369219" y="-76199"/>
            <a:ext cx="7043208" cy="838200"/>
          </a:xfrm>
        </p:spPr>
        <p:txBody>
          <a:bodyPr/>
          <a:lstStyle/>
          <a:p>
            <a:pPr algn="ctr"/>
            <a:r>
              <a:rPr lang="en-US" sz="2500" dirty="0">
                <a:effectLst/>
              </a:rPr>
              <a:t>Enhanced Entity Relationship Diagram</a:t>
            </a:r>
            <a:endParaRPr lang="en-US" sz="2500" dirty="0"/>
          </a:p>
        </p:txBody>
      </p:sp>
      <p:pic>
        <p:nvPicPr>
          <p:cNvPr id="4" name="Picture 3" descr="A close up of a map&#10;&#10;Description automatically generated">
            <a:extLst>
              <a:ext uri="{FF2B5EF4-FFF2-40B4-BE49-F238E27FC236}">
                <a16:creationId xmlns:a16="http://schemas.microsoft.com/office/drawing/2014/main" id="{10027875-8F65-4101-B723-5C22E41A0D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8033"/>
            <a:ext cx="9144000" cy="5621933"/>
          </a:xfrm>
          <a:prstGeom prst="rect">
            <a:avLst/>
          </a:prstGeom>
        </p:spPr>
      </p:pic>
    </p:spTree>
    <p:extLst>
      <p:ext uri="{BB962C8B-B14F-4D97-AF65-F5344CB8AC3E}">
        <p14:creationId xmlns:p14="http://schemas.microsoft.com/office/powerpoint/2010/main" val="393951457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7F15A-EABE-4CE5-8964-D28B6FD49ECF}"/>
              </a:ext>
            </a:extLst>
          </p:cNvPr>
          <p:cNvSpPr>
            <a:spLocks noGrp="1"/>
          </p:cNvSpPr>
          <p:nvPr>
            <p:ph type="ctrTitle"/>
          </p:nvPr>
        </p:nvSpPr>
        <p:spPr>
          <a:xfrm>
            <a:off x="3352799" y="-1600200"/>
            <a:ext cx="5059627" cy="3810000"/>
          </a:xfrm>
        </p:spPr>
        <p:txBody>
          <a:bodyPr/>
          <a:lstStyle/>
          <a:p>
            <a:r>
              <a:rPr lang="en-US" sz="3000" dirty="0"/>
              <a:t>Data Dictionary</a:t>
            </a:r>
          </a:p>
        </p:txBody>
      </p:sp>
      <p:graphicFrame>
        <p:nvGraphicFramePr>
          <p:cNvPr id="3" name="Table 2">
            <a:extLst>
              <a:ext uri="{FF2B5EF4-FFF2-40B4-BE49-F238E27FC236}">
                <a16:creationId xmlns:a16="http://schemas.microsoft.com/office/drawing/2014/main" id="{EF7A2D6A-6614-4593-B01F-3ABC82EBBD6F}"/>
              </a:ext>
            </a:extLst>
          </p:cNvPr>
          <p:cNvGraphicFramePr>
            <a:graphicFrameLocks noGrp="1"/>
          </p:cNvGraphicFramePr>
          <p:nvPr>
            <p:extLst>
              <p:ext uri="{D42A27DB-BD31-4B8C-83A1-F6EECF244321}">
                <p14:modId xmlns:p14="http://schemas.microsoft.com/office/powerpoint/2010/main" val="3882485034"/>
              </p:ext>
            </p:extLst>
          </p:nvPr>
        </p:nvGraphicFramePr>
        <p:xfrm>
          <a:off x="228600" y="609600"/>
          <a:ext cx="8686801" cy="5181596"/>
        </p:xfrm>
        <a:graphic>
          <a:graphicData uri="http://schemas.openxmlformats.org/drawingml/2006/table">
            <a:tbl>
              <a:tblPr>
                <a:tableStyleId>{5C22544A-7EE6-4342-B048-85BDC9FD1C3A}</a:tableStyleId>
              </a:tblPr>
              <a:tblGrid>
                <a:gridCol w="665612">
                  <a:extLst>
                    <a:ext uri="{9D8B030D-6E8A-4147-A177-3AD203B41FA5}">
                      <a16:colId xmlns:a16="http://schemas.microsoft.com/office/drawing/2014/main" val="376805899"/>
                    </a:ext>
                  </a:extLst>
                </a:gridCol>
                <a:gridCol w="823553">
                  <a:extLst>
                    <a:ext uri="{9D8B030D-6E8A-4147-A177-3AD203B41FA5}">
                      <a16:colId xmlns:a16="http://schemas.microsoft.com/office/drawing/2014/main" val="2355709860"/>
                    </a:ext>
                  </a:extLst>
                </a:gridCol>
                <a:gridCol w="643049">
                  <a:extLst>
                    <a:ext uri="{9D8B030D-6E8A-4147-A177-3AD203B41FA5}">
                      <a16:colId xmlns:a16="http://schemas.microsoft.com/office/drawing/2014/main" val="76219822"/>
                    </a:ext>
                  </a:extLst>
                </a:gridCol>
                <a:gridCol w="631768">
                  <a:extLst>
                    <a:ext uri="{9D8B030D-6E8A-4147-A177-3AD203B41FA5}">
                      <a16:colId xmlns:a16="http://schemas.microsoft.com/office/drawing/2014/main" val="3087827845"/>
                    </a:ext>
                  </a:extLst>
                </a:gridCol>
                <a:gridCol w="586642">
                  <a:extLst>
                    <a:ext uri="{9D8B030D-6E8A-4147-A177-3AD203B41FA5}">
                      <a16:colId xmlns:a16="http://schemas.microsoft.com/office/drawing/2014/main" val="623503604"/>
                    </a:ext>
                  </a:extLst>
                </a:gridCol>
                <a:gridCol w="507670">
                  <a:extLst>
                    <a:ext uri="{9D8B030D-6E8A-4147-A177-3AD203B41FA5}">
                      <a16:colId xmlns:a16="http://schemas.microsoft.com/office/drawing/2014/main" val="1086105603"/>
                    </a:ext>
                  </a:extLst>
                </a:gridCol>
                <a:gridCol w="1308661">
                  <a:extLst>
                    <a:ext uri="{9D8B030D-6E8A-4147-A177-3AD203B41FA5}">
                      <a16:colId xmlns:a16="http://schemas.microsoft.com/office/drawing/2014/main" val="1775007959"/>
                    </a:ext>
                  </a:extLst>
                </a:gridCol>
                <a:gridCol w="722019">
                  <a:extLst>
                    <a:ext uri="{9D8B030D-6E8A-4147-A177-3AD203B41FA5}">
                      <a16:colId xmlns:a16="http://schemas.microsoft.com/office/drawing/2014/main" val="1882577154"/>
                    </a:ext>
                  </a:extLst>
                </a:gridCol>
                <a:gridCol w="2797827">
                  <a:extLst>
                    <a:ext uri="{9D8B030D-6E8A-4147-A177-3AD203B41FA5}">
                      <a16:colId xmlns:a16="http://schemas.microsoft.com/office/drawing/2014/main" val="2098842787"/>
                    </a:ext>
                  </a:extLst>
                </a:gridCol>
              </a:tblGrid>
              <a:tr h="370114">
                <a:tc>
                  <a:txBody>
                    <a:bodyPr/>
                    <a:lstStyle/>
                    <a:p>
                      <a:pPr algn="l" fontAlgn="b"/>
                      <a:r>
                        <a:rPr lang="en-US" sz="900" u="none" strike="noStrike">
                          <a:effectLst/>
                        </a:rPr>
                        <a:t>Entity/Table</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Attributes</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Primary Key</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Foreign Key</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Data Type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Field Size</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Data Format/Constraints</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Null/Not Null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Description</a:t>
                      </a:r>
                      <a:endParaRPr lang="en-US" sz="900" b="0" i="0" u="none" strike="noStrike">
                        <a:solidFill>
                          <a:srgbClr val="000000"/>
                        </a:solidFill>
                        <a:effectLst/>
                        <a:latin typeface="Calibri" panose="020F0502020204030204" pitchFamily="34" charset="0"/>
                      </a:endParaRPr>
                    </a:p>
                  </a:txBody>
                  <a:tcPr marL="6355" marR="6355" marT="6355" marB="0" anchor="b"/>
                </a:tc>
                <a:extLst>
                  <a:ext uri="{0D108BD9-81ED-4DB2-BD59-A6C34878D82A}">
                    <a16:rowId xmlns:a16="http://schemas.microsoft.com/office/drawing/2014/main" val="3401992211"/>
                  </a:ext>
                </a:extLst>
              </a:tr>
              <a:tr h="370114">
                <a:tc rowSpan="4">
                  <a:txBody>
                    <a:bodyPr/>
                    <a:lstStyle/>
                    <a:p>
                      <a:pPr algn="ctr" fontAlgn="b"/>
                      <a:r>
                        <a:rPr lang="en-US" sz="900" u="none" strike="noStrike">
                          <a:effectLst/>
                        </a:rPr>
                        <a:t>person</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person_id</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pk</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int</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r" fontAlgn="b"/>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Not Null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Identification number used to uniquely identify person</a:t>
                      </a:r>
                      <a:endParaRPr lang="en-US" sz="900" b="0" i="0" u="none" strike="noStrike">
                        <a:solidFill>
                          <a:srgbClr val="000000"/>
                        </a:solidFill>
                        <a:effectLst/>
                        <a:latin typeface="Calibri" panose="020F0502020204030204" pitchFamily="34" charset="0"/>
                      </a:endParaRPr>
                    </a:p>
                  </a:txBody>
                  <a:tcPr marL="6355" marR="6355" marT="6355" marB="0" anchor="b"/>
                </a:tc>
                <a:extLst>
                  <a:ext uri="{0D108BD9-81ED-4DB2-BD59-A6C34878D82A}">
                    <a16:rowId xmlns:a16="http://schemas.microsoft.com/office/drawing/2014/main" val="3300906642"/>
                  </a:ext>
                </a:extLst>
              </a:tr>
              <a:tr h="370114">
                <a:tc vMerge="1">
                  <a:txBody>
                    <a:bodyPr/>
                    <a:lstStyle/>
                    <a:p>
                      <a:endParaRPr lang="en-US"/>
                    </a:p>
                  </a:txBody>
                  <a:tcPr/>
                </a:tc>
                <a:tc>
                  <a:txBody>
                    <a:bodyPr/>
                    <a:lstStyle/>
                    <a:p>
                      <a:pPr algn="l" fontAlgn="b"/>
                      <a:r>
                        <a:rPr lang="en-US" sz="900" u="none" strike="noStrike">
                          <a:effectLst/>
                        </a:rPr>
                        <a:t>person_name</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varchar</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r" fontAlgn="b"/>
                      <a:r>
                        <a:rPr lang="en-US" sz="900" u="none" strike="noStrike">
                          <a:effectLst/>
                        </a:rPr>
                        <a:t>300</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Null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Name of a person</a:t>
                      </a:r>
                      <a:endParaRPr lang="en-US" sz="900" b="0" i="0" u="none" strike="noStrike">
                        <a:solidFill>
                          <a:srgbClr val="000000"/>
                        </a:solidFill>
                        <a:effectLst/>
                        <a:latin typeface="Calibri" panose="020F0502020204030204" pitchFamily="34" charset="0"/>
                      </a:endParaRPr>
                    </a:p>
                  </a:txBody>
                  <a:tcPr marL="6355" marR="6355" marT="6355" marB="0" anchor="b"/>
                </a:tc>
                <a:extLst>
                  <a:ext uri="{0D108BD9-81ED-4DB2-BD59-A6C34878D82A}">
                    <a16:rowId xmlns:a16="http://schemas.microsoft.com/office/drawing/2014/main" val="4165941828"/>
                  </a:ext>
                </a:extLst>
              </a:tr>
              <a:tr h="370114">
                <a:tc vMerge="1">
                  <a:txBody>
                    <a:bodyPr/>
                    <a:lstStyle/>
                    <a:p>
                      <a:endParaRPr lang="en-US"/>
                    </a:p>
                  </a:txBody>
                  <a:tcPr/>
                </a:tc>
                <a:tc>
                  <a:txBody>
                    <a:bodyPr/>
                    <a:lstStyle/>
                    <a:p>
                      <a:pPr algn="l" fontAlgn="b"/>
                      <a:r>
                        <a:rPr lang="en-US" sz="900" u="none" strike="noStrike">
                          <a:effectLst/>
                        </a:rPr>
                        <a:t>person_email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varchar</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r" fontAlgn="b"/>
                      <a:r>
                        <a:rPr lang="en-US" sz="900" u="none" strike="noStrike">
                          <a:effectLst/>
                        </a:rPr>
                        <a:t>150</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Null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E-mail ID of a person</a:t>
                      </a:r>
                      <a:endParaRPr lang="en-US" sz="900" b="0" i="0" u="none" strike="noStrike">
                        <a:solidFill>
                          <a:srgbClr val="000000"/>
                        </a:solidFill>
                        <a:effectLst/>
                        <a:latin typeface="Calibri" panose="020F0502020204030204" pitchFamily="34" charset="0"/>
                      </a:endParaRPr>
                    </a:p>
                  </a:txBody>
                  <a:tcPr marL="6355" marR="6355" marT="6355" marB="0" anchor="b"/>
                </a:tc>
                <a:extLst>
                  <a:ext uri="{0D108BD9-81ED-4DB2-BD59-A6C34878D82A}">
                    <a16:rowId xmlns:a16="http://schemas.microsoft.com/office/drawing/2014/main" val="3534943072"/>
                  </a:ext>
                </a:extLst>
              </a:tr>
              <a:tr h="370114">
                <a:tc vMerge="1">
                  <a:txBody>
                    <a:bodyPr/>
                    <a:lstStyle/>
                    <a:p>
                      <a:endParaRPr lang="en-US"/>
                    </a:p>
                  </a:txBody>
                  <a:tcPr/>
                </a:tc>
                <a:tc>
                  <a:txBody>
                    <a:bodyPr/>
                    <a:lstStyle/>
                    <a:p>
                      <a:pPr algn="l" fontAlgn="b"/>
                      <a:r>
                        <a:rPr lang="en-US" sz="900" u="none" strike="noStrike">
                          <a:effectLst/>
                        </a:rPr>
                        <a:t>cell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bigint</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r" fontAlgn="b"/>
                      <a:r>
                        <a:rPr lang="en-US" sz="900" u="none" strike="noStrike">
                          <a:effectLst/>
                        </a:rPr>
                        <a:t>15</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xxxxxxxxxx</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Null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Cell/Contact number of a person</a:t>
                      </a:r>
                      <a:endParaRPr lang="en-US" sz="900" b="0" i="0" u="none" strike="noStrike">
                        <a:solidFill>
                          <a:srgbClr val="000000"/>
                        </a:solidFill>
                        <a:effectLst/>
                        <a:latin typeface="Calibri" panose="020F0502020204030204" pitchFamily="34" charset="0"/>
                      </a:endParaRPr>
                    </a:p>
                  </a:txBody>
                  <a:tcPr marL="6355" marR="6355" marT="6355" marB="0" anchor="b"/>
                </a:tc>
                <a:extLst>
                  <a:ext uri="{0D108BD9-81ED-4DB2-BD59-A6C34878D82A}">
                    <a16:rowId xmlns:a16="http://schemas.microsoft.com/office/drawing/2014/main" val="1186270022"/>
                  </a:ext>
                </a:extLst>
              </a:tr>
              <a:tr h="370114">
                <a:tc rowSpan="5">
                  <a:txBody>
                    <a:bodyPr/>
                    <a:lstStyle/>
                    <a:p>
                      <a:pPr algn="ctr" fontAlgn="b"/>
                      <a:r>
                        <a:rPr lang="en-US" sz="900" u="none" strike="noStrike">
                          <a:effectLst/>
                        </a:rPr>
                        <a:t>faculty</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faculty_id</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pk</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int</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r" fontAlgn="b"/>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Not Null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Identification number used to uniquely identify Faculty</a:t>
                      </a:r>
                      <a:endParaRPr lang="en-US" sz="900" b="0" i="0" u="none" strike="noStrike">
                        <a:solidFill>
                          <a:srgbClr val="000000"/>
                        </a:solidFill>
                        <a:effectLst/>
                        <a:latin typeface="Calibri" panose="020F0502020204030204" pitchFamily="34" charset="0"/>
                      </a:endParaRPr>
                    </a:p>
                  </a:txBody>
                  <a:tcPr marL="6355" marR="6355" marT="6355" marB="0" anchor="b"/>
                </a:tc>
                <a:extLst>
                  <a:ext uri="{0D108BD9-81ED-4DB2-BD59-A6C34878D82A}">
                    <a16:rowId xmlns:a16="http://schemas.microsoft.com/office/drawing/2014/main" val="3850517958"/>
                  </a:ext>
                </a:extLst>
              </a:tr>
              <a:tr h="370114">
                <a:tc vMerge="1">
                  <a:txBody>
                    <a:bodyPr/>
                    <a:lstStyle/>
                    <a:p>
                      <a:endParaRPr lang="en-US"/>
                    </a:p>
                  </a:txBody>
                  <a:tcPr/>
                </a:tc>
                <a:tc>
                  <a:txBody>
                    <a:bodyPr/>
                    <a:lstStyle/>
                    <a:p>
                      <a:pPr algn="l" fontAlgn="b"/>
                      <a:r>
                        <a:rPr lang="en-US" sz="900" u="none" strike="noStrike">
                          <a:effectLst/>
                        </a:rPr>
                        <a:t>person_id</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fk</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int</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r" fontAlgn="b"/>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Not Null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Identification number used to uniquely identify person</a:t>
                      </a:r>
                      <a:endParaRPr lang="en-US" sz="900" b="0" i="0" u="none" strike="noStrike">
                        <a:solidFill>
                          <a:srgbClr val="000000"/>
                        </a:solidFill>
                        <a:effectLst/>
                        <a:latin typeface="Calibri" panose="020F0502020204030204" pitchFamily="34" charset="0"/>
                      </a:endParaRPr>
                    </a:p>
                  </a:txBody>
                  <a:tcPr marL="6355" marR="6355" marT="6355" marB="0" anchor="b"/>
                </a:tc>
                <a:extLst>
                  <a:ext uri="{0D108BD9-81ED-4DB2-BD59-A6C34878D82A}">
                    <a16:rowId xmlns:a16="http://schemas.microsoft.com/office/drawing/2014/main" val="336719492"/>
                  </a:ext>
                </a:extLst>
              </a:tr>
              <a:tr h="370114">
                <a:tc vMerge="1">
                  <a:txBody>
                    <a:bodyPr/>
                    <a:lstStyle/>
                    <a:p>
                      <a:endParaRPr lang="en-US"/>
                    </a:p>
                  </a:txBody>
                  <a:tcPr/>
                </a:tc>
                <a:tc>
                  <a:txBody>
                    <a:bodyPr/>
                    <a:lstStyle/>
                    <a:p>
                      <a:pPr algn="l" fontAlgn="b"/>
                      <a:r>
                        <a:rPr lang="en-US" sz="900" u="none" strike="noStrike">
                          <a:effectLst/>
                        </a:rPr>
                        <a:t>title</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varchar</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r" fontAlgn="b"/>
                      <a:r>
                        <a:rPr lang="en-US" sz="900" u="none" strike="noStrike">
                          <a:effectLst/>
                        </a:rPr>
                        <a:t>75</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Null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Title of the faculty</a:t>
                      </a:r>
                      <a:endParaRPr lang="en-US" sz="900" b="0" i="0" u="none" strike="noStrike">
                        <a:solidFill>
                          <a:srgbClr val="000000"/>
                        </a:solidFill>
                        <a:effectLst/>
                        <a:latin typeface="Calibri" panose="020F0502020204030204" pitchFamily="34" charset="0"/>
                      </a:endParaRPr>
                    </a:p>
                  </a:txBody>
                  <a:tcPr marL="6355" marR="6355" marT="6355" marB="0" anchor="b"/>
                </a:tc>
                <a:extLst>
                  <a:ext uri="{0D108BD9-81ED-4DB2-BD59-A6C34878D82A}">
                    <a16:rowId xmlns:a16="http://schemas.microsoft.com/office/drawing/2014/main" val="1705928999"/>
                  </a:ext>
                </a:extLst>
              </a:tr>
              <a:tr h="370114">
                <a:tc vMerge="1">
                  <a:txBody>
                    <a:bodyPr/>
                    <a:lstStyle/>
                    <a:p>
                      <a:endParaRPr lang="en-US"/>
                    </a:p>
                  </a:txBody>
                  <a:tcPr/>
                </a:tc>
                <a:tc>
                  <a:txBody>
                    <a:bodyPr/>
                    <a:lstStyle/>
                    <a:p>
                      <a:pPr algn="l" fontAlgn="b"/>
                      <a:r>
                        <a:rPr lang="en-US" sz="900" u="none" strike="noStrike">
                          <a:effectLst/>
                        </a:rPr>
                        <a:t>degree_college</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varchar</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r" fontAlgn="b"/>
                      <a:r>
                        <a:rPr lang="en-US" sz="900" u="none" strike="noStrike">
                          <a:effectLst/>
                        </a:rPr>
                        <a:t>75</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Null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The college where the faculty went to earn the degree</a:t>
                      </a:r>
                      <a:endParaRPr lang="en-US" sz="900" b="0" i="0" u="none" strike="noStrike">
                        <a:solidFill>
                          <a:srgbClr val="000000"/>
                        </a:solidFill>
                        <a:effectLst/>
                        <a:latin typeface="Calibri" panose="020F0502020204030204" pitchFamily="34" charset="0"/>
                      </a:endParaRPr>
                    </a:p>
                  </a:txBody>
                  <a:tcPr marL="6355" marR="6355" marT="6355" marB="0" anchor="b"/>
                </a:tc>
                <a:extLst>
                  <a:ext uri="{0D108BD9-81ED-4DB2-BD59-A6C34878D82A}">
                    <a16:rowId xmlns:a16="http://schemas.microsoft.com/office/drawing/2014/main" val="1369686387"/>
                  </a:ext>
                </a:extLst>
              </a:tr>
              <a:tr h="370114">
                <a:tc vMerge="1">
                  <a:txBody>
                    <a:bodyPr/>
                    <a:lstStyle/>
                    <a:p>
                      <a:endParaRPr lang="en-US"/>
                    </a:p>
                  </a:txBody>
                  <a:tcPr/>
                </a:tc>
                <a:tc>
                  <a:txBody>
                    <a:bodyPr/>
                    <a:lstStyle/>
                    <a:p>
                      <a:pPr algn="l" fontAlgn="b"/>
                      <a:r>
                        <a:rPr lang="en-US" sz="900" u="none" strike="noStrike">
                          <a:effectLst/>
                        </a:rPr>
                        <a:t>highest_degree</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varchar</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r" fontAlgn="b"/>
                      <a:r>
                        <a:rPr lang="en-US" sz="900" u="none" strike="noStrike">
                          <a:effectLst/>
                        </a:rPr>
                        <a:t>75</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Null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Highest degree earned by the faculty</a:t>
                      </a:r>
                      <a:endParaRPr lang="en-US" sz="900" b="0" i="0" u="none" strike="noStrike">
                        <a:solidFill>
                          <a:srgbClr val="000000"/>
                        </a:solidFill>
                        <a:effectLst/>
                        <a:latin typeface="Calibri" panose="020F0502020204030204" pitchFamily="34" charset="0"/>
                      </a:endParaRPr>
                    </a:p>
                  </a:txBody>
                  <a:tcPr marL="6355" marR="6355" marT="6355" marB="0" anchor="b"/>
                </a:tc>
                <a:extLst>
                  <a:ext uri="{0D108BD9-81ED-4DB2-BD59-A6C34878D82A}">
                    <a16:rowId xmlns:a16="http://schemas.microsoft.com/office/drawing/2014/main" val="1455393261"/>
                  </a:ext>
                </a:extLst>
              </a:tr>
              <a:tr h="370114">
                <a:tc rowSpan="4">
                  <a:txBody>
                    <a:bodyPr/>
                    <a:lstStyle/>
                    <a:p>
                      <a:pPr algn="ctr" fontAlgn="b"/>
                      <a:r>
                        <a:rPr lang="en-US" sz="900" u="none" strike="noStrike">
                          <a:effectLst/>
                        </a:rPr>
                        <a:t>staff</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staff_id</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pk</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int</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r" fontAlgn="b"/>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Not Null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Identification number used to uniquely identify staff</a:t>
                      </a:r>
                      <a:endParaRPr lang="en-US" sz="900" b="0" i="0" u="none" strike="noStrike">
                        <a:solidFill>
                          <a:srgbClr val="000000"/>
                        </a:solidFill>
                        <a:effectLst/>
                        <a:latin typeface="Calibri" panose="020F0502020204030204" pitchFamily="34" charset="0"/>
                      </a:endParaRPr>
                    </a:p>
                  </a:txBody>
                  <a:tcPr marL="6355" marR="6355" marT="6355" marB="0" anchor="b"/>
                </a:tc>
                <a:extLst>
                  <a:ext uri="{0D108BD9-81ED-4DB2-BD59-A6C34878D82A}">
                    <a16:rowId xmlns:a16="http://schemas.microsoft.com/office/drawing/2014/main" val="2720067143"/>
                  </a:ext>
                </a:extLst>
              </a:tr>
              <a:tr h="370114">
                <a:tc vMerge="1">
                  <a:txBody>
                    <a:bodyPr/>
                    <a:lstStyle/>
                    <a:p>
                      <a:endParaRPr lang="en-US"/>
                    </a:p>
                  </a:txBody>
                  <a:tcPr/>
                </a:tc>
                <a:tc>
                  <a:txBody>
                    <a:bodyPr/>
                    <a:lstStyle/>
                    <a:p>
                      <a:pPr algn="l" fontAlgn="b"/>
                      <a:r>
                        <a:rPr lang="en-US" sz="900" u="none" strike="noStrike">
                          <a:effectLst/>
                        </a:rPr>
                        <a:t>person_id</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fk</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int</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r" fontAlgn="b"/>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Null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Identification number used to uniquely identify person</a:t>
                      </a:r>
                      <a:endParaRPr lang="en-US" sz="900" b="0" i="0" u="none" strike="noStrike">
                        <a:solidFill>
                          <a:srgbClr val="000000"/>
                        </a:solidFill>
                        <a:effectLst/>
                        <a:latin typeface="Calibri" panose="020F0502020204030204" pitchFamily="34" charset="0"/>
                      </a:endParaRPr>
                    </a:p>
                  </a:txBody>
                  <a:tcPr marL="6355" marR="6355" marT="6355" marB="0" anchor="b"/>
                </a:tc>
                <a:extLst>
                  <a:ext uri="{0D108BD9-81ED-4DB2-BD59-A6C34878D82A}">
                    <a16:rowId xmlns:a16="http://schemas.microsoft.com/office/drawing/2014/main" val="1733289114"/>
                  </a:ext>
                </a:extLst>
              </a:tr>
              <a:tr h="370114">
                <a:tc vMerge="1">
                  <a:txBody>
                    <a:bodyPr/>
                    <a:lstStyle/>
                    <a:p>
                      <a:endParaRPr lang="en-US"/>
                    </a:p>
                  </a:txBody>
                  <a:tcPr/>
                </a:tc>
                <a:tc>
                  <a:txBody>
                    <a:bodyPr/>
                    <a:lstStyle/>
                    <a:p>
                      <a:pPr algn="l" fontAlgn="b"/>
                      <a:r>
                        <a:rPr lang="en-US" sz="900" u="none" strike="noStrike">
                          <a:effectLst/>
                        </a:rPr>
                        <a:t>position</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varchar</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r" fontAlgn="b"/>
                      <a:r>
                        <a:rPr lang="en-US" sz="900" u="none" strike="noStrike">
                          <a:effectLst/>
                        </a:rPr>
                        <a:t>75</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Null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Position of the staff</a:t>
                      </a:r>
                      <a:endParaRPr lang="en-US" sz="900" b="0" i="0" u="none" strike="noStrike">
                        <a:solidFill>
                          <a:srgbClr val="000000"/>
                        </a:solidFill>
                        <a:effectLst/>
                        <a:latin typeface="Calibri" panose="020F0502020204030204" pitchFamily="34" charset="0"/>
                      </a:endParaRPr>
                    </a:p>
                  </a:txBody>
                  <a:tcPr marL="6355" marR="6355" marT="6355" marB="0" anchor="b"/>
                </a:tc>
                <a:extLst>
                  <a:ext uri="{0D108BD9-81ED-4DB2-BD59-A6C34878D82A}">
                    <a16:rowId xmlns:a16="http://schemas.microsoft.com/office/drawing/2014/main" val="4185999757"/>
                  </a:ext>
                </a:extLst>
              </a:tr>
              <a:tr h="370114">
                <a:tc vMerge="1">
                  <a:txBody>
                    <a:bodyPr/>
                    <a:lstStyle/>
                    <a:p>
                      <a:endParaRPr lang="en-US"/>
                    </a:p>
                  </a:txBody>
                  <a:tcPr/>
                </a:tc>
                <a:tc>
                  <a:txBody>
                    <a:bodyPr/>
                    <a:lstStyle/>
                    <a:p>
                      <a:pPr algn="l" fontAlgn="b"/>
                      <a:r>
                        <a:rPr lang="en-US" sz="900" u="none" strike="noStrike">
                          <a:effectLst/>
                        </a:rPr>
                        <a:t>is_admin</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varchar</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y/n</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a:effectLst/>
                        </a:rPr>
                        <a:t>Null</a:t>
                      </a:r>
                      <a:endParaRPr lang="en-US" sz="900" b="0" i="0" u="none" strike="noStrike">
                        <a:solidFill>
                          <a:srgbClr val="000000"/>
                        </a:solidFill>
                        <a:effectLst/>
                        <a:latin typeface="Calibri" panose="020F0502020204030204" pitchFamily="34" charset="0"/>
                      </a:endParaRPr>
                    </a:p>
                  </a:txBody>
                  <a:tcPr marL="6355" marR="6355" marT="6355" marB="0" anchor="b"/>
                </a:tc>
                <a:tc>
                  <a:txBody>
                    <a:bodyPr/>
                    <a:lstStyle/>
                    <a:p>
                      <a:pPr algn="l" fontAlgn="b"/>
                      <a:r>
                        <a:rPr lang="en-US" sz="900" u="none" strike="noStrike" dirty="0">
                          <a:effectLst/>
                        </a:rPr>
                        <a:t>To check if staff is admin or not</a:t>
                      </a:r>
                      <a:endParaRPr lang="en-US" sz="900" b="0" i="0" u="none" strike="noStrike" dirty="0">
                        <a:solidFill>
                          <a:srgbClr val="000000"/>
                        </a:solidFill>
                        <a:effectLst/>
                        <a:latin typeface="Calibri" panose="020F0502020204030204" pitchFamily="34" charset="0"/>
                      </a:endParaRPr>
                    </a:p>
                  </a:txBody>
                  <a:tcPr marL="6355" marR="6355" marT="6355" marB="0" anchor="b"/>
                </a:tc>
                <a:extLst>
                  <a:ext uri="{0D108BD9-81ED-4DB2-BD59-A6C34878D82A}">
                    <a16:rowId xmlns:a16="http://schemas.microsoft.com/office/drawing/2014/main" val="1533383092"/>
                  </a:ext>
                </a:extLst>
              </a:tr>
            </a:tbl>
          </a:graphicData>
        </a:graphic>
      </p:graphicFrame>
    </p:spTree>
    <p:extLst>
      <p:ext uri="{BB962C8B-B14F-4D97-AF65-F5344CB8AC3E}">
        <p14:creationId xmlns:p14="http://schemas.microsoft.com/office/powerpoint/2010/main" val="209950646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5E68D17-4278-49C7-9AE4-BD9A8E876373}"/>
              </a:ext>
            </a:extLst>
          </p:cNvPr>
          <p:cNvGraphicFramePr>
            <a:graphicFrameLocks noGrp="1"/>
          </p:cNvGraphicFramePr>
          <p:nvPr>
            <p:extLst>
              <p:ext uri="{D42A27DB-BD31-4B8C-83A1-F6EECF244321}">
                <p14:modId xmlns:p14="http://schemas.microsoft.com/office/powerpoint/2010/main" val="3974787166"/>
              </p:ext>
            </p:extLst>
          </p:nvPr>
        </p:nvGraphicFramePr>
        <p:xfrm>
          <a:off x="76200" y="76200"/>
          <a:ext cx="8991598" cy="5715003"/>
        </p:xfrm>
        <a:graphic>
          <a:graphicData uri="http://schemas.openxmlformats.org/drawingml/2006/table">
            <a:tbl>
              <a:tblPr>
                <a:tableStyleId>{5C22544A-7EE6-4342-B048-85BDC9FD1C3A}</a:tableStyleId>
              </a:tblPr>
              <a:tblGrid>
                <a:gridCol w="659012">
                  <a:extLst>
                    <a:ext uri="{9D8B030D-6E8A-4147-A177-3AD203B41FA5}">
                      <a16:colId xmlns:a16="http://schemas.microsoft.com/office/drawing/2014/main" val="2681014033"/>
                    </a:ext>
                  </a:extLst>
                </a:gridCol>
                <a:gridCol w="904744">
                  <a:extLst>
                    <a:ext uri="{9D8B030D-6E8A-4147-A177-3AD203B41FA5}">
                      <a16:colId xmlns:a16="http://schemas.microsoft.com/office/drawing/2014/main" val="3013921274"/>
                    </a:ext>
                  </a:extLst>
                </a:gridCol>
                <a:gridCol w="636672">
                  <a:extLst>
                    <a:ext uri="{9D8B030D-6E8A-4147-A177-3AD203B41FA5}">
                      <a16:colId xmlns:a16="http://schemas.microsoft.com/office/drawing/2014/main" val="2461098999"/>
                    </a:ext>
                  </a:extLst>
                </a:gridCol>
                <a:gridCol w="625502">
                  <a:extLst>
                    <a:ext uri="{9D8B030D-6E8A-4147-A177-3AD203B41FA5}">
                      <a16:colId xmlns:a16="http://schemas.microsoft.com/office/drawing/2014/main" val="3970797742"/>
                    </a:ext>
                  </a:extLst>
                </a:gridCol>
                <a:gridCol w="580824">
                  <a:extLst>
                    <a:ext uri="{9D8B030D-6E8A-4147-A177-3AD203B41FA5}">
                      <a16:colId xmlns:a16="http://schemas.microsoft.com/office/drawing/2014/main" val="3513209909"/>
                    </a:ext>
                  </a:extLst>
                </a:gridCol>
                <a:gridCol w="502635">
                  <a:extLst>
                    <a:ext uri="{9D8B030D-6E8A-4147-A177-3AD203B41FA5}">
                      <a16:colId xmlns:a16="http://schemas.microsoft.com/office/drawing/2014/main" val="2567993727"/>
                    </a:ext>
                  </a:extLst>
                </a:gridCol>
                <a:gridCol w="1295685">
                  <a:extLst>
                    <a:ext uri="{9D8B030D-6E8A-4147-A177-3AD203B41FA5}">
                      <a16:colId xmlns:a16="http://schemas.microsoft.com/office/drawing/2014/main" val="3583078035"/>
                    </a:ext>
                  </a:extLst>
                </a:gridCol>
                <a:gridCol w="714860">
                  <a:extLst>
                    <a:ext uri="{9D8B030D-6E8A-4147-A177-3AD203B41FA5}">
                      <a16:colId xmlns:a16="http://schemas.microsoft.com/office/drawing/2014/main" val="1915384687"/>
                    </a:ext>
                  </a:extLst>
                </a:gridCol>
                <a:gridCol w="3071664">
                  <a:extLst>
                    <a:ext uri="{9D8B030D-6E8A-4147-A177-3AD203B41FA5}">
                      <a16:colId xmlns:a16="http://schemas.microsoft.com/office/drawing/2014/main" val="1337005253"/>
                    </a:ext>
                  </a:extLst>
                </a:gridCol>
              </a:tblGrid>
              <a:tr h="272143">
                <a:tc>
                  <a:txBody>
                    <a:bodyPr/>
                    <a:lstStyle/>
                    <a:p>
                      <a:pPr algn="l" fontAlgn="b"/>
                      <a:r>
                        <a:rPr lang="en-US" sz="600" u="none" strike="noStrike">
                          <a:effectLst/>
                        </a:rPr>
                        <a:t>Entity/Table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Attributes</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Primary Key</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Foreign Key</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Data Type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Field Size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Data Format/Constraints</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Null/Not 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Description</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159540343"/>
                  </a:ext>
                </a:extLst>
              </a:tr>
              <a:tr h="272143">
                <a:tc rowSpan="5">
                  <a:txBody>
                    <a:bodyPr/>
                    <a:lstStyle/>
                    <a:p>
                      <a:pPr algn="ctr" fontAlgn="b"/>
                      <a:r>
                        <a:rPr lang="en-US" sz="600" u="none" strike="noStrike">
                          <a:effectLst/>
                        </a:rPr>
                        <a:t>student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student_id</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pk</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int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11</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Not 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Identification number used to uniquely identify student</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2088174703"/>
                  </a:ext>
                </a:extLst>
              </a:tr>
              <a:tr h="272143">
                <a:tc vMerge="1">
                  <a:txBody>
                    <a:bodyPr/>
                    <a:lstStyle/>
                    <a:p>
                      <a:endParaRPr lang="en-US"/>
                    </a:p>
                  </a:txBody>
                  <a:tcPr/>
                </a:tc>
                <a:tc>
                  <a:txBody>
                    <a:bodyPr/>
                    <a:lstStyle/>
                    <a:p>
                      <a:pPr algn="l" fontAlgn="b"/>
                      <a:r>
                        <a:rPr lang="en-US" sz="600" u="none" strike="noStrike">
                          <a:effectLst/>
                        </a:rPr>
                        <a:t>person_id</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fk</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int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11</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Not 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Identification number used to uniquely identify person</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701167091"/>
                  </a:ext>
                </a:extLst>
              </a:tr>
              <a:tr h="272143">
                <a:tc vMerge="1">
                  <a:txBody>
                    <a:bodyPr/>
                    <a:lstStyle/>
                    <a:p>
                      <a:endParaRPr lang="en-US"/>
                    </a:p>
                  </a:txBody>
                  <a:tcPr/>
                </a:tc>
                <a:tc>
                  <a:txBody>
                    <a:bodyPr/>
                    <a:lstStyle/>
                    <a:p>
                      <a:pPr algn="l" fontAlgn="b"/>
                      <a:r>
                        <a:rPr lang="en-US" sz="600" u="none" strike="noStrike">
                          <a:effectLst/>
                        </a:rPr>
                        <a:t>graduation_year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int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4</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Graduation year of the student</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2136294436"/>
                  </a:ext>
                </a:extLst>
              </a:tr>
              <a:tr h="272143">
                <a:tc vMerge="1">
                  <a:txBody>
                    <a:bodyPr/>
                    <a:lstStyle/>
                    <a:p>
                      <a:endParaRPr lang="en-US"/>
                    </a:p>
                  </a:txBody>
                  <a:tcPr/>
                </a:tc>
                <a:tc>
                  <a:txBody>
                    <a:bodyPr/>
                    <a:lstStyle/>
                    <a:p>
                      <a:pPr algn="l" fontAlgn="b"/>
                      <a:r>
                        <a:rPr lang="en-US" sz="600" u="none" strike="noStrike">
                          <a:effectLst/>
                        </a:rPr>
                        <a:t>major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Major of the student</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1303847584"/>
                  </a:ext>
                </a:extLst>
              </a:tr>
              <a:tr h="272143">
                <a:tc vMerge="1">
                  <a:txBody>
                    <a:bodyPr/>
                    <a:lstStyle/>
                    <a:p>
                      <a:endParaRPr lang="en-US"/>
                    </a:p>
                  </a:txBody>
                  <a:tcPr/>
                </a:tc>
                <a:tc>
                  <a:txBody>
                    <a:bodyPr/>
                    <a:lstStyle/>
                    <a:p>
                      <a:pPr algn="l" fontAlgn="b"/>
                      <a:r>
                        <a:rPr lang="en-US" sz="600" u="none" strike="noStrike">
                          <a:effectLst/>
                        </a:rPr>
                        <a:t>type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To check if the student is graduate or undergraduate student</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1544370497"/>
                  </a:ext>
                </a:extLst>
              </a:tr>
              <a:tr h="272143">
                <a:tc rowSpan="6">
                  <a:txBody>
                    <a:bodyPr/>
                    <a:lstStyle/>
                    <a:p>
                      <a:pPr algn="ctr" fontAlgn="b"/>
                      <a:r>
                        <a:rPr lang="en-US" sz="600" u="none" strike="noStrike">
                          <a:effectLst/>
                        </a:rPr>
                        <a:t>location</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location_id</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pk</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int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11</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Not 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Identification number used to uniquely identify Location</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2375693926"/>
                  </a:ext>
                </a:extLst>
              </a:tr>
              <a:tr h="272143">
                <a:tc vMerge="1">
                  <a:txBody>
                    <a:bodyPr/>
                    <a:lstStyle/>
                    <a:p>
                      <a:endParaRPr lang="en-US"/>
                    </a:p>
                  </a:txBody>
                  <a:tcPr/>
                </a:tc>
                <a:tc>
                  <a:txBody>
                    <a:bodyPr/>
                    <a:lstStyle/>
                    <a:p>
                      <a:pPr algn="l" fontAlgn="b"/>
                      <a:r>
                        <a:rPr lang="en-US" sz="600" u="none" strike="noStrike">
                          <a:effectLst/>
                        </a:rPr>
                        <a:t>location_name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Name of the location</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2610208028"/>
                  </a:ext>
                </a:extLst>
              </a:tr>
              <a:tr h="272143">
                <a:tc vMerge="1">
                  <a:txBody>
                    <a:bodyPr/>
                    <a:lstStyle/>
                    <a:p>
                      <a:endParaRPr lang="en-US"/>
                    </a:p>
                  </a:txBody>
                  <a:tcPr/>
                </a:tc>
                <a:tc>
                  <a:txBody>
                    <a:bodyPr/>
                    <a:lstStyle/>
                    <a:p>
                      <a:pPr algn="l" fontAlgn="b"/>
                      <a:r>
                        <a:rPr lang="en-US" sz="600" u="none" strike="noStrike">
                          <a:effectLst/>
                        </a:rPr>
                        <a:t>location_address</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Address of the location</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3693857358"/>
                  </a:ext>
                </a:extLst>
              </a:tr>
              <a:tr h="272143">
                <a:tc vMerge="1">
                  <a:txBody>
                    <a:bodyPr/>
                    <a:lstStyle/>
                    <a:p>
                      <a:endParaRPr lang="en-US"/>
                    </a:p>
                  </a:txBody>
                  <a:tcPr/>
                </a:tc>
                <a:tc>
                  <a:txBody>
                    <a:bodyPr/>
                    <a:lstStyle/>
                    <a:p>
                      <a:pPr algn="l" fontAlgn="b"/>
                      <a:r>
                        <a:rPr lang="en-US" sz="600" u="none" strike="noStrike">
                          <a:effectLst/>
                        </a:rPr>
                        <a:t>latitude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Latitude point of the location</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1495567199"/>
                  </a:ext>
                </a:extLst>
              </a:tr>
              <a:tr h="272143">
                <a:tc vMerge="1">
                  <a:txBody>
                    <a:bodyPr/>
                    <a:lstStyle/>
                    <a:p>
                      <a:endParaRPr lang="en-US"/>
                    </a:p>
                  </a:txBody>
                  <a:tcPr/>
                </a:tc>
                <a:tc>
                  <a:txBody>
                    <a:bodyPr/>
                    <a:lstStyle/>
                    <a:p>
                      <a:pPr algn="l" fontAlgn="b"/>
                      <a:r>
                        <a:rPr lang="en-US" sz="600" u="none" strike="noStrike">
                          <a:effectLst/>
                        </a:rPr>
                        <a:t>longitude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Longitude point of the location</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2677601631"/>
                  </a:ext>
                </a:extLst>
              </a:tr>
              <a:tr h="272143">
                <a:tc vMerge="1">
                  <a:txBody>
                    <a:bodyPr/>
                    <a:lstStyle/>
                    <a:p>
                      <a:endParaRPr lang="en-US"/>
                    </a:p>
                  </a:txBody>
                  <a:tcPr/>
                </a:tc>
                <a:tc>
                  <a:txBody>
                    <a:bodyPr/>
                    <a:lstStyle/>
                    <a:p>
                      <a:pPr algn="l" fontAlgn="b"/>
                      <a:r>
                        <a:rPr lang="en-US" sz="600" u="none" strike="noStrike">
                          <a:effectLst/>
                        </a:rPr>
                        <a:t>drop_off_point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Drop off point of order</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1647335738"/>
                  </a:ext>
                </a:extLst>
              </a:tr>
              <a:tr h="272143">
                <a:tc rowSpan="4">
                  <a:txBody>
                    <a:bodyPr/>
                    <a:lstStyle/>
                    <a:p>
                      <a:pPr algn="ctr" fontAlgn="b"/>
                      <a:r>
                        <a:rPr lang="en-US" sz="600" u="none" strike="noStrike">
                          <a:effectLst/>
                        </a:rPr>
                        <a:t>vehicle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vehicle_id</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pk</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int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11</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Not 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Identification number used to uniquely identify Vehicle</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3618416606"/>
                  </a:ext>
                </a:extLst>
              </a:tr>
              <a:tr h="272143">
                <a:tc vMerge="1">
                  <a:txBody>
                    <a:bodyPr/>
                    <a:lstStyle/>
                    <a:p>
                      <a:endParaRPr lang="en-US"/>
                    </a:p>
                  </a:txBody>
                  <a:tcPr/>
                </a:tc>
                <a:tc>
                  <a:txBody>
                    <a:bodyPr/>
                    <a:lstStyle/>
                    <a:p>
                      <a:pPr algn="l" fontAlgn="b"/>
                      <a:r>
                        <a:rPr lang="en-US" sz="600" u="none" strike="noStrike">
                          <a:effectLst/>
                        </a:rPr>
                        <a:t>vehicle_plate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Vehicle license plate number</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3755692569"/>
                  </a:ext>
                </a:extLst>
              </a:tr>
              <a:tr h="272143">
                <a:tc vMerge="1">
                  <a:txBody>
                    <a:bodyPr/>
                    <a:lstStyle/>
                    <a:p>
                      <a:endParaRPr lang="en-US"/>
                    </a:p>
                  </a:txBody>
                  <a:tcPr/>
                </a:tc>
                <a:tc>
                  <a:txBody>
                    <a:bodyPr/>
                    <a:lstStyle/>
                    <a:p>
                      <a:pPr algn="l" fontAlgn="b"/>
                      <a:r>
                        <a:rPr lang="en-US" sz="600" u="none" strike="noStrike">
                          <a:effectLst/>
                        </a:rPr>
                        <a:t>model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Vehicle model name</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2964158473"/>
                  </a:ext>
                </a:extLst>
              </a:tr>
              <a:tr h="272143">
                <a:tc vMerge="1">
                  <a:txBody>
                    <a:bodyPr/>
                    <a:lstStyle/>
                    <a:p>
                      <a:endParaRPr lang="en-US"/>
                    </a:p>
                  </a:txBody>
                  <a:tcPr/>
                </a:tc>
                <a:tc>
                  <a:txBody>
                    <a:bodyPr/>
                    <a:lstStyle/>
                    <a:p>
                      <a:pPr algn="l" fontAlgn="b"/>
                      <a:r>
                        <a:rPr lang="en-US" sz="600" u="none" strike="noStrike">
                          <a:effectLst/>
                        </a:rPr>
                        <a:t>make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Vehicle make</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1936288851"/>
                  </a:ext>
                </a:extLst>
              </a:tr>
              <a:tr h="272143">
                <a:tc rowSpan="5">
                  <a:txBody>
                    <a:bodyPr/>
                    <a:lstStyle/>
                    <a:p>
                      <a:pPr algn="ctr" fontAlgn="b"/>
                      <a:r>
                        <a:rPr lang="en-US" sz="600" u="none" strike="noStrike">
                          <a:effectLst/>
                        </a:rPr>
                        <a:t>driver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driver_id</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pk</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int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11</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Not 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Identification number used to uniquely identify Driver</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3625989388"/>
                  </a:ext>
                </a:extLst>
              </a:tr>
              <a:tr h="272143">
                <a:tc vMerge="1">
                  <a:txBody>
                    <a:bodyPr/>
                    <a:lstStyle/>
                    <a:p>
                      <a:endParaRPr lang="en-US"/>
                    </a:p>
                  </a:txBody>
                  <a:tcPr/>
                </a:tc>
                <a:tc>
                  <a:txBody>
                    <a:bodyPr/>
                    <a:lstStyle/>
                    <a:p>
                      <a:pPr algn="l" fontAlgn="b"/>
                      <a:r>
                        <a:rPr lang="en-US" sz="600" u="none" strike="noStrike">
                          <a:effectLst/>
                        </a:rPr>
                        <a:t>student_id</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fk</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int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11</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Not 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Identification number used to uniquely identify student</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4193618312"/>
                  </a:ext>
                </a:extLst>
              </a:tr>
              <a:tr h="272143">
                <a:tc vMerge="1">
                  <a:txBody>
                    <a:bodyPr/>
                    <a:lstStyle/>
                    <a:p>
                      <a:endParaRPr lang="en-US"/>
                    </a:p>
                  </a:txBody>
                  <a:tcPr/>
                </a:tc>
                <a:tc>
                  <a:txBody>
                    <a:bodyPr/>
                    <a:lstStyle/>
                    <a:p>
                      <a:pPr algn="l" fontAlgn="b"/>
                      <a:r>
                        <a:rPr lang="en-US" sz="600" u="none" strike="noStrike">
                          <a:effectLst/>
                        </a:rPr>
                        <a:t>license_number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varchar</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75</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License number of the driver</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1747295005"/>
                  </a:ext>
                </a:extLst>
              </a:tr>
              <a:tr h="272143">
                <a:tc vMerge="1">
                  <a:txBody>
                    <a:bodyPr/>
                    <a:lstStyle/>
                    <a:p>
                      <a:endParaRPr lang="en-US"/>
                    </a:p>
                  </a:txBody>
                  <a:tcPr/>
                </a:tc>
                <a:tc>
                  <a:txBody>
                    <a:bodyPr/>
                    <a:lstStyle/>
                    <a:p>
                      <a:pPr algn="l" fontAlgn="b"/>
                      <a:r>
                        <a:rPr lang="en-US" sz="600" u="none" strike="noStrike">
                          <a:effectLst/>
                        </a:rPr>
                        <a:t>date_hired</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date</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YYYY-MM-DD</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Date when the driver was hired</a:t>
                      </a:r>
                      <a:endParaRPr lang="en-US" sz="600" b="0" i="0" u="none" strike="noStrike">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130382676"/>
                  </a:ext>
                </a:extLst>
              </a:tr>
              <a:tr h="272143">
                <a:tc vMerge="1">
                  <a:txBody>
                    <a:bodyPr/>
                    <a:lstStyle/>
                    <a:p>
                      <a:endParaRPr lang="en-US"/>
                    </a:p>
                  </a:txBody>
                  <a:tcPr/>
                </a:tc>
                <a:tc>
                  <a:txBody>
                    <a:bodyPr/>
                    <a:lstStyle/>
                    <a:p>
                      <a:pPr algn="l" fontAlgn="b"/>
                      <a:r>
                        <a:rPr lang="en-US" sz="600" u="none" strike="noStrike">
                          <a:effectLst/>
                        </a:rPr>
                        <a:t>rating</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float</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r" fontAlgn="b"/>
                      <a:r>
                        <a:rPr lang="en-US" sz="600" u="none" strike="noStrike">
                          <a:effectLst/>
                        </a:rPr>
                        <a:t>4</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a:effectLst/>
                        </a:rPr>
                        <a:t>Null</a:t>
                      </a:r>
                      <a:endParaRPr lang="en-US" sz="600" b="0" i="0" u="none" strike="noStrike">
                        <a:solidFill>
                          <a:srgbClr val="000000"/>
                        </a:solidFill>
                        <a:effectLst/>
                        <a:latin typeface="Calibri" panose="020F0502020204030204" pitchFamily="34" charset="0"/>
                      </a:endParaRPr>
                    </a:p>
                  </a:txBody>
                  <a:tcPr marL="4236" marR="4236" marT="4236" marB="0" anchor="b"/>
                </a:tc>
                <a:tc>
                  <a:txBody>
                    <a:bodyPr/>
                    <a:lstStyle/>
                    <a:p>
                      <a:pPr algn="l" fontAlgn="b"/>
                      <a:r>
                        <a:rPr lang="en-US" sz="600" u="none" strike="noStrike" dirty="0">
                          <a:effectLst/>
                        </a:rPr>
                        <a:t>Rating of the river</a:t>
                      </a:r>
                      <a:endParaRPr lang="en-US" sz="600" b="0" i="0" u="none" strike="noStrike" dirty="0">
                        <a:solidFill>
                          <a:srgbClr val="000000"/>
                        </a:solidFill>
                        <a:effectLst/>
                        <a:latin typeface="Calibri" panose="020F0502020204030204" pitchFamily="34" charset="0"/>
                      </a:endParaRPr>
                    </a:p>
                  </a:txBody>
                  <a:tcPr marL="4236" marR="4236" marT="4236" marB="0" anchor="b"/>
                </a:tc>
                <a:extLst>
                  <a:ext uri="{0D108BD9-81ED-4DB2-BD59-A6C34878D82A}">
                    <a16:rowId xmlns:a16="http://schemas.microsoft.com/office/drawing/2014/main" val="1504731543"/>
                  </a:ext>
                </a:extLst>
              </a:tr>
            </a:tbl>
          </a:graphicData>
        </a:graphic>
      </p:graphicFrame>
    </p:spTree>
    <p:extLst>
      <p:ext uri="{BB962C8B-B14F-4D97-AF65-F5344CB8AC3E}">
        <p14:creationId xmlns:p14="http://schemas.microsoft.com/office/powerpoint/2010/main" val="2166549376"/>
      </p:ext>
    </p:extLst>
  </p:cSld>
  <p:clrMapOvr>
    <a:masterClrMapping/>
  </p:clrMapOvr>
  <p:transition>
    <p:fade/>
  </p:transition>
</p:sld>
</file>

<file path=ppt/theme/theme1.xml><?xml version="1.0" encoding="utf-8"?>
<a:theme xmlns:a="http://schemas.openxmlformats.org/drawingml/2006/main" name="Sample presentation slides">
  <a:themeElements>
    <a:clrScheme name="Green Template-Template">
      <a:dk1>
        <a:srgbClr val="000000"/>
      </a:dk1>
      <a:lt1>
        <a:srgbClr val="FFFFFF"/>
      </a:lt1>
      <a:dk2>
        <a:srgbClr val="1F7335"/>
      </a:dk2>
      <a:lt2>
        <a:srgbClr val="C4FF89"/>
      </a:lt2>
      <a:accent1>
        <a:srgbClr val="FFC000"/>
      </a:accent1>
      <a:accent2>
        <a:srgbClr val="3497AE"/>
      </a:accent2>
      <a:accent3>
        <a:srgbClr val="DF8045"/>
      </a:accent3>
      <a:accent4>
        <a:srgbClr val="7DCC2E"/>
      </a:accent4>
      <a:accent5>
        <a:srgbClr val="FF9929"/>
      </a:accent5>
      <a:accent6>
        <a:srgbClr val="7D3DA1"/>
      </a:accent6>
      <a:hlink>
        <a:srgbClr val="F0ED7B"/>
      </a:hlink>
      <a:folHlink>
        <a:srgbClr val="F3EB4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COE_template03</Template>
  <TotalTime>780</TotalTime>
  <Words>1617</Words>
  <Application>Microsoft Office PowerPoint</Application>
  <PresentationFormat>On-screen Show (4:3)</PresentationFormat>
  <Paragraphs>521</Paragraphs>
  <Slides>10</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Sample presentation slides</vt:lpstr>
      <vt:lpstr>Deliverable 2</vt:lpstr>
      <vt:lpstr>Introduction</vt:lpstr>
      <vt:lpstr>Scope</vt:lpstr>
      <vt:lpstr>Business Rules</vt:lpstr>
      <vt:lpstr>Examples</vt:lpstr>
      <vt:lpstr>Assumption</vt:lpstr>
      <vt:lpstr>Enhanced Entity Relationship Diagram</vt:lpstr>
      <vt:lpstr>Data Dictionary</vt:lpstr>
      <vt:lpstr>PowerPoint Presentation</vt:lpstr>
      <vt:lpstr>PowerPoint Presentation</vt:lpstr>
    </vt:vector>
  </TitlesOfParts>
  <Company>UNC Charlotte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darora2@uncc.edu</dc:creator>
  <cp:lastModifiedBy>darora2@uncc.edu</cp:lastModifiedBy>
  <cp:revision>12</cp:revision>
  <dcterms:created xsi:type="dcterms:W3CDTF">2019-11-01T18:14:06Z</dcterms:created>
  <dcterms:modified xsi:type="dcterms:W3CDTF">2019-11-26T06:21:43Z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TC102867421033</vt:lpwstr>
  </property>
</Properties>
</file>