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2"/>
  </p:notesMasterIdLst>
  <p:handoutMasterIdLst>
    <p:handoutMasterId r:id="rId23"/>
  </p:handoutMasterIdLst>
  <p:sldIdLst>
    <p:sldId id="257" r:id="rId2"/>
    <p:sldId id="258" r:id="rId3"/>
    <p:sldId id="259" r:id="rId4"/>
    <p:sldId id="260" r:id="rId5"/>
    <p:sldId id="266" r:id="rId6"/>
    <p:sldId id="261" r:id="rId7"/>
    <p:sldId id="265" r:id="rId8"/>
    <p:sldId id="262" r:id="rId9"/>
    <p:sldId id="263" r:id="rId10"/>
    <p:sldId id="264" r:id="rId11"/>
    <p:sldId id="269" r:id="rId12"/>
    <p:sldId id="267" r:id="rId13"/>
    <p:sldId id="270" r:id="rId14"/>
    <p:sldId id="268" r:id="rId15"/>
    <p:sldId id="271" r:id="rId16"/>
    <p:sldId id="272" r:id="rId17"/>
    <p:sldId id="273" r:id="rId18"/>
    <p:sldId id="274" r:id="rId19"/>
    <p:sldId id="275" r:id="rId20"/>
    <p:sldId id="276" r:id="rId2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F4CBC376-739F-4B85-9D93-6A74D5A2CD21}" type="datetimeFigureOut">
              <a:rPr lang="en-US" smtClean="0"/>
              <a:pPr/>
              <a:t>12/1/2019</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DD25CFF-7BE2-4B94-B8BA-5764F473524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9F49AED-2701-4563-8C53-40795C402EBA}" type="datetimeFigureOut">
              <a:rPr lang="en-US" smtClean="0"/>
              <a:pPr/>
              <a:t>12/1/2019</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2E7E2-C79F-43C9-B2C6-59CA0DFC87F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12/1/2019 11:36 PM</a:t>
            </a:fld>
            <a:endParaRPr lang="en-US" dirty="0"/>
          </a:p>
        </p:txBody>
      </p:sp>
      <p:sp>
        <p:nvSpPr>
          <p:cNvPr id="6" name="Footer Placeholder 5"/>
          <p:cNvSpPr>
            <a:spLocks noGrp="1"/>
          </p:cNvSpPr>
          <p:nvPr>
            <p:ph type="ftr" sz="quarter" idx="12"/>
          </p:nvPr>
        </p:nvSpPr>
        <p:spPr>
          <a:xfrm>
            <a:off x="0" y="6513910"/>
            <a:ext cx="8229600" cy="3429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8229599" y="6513910"/>
            <a:ext cx="912284" cy="3429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2E7E2-C79F-43C9-B2C6-59CA0DFC87FF}" type="slidenum">
              <a:rPr lang="en-US" smtClean="0"/>
              <a:pPr/>
              <a:t>5</a:t>
            </a:fld>
            <a:endParaRPr lang="en-US"/>
          </a:p>
        </p:txBody>
      </p:sp>
    </p:spTree>
    <p:extLst>
      <p:ext uri="{BB962C8B-B14F-4D97-AF65-F5344CB8AC3E}">
        <p14:creationId xmlns:p14="http://schemas.microsoft.com/office/powerpoint/2010/main" val="9383689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baseline="0"/>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pic>
        <p:nvPicPr>
          <p:cNvPr id="6" name="Picture 5" descr="UNCC_WSL_Logo_WHT.gif"/>
          <p:cNvPicPr>
            <a:picLocks noChangeAspect="1"/>
          </p:cNvPicPr>
          <p:nvPr userDrawn="1"/>
        </p:nvPicPr>
        <p:blipFill>
          <a:blip r:embed="rId3"/>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5" name="Picture 4" descr="Swirl.png"/>
          <p:cNvPicPr>
            <a:picLocks noChangeAspect="1"/>
          </p:cNvPicPr>
          <p:nvPr userDrawn="1"/>
        </p:nvPicPr>
        <p:blipFill>
          <a:blip r:embed="rId3"/>
          <a:stretch>
            <a:fillRect/>
          </a:stretch>
        </p:blipFill>
        <p:spPr>
          <a:xfrm>
            <a:off x="0" y="1295400"/>
            <a:ext cx="9144000" cy="3202682"/>
          </a:xfrm>
          <a:prstGeom prst="rect">
            <a:avLst/>
          </a:prstGeom>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pic>
        <p:nvPicPr>
          <p:cNvPr id="9" name="Picture 8" descr="UNCC_WSL_Logo_WHT.gif"/>
          <p:cNvPicPr>
            <a:picLocks noChangeAspect="1"/>
          </p:cNvPicPr>
          <p:nvPr userDrawn="1"/>
        </p:nvPicPr>
        <p:blipFill>
          <a:blip r:embed="rId4"/>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UNCC_WSL_Logo_WHT.gif"/>
          <p:cNvPicPr>
            <a:picLocks noChangeAspect="1"/>
          </p:cNvPicPr>
          <p:nvPr userDrawn="1"/>
        </p:nvPicPr>
        <p:blipFill>
          <a:blip r:embed="rId2"/>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UNCC_WSL_Logo_WHT.gif"/>
          <p:cNvPicPr>
            <a:picLocks noChangeAspect="1"/>
          </p:cNvPicPr>
          <p:nvPr userDrawn="1"/>
        </p:nvPicPr>
        <p:blipFill>
          <a:blip r:embed="rId2"/>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UNCC_WSL_Logo_WHT.gif"/>
          <p:cNvPicPr>
            <a:picLocks noChangeAspect="1"/>
          </p:cNvPicPr>
          <p:nvPr userDrawn="1"/>
        </p:nvPicPr>
        <p:blipFill>
          <a:blip r:embed="rId2"/>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5" name="Picture 4" descr="UNCC_WSL_Logo_WHT.gif"/>
          <p:cNvPicPr>
            <a:picLocks noChangeAspect="1"/>
          </p:cNvPicPr>
          <p:nvPr userDrawn="1"/>
        </p:nvPicPr>
        <p:blipFill>
          <a:blip r:embed="rId2"/>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3" descr="UNCC_WSL_Logo_WHT.gif"/>
          <p:cNvPicPr>
            <a:picLocks noChangeAspect="1"/>
          </p:cNvPicPr>
          <p:nvPr userDrawn="1"/>
        </p:nvPicPr>
        <p:blipFill>
          <a:blip r:embed="rId2"/>
          <a:stretch>
            <a:fillRect/>
          </a:stretch>
        </p:blipFill>
        <p:spPr>
          <a:xfrm>
            <a:off x="5943600" y="5930476"/>
            <a:ext cx="3124200" cy="775124"/>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9" r:id="rId6"/>
    <p:sldLayoutId id="2147483670" r:id="rId7"/>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0"/>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1"/>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1"/>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1"/>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1"/>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381001"/>
            <a:ext cx="7681913" cy="685800"/>
          </a:xfrm>
        </p:spPr>
        <p:txBody>
          <a:bodyPr/>
          <a:lstStyle/>
          <a:p>
            <a:pPr algn="ctr"/>
            <a:r>
              <a:rPr lang="en-US" dirty="0"/>
              <a:t>Deliverable 4</a:t>
            </a:r>
          </a:p>
        </p:txBody>
      </p:sp>
      <p:sp>
        <p:nvSpPr>
          <p:cNvPr id="3" name="Subtitle 2"/>
          <p:cNvSpPr>
            <a:spLocks noGrp="1"/>
          </p:cNvSpPr>
          <p:nvPr>
            <p:ph type="subTitle" idx="1"/>
          </p:nvPr>
        </p:nvSpPr>
        <p:spPr>
          <a:xfrm>
            <a:off x="685800" y="4152900"/>
            <a:ext cx="7681913" cy="1714500"/>
          </a:xfrm>
        </p:spPr>
        <p:txBody>
          <a:bodyPr>
            <a:normAutofit/>
          </a:bodyPr>
          <a:lstStyle/>
          <a:p>
            <a:br>
              <a:rPr lang="en-US" dirty="0"/>
            </a:br>
            <a:endParaRPr lang="en-US" dirty="0"/>
          </a:p>
        </p:txBody>
      </p:sp>
      <p:pic>
        <p:nvPicPr>
          <p:cNvPr id="7" name="Picture 6" descr="A group of people standing in front of a building&#10;&#10;Description automatically generated">
            <a:extLst>
              <a:ext uri="{FF2B5EF4-FFF2-40B4-BE49-F238E27FC236}">
                <a16:creationId xmlns:a16="http://schemas.microsoft.com/office/drawing/2014/main" id="{5251CFD9-033B-437B-85E3-0D9F73768C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600" y="1089663"/>
            <a:ext cx="4648200" cy="3486150"/>
          </a:xfrm>
          <a:prstGeom prst="rect">
            <a:avLst/>
          </a:prstGeom>
        </p:spPr>
      </p:pic>
      <p:graphicFrame>
        <p:nvGraphicFramePr>
          <p:cNvPr id="4" name="Table 3">
            <a:extLst>
              <a:ext uri="{FF2B5EF4-FFF2-40B4-BE49-F238E27FC236}">
                <a16:creationId xmlns:a16="http://schemas.microsoft.com/office/drawing/2014/main" id="{5B5B39BC-6EEC-475A-BE7D-E0CBB903DC34}"/>
              </a:ext>
            </a:extLst>
          </p:cNvPr>
          <p:cNvGraphicFramePr>
            <a:graphicFrameLocks noGrp="1"/>
          </p:cNvGraphicFramePr>
          <p:nvPr>
            <p:extLst>
              <p:ext uri="{D42A27DB-BD31-4B8C-83A1-F6EECF244321}">
                <p14:modId xmlns:p14="http://schemas.microsoft.com/office/powerpoint/2010/main" val="3914041420"/>
              </p:ext>
            </p:extLst>
          </p:nvPr>
        </p:nvGraphicFramePr>
        <p:xfrm>
          <a:off x="2514600" y="4598675"/>
          <a:ext cx="4648199" cy="1649724"/>
        </p:xfrm>
        <a:graphic>
          <a:graphicData uri="http://schemas.openxmlformats.org/drawingml/2006/table">
            <a:tbl>
              <a:tblPr>
                <a:tableStyleId>{5C22544A-7EE6-4342-B048-85BDC9FD1C3A}</a:tableStyleId>
              </a:tblPr>
              <a:tblGrid>
                <a:gridCol w="2095499">
                  <a:extLst>
                    <a:ext uri="{9D8B030D-6E8A-4147-A177-3AD203B41FA5}">
                      <a16:colId xmlns:a16="http://schemas.microsoft.com/office/drawing/2014/main" val="1870394904"/>
                    </a:ext>
                  </a:extLst>
                </a:gridCol>
                <a:gridCol w="1371600">
                  <a:extLst>
                    <a:ext uri="{9D8B030D-6E8A-4147-A177-3AD203B41FA5}">
                      <a16:colId xmlns:a16="http://schemas.microsoft.com/office/drawing/2014/main" val="452351146"/>
                    </a:ext>
                  </a:extLst>
                </a:gridCol>
                <a:gridCol w="1181100">
                  <a:extLst>
                    <a:ext uri="{9D8B030D-6E8A-4147-A177-3AD203B41FA5}">
                      <a16:colId xmlns:a16="http://schemas.microsoft.com/office/drawing/2014/main" val="515084421"/>
                    </a:ext>
                  </a:extLst>
                </a:gridCol>
              </a:tblGrid>
              <a:tr h="274954">
                <a:tc gridSpan="3">
                  <a:txBody>
                    <a:bodyPr/>
                    <a:lstStyle/>
                    <a:p>
                      <a:pPr algn="ctr" fontAlgn="b"/>
                      <a:r>
                        <a:rPr lang="en-US" sz="1100" u="none" strike="noStrike">
                          <a:effectLst/>
                        </a:rPr>
                        <a:t>Group #7 MAVERICKS</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98717472"/>
                  </a:ext>
                </a:extLst>
              </a:tr>
              <a:tr h="274954">
                <a:tc>
                  <a:txBody>
                    <a:bodyPr/>
                    <a:lstStyle/>
                    <a:p>
                      <a:pPr algn="l" fontAlgn="b"/>
                      <a:r>
                        <a:rPr lang="en-US" sz="1100" u="none" strike="noStrike" dirty="0">
                          <a:effectLst/>
                        </a:rPr>
                        <a:t>Name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Niner ID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UNCC ID</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0222933"/>
                  </a:ext>
                </a:extLst>
              </a:tr>
              <a:tr h="274954">
                <a:tc>
                  <a:txBody>
                    <a:bodyPr/>
                    <a:lstStyle/>
                    <a:p>
                      <a:pPr algn="l" fontAlgn="b"/>
                      <a:r>
                        <a:rPr lang="en-US" sz="1100" u="none" strike="noStrike">
                          <a:effectLst/>
                        </a:rPr>
                        <a:t>Dhananjay Arora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801077164</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darora2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99624007"/>
                  </a:ext>
                </a:extLst>
              </a:tr>
              <a:tr h="274954">
                <a:tc>
                  <a:txBody>
                    <a:bodyPr/>
                    <a:lstStyle/>
                    <a:p>
                      <a:pPr algn="l" fontAlgn="b"/>
                      <a:r>
                        <a:rPr lang="en-US" sz="1100" u="none" strike="noStrike">
                          <a:effectLst/>
                        </a:rPr>
                        <a:t>Akshay Babu</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801134117</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ababu1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16944142"/>
                  </a:ext>
                </a:extLst>
              </a:tr>
              <a:tr h="274954">
                <a:tc>
                  <a:txBody>
                    <a:bodyPr/>
                    <a:lstStyle/>
                    <a:p>
                      <a:pPr algn="l" fontAlgn="b"/>
                      <a:r>
                        <a:rPr lang="en-US" sz="1100" u="none" strike="noStrike">
                          <a:effectLst/>
                        </a:rPr>
                        <a:t>Sumit Kawale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801135233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skawale1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28086684"/>
                  </a:ext>
                </a:extLst>
              </a:tr>
              <a:tr h="274954">
                <a:tc>
                  <a:txBody>
                    <a:bodyPr/>
                    <a:lstStyle/>
                    <a:p>
                      <a:pPr algn="l" fontAlgn="b"/>
                      <a:r>
                        <a:rPr lang="en-US" sz="1100" u="none" strike="noStrike">
                          <a:effectLst/>
                        </a:rPr>
                        <a:t>Prashant Madaan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801081768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pmadaan</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79893975"/>
                  </a:ext>
                </a:extLst>
              </a:tr>
            </a:tbl>
          </a:graphicData>
        </a:graphic>
      </p:graphicFrame>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A773798-2641-4B26-8802-6ACDC2975CCC}"/>
              </a:ext>
            </a:extLst>
          </p:cNvPr>
          <p:cNvGraphicFramePr>
            <a:graphicFrameLocks noGrp="1"/>
          </p:cNvGraphicFramePr>
          <p:nvPr>
            <p:extLst>
              <p:ext uri="{D42A27DB-BD31-4B8C-83A1-F6EECF244321}">
                <p14:modId xmlns:p14="http://schemas.microsoft.com/office/powerpoint/2010/main" val="1799762836"/>
              </p:ext>
            </p:extLst>
          </p:nvPr>
        </p:nvGraphicFramePr>
        <p:xfrm>
          <a:off x="76200" y="228600"/>
          <a:ext cx="8991598" cy="5638806"/>
        </p:xfrm>
        <a:graphic>
          <a:graphicData uri="http://schemas.openxmlformats.org/drawingml/2006/table">
            <a:tbl>
              <a:tblPr>
                <a:tableStyleId>{5C22544A-7EE6-4342-B048-85BDC9FD1C3A}</a:tableStyleId>
              </a:tblPr>
              <a:tblGrid>
                <a:gridCol w="659012">
                  <a:extLst>
                    <a:ext uri="{9D8B030D-6E8A-4147-A177-3AD203B41FA5}">
                      <a16:colId xmlns:a16="http://schemas.microsoft.com/office/drawing/2014/main" val="3764319914"/>
                    </a:ext>
                  </a:extLst>
                </a:gridCol>
                <a:gridCol w="904745">
                  <a:extLst>
                    <a:ext uri="{9D8B030D-6E8A-4147-A177-3AD203B41FA5}">
                      <a16:colId xmlns:a16="http://schemas.microsoft.com/office/drawing/2014/main" val="2493439978"/>
                    </a:ext>
                  </a:extLst>
                </a:gridCol>
                <a:gridCol w="636672">
                  <a:extLst>
                    <a:ext uri="{9D8B030D-6E8A-4147-A177-3AD203B41FA5}">
                      <a16:colId xmlns:a16="http://schemas.microsoft.com/office/drawing/2014/main" val="211861933"/>
                    </a:ext>
                  </a:extLst>
                </a:gridCol>
                <a:gridCol w="625503">
                  <a:extLst>
                    <a:ext uri="{9D8B030D-6E8A-4147-A177-3AD203B41FA5}">
                      <a16:colId xmlns:a16="http://schemas.microsoft.com/office/drawing/2014/main" val="243135779"/>
                    </a:ext>
                  </a:extLst>
                </a:gridCol>
                <a:gridCol w="580824">
                  <a:extLst>
                    <a:ext uri="{9D8B030D-6E8A-4147-A177-3AD203B41FA5}">
                      <a16:colId xmlns:a16="http://schemas.microsoft.com/office/drawing/2014/main" val="105144294"/>
                    </a:ext>
                  </a:extLst>
                </a:gridCol>
                <a:gridCol w="502635">
                  <a:extLst>
                    <a:ext uri="{9D8B030D-6E8A-4147-A177-3AD203B41FA5}">
                      <a16:colId xmlns:a16="http://schemas.microsoft.com/office/drawing/2014/main" val="2481806756"/>
                    </a:ext>
                  </a:extLst>
                </a:gridCol>
                <a:gridCol w="1295683">
                  <a:extLst>
                    <a:ext uri="{9D8B030D-6E8A-4147-A177-3AD203B41FA5}">
                      <a16:colId xmlns:a16="http://schemas.microsoft.com/office/drawing/2014/main" val="1431373844"/>
                    </a:ext>
                  </a:extLst>
                </a:gridCol>
                <a:gridCol w="714860">
                  <a:extLst>
                    <a:ext uri="{9D8B030D-6E8A-4147-A177-3AD203B41FA5}">
                      <a16:colId xmlns:a16="http://schemas.microsoft.com/office/drawing/2014/main" val="4231076172"/>
                    </a:ext>
                  </a:extLst>
                </a:gridCol>
                <a:gridCol w="3071664">
                  <a:extLst>
                    <a:ext uri="{9D8B030D-6E8A-4147-A177-3AD203B41FA5}">
                      <a16:colId xmlns:a16="http://schemas.microsoft.com/office/drawing/2014/main" val="3367879328"/>
                    </a:ext>
                  </a:extLst>
                </a:gridCol>
              </a:tblGrid>
              <a:tr h="313267">
                <a:tc>
                  <a:txBody>
                    <a:bodyPr/>
                    <a:lstStyle/>
                    <a:p>
                      <a:pPr algn="l" fontAlgn="b"/>
                      <a:r>
                        <a:rPr lang="en-US" sz="700" u="none" strike="noStrike">
                          <a:effectLst/>
                        </a:rPr>
                        <a:t>Entity/Table</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Attributes</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Primary Key</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Foreign Key</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Data Type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Field Size</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Data Format/Constraints</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Null/Not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Description</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2390588526"/>
                  </a:ext>
                </a:extLst>
              </a:tr>
              <a:tr h="313267">
                <a:tc rowSpan="5">
                  <a:txBody>
                    <a:bodyPr/>
                    <a:lstStyle/>
                    <a:p>
                      <a:pPr algn="ctr" fontAlgn="b"/>
                      <a:r>
                        <a:rPr lang="en-US" sz="700" u="none" strike="noStrike">
                          <a:effectLst/>
                        </a:rPr>
                        <a:t>restaurant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restaurant_id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pk</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Restaurant</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3718054561"/>
                  </a:ext>
                </a:extLst>
              </a:tr>
              <a:tr h="313267">
                <a:tc vMerge="1">
                  <a:txBody>
                    <a:bodyPr/>
                    <a:lstStyle/>
                    <a:p>
                      <a:endParaRPr lang="en-US"/>
                    </a:p>
                  </a:txBody>
                  <a:tcPr/>
                </a:tc>
                <a:tc>
                  <a:txBody>
                    <a:bodyPr/>
                    <a:lstStyle/>
                    <a:p>
                      <a:pPr algn="l" fontAlgn="b"/>
                      <a:r>
                        <a:rPr lang="en-US" sz="700" u="none" strike="noStrike">
                          <a:effectLst/>
                        </a:rPr>
                        <a:t>location</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varchar</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75</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Location of the restaurant</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814736007"/>
                  </a:ext>
                </a:extLst>
              </a:tr>
              <a:tr h="313267">
                <a:tc vMerge="1">
                  <a:txBody>
                    <a:bodyPr/>
                    <a:lstStyle/>
                    <a:p>
                      <a:endParaRPr lang="en-US"/>
                    </a:p>
                  </a:txBody>
                  <a:tcPr/>
                </a:tc>
                <a:tc>
                  <a:txBody>
                    <a:bodyPr/>
                    <a:lstStyle/>
                    <a:p>
                      <a:pPr algn="l" fontAlgn="b"/>
                      <a:r>
                        <a:rPr lang="en-US" sz="700" u="none" strike="noStrike">
                          <a:effectLst/>
                        </a:rPr>
                        <a:t>restaurant_name</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varchar</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75</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Name of the restaurant</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464382891"/>
                  </a:ext>
                </a:extLst>
              </a:tr>
              <a:tr h="313267">
                <a:tc vMerge="1">
                  <a:txBody>
                    <a:bodyPr/>
                    <a:lstStyle/>
                    <a:p>
                      <a:endParaRPr lang="en-US"/>
                    </a:p>
                  </a:txBody>
                  <a:tcPr/>
                </a:tc>
                <a:tc>
                  <a:txBody>
                    <a:bodyPr/>
                    <a:lstStyle/>
                    <a:p>
                      <a:pPr algn="l" fontAlgn="b"/>
                      <a:r>
                        <a:rPr lang="en-US" sz="700" u="none" strike="noStrike">
                          <a:effectLst/>
                        </a:rPr>
                        <a:t>schedule</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varchar</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75</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Opening and closing time of the restaurant</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2726393640"/>
                  </a:ext>
                </a:extLst>
              </a:tr>
              <a:tr h="313267">
                <a:tc vMerge="1">
                  <a:txBody>
                    <a:bodyPr/>
                    <a:lstStyle/>
                    <a:p>
                      <a:endParaRPr lang="en-US"/>
                    </a:p>
                  </a:txBody>
                  <a:tcPr/>
                </a:tc>
                <a:tc>
                  <a:txBody>
                    <a:bodyPr/>
                    <a:lstStyle/>
                    <a:p>
                      <a:pPr algn="l" fontAlgn="b"/>
                      <a:r>
                        <a:rPr lang="en-US" sz="700" u="none" strike="noStrike">
                          <a:effectLst/>
                        </a:rPr>
                        <a:t>website</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varchar</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75</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Website link of the restaurant</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3939424885"/>
                  </a:ext>
                </a:extLst>
              </a:tr>
              <a:tr h="313267">
                <a:tc rowSpan="4">
                  <a:txBody>
                    <a:bodyPr/>
                    <a:lstStyle/>
                    <a:p>
                      <a:pPr algn="ctr" fontAlgn="b"/>
                      <a:r>
                        <a:rPr lang="en-US" sz="700" u="none" strike="noStrike">
                          <a:effectLst/>
                        </a:rPr>
                        <a:t>delivery</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delivery_id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pk</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Delivery</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63686542"/>
                  </a:ext>
                </a:extLst>
              </a:tr>
              <a:tr h="313267">
                <a:tc vMerge="1">
                  <a:txBody>
                    <a:bodyPr/>
                    <a:lstStyle/>
                    <a:p>
                      <a:endParaRPr lang="en-US"/>
                    </a:p>
                  </a:txBody>
                  <a:tcPr/>
                </a:tc>
                <a:tc>
                  <a:txBody>
                    <a:bodyPr/>
                    <a:lstStyle/>
                    <a:p>
                      <a:pPr algn="l" fontAlgn="b"/>
                      <a:r>
                        <a:rPr lang="en-US" sz="700" u="none" strike="noStrike">
                          <a:effectLst/>
                        </a:rPr>
                        <a:t>driver_id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Driver</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3667687047"/>
                  </a:ext>
                </a:extLst>
              </a:tr>
              <a:tr h="313267">
                <a:tc vMerge="1">
                  <a:txBody>
                    <a:bodyPr/>
                    <a:lstStyle/>
                    <a:p>
                      <a:endParaRPr lang="en-US"/>
                    </a:p>
                  </a:txBody>
                  <a:tcPr/>
                </a:tc>
                <a:tc>
                  <a:txBody>
                    <a:bodyPr/>
                    <a:lstStyle/>
                    <a:p>
                      <a:pPr algn="l" fontAlgn="b"/>
                      <a:r>
                        <a:rPr lang="en-US" sz="700" u="none" strike="noStrike">
                          <a:effectLst/>
                        </a:rPr>
                        <a:t>vehicle_id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Vehicle</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3694820359"/>
                  </a:ext>
                </a:extLst>
              </a:tr>
              <a:tr h="313267">
                <a:tc vMerge="1">
                  <a:txBody>
                    <a:bodyPr/>
                    <a:lstStyle/>
                    <a:p>
                      <a:endParaRPr lang="en-US"/>
                    </a:p>
                  </a:txBody>
                  <a:tcPr/>
                </a:tc>
                <a:tc>
                  <a:txBody>
                    <a:bodyPr/>
                    <a:lstStyle/>
                    <a:p>
                      <a:pPr algn="l" fontAlgn="b"/>
                      <a:r>
                        <a:rPr lang="en-US" sz="700" u="none" strike="noStrike">
                          <a:effectLst/>
                        </a:rPr>
                        <a:t>delivery_time</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datetime</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YYYY-MM-DD HH:MI:SS</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Time of delivery</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1395240642"/>
                  </a:ext>
                </a:extLst>
              </a:tr>
              <a:tr h="313267">
                <a:tc rowSpan="8">
                  <a:txBody>
                    <a:bodyPr/>
                    <a:lstStyle/>
                    <a:p>
                      <a:pPr algn="ctr" fontAlgn="b"/>
                      <a:r>
                        <a:rPr lang="en-US" sz="700" u="none" strike="noStrike">
                          <a:effectLst/>
                        </a:rPr>
                        <a:t>order</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order_id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Order</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3894839432"/>
                  </a:ext>
                </a:extLst>
              </a:tr>
              <a:tr h="313267">
                <a:tc vMerge="1">
                  <a:txBody>
                    <a:bodyPr/>
                    <a:lstStyle/>
                    <a:p>
                      <a:endParaRPr lang="en-US"/>
                    </a:p>
                  </a:txBody>
                  <a:tcPr/>
                </a:tc>
                <a:tc>
                  <a:txBody>
                    <a:bodyPr/>
                    <a:lstStyle/>
                    <a:p>
                      <a:pPr algn="l" fontAlgn="b"/>
                      <a:r>
                        <a:rPr lang="en-US" sz="700" u="none" strike="noStrike">
                          <a:effectLst/>
                        </a:rPr>
                        <a:t>person_id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person</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2057777952"/>
                  </a:ext>
                </a:extLst>
              </a:tr>
              <a:tr h="313267">
                <a:tc vMerge="1">
                  <a:txBody>
                    <a:bodyPr/>
                    <a:lstStyle/>
                    <a:p>
                      <a:endParaRPr lang="en-US"/>
                    </a:p>
                  </a:txBody>
                  <a:tcPr/>
                </a:tc>
                <a:tc>
                  <a:txBody>
                    <a:bodyPr/>
                    <a:lstStyle/>
                    <a:p>
                      <a:pPr algn="l" fontAlgn="b"/>
                      <a:r>
                        <a:rPr lang="en-US" sz="700" u="none" strike="noStrike">
                          <a:effectLst/>
                        </a:rPr>
                        <a:t>delivery_id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Delivery</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4282556003"/>
                  </a:ext>
                </a:extLst>
              </a:tr>
              <a:tr h="313267">
                <a:tc vMerge="1">
                  <a:txBody>
                    <a:bodyPr/>
                    <a:lstStyle/>
                    <a:p>
                      <a:endParaRPr lang="en-US"/>
                    </a:p>
                  </a:txBody>
                  <a:tcPr/>
                </a:tc>
                <a:tc>
                  <a:txBody>
                    <a:bodyPr/>
                    <a:lstStyle/>
                    <a:p>
                      <a:pPr algn="l" fontAlgn="b"/>
                      <a:r>
                        <a:rPr lang="en-US" sz="700" u="none" strike="noStrike">
                          <a:effectLst/>
                        </a:rPr>
                        <a:t>location_id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Location</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2213499348"/>
                  </a:ext>
                </a:extLst>
              </a:tr>
              <a:tr h="313267">
                <a:tc vMerge="1">
                  <a:txBody>
                    <a:bodyPr/>
                    <a:lstStyle/>
                    <a:p>
                      <a:endParaRPr lang="en-US"/>
                    </a:p>
                  </a:txBody>
                  <a:tcPr/>
                </a:tc>
                <a:tc>
                  <a:txBody>
                    <a:bodyPr/>
                    <a:lstStyle/>
                    <a:p>
                      <a:pPr algn="l" fontAlgn="b"/>
                      <a:r>
                        <a:rPr lang="en-US" sz="700" u="none" strike="noStrike">
                          <a:effectLst/>
                        </a:rPr>
                        <a:t>driver_id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Driver</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893628479"/>
                  </a:ext>
                </a:extLst>
              </a:tr>
              <a:tr h="313267">
                <a:tc vMerge="1">
                  <a:txBody>
                    <a:bodyPr/>
                    <a:lstStyle/>
                    <a:p>
                      <a:endParaRPr lang="en-US"/>
                    </a:p>
                  </a:txBody>
                  <a:tcPr/>
                </a:tc>
                <a:tc>
                  <a:txBody>
                    <a:bodyPr/>
                    <a:lstStyle/>
                    <a:p>
                      <a:pPr algn="l" fontAlgn="b"/>
                      <a:r>
                        <a:rPr lang="en-US" sz="700" u="none" strike="noStrike">
                          <a:effectLst/>
                        </a:rPr>
                        <a:t>restaurant_id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Restaurant</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1268827139"/>
                  </a:ext>
                </a:extLst>
              </a:tr>
              <a:tr h="313267">
                <a:tc vMerge="1">
                  <a:txBody>
                    <a:bodyPr/>
                    <a:lstStyle/>
                    <a:p>
                      <a:endParaRPr lang="en-US"/>
                    </a:p>
                  </a:txBody>
                  <a:tcPr/>
                </a:tc>
                <a:tc>
                  <a:txBody>
                    <a:bodyPr/>
                    <a:lstStyle/>
                    <a:p>
                      <a:pPr algn="l" fontAlgn="b"/>
                      <a:r>
                        <a:rPr lang="en-US" sz="700" u="none" strike="noStrike">
                          <a:effectLst/>
                        </a:rPr>
                        <a:t>total_price</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float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Total price of the order from the restaurant</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3631717823"/>
                  </a:ext>
                </a:extLst>
              </a:tr>
              <a:tr h="313267">
                <a:tc vMerge="1">
                  <a:txBody>
                    <a:bodyPr/>
                    <a:lstStyle/>
                    <a:p>
                      <a:endParaRPr lang="en-US"/>
                    </a:p>
                  </a:txBody>
                  <a:tcPr/>
                </a:tc>
                <a:tc>
                  <a:txBody>
                    <a:bodyPr/>
                    <a:lstStyle/>
                    <a:p>
                      <a:pPr algn="l" fontAlgn="b"/>
                      <a:r>
                        <a:rPr lang="en-US" sz="700" u="none" strike="noStrike">
                          <a:effectLst/>
                        </a:rPr>
                        <a:t>delivery_charge</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float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dirty="0">
                          <a:effectLst/>
                        </a:rPr>
                        <a:t>Delivery charge of the order</a:t>
                      </a:r>
                      <a:endParaRPr lang="en-US" sz="700" b="0" i="0" u="none" strike="noStrike" dirty="0">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4107553202"/>
                  </a:ext>
                </a:extLst>
              </a:tr>
            </a:tbl>
          </a:graphicData>
        </a:graphic>
      </p:graphicFrame>
    </p:spTree>
    <p:extLst>
      <p:ext uri="{BB962C8B-B14F-4D97-AF65-F5344CB8AC3E}">
        <p14:creationId xmlns:p14="http://schemas.microsoft.com/office/powerpoint/2010/main" val="124705873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FDB85F9-8D3A-4A5E-B87F-28284264B7F8}"/>
              </a:ext>
            </a:extLst>
          </p:cNvPr>
          <p:cNvSpPr>
            <a:spLocks noGrp="1"/>
          </p:cNvSpPr>
          <p:nvPr>
            <p:ph type="body" sz="quarter" idx="10"/>
          </p:nvPr>
        </p:nvSpPr>
        <p:spPr>
          <a:xfrm>
            <a:off x="726943" y="1828800"/>
            <a:ext cx="7690114" cy="1384994"/>
          </a:xfrm>
        </p:spPr>
        <p:txBody>
          <a:bodyPr/>
          <a:lstStyle/>
          <a:p>
            <a:pPr algn="ctr"/>
            <a:r>
              <a:rPr lang="en-US" dirty="0"/>
              <a:t>ADVANCED SQL STATEMENTS</a:t>
            </a:r>
          </a:p>
        </p:txBody>
      </p:sp>
    </p:spTree>
    <p:extLst>
      <p:ext uri="{BB962C8B-B14F-4D97-AF65-F5344CB8AC3E}">
        <p14:creationId xmlns:p14="http://schemas.microsoft.com/office/powerpoint/2010/main" val="211138578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D8A98-645F-4687-8E13-D8689B22B101}"/>
              </a:ext>
            </a:extLst>
          </p:cNvPr>
          <p:cNvSpPr>
            <a:spLocks noGrp="1"/>
          </p:cNvSpPr>
          <p:nvPr>
            <p:ph type="ctrTitle"/>
          </p:nvPr>
        </p:nvSpPr>
        <p:spPr>
          <a:xfrm>
            <a:off x="1369219" y="295374"/>
            <a:ext cx="7043208" cy="304799"/>
          </a:xfrm>
        </p:spPr>
        <p:txBody>
          <a:bodyPr/>
          <a:lstStyle/>
          <a:p>
            <a:pPr algn="ctr"/>
            <a:r>
              <a:rPr lang="en-US" dirty="0"/>
              <a:t>Stored Procedure</a:t>
            </a:r>
          </a:p>
        </p:txBody>
      </p:sp>
      <p:sp>
        <p:nvSpPr>
          <p:cNvPr id="3" name="Subtitle 2">
            <a:extLst>
              <a:ext uri="{FF2B5EF4-FFF2-40B4-BE49-F238E27FC236}">
                <a16:creationId xmlns:a16="http://schemas.microsoft.com/office/drawing/2014/main" id="{E67D3822-69E4-4566-8C59-2163891D5869}"/>
              </a:ext>
            </a:extLst>
          </p:cNvPr>
          <p:cNvSpPr>
            <a:spLocks noGrp="1"/>
          </p:cNvSpPr>
          <p:nvPr>
            <p:ph type="subTitle" idx="1"/>
          </p:nvPr>
        </p:nvSpPr>
        <p:spPr>
          <a:xfrm>
            <a:off x="533400" y="762000"/>
            <a:ext cx="8305800" cy="5035253"/>
          </a:xfrm>
        </p:spPr>
        <p:txBody>
          <a:bodyPr/>
          <a:lstStyle/>
          <a:p>
            <a:pPr algn="just"/>
            <a:r>
              <a:rPr lang="en-US" sz="1800" dirty="0"/>
              <a:t>Below stored procedure will insert values in person table, depending on </a:t>
            </a:r>
            <a:r>
              <a:rPr lang="en-US" sz="1800" dirty="0" err="1"/>
              <a:t>person_type</a:t>
            </a:r>
            <a:r>
              <a:rPr lang="en-US" sz="1800" dirty="0"/>
              <a:t> values will be inserted in student/ faculty/ staff tables.</a:t>
            </a:r>
          </a:p>
          <a:p>
            <a:pPr algn="just"/>
            <a:endParaRPr lang="en-US" sz="1800" dirty="0"/>
          </a:p>
          <a:p>
            <a:pPr algn="just"/>
            <a:r>
              <a:rPr lang="en-US" sz="1800" dirty="0">
                <a:solidFill>
                  <a:schemeClr val="accent1">
                    <a:lumMod val="20000"/>
                    <a:lumOff val="80000"/>
                  </a:schemeClr>
                </a:solidFill>
              </a:rPr>
              <a:t>CREATE DEFINER=`</a:t>
            </a:r>
            <a:r>
              <a:rPr lang="en-US" sz="1800" dirty="0" err="1">
                <a:solidFill>
                  <a:schemeClr val="accent1">
                    <a:lumMod val="20000"/>
                    <a:lumOff val="80000"/>
                  </a:schemeClr>
                </a:solidFill>
              </a:rPr>
              <a:t>root`@`localhost</a:t>
            </a:r>
            <a:r>
              <a:rPr lang="en-US" sz="1800" dirty="0">
                <a:solidFill>
                  <a:schemeClr val="accent1">
                    <a:lumMod val="20000"/>
                    <a:lumOff val="80000"/>
                  </a:schemeClr>
                </a:solidFill>
              </a:rPr>
              <a:t>` PROCEDURE `</a:t>
            </a:r>
            <a:r>
              <a:rPr lang="en-US" sz="1800" dirty="0" err="1">
                <a:solidFill>
                  <a:schemeClr val="accent1">
                    <a:lumMod val="20000"/>
                    <a:lumOff val="80000"/>
                  </a:schemeClr>
                </a:solidFill>
              </a:rPr>
              <a:t>add_person</a:t>
            </a:r>
            <a:r>
              <a:rPr lang="en-US" sz="1800" dirty="0">
                <a:solidFill>
                  <a:schemeClr val="accent1">
                    <a:lumMod val="20000"/>
                    <a:lumOff val="80000"/>
                  </a:schemeClr>
                </a:solidFill>
              </a:rPr>
              <a:t>`(in </a:t>
            </a:r>
            <a:r>
              <a:rPr lang="en-US" sz="1800" dirty="0" err="1">
                <a:solidFill>
                  <a:schemeClr val="accent1">
                    <a:lumMod val="20000"/>
                    <a:lumOff val="80000"/>
                  </a:schemeClr>
                </a:solidFill>
              </a:rPr>
              <a:t>person_name</a:t>
            </a:r>
            <a:r>
              <a:rPr lang="en-US" sz="1800" dirty="0">
                <a:solidFill>
                  <a:schemeClr val="accent1">
                    <a:lumMod val="20000"/>
                    <a:lumOff val="80000"/>
                  </a:schemeClr>
                </a:solidFill>
              </a:rPr>
              <a:t> varchar(300), in email varchar(150), </a:t>
            </a:r>
            <a:r>
              <a:rPr lang="en-US" sz="1800" dirty="0" err="1">
                <a:solidFill>
                  <a:schemeClr val="accent1">
                    <a:lumMod val="20000"/>
                    <a:lumOff val="80000"/>
                  </a:schemeClr>
                </a:solidFill>
              </a:rPr>
              <a:t>cellno</a:t>
            </a:r>
            <a:r>
              <a:rPr lang="en-US" sz="1800" dirty="0">
                <a:solidFill>
                  <a:schemeClr val="accent1">
                    <a:lumMod val="20000"/>
                    <a:lumOff val="80000"/>
                  </a:schemeClr>
                </a:solidFill>
              </a:rPr>
              <a:t> </a:t>
            </a:r>
            <a:r>
              <a:rPr lang="en-US" sz="1800" dirty="0" err="1">
                <a:solidFill>
                  <a:schemeClr val="accent1">
                    <a:lumMod val="20000"/>
                    <a:lumOff val="80000"/>
                  </a:schemeClr>
                </a:solidFill>
              </a:rPr>
              <a:t>bigint</a:t>
            </a:r>
            <a:r>
              <a:rPr lang="en-US" sz="1800" dirty="0">
                <a:solidFill>
                  <a:schemeClr val="accent1">
                    <a:lumMod val="20000"/>
                    <a:lumOff val="80000"/>
                  </a:schemeClr>
                </a:solidFill>
              </a:rPr>
              <a:t> (15), </a:t>
            </a:r>
            <a:r>
              <a:rPr lang="en-US" sz="1800" dirty="0" err="1">
                <a:solidFill>
                  <a:schemeClr val="accent1">
                    <a:lumMod val="20000"/>
                    <a:lumOff val="80000"/>
                  </a:schemeClr>
                </a:solidFill>
              </a:rPr>
              <a:t>person_type</a:t>
            </a:r>
            <a:r>
              <a:rPr lang="en-US" sz="1800" dirty="0">
                <a:solidFill>
                  <a:schemeClr val="accent1">
                    <a:lumMod val="20000"/>
                    <a:lumOff val="80000"/>
                  </a:schemeClr>
                </a:solidFill>
              </a:rPr>
              <a:t> varchar(10))</a:t>
            </a:r>
          </a:p>
          <a:p>
            <a:pPr algn="just"/>
            <a:r>
              <a:rPr lang="en-US" sz="1800" dirty="0">
                <a:solidFill>
                  <a:schemeClr val="accent1">
                    <a:lumMod val="20000"/>
                    <a:lumOff val="80000"/>
                  </a:schemeClr>
                </a:solidFill>
              </a:rPr>
              <a:t>BEGIN</a:t>
            </a:r>
          </a:p>
          <a:p>
            <a:pPr algn="just"/>
            <a:r>
              <a:rPr lang="en-US" sz="1800" dirty="0">
                <a:solidFill>
                  <a:schemeClr val="accent1">
                    <a:lumMod val="20000"/>
                    <a:lumOff val="80000"/>
                  </a:schemeClr>
                </a:solidFill>
              </a:rPr>
              <a:t>insert into person (</a:t>
            </a:r>
            <a:r>
              <a:rPr lang="en-US" sz="1800" dirty="0" err="1">
                <a:solidFill>
                  <a:schemeClr val="accent1">
                    <a:lumMod val="20000"/>
                    <a:lumOff val="80000"/>
                  </a:schemeClr>
                </a:solidFill>
              </a:rPr>
              <a:t>person_name</a:t>
            </a:r>
            <a:r>
              <a:rPr lang="en-US" sz="1800" dirty="0">
                <a:solidFill>
                  <a:schemeClr val="accent1">
                    <a:lumMod val="20000"/>
                    <a:lumOff val="80000"/>
                  </a:schemeClr>
                </a:solidFill>
              </a:rPr>
              <a:t>, </a:t>
            </a:r>
            <a:r>
              <a:rPr lang="en-US" sz="1800" dirty="0" err="1">
                <a:solidFill>
                  <a:schemeClr val="accent1">
                    <a:lumMod val="20000"/>
                    <a:lumOff val="80000"/>
                  </a:schemeClr>
                </a:solidFill>
              </a:rPr>
              <a:t>person_email</a:t>
            </a:r>
            <a:r>
              <a:rPr lang="en-US" sz="1800" dirty="0">
                <a:solidFill>
                  <a:schemeClr val="accent1">
                    <a:lumMod val="20000"/>
                    <a:lumOff val="80000"/>
                  </a:schemeClr>
                </a:solidFill>
              </a:rPr>
              <a:t>, cell) values(</a:t>
            </a:r>
            <a:r>
              <a:rPr lang="en-US" sz="1800" dirty="0" err="1">
                <a:solidFill>
                  <a:schemeClr val="accent1">
                    <a:lumMod val="20000"/>
                    <a:lumOff val="80000"/>
                  </a:schemeClr>
                </a:solidFill>
              </a:rPr>
              <a:t>person_name</a:t>
            </a:r>
            <a:r>
              <a:rPr lang="en-US" sz="1800" dirty="0">
                <a:solidFill>
                  <a:schemeClr val="accent1">
                    <a:lumMod val="20000"/>
                    <a:lumOff val="80000"/>
                  </a:schemeClr>
                </a:solidFill>
              </a:rPr>
              <a:t>, email, </a:t>
            </a:r>
            <a:r>
              <a:rPr lang="en-US" sz="1800" dirty="0" err="1">
                <a:solidFill>
                  <a:schemeClr val="accent1">
                    <a:lumMod val="20000"/>
                    <a:lumOff val="80000"/>
                  </a:schemeClr>
                </a:solidFill>
              </a:rPr>
              <a:t>cellno</a:t>
            </a:r>
            <a:r>
              <a:rPr lang="en-US" sz="1800" dirty="0">
                <a:solidFill>
                  <a:schemeClr val="accent1">
                    <a:lumMod val="20000"/>
                    <a:lumOff val="80000"/>
                  </a:schemeClr>
                </a:solidFill>
              </a:rPr>
              <a:t>);</a:t>
            </a:r>
          </a:p>
          <a:p>
            <a:pPr algn="just"/>
            <a:r>
              <a:rPr lang="en-US" sz="1800" dirty="0">
                <a:solidFill>
                  <a:schemeClr val="accent1">
                    <a:lumMod val="20000"/>
                    <a:lumOff val="80000"/>
                  </a:schemeClr>
                </a:solidFill>
              </a:rPr>
              <a:t>if(</a:t>
            </a:r>
            <a:r>
              <a:rPr lang="en-US" sz="1800" dirty="0" err="1">
                <a:solidFill>
                  <a:schemeClr val="accent1">
                    <a:lumMod val="20000"/>
                    <a:lumOff val="80000"/>
                  </a:schemeClr>
                </a:solidFill>
              </a:rPr>
              <a:t>person_type</a:t>
            </a:r>
            <a:r>
              <a:rPr lang="en-US" sz="1800" dirty="0">
                <a:solidFill>
                  <a:schemeClr val="accent1">
                    <a:lumMod val="20000"/>
                    <a:lumOff val="80000"/>
                  </a:schemeClr>
                </a:solidFill>
              </a:rPr>
              <a:t> = 'student') then</a:t>
            </a:r>
          </a:p>
          <a:p>
            <a:pPr algn="just"/>
            <a:r>
              <a:rPr lang="en-US" sz="1800" dirty="0">
                <a:solidFill>
                  <a:schemeClr val="accent1">
                    <a:lumMod val="20000"/>
                    <a:lumOff val="80000"/>
                  </a:schemeClr>
                </a:solidFill>
              </a:rPr>
              <a:t>insert into student (</a:t>
            </a:r>
            <a:r>
              <a:rPr lang="en-US" sz="1800" dirty="0" err="1">
                <a:solidFill>
                  <a:schemeClr val="accent1">
                    <a:lumMod val="20000"/>
                    <a:lumOff val="80000"/>
                  </a:schemeClr>
                </a:solidFill>
              </a:rPr>
              <a:t>person_id</a:t>
            </a:r>
            <a:r>
              <a:rPr lang="en-US" sz="1800" dirty="0">
                <a:solidFill>
                  <a:schemeClr val="accent1">
                    <a:lumMod val="20000"/>
                    <a:lumOff val="80000"/>
                  </a:schemeClr>
                </a:solidFill>
              </a:rPr>
              <a:t>, </a:t>
            </a:r>
            <a:r>
              <a:rPr lang="en-US" sz="1800" dirty="0" err="1">
                <a:solidFill>
                  <a:schemeClr val="accent1">
                    <a:lumMod val="20000"/>
                    <a:lumOff val="80000"/>
                  </a:schemeClr>
                </a:solidFill>
              </a:rPr>
              <a:t>graduation_year</a:t>
            </a:r>
            <a:r>
              <a:rPr lang="en-US" sz="1800" dirty="0">
                <a:solidFill>
                  <a:schemeClr val="accent1">
                    <a:lumMod val="20000"/>
                    <a:lumOff val="80000"/>
                  </a:schemeClr>
                </a:solidFill>
              </a:rPr>
              <a:t>, major, type) values </a:t>
            </a:r>
          </a:p>
          <a:p>
            <a:pPr algn="just"/>
            <a:r>
              <a:rPr lang="en-US" sz="1800" dirty="0">
                <a:solidFill>
                  <a:schemeClr val="accent1">
                    <a:lumMod val="20000"/>
                    <a:lumOff val="80000"/>
                  </a:schemeClr>
                </a:solidFill>
              </a:rPr>
              <a:t>((select </a:t>
            </a:r>
            <a:r>
              <a:rPr lang="en-US" sz="1800" dirty="0" err="1">
                <a:solidFill>
                  <a:schemeClr val="accent1">
                    <a:lumMod val="20000"/>
                    <a:lumOff val="80000"/>
                  </a:schemeClr>
                </a:solidFill>
              </a:rPr>
              <a:t>person_id</a:t>
            </a:r>
            <a:r>
              <a:rPr lang="en-US" sz="1800" dirty="0">
                <a:solidFill>
                  <a:schemeClr val="accent1">
                    <a:lumMod val="20000"/>
                    <a:lumOff val="80000"/>
                  </a:schemeClr>
                </a:solidFill>
              </a:rPr>
              <a:t> from person where cell = </a:t>
            </a:r>
            <a:r>
              <a:rPr lang="en-US" sz="1800" dirty="0" err="1">
                <a:solidFill>
                  <a:schemeClr val="accent1">
                    <a:lumMod val="20000"/>
                    <a:lumOff val="80000"/>
                  </a:schemeClr>
                </a:solidFill>
              </a:rPr>
              <a:t>cellno</a:t>
            </a:r>
            <a:r>
              <a:rPr lang="en-US" sz="1800" dirty="0">
                <a:solidFill>
                  <a:schemeClr val="accent1">
                    <a:lumMod val="20000"/>
                    <a:lumOff val="80000"/>
                  </a:schemeClr>
                </a:solidFill>
              </a:rPr>
              <a:t>), 2019, 'Computer Science', 'Graduate');</a:t>
            </a:r>
          </a:p>
          <a:p>
            <a:pPr algn="just"/>
            <a:r>
              <a:rPr lang="en-US" sz="1800" dirty="0">
                <a:solidFill>
                  <a:schemeClr val="accent1">
                    <a:lumMod val="20000"/>
                    <a:lumOff val="80000"/>
                  </a:schemeClr>
                </a:solidFill>
              </a:rPr>
              <a:t>elseif(</a:t>
            </a:r>
            <a:r>
              <a:rPr lang="en-US" sz="1800" dirty="0" err="1">
                <a:solidFill>
                  <a:schemeClr val="accent1">
                    <a:lumMod val="20000"/>
                    <a:lumOff val="80000"/>
                  </a:schemeClr>
                </a:solidFill>
              </a:rPr>
              <a:t>person_type</a:t>
            </a:r>
            <a:r>
              <a:rPr lang="en-US" sz="1800" dirty="0">
                <a:solidFill>
                  <a:schemeClr val="accent1">
                    <a:lumMod val="20000"/>
                    <a:lumOff val="80000"/>
                  </a:schemeClr>
                </a:solidFill>
              </a:rPr>
              <a:t> = 'faculty') then</a:t>
            </a:r>
          </a:p>
          <a:p>
            <a:pPr algn="just"/>
            <a:r>
              <a:rPr lang="en-US" sz="1800" dirty="0">
                <a:solidFill>
                  <a:schemeClr val="accent1">
                    <a:lumMod val="20000"/>
                    <a:lumOff val="80000"/>
                  </a:schemeClr>
                </a:solidFill>
              </a:rPr>
              <a:t>insert into faculty (</a:t>
            </a:r>
            <a:r>
              <a:rPr lang="en-US" sz="1800" dirty="0" err="1">
                <a:solidFill>
                  <a:schemeClr val="accent1">
                    <a:lumMod val="20000"/>
                    <a:lumOff val="80000"/>
                  </a:schemeClr>
                </a:solidFill>
              </a:rPr>
              <a:t>person_id</a:t>
            </a:r>
            <a:r>
              <a:rPr lang="en-US" sz="1800" dirty="0">
                <a:solidFill>
                  <a:schemeClr val="accent1">
                    <a:lumMod val="20000"/>
                    <a:lumOff val="80000"/>
                  </a:schemeClr>
                </a:solidFill>
              </a:rPr>
              <a:t>, title, </a:t>
            </a:r>
            <a:r>
              <a:rPr lang="en-US" sz="1800" dirty="0" err="1">
                <a:solidFill>
                  <a:schemeClr val="accent1">
                    <a:lumMod val="20000"/>
                    <a:lumOff val="80000"/>
                  </a:schemeClr>
                </a:solidFill>
              </a:rPr>
              <a:t>degree_college</a:t>
            </a:r>
            <a:r>
              <a:rPr lang="en-US" sz="1800" dirty="0">
                <a:solidFill>
                  <a:schemeClr val="accent1">
                    <a:lumMod val="20000"/>
                    <a:lumOff val="80000"/>
                  </a:schemeClr>
                </a:solidFill>
              </a:rPr>
              <a:t>, </a:t>
            </a:r>
            <a:r>
              <a:rPr lang="en-US" sz="1800" dirty="0" err="1">
                <a:solidFill>
                  <a:schemeClr val="accent1">
                    <a:lumMod val="20000"/>
                    <a:lumOff val="80000"/>
                  </a:schemeClr>
                </a:solidFill>
              </a:rPr>
              <a:t>highest_degree</a:t>
            </a:r>
            <a:r>
              <a:rPr lang="en-US" sz="1800" dirty="0">
                <a:solidFill>
                  <a:schemeClr val="accent1">
                    <a:lumMod val="20000"/>
                    <a:lumOff val="80000"/>
                  </a:schemeClr>
                </a:solidFill>
              </a:rPr>
              <a:t>) values </a:t>
            </a:r>
          </a:p>
          <a:p>
            <a:pPr algn="just"/>
            <a:r>
              <a:rPr lang="en-US" sz="1800" dirty="0">
                <a:solidFill>
                  <a:schemeClr val="accent1">
                    <a:lumMod val="20000"/>
                    <a:lumOff val="80000"/>
                  </a:schemeClr>
                </a:solidFill>
              </a:rPr>
              <a:t>((select </a:t>
            </a:r>
            <a:r>
              <a:rPr lang="en-US" sz="1800" dirty="0" err="1">
                <a:solidFill>
                  <a:schemeClr val="accent1">
                    <a:lumMod val="20000"/>
                    <a:lumOff val="80000"/>
                  </a:schemeClr>
                </a:solidFill>
              </a:rPr>
              <a:t>person_id</a:t>
            </a:r>
            <a:r>
              <a:rPr lang="en-US" sz="1800" dirty="0">
                <a:solidFill>
                  <a:schemeClr val="accent1">
                    <a:lumMod val="20000"/>
                    <a:lumOff val="80000"/>
                  </a:schemeClr>
                </a:solidFill>
              </a:rPr>
              <a:t> from person where cell = </a:t>
            </a:r>
            <a:r>
              <a:rPr lang="en-US" sz="1800" dirty="0" err="1">
                <a:solidFill>
                  <a:schemeClr val="accent1">
                    <a:lumMod val="20000"/>
                    <a:lumOff val="80000"/>
                  </a:schemeClr>
                </a:solidFill>
              </a:rPr>
              <a:t>cellno</a:t>
            </a:r>
            <a:r>
              <a:rPr lang="en-US" sz="1800" dirty="0">
                <a:solidFill>
                  <a:schemeClr val="accent1">
                    <a:lumMod val="20000"/>
                    <a:lumOff val="80000"/>
                  </a:schemeClr>
                </a:solidFill>
              </a:rPr>
              <a:t>), 'Assistant Professor', 'UCLA', 'PhD');</a:t>
            </a:r>
          </a:p>
          <a:p>
            <a:pPr algn="just"/>
            <a:r>
              <a:rPr lang="en-US" sz="1800" dirty="0">
                <a:solidFill>
                  <a:schemeClr val="accent1">
                    <a:lumMod val="20000"/>
                    <a:lumOff val="80000"/>
                  </a:schemeClr>
                </a:solidFill>
              </a:rPr>
              <a:t>elseif(</a:t>
            </a:r>
            <a:r>
              <a:rPr lang="en-US" sz="1800" dirty="0" err="1">
                <a:solidFill>
                  <a:schemeClr val="accent1">
                    <a:lumMod val="20000"/>
                    <a:lumOff val="80000"/>
                  </a:schemeClr>
                </a:solidFill>
              </a:rPr>
              <a:t>person_type</a:t>
            </a:r>
            <a:r>
              <a:rPr lang="en-US" sz="1800" dirty="0">
                <a:solidFill>
                  <a:schemeClr val="accent1">
                    <a:lumMod val="20000"/>
                    <a:lumOff val="80000"/>
                  </a:schemeClr>
                </a:solidFill>
              </a:rPr>
              <a:t> = 'staff') then</a:t>
            </a:r>
          </a:p>
          <a:p>
            <a:pPr algn="just"/>
            <a:r>
              <a:rPr lang="en-US" sz="1800" dirty="0">
                <a:solidFill>
                  <a:schemeClr val="accent1">
                    <a:lumMod val="20000"/>
                    <a:lumOff val="80000"/>
                  </a:schemeClr>
                </a:solidFill>
              </a:rPr>
              <a:t>insert into student (</a:t>
            </a:r>
            <a:r>
              <a:rPr lang="en-US" sz="1800" dirty="0" err="1">
                <a:solidFill>
                  <a:schemeClr val="accent1">
                    <a:lumMod val="20000"/>
                    <a:lumOff val="80000"/>
                  </a:schemeClr>
                </a:solidFill>
              </a:rPr>
              <a:t>person_id</a:t>
            </a:r>
            <a:r>
              <a:rPr lang="en-US" sz="1800" dirty="0">
                <a:solidFill>
                  <a:schemeClr val="accent1">
                    <a:lumMod val="20000"/>
                    <a:lumOff val="80000"/>
                  </a:schemeClr>
                </a:solidFill>
              </a:rPr>
              <a:t>, position, </a:t>
            </a:r>
            <a:r>
              <a:rPr lang="en-US" sz="1800" dirty="0" err="1">
                <a:solidFill>
                  <a:schemeClr val="accent1">
                    <a:lumMod val="20000"/>
                    <a:lumOff val="80000"/>
                  </a:schemeClr>
                </a:solidFill>
              </a:rPr>
              <a:t>is_admin</a:t>
            </a:r>
            <a:r>
              <a:rPr lang="en-US" sz="1800" dirty="0">
                <a:solidFill>
                  <a:schemeClr val="accent1">
                    <a:lumMod val="20000"/>
                    <a:lumOff val="80000"/>
                  </a:schemeClr>
                </a:solidFill>
              </a:rPr>
              <a:t>) values </a:t>
            </a:r>
          </a:p>
          <a:p>
            <a:pPr algn="just"/>
            <a:r>
              <a:rPr lang="en-US" sz="1800" dirty="0">
                <a:solidFill>
                  <a:schemeClr val="accent1">
                    <a:lumMod val="20000"/>
                    <a:lumOff val="80000"/>
                  </a:schemeClr>
                </a:solidFill>
              </a:rPr>
              <a:t>((select </a:t>
            </a:r>
            <a:r>
              <a:rPr lang="en-US" sz="1800" dirty="0" err="1">
                <a:solidFill>
                  <a:schemeClr val="accent1">
                    <a:lumMod val="20000"/>
                    <a:lumOff val="80000"/>
                  </a:schemeClr>
                </a:solidFill>
              </a:rPr>
              <a:t>person_id</a:t>
            </a:r>
            <a:r>
              <a:rPr lang="en-US" sz="1800" dirty="0">
                <a:solidFill>
                  <a:schemeClr val="accent1">
                    <a:lumMod val="20000"/>
                    <a:lumOff val="80000"/>
                  </a:schemeClr>
                </a:solidFill>
              </a:rPr>
              <a:t> from person where cell = </a:t>
            </a:r>
            <a:r>
              <a:rPr lang="en-US" sz="1800" dirty="0" err="1">
                <a:solidFill>
                  <a:schemeClr val="accent1">
                    <a:lumMod val="20000"/>
                    <a:lumOff val="80000"/>
                  </a:schemeClr>
                </a:solidFill>
              </a:rPr>
              <a:t>cellno</a:t>
            </a:r>
            <a:r>
              <a:rPr lang="en-US" sz="1800" dirty="0">
                <a:solidFill>
                  <a:schemeClr val="accent1">
                    <a:lumMod val="20000"/>
                    <a:lumOff val="80000"/>
                  </a:schemeClr>
                </a:solidFill>
              </a:rPr>
              <a:t>), 'Bus Driver', 'N');</a:t>
            </a:r>
          </a:p>
          <a:p>
            <a:pPr algn="just"/>
            <a:r>
              <a:rPr lang="en-US" sz="1800" dirty="0">
                <a:solidFill>
                  <a:schemeClr val="accent1">
                    <a:lumMod val="20000"/>
                    <a:lumOff val="80000"/>
                  </a:schemeClr>
                </a:solidFill>
              </a:rPr>
              <a:t>end if;</a:t>
            </a:r>
          </a:p>
          <a:p>
            <a:pPr algn="just"/>
            <a:r>
              <a:rPr lang="en-US" sz="1800" dirty="0">
                <a:solidFill>
                  <a:schemeClr val="accent1">
                    <a:lumMod val="20000"/>
                    <a:lumOff val="80000"/>
                  </a:schemeClr>
                </a:solidFill>
              </a:rPr>
              <a:t>END</a:t>
            </a:r>
          </a:p>
          <a:p>
            <a:pPr algn="just"/>
            <a:endParaRPr lang="en-US" sz="1800" dirty="0">
              <a:solidFill>
                <a:schemeClr val="accent1">
                  <a:lumMod val="20000"/>
                  <a:lumOff val="80000"/>
                </a:schemeClr>
              </a:solidFill>
            </a:endParaRPr>
          </a:p>
          <a:p>
            <a:pPr algn="just">
              <a:spcBef>
                <a:spcPct val="0"/>
              </a:spcBef>
            </a:pPr>
            <a:r>
              <a:rPr lang="en-US" sz="1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cs typeface="Arial" charset="0"/>
              </a:rPr>
              <a:t>To  Call  Procedure:</a:t>
            </a:r>
          </a:p>
          <a:p>
            <a:r>
              <a:rPr lang="en-US" sz="1800" dirty="0">
                <a:solidFill>
                  <a:schemeClr val="accent1">
                    <a:lumMod val="20000"/>
                    <a:lumOff val="80000"/>
                  </a:schemeClr>
                </a:solidFill>
              </a:rPr>
              <a:t>CALL `niner_eats`.`</a:t>
            </a:r>
            <a:r>
              <a:rPr lang="en-US" sz="1800" dirty="0" err="1">
                <a:solidFill>
                  <a:schemeClr val="accent1">
                    <a:lumMod val="20000"/>
                    <a:lumOff val="80000"/>
                  </a:schemeClr>
                </a:solidFill>
              </a:rPr>
              <a:t>add_person</a:t>
            </a:r>
            <a:r>
              <a:rPr lang="en-US" sz="1800" dirty="0">
                <a:solidFill>
                  <a:schemeClr val="accent1">
                    <a:lumMod val="20000"/>
                    <a:lumOff val="80000"/>
                  </a:schemeClr>
                </a:solidFill>
              </a:rPr>
              <a:t>`('</a:t>
            </a:r>
            <a:r>
              <a:rPr lang="en-US" sz="1800" dirty="0" err="1">
                <a:solidFill>
                  <a:schemeClr val="accent1">
                    <a:lumMod val="20000"/>
                    <a:lumOff val="80000"/>
                  </a:schemeClr>
                </a:solidFill>
              </a:rPr>
              <a:t>Akshay</a:t>
            </a:r>
            <a:r>
              <a:rPr lang="en-US" sz="1800" dirty="0">
                <a:solidFill>
                  <a:schemeClr val="accent1">
                    <a:lumMod val="20000"/>
                    <a:lumOff val="80000"/>
                  </a:schemeClr>
                </a:solidFill>
              </a:rPr>
              <a:t> Babu', 'ababu1@uncc.edu’,9802820911,'faculty');</a:t>
            </a:r>
          </a:p>
        </p:txBody>
      </p:sp>
    </p:spTree>
    <p:extLst>
      <p:ext uri="{BB962C8B-B14F-4D97-AF65-F5344CB8AC3E}">
        <p14:creationId xmlns:p14="http://schemas.microsoft.com/office/powerpoint/2010/main" val="193291401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4F2741-966C-44F7-9D52-229AEFFD676C}"/>
              </a:ext>
            </a:extLst>
          </p:cNvPr>
          <p:cNvPicPr>
            <a:picLocks noChangeAspect="1"/>
          </p:cNvPicPr>
          <p:nvPr/>
        </p:nvPicPr>
        <p:blipFill>
          <a:blip r:embed="rId2"/>
          <a:stretch>
            <a:fillRect/>
          </a:stretch>
        </p:blipFill>
        <p:spPr>
          <a:xfrm>
            <a:off x="76200" y="609601"/>
            <a:ext cx="8915400" cy="4860832"/>
          </a:xfrm>
          <a:prstGeom prst="rect">
            <a:avLst/>
          </a:prstGeom>
        </p:spPr>
      </p:pic>
    </p:spTree>
    <p:extLst>
      <p:ext uri="{BB962C8B-B14F-4D97-AF65-F5344CB8AC3E}">
        <p14:creationId xmlns:p14="http://schemas.microsoft.com/office/powerpoint/2010/main" val="10597288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2796-59A3-483E-832F-5F1E3CDDCA29}"/>
              </a:ext>
            </a:extLst>
          </p:cNvPr>
          <p:cNvSpPr>
            <a:spLocks noGrp="1"/>
          </p:cNvSpPr>
          <p:nvPr>
            <p:ph type="ctrTitle"/>
          </p:nvPr>
        </p:nvSpPr>
        <p:spPr>
          <a:xfrm>
            <a:off x="914400" y="457200"/>
            <a:ext cx="7043208" cy="112195"/>
          </a:xfrm>
        </p:spPr>
        <p:txBody>
          <a:bodyPr/>
          <a:lstStyle/>
          <a:p>
            <a:pPr algn="ctr"/>
            <a:r>
              <a:rPr lang="en-US" dirty="0"/>
              <a:t>Trigger</a:t>
            </a:r>
          </a:p>
        </p:txBody>
      </p:sp>
      <p:sp>
        <p:nvSpPr>
          <p:cNvPr id="3" name="Subtitle 2">
            <a:extLst>
              <a:ext uri="{FF2B5EF4-FFF2-40B4-BE49-F238E27FC236}">
                <a16:creationId xmlns:a16="http://schemas.microsoft.com/office/drawing/2014/main" id="{46B027EF-284E-472C-9732-AAB523D83E71}"/>
              </a:ext>
            </a:extLst>
          </p:cNvPr>
          <p:cNvSpPr>
            <a:spLocks noGrp="1"/>
          </p:cNvSpPr>
          <p:nvPr>
            <p:ph type="subTitle" idx="1"/>
          </p:nvPr>
        </p:nvSpPr>
        <p:spPr>
          <a:xfrm>
            <a:off x="381000" y="990600"/>
            <a:ext cx="8382000" cy="461665"/>
          </a:xfrm>
        </p:spPr>
        <p:txBody>
          <a:bodyPr/>
          <a:lstStyle/>
          <a:p>
            <a:r>
              <a:rPr lang="en-US" sz="1800" dirty="0"/>
              <a:t>The below trigger populates value in delivery table as soon as a new record is created in order table.</a:t>
            </a:r>
          </a:p>
          <a:p>
            <a:endParaRPr lang="en-US" sz="1800" dirty="0"/>
          </a:p>
          <a:p>
            <a:r>
              <a:rPr lang="en-US" sz="1800" dirty="0">
                <a:solidFill>
                  <a:schemeClr val="accent1">
                    <a:lumMod val="20000"/>
                    <a:lumOff val="80000"/>
                  </a:schemeClr>
                </a:solidFill>
              </a:rPr>
              <a:t>CREATE DEFINER=`</a:t>
            </a:r>
            <a:r>
              <a:rPr lang="en-US" sz="1800" dirty="0" err="1">
                <a:solidFill>
                  <a:schemeClr val="accent1">
                    <a:lumMod val="20000"/>
                    <a:lumOff val="80000"/>
                  </a:schemeClr>
                </a:solidFill>
              </a:rPr>
              <a:t>root`@`localhost</a:t>
            </a:r>
            <a:r>
              <a:rPr lang="en-US" sz="1800" dirty="0">
                <a:solidFill>
                  <a:schemeClr val="accent1">
                    <a:lumMod val="20000"/>
                    <a:lumOff val="80000"/>
                  </a:schemeClr>
                </a:solidFill>
              </a:rPr>
              <a:t>` TRIGGER `</a:t>
            </a:r>
            <a:r>
              <a:rPr lang="en-US" sz="1800" dirty="0" err="1">
                <a:solidFill>
                  <a:schemeClr val="accent1">
                    <a:lumMod val="20000"/>
                    <a:lumOff val="80000"/>
                  </a:schemeClr>
                </a:solidFill>
              </a:rPr>
              <a:t>order_AFTER_INSERT</a:t>
            </a:r>
            <a:r>
              <a:rPr lang="en-US" sz="1800" dirty="0">
                <a:solidFill>
                  <a:schemeClr val="accent1">
                    <a:lumMod val="20000"/>
                    <a:lumOff val="80000"/>
                  </a:schemeClr>
                </a:solidFill>
              </a:rPr>
              <a:t>` AFTER INSERT ON `order` FOR EACH ROW BEGIN</a:t>
            </a:r>
          </a:p>
          <a:p>
            <a:r>
              <a:rPr lang="en-US" sz="1800" dirty="0">
                <a:solidFill>
                  <a:schemeClr val="accent1">
                    <a:lumMod val="20000"/>
                    <a:lumOff val="80000"/>
                  </a:schemeClr>
                </a:solidFill>
              </a:rPr>
              <a:t>	insert into </a:t>
            </a:r>
            <a:r>
              <a:rPr lang="en-US" sz="1800" dirty="0" err="1">
                <a:solidFill>
                  <a:schemeClr val="accent1">
                    <a:lumMod val="20000"/>
                    <a:lumOff val="80000"/>
                  </a:schemeClr>
                </a:solidFill>
              </a:rPr>
              <a:t>niner_eats.delivery</a:t>
            </a:r>
            <a:r>
              <a:rPr lang="en-US" sz="1800" dirty="0">
                <a:solidFill>
                  <a:schemeClr val="accent1">
                    <a:lumMod val="20000"/>
                    <a:lumOff val="80000"/>
                  </a:schemeClr>
                </a:solidFill>
              </a:rPr>
              <a:t> (</a:t>
            </a:r>
            <a:r>
              <a:rPr lang="en-US" sz="1800" dirty="0" err="1">
                <a:solidFill>
                  <a:schemeClr val="accent1">
                    <a:lumMod val="20000"/>
                    <a:lumOff val="80000"/>
                  </a:schemeClr>
                </a:solidFill>
              </a:rPr>
              <a:t>driver_id</a:t>
            </a:r>
            <a:r>
              <a:rPr lang="en-US" sz="1800" dirty="0">
                <a:solidFill>
                  <a:schemeClr val="accent1">
                    <a:lumMod val="20000"/>
                    <a:lumOff val="80000"/>
                  </a:schemeClr>
                </a:solidFill>
              </a:rPr>
              <a:t>, </a:t>
            </a:r>
            <a:r>
              <a:rPr lang="en-US" sz="1800" dirty="0" err="1">
                <a:solidFill>
                  <a:schemeClr val="accent1">
                    <a:lumMod val="20000"/>
                    <a:lumOff val="80000"/>
                  </a:schemeClr>
                </a:solidFill>
              </a:rPr>
              <a:t>vehicle_id</a:t>
            </a:r>
            <a:r>
              <a:rPr lang="en-US" sz="1800" dirty="0">
                <a:solidFill>
                  <a:schemeClr val="accent1">
                    <a:lumMod val="20000"/>
                    <a:lumOff val="80000"/>
                  </a:schemeClr>
                </a:solidFill>
              </a:rPr>
              <a:t>) values(</a:t>
            </a:r>
            <a:r>
              <a:rPr lang="en-US" sz="1800" dirty="0" err="1">
                <a:solidFill>
                  <a:schemeClr val="accent1">
                    <a:lumMod val="20000"/>
                    <a:lumOff val="80000"/>
                  </a:schemeClr>
                </a:solidFill>
              </a:rPr>
              <a:t>new.driver_id</a:t>
            </a:r>
            <a:r>
              <a:rPr lang="en-US" sz="1800" dirty="0">
                <a:solidFill>
                  <a:schemeClr val="accent1">
                    <a:lumMod val="20000"/>
                    <a:lumOff val="80000"/>
                  </a:schemeClr>
                </a:solidFill>
              </a:rPr>
              <a:t>, 2);</a:t>
            </a:r>
          </a:p>
          <a:p>
            <a:r>
              <a:rPr lang="en-US" sz="1800" dirty="0">
                <a:solidFill>
                  <a:schemeClr val="accent1">
                    <a:lumMod val="20000"/>
                    <a:lumOff val="80000"/>
                  </a:schemeClr>
                </a:solidFill>
              </a:rPr>
              <a:t>END</a:t>
            </a:r>
          </a:p>
          <a:p>
            <a:endParaRPr lang="en-US" sz="1800" dirty="0">
              <a:solidFill>
                <a:schemeClr val="accent1">
                  <a:lumMod val="20000"/>
                  <a:lumOff val="80000"/>
                </a:schemeClr>
              </a:solidFill>
            </a:endParaRPr>
          </a:p>
          <a:p>
            <a:endParaRPr lang="en-US" sz="1800" dirty="0">
              <a:solidFill>
                <a:schemeClr val="accent1">
                  <a:lumMod val="20000"/>
                  <a:lumOff val="80000"/>
                </a:schemeClr>
              </a:solidFill>
            </a:endParaRPr>
          </a:p>
          <a:p>
            <a:endParaRPr lang="en-US" sz="1800" dirty="0"/>
          </a:p>
        </p:txBody>
      </p:sp>
      <p:pic>
        <p:nvPicPr>
          <p:cNvPr id="6" name="Picture 5">
            <a:extLst>
              <a:ext uri="{FF2B5EF4-FFF2-40B4-BE49-F238E27FC236}">
                <a16:creationId xmlns:a16="http://schemas.microsoft.com/office/drawing/2014/main" id="{EBFD12E5-189E-4090-B2CD-AD87AA324F9C}"/>
              </a:ext>
            </a:extLst>
          </p:cNvPr>
          <p:cNvPicPr>
            <a:picLocks noChangeAspect="1"/>
          </p:cNvPicPr>
          <p:nvPr/>
        </p:nvPicPr>
        <p:blipFill>
          <a:blip r:embed="rId2"/>
          <a:stretch>
            <a:fillRect/>
          </a:stretch>
        </p:blipFill>
        <p:spPr>
          <a:xfrm>
            <a:off x="56561" y="2743201"/>
            <a:ext cx="9011239" cy="3124200"/>
          </a:xfrm>
          <a:prstGeom prst="rect">
            <a:avLst/>
          </a:prstGeom>
        </p:spPr>
      </p:pic>
    </p:spTree>
    <p:extLst>
      <p:ext uri="{BB962C8B-B14F-4D97-AF65-F5344CB8AC3E}">
        <p14:creationId xmlns:p14="http://schemas.microsoft.com/office/powerpoint/2010/main" val="229482343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D2DE-881F-43F0-A026-2CCD86F4A93D}"/>
              </a:ext>
            </a:extLst>
          </p:cNvPr>
          <p:cNvSpPr>
            <a:spLocks noGrp="1"/>
          </p:cNvSpPr>
          <p:nvPr>
            <p:ph type="ctrTitle"/>
          </p:nvPr>
        </p:nvSpPr>
        <p:spPr>
          <a:xfrm>
            <a:off x="1219200" y="12569"/>
            <a:ext cx="7043208" cy="1054231"/>
          </a:xfrm>
        </p:spPr>
        <p:txBody>
          <a:bodyPr/>
          <a:lstStyle/>
          <a:p>
            <a:pPr algn="ctr"/>
            <a:r>
              <a:rPr lang="en-US" dirty="0"/>
              <a:t>View #1</a:t>
            </a:r>
          </a:p>
        </p:txBody>
      </p:sp>
      <p:sp>
        <p:nvSpPr>
          <p:cNvPr id="3" name="Subtitle 2">
            <a:extLst>
              <a:ext uri="{FF2B5EF4-FFF2-40B4-BE49-F238E27FC236}">
                <a16:creationId xmlns:a16="http://schemas.microsoft.com/office/drawing/2014/main" id="{1D28907F-CE03-4FFD-996F-E78B0891DA45}"/>
              </a:ext>
            </a:extLst>
          </p:cNvPr>
          <p:cNvSpPr>
            <a:spLocks noGrp="1"/>
          </p:cNvSpPr>
          <p:nvPr>
            <p:ph type="subTitle" idx="1"/>
          </p:nvPr>
        </p:nvSpPr>
        <p:spPr>
          <a:xfrm>
            <a:off x="990600" y="990600"/>
            <a:ext cx="7696200" cy="3816053"/>
          </a:xfrm>
        </p:spPr>
        <p:txBody>
          <a:bodyPr/>
          <a:lstStyle/>
          <a:p>
            <a:r>
              <a:rPr lang="en-US" sz="1800" dirty="0"/>
              <a:t>The below view </a:t>
            </a:r>
            <a:r>
              <a:rPr lang="en-US" sz="1800" dirty="0" err="1"/>
              <a:t>person_join</a:t>
            </a:r>
            <a:r>
              <a:rPr lang="en-US" sz="1800" dirty="0"/>
              <a:t> will contain names of students and their details whose major is Computer Science.</a:t>
            </a:r>
          </a:p>
          <a:p>
            <a:endParaRPr lang="en-US" sz="1800" dirty="0"/>
          </a:p>
          <a:p>
            <a:r>
              <a:rPr lang="en-US" sz="1800" dirty="0">
                <a:solidFill>
                  <a:schemeClr val="accent1">
                    <a:lumMod val="20000"/>
                    <a:lumOff val="80000"/>
                  </a:schemeClr>
                </a:solidFill>
              </a:rPr>
              <a:t>CREATE </a:t>
            </a:r>
          </a:p>
          <a:p>
            <a:r>
              <a:rPr lang="en-US" sz="1800" dirty="0">
                <a:solidFill>
                  <a:schemeClr val="accent1">
                    <a:lumMod val="20000"/>
                    <a:lumOff val="80000"/>
                  </a:schemeClr>
                </a:solidFill>
              </a:rPr>
              <a:t>    ALGORITHM = UNDEFINED </a:t>
            </a:r>
          </a:p>
          <a:p>
            <a:r>
              <a:rPr lang="en-US" sz="1800" dirty="0">
                <a:solidFill>
                  <a:schemeClr val="accent1">
                    <a:lumMod val="20000"/>
                    <a:lumOff val="80000"/>
                  </a:schemeClr>
                </a:solidFill>
              </a:rPr>
              <a:t>    DEFINER = `</a:t>
            </a:r>
            <a:r>
              <a:rPr lang="en-US" sz="1800" dirty="0" err="1">
                <a:solidFill>
                  <a:schemeClr val="accent1">
                    <a:lumMod val="20000"/>
                    <a:lumOff val="80000"/>
                  </a:schemeClr>
                </a:solidFill>
              </a:rPr>
              <a:t>root`@`localhost</a:t>
            </a:r>
            <a:r>
              <a:rPr lang="en-US" sz="1800" dirty="0">
                <a:solidFill>
                  <a:schemeClr val="accent1">
                    <a:lumMod val="20000"/>
                    <a:lumOff val="80000"/>
                  </a:schemeClr>
                </a:solidFill>
              </a:rPr>
              <a:t>` </a:t>
            </a:r>
          </a:p>
          <a:p>
            <a:r>
              <a:rPr lang="en-US" sz="1800" dirty="0">
                <a:solidFill>
                  <a:schemeClr val="accent1">
                    <a:lumMod val="20000"/>
                    <a:lumOff val="80000"/>
                  </a:schemeClr>
                </a:solidFill>
              </a:rPr>
              <a:t>    SQL SECURITY DEFINER</a:t>
            </a:r>
          </a:p>
          <a:p>
            <a:r>
              <a:rPr lang="en-US" sz="1800" dirty="0">
                <a:solidFill>
                  <a:schemeClr val="accent1">
                    <a:lumMod val="20000"/>
                    <a:lumOff val="80000"/>
                  </a:schemeClr>
                </a:solidFill>
              </a:rPr>
              <a:t>VIEW `niner_eats`.`</a:t>
            </a:r>
            <a:r>
              <a:rPr lang="en-US" sz="1800" dirty="0" err="1">
                <a:solidFill>
                  <a:schemeClr val="accent1">
                    <a:lumMod val="20000"/>
                    <a:lumOff val="80000"/>
                  </a:schemeClr>
                </a:solidFill>
              </a:rPr>
              <a:t>person_join</a:t>
            </a:r>
            <a:r>
              <a:rPr lang="en-US" sz="1800" dirty="0">
                <a:solidFill>
                  <a:schemeClr val="accent1">
                    <a:lumMod val="20000"/>
                    <a:lumOff val="80000"/>
                  </a:schemeClr>
                </a:solidFill>
              </a:rPr>
              <a:t>` AS</a:t>
            </a:r>
          </a:p>
          <a:p>
            <a:r>
              <a:rPr lang="en-US" sz="1800" dirty="0">
                <a:solidFill>
                  <a:schemeClr val="accent1">
                    <a:lumMod val="20000"/>
                    <a:lumOff val="80000"/>
                  </a:schemeClr>
                </a:solidFill>
              </a:rPr>
              <a:t>    SELECT </a:t>
            </a:r>
          </a:p>
          <a:p>
            <a:r>
              <a:rPr lang="en-US" sz="1800" dirty="0">
                <a:solidFill>
                  <a:schemeClr val="accent1">
                    <a:lumMod val="20000"/>
                    <a:lumOff val="80000"/>
                  </a:schemeClr>
                </a:solidFill>
              </a:rPr>
              <a:t>        `niner_eats`.`person`.`</a:t>
            </a:r>
            <a:r>
              <a:rPr lang="en-US" sz="1800" dirty="0" err="1">
                <a:solidFill>
                  <a:schemeClr val="accent1">
                    <a:lumMod val="20000"/>
                    <a:lumOff val="80000"/>
                  </a:schemeClr>
                </a:solidFill>
              </a:rPr>
              <a:t>person_id</a:t>
            </a:r>
            <a:r>
              <a:rPr lang="en-US" sz="1800" dirty="0">
                <a:solidFill>
                  <a:schemeClr val="accent1">
                    <a:lumMod val="20000"/>
                    <a:lumOff val="80000"/>
                  </a:schemeClr>
                </a:solidFill>
              </a:rPr>
              <a:t>` AS `</a:t>
            </a:r>
            <a:r>
              <a:rPr lang="en-US" sz="1800" dirty="0" err="1">
                <a:solidFill>
                  <a:schemeClr val="accent1">
                    <a:lumMod val="20000"/>
                    <a:lumOff val="80000"/>
                  </a:schemeClr>
                </a:solidFill>
              </a:rPr>
              <a:t>person_id</a:t>
            </a:r>
            <a:r>
              <a:rPr lang="en-US" sz="1800" dirty="0">
                <a:solidFill>
                  <a:schemeClr val="accent1">
                    <a:lumMod val="20000"/>
                    <a:lumOff val="80000"/>
                  </a:schemeClr>
                </a:solidFill>
              </a:rPr>
              <a:t>`,</a:t>
            </a:r>
          </a:p>
          <a:p>
            <a:r>
              <a:rPr lang="en-US" sz="1800" dirty="0">
                <a:solidFill>
                  <a:schemeClr val="accent1">
                    <a:lumMod val="20000"/>
                    <a:lumOff val="80000"/>
                  </a:schemeClr>
                </a:solidFill>
              </a:rPr>
              <a:t>        `niner_eats`.`person`.`</a:t>
            </a:r>
            <a:r>
              <a:rPr lang="en-US" sz="1800" dirty="0" err="1">
                <a:solidFill>
                  <a:schemeClr val="accent1">
                    <a:lumMod val="20000"/>
                    <a:lumOff val="80000"/>
                  </a:schemeClr>
                </a:solidFill>
              </a:rPr>
              <a:t>person_name</a:t>
            </a:r>
            <a:r>
              <a:rPr lang="en-US" sz="1800" dirty="0">
                <a:solidFill>
                  <a:schemeClr val="accent1">
                    <a:lumMod val="20000"/>
                    <a:lumOff val="80000"/>
                  </a:schemeClr>
                </a:solidFill>
              </a:rPr>
              <a:t>` AS `</a:t>
            </a:r>
            <a:r>
              <a:rPr lang="en-US" sz="1800" dirty="0" err="1">
                <a:solidFill>
                  <a:schemeClr val="accent1">
                    <a:lumMod val="20000"/>
                    <a:lumOff val="80000"/>
                  </a:schemeClr>
                </a:solidFill>
              </a:rPr>
              <a:t>person_name</a:t>
            </a:r>
            <a:r>
              <a:rPr lang="en-US" sz="1800" dirty="0">
                <a:solidFill>
                  <a:schemeClr val="accent1">
                    <a:lumMod val="20000"/>
                    <a:lumOff val="80000"/>
                  </a:schemeClr>
                </a:solidFill>
              </a:rPr>
              <a:t>`,</a:t>
            </a:r>
          </a:p>
          <a:p>
            <a:r>
              <a:rPr lang="en-US" sz="1800" dirty="0">
                <a:solidFill>
                  <a:schemeClr val="accent1">
                    <a:lumMod val="20000"/>
                    <a:lumOff val="80000"/>
                  </a:schemeClr>
                </a:solidFill>
              </a:rPr>
              <a:t>        `niner_eats`.`person`.`</a:t>
            </a:r>
            <a:r>
              <a:rPr lang="en-US" sz="1800" dirty="0" err="1">
                <a:solidFill>
                  <a:schemeClr val="accent1">
                    <a:lumMod val="20000"/>
                    <a:lumOff val="80000"/>
                  </a:schemeClr>
                </a:solidFill>
              </a:rPr>
              <a:t>person_email</a:t>
            </a:r>
            <a:r>
              <a:rPr lang="en-US" sz="1800" dirty="0">
                <a:solidFill>
                  <a:schemeClr val="accent1">
                    <a:lumMod val="20000"/>
                    <a:lumOff val="80000"/>
                  </a:schemeClr>
                </a:solidFill>
              </a:rPr>
              <a:t>` AS `</a:t>
            </a:r>
            <a:r>
              <a:rPr lang="en-US" sz="1800" dirty="0" err="1">
                <a:solidFill>
                  <a:schemeClr val="accent1">
                    <a:lumMod val="20000"/>
                    <a:lumOff val="80000"/>
                  </a:schemeClr>
                </a:solidFill>
              </a:rPr>
              <a:t>person_email</a:t>
            </a:r>
            <a:r>
              <a:rPr lang="en-US" sz="1800" dirty="0">
                <a:solidFill>
                  <a:schemeClr val="accent1">
                    <a:lumMod val="20000"/>
                    <a:lumOff val="80000"/>
                  </a:schemeClr>
                </a:solidFill>
              </a:rPr>
              <a:t>`,</a:t>
            </a:r>
          </a:p>
          <a:p>
            <a:r>
              <a:rPr lang="en-US" sz="1800" dirty="0">
                <a:solidFill>
                  <a:schemeClr val="accent1">
                    <a:lumMod val="20000"/>
                    <a:lumOff val="80000"/>
                  </a:schemeClr>
                </a:solidFill>
              </a:rPr>
              <a:t>        `niner_eats`.`student`.`</a:t>
            </a:r>
            <a:r>
              <a:rPr lang="en-US" sz="1800" dirty="0" err="1">
                <a:solidFill>
                  <a:schemeClr val="accent1">
                    <a:lumMod val="20000"/>
                    <a:lumOff val="80000"/>
                  </a:schemeClr>
                </a:solidFill>
              </a:rPr>
              <a:t>student_id</a:t>
            </a:r>
            <a:r>
              <a:rPr lang="en-US" sz="1800" dirty="0">
                <a:solidFill>
                  <a:schemeClr val="accent1">
                    <a:lumMod val="20000"/>
                    <a:lumOff val="80000"/>
                  </a:schemeClr>
                </a:solidFill>
              </a:rPr>
              <a:t>` AS `</a:t>
            </a:r>
            <a:r>
              <a:rPr lang="en-US" sz="1800" dirty="0" err="1">
                <a:solidFill>
                  <a:schemeClr val="accent1">
                    <a:lumMod val="20000"/>
                    <a:lumOff val="80000"/>
                  </a:schemeClr>
                </a:solidFill>
              </a:rPr>
              <a:t>student_id</a:t>
            </a:r>
            <a:r>
              <a:rPr lang="en-US" sz="1800" dirty="0">
                <a:solidFill>
                  <a:schemeClr val="accent1">
                    <a:lumMod val="20000"/>
                    <a:lumOff val="80000"/>
                  </a:schemeClr>
                </a:solidFill>
              </a:rPr>
              <a:t>`,</a:t>
            </a:r>
          </a:p>
          <a:p>
            <a:r>
              <a:rPr lang="en-US" sz="1800" dirty="0">
                <a:solidFill>
                  <a:schemeClr val="accent1">
                    <a:lumMod val="20000"/>
                    <a:lumOff val="80000"/>
                  </a:schemeClr>
                </a:solidFill>
              </a:rPr>
              <a:t>        `niner_eats`.`student`.`</a:t>
            </a:r>
            <a:r>
              <a:rPr lang="en-US" sz="1800" dirty="0" err="1">
                <a:solidFill>
                  <a:schemeClr val="accent1">
                    <a:lumMod val="20000"/>
                    <a:lumOff val="80000"/>
                  </a:schemeClr>
                </a:solidFill>
              </a:rPr>
              <a:t>graduation_year</a:t>
            </a:r>
            <a:r>
              <a:rPr lang="en-US" sz="1800" dirty="0">
                <a:solidFill>
                  <a:schemeClr val="accent1">
                    <a:lumMod val="20000"/>
                    <a:lumOff val="80000"/>
                  </a:schemeClr>
                </a:solidFill>
              </a:rPr>
              <a:t>` AS `</a:t>
            </a:r>
            <a:r>
              <a:rPr lang="en-US" sz="1800" dirty="0" err="1">
                <a:solidFill>
                  <a:schemeClr val="accent1">
                    <a:lumMod val="20000"/>
                    <a:lumOff val="80000"/>
                  </a:schemeClr>
                </a:solidFill>
              </a:rPr>
              <a:t>graduation_year</a:t>
            </a:r>
            <a:r>
              <a:rPr lang="en-US" sz="1800" dirty="0">
                <a:solidFill>
                  <a:schemeClr val="accent1">
                    <a:lumMod val="20000"/>
                    <a:lumOff val="80000"/>
                  </a:schemeClr>
                </a:solidFill>
              </a:rPr>
              <a:t>`</a:t>
            </a:r>
          </a:p>
          <a:p>
            <a:r>
              <a:rPr lang="en-US" sz="1800" dirty="0">
                <a:solidFill>
                  <a:schemeClr val="accent1">
                    <a:lumMod val="20000"/>
                    <a:lumOff val="80000"/>
                  </a:schemeClr>
                </a:solidFill>
              </a:rPr>
              <a:t>    FROM</a:t>
            </a:r>
          </a:p>
          <a:p>
            <a:r>
              <a:rPr lang="en-US" sz="1800" dirty="0">
                <a:solidFill>
                  <a:schemeClr val="accent1">
                    <a:lumMod val="20000"/>
                    <a:lumOff val="80000"/>
                  </a:schemeClr>
                </a:solidFill>
              </a:rPr>
              <a:t>        (`</a:t>
            </a:r>
            <a:r>
              <a:rPr lang="en-US" sz="1800" dirty="0" err="1">
                <a:solidFill>
                  <a:schemeClr val="accent1">
                    <a:lumMod val="20000"/>
                    <a:lumOff val="80000"/>
                  </a:schemeClr>
                </a:solidFill>
              </a:rPr>
              <a:t>niner_eats`.`person</a:t>
            </a:r>
            <a:r>
              <a:rPr lang="en-US" sz="1800" dirty="0">
                <a:solidFill>
                  <a:schemeClr val="accent1">
                    <a:lumMod val="20000"/>
                    <a:lumOff val="80000"/>
                  </a:schemeClr>
                </a:solidFill>
              </a:rPr>
              <a:t>`</a:t>
            </a:r>
          </a:p>
          <a:p>
            <a:r>
              <a:rPr lang="en-US" sz="1800" dirty="0">
                <a:solidFill>
                  <a:schemeClr val="accent1">
                    <a:lumMod val="20000"/>
                    <a:lumOff val="80000"/>
                  </a:schemeClr>
                </a:solidFill>
              </a:rPr>
              <a:t>        JOIN `</a:t>
            </a:r>
            <a:r>
              <a:rPr lang="en-US" sz="1800" dirty="0" err="1">
                <a:solidFill>
                  <a:schemeClr val="accent1">
                    <a:lumMod val="20000"/>
                    <a:lumOff val="80000"/>
                  </a:schemeClr>
                </a:solidFill>
              </a:rPr>
              <a:t>niner_eats`.`student</a:t>
            </a:r>
            <a:r>
              <a:rPr lang="en-US" sz="1800" dirty="0">
                <a:solidFill>
                  <a:schemeClr val="accent1">
                    <a:lumMod val="20000"/>
                    <a:lumOff val="80000"/>
                  </a:schemeClr>
                </a:solidFill>
              </a:rPr>
              <a:t>` ON ((`niner_eats`.`student`.`</a:t>
            </a:r>
            <a:r>
              <a:rPr lang="en-US" sz="1800" dirty="0" err="1">
                <a:solidFill>
                  <a:schemeClr val="accent1">
                    <a:lumMod val="20000"/>
                    <a:lumOff val="80000"/>
                  </a:schemeClr>
                </a:solidFill>
              </a:rPr>
              <a:t>person_id</a:t>
            </a:r>
            <a:r>
              <a:rPr lang="en-US" sz="1800" dirty="0">
                <a:solidFill>
                  <a:schemeClr val="accent1">
                    <a:lumMod val="20000"/>
                    <a:lumOff val="80000"/>
                  </a:schemeClr>
                </a:solidFill>
              </a:rPr>
              <a:t>` = `niner_eats`.`person`.`</a:t>
            </a:r>
            <a:r>
              <a:rPr lang="en-US" sz="1800" dirty="0" err="1">
                <a:solidFill>
                  <a:schemeClr val="accent1">
                    <a:lumMod val="20000"/>
                    <a:lumOff val="80000"/>
                  </a:schemeClr>
                </a:solidFill>
              </a:rPr>
              <a:t>person_id</a:t>
            </a:r>
            <a:r>
              <a:rPr lang="en-US" sz="1800" dirty="0">
                <a:solidFill>
                  <a:schemeClr val="accent1">
                    <a:lumMod val="20000"/>
                    <a:lumOff val="80000"/>
                  </a:schemeClr>
                </a:solidFill>
              </a:rPr>
              <a:t>`)))</a:t>
            </a:r>
          </a:p>
          <a:p>
            <a:r>
              <a:rPr lang="en-US" sz="1800" dirty="0">
                <a:solidFill>
                  <a:schemeClr val="accent1">
                    <a:lumMod val="20000"/>
                    <a:lumOff val="80000"/>
                  </a:schemeClr>
                </a:solidFill>
              </a:rPr>
              <a:t>    WHERE</a:t>
            </a:r>
          </a:p>
          <a:p>
            <a:r>
              <a:rPr lang="en-US" sz="1800" dirty="0">
                <a:solidFill>
                  <a:schemeClr val="accent1">
                    <a:lumMod val="20000"/>
                    <a:lumOff val="80000"/>
                  </a:schemeClr>
                </a:solidFill>
              </a:rPr>
              <a:t>        (`</a:t>
            </a:r>
            <a:r>
              <a:rPr lang="en-US" sz="1800" dirty="0" err="1">
                <a:solidFill>
                  <a:schemeClr val="accent1">
                    <a:lumMod val="20000"/>
                    <a:lumOff val="80000"/>
                  </a:schemeClr>
                </a:solidFill>
              </a:rPr>
              <a:t>niner_eats`.`student`.`major</a:t>
            </a:r>
            <a:r>
              <a:rPr lang="en-US" sz="1800" dirty="0">
                <a:solidFill>
                  <a:schemeClr val="accent1">
                    <a:lumMod val="20000"/>
                    <a:lumOff val="80000"/>
                  </a:schemeClr>
                </a:solidFill>
              </a:rPr>
              <a:t>` = 'Computer Science')</a:t>
            </a:r>
          </a:p>
        </p:txBody>
      </p:sp>
    </p:spTree>
    <p:extLst>
      <p:ext uri="{BB962C8B-B14F-4D97-AF65-F5344CB8AC3E}">
        <p14:creationId xmlns:p14="http://schemas.microsoft.com/office/powerpoint/2010/main" val="19331565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D780-B60A-45A9-8B7D-989AE81C6909}"/>
              </a:ext>
            </a:extLst>
          </p:cNvPr>
          <p:cNvSpPr>
            <a:spLocks noGrp="1"/>
          </p:cNvSpPr>
          <p:nvPr>
            <p:ph type="ctrTitle"/>
          </p:nvPr>
        </p:nvSpPr>
        <p:spPr>
          <a:xfrm>
            <a:off x="1371600" y="0"/>
            <a:ext cx="7043208" cy="990600"/>
          </a:xfrm>
        </p:spPr>
        <p:txBody>
          <a:bodyPr/>
          <a:lstStyle/>
          <a:p>
            <a:pPr algn="ctr"/>
            <a:r>
              <a:rPr lang="en-US" dirty="0"/>
              <a:t>View #1</a:t>
            </a:r>
          </a:p>
        </p:txBody>
      </p:sp>
      <p:pic>
        <p:nvPicPr>
          <p:cNvPr id="5" name="Picture 4">
            <a:extLst>
              <a:ext uri="{FF2B5EF4-FFF2-40B4-BE49-F238E27FC236}">
                <a16:creationId xmlns:a16="http://schemas.microsoft.com/office/drawing/2014/main" id="{1BF1A5D1-E205-47FC-BA74-D7897CDA2C87}"/>
              </a:ext>
            </a:extLst>
          </p:cNvPr>
          <p:cNvPicPr>
            <a:picLocks noChangeAspect="1"/>
          </p:cNvPicPr>
          <p:nvPr/>
        </p:nvPicPr>
        <p:blipFill>
          <a:blip r:embed="rId2"/>
          <a:stretch>
            <a:fillRect/>
          </a:stretch>
        </p:blipFill>
        <p:spPr>
          <a:xfrm>
            <a:off x="152400" y="914400"/>
            <a:ext cx="8839200" cy="4876800"/>
          </a:xfrm>
          <a:prstGeom prst="rect">
            <a:avLst/>
          </a:prstGeom>
        </p:spPr>
      </p:pic>
    </p:spTree>
    <p:extLst>
      <p:ext uri="{BB962C8B-B14F-4D97-AF65-F5344CB8AC3E}">
        <p14:creationId xmlns:p14="http://schemas.microsoft.com/office/powerpoint/2010/main" val="168988742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6E61-1F2E-4960-AC2C-6E058C560AA6}"/>
              </a:ext>
            </a:extLst>
          </p:cNvPr>
          <p:cNvSpPr>
            <a:spLocks noGrp="1"/>
          </p:cNvSpPr>
          <p:nvPr>
            <p:ph type="ctrTitle"/>
          </p:nvPr>
        </p:nvSpPr>
        <p:spPr>
          <a:xfrm>
            <a:off x="1369219" y="76201"/>
            <a:ext cx="7043208" cy="914399"/>
          </a:xfrm>
        </p:spPr>
        <p:txBody>
          <a:bodyPr/>
          <a:lstStyle/>
          <a:p>
            <a:pPr algn="ctr"/>
            <a:r>
              <a:rPr lang="en-US" dirty="0"/>
              <a:t>View #2</a:t>
            </a:r>
          </a:p>
        </p:txBody>
      </p:sp>
      <p:sp>
        <p:nvSpPr>
          <p:cNvPr id="3" name="Subtitle 2">
            <a:extLst>
              <a:ext uri="{FF2B5EF4-FFF2-40B4-BE49-F238E27FC236}">
                <a16:creationId xmlns:a16="http://schemas.microsoft.com/office/drawing/2014/main" id="{B55D0FE0-3297-4C3A-9C1F-A8009F77B880}"/>
              </a:ext>
            </a:extLst>
          </p:cNvPr>
          <p:cNvSpPr>
            <a:spLocks noGrp="1"/>
          </p:cNvSpPr>
          <p:nvPr>
            <p:ph type="subTitle" idx="1"/>
          </p:nvPr>
        </p:nvSpPr>
        <p:spPr>
          <a:xfrm>
            <a:off x="1369219" y="914400"/>
            <a:ext cx="7043208" cy="1528465"/>
          </a:xfrm>
        </p:spPr>
        <p:txBody>
          <a:bodyPr/>
          <a:lstStyle/>
          <a:p>
            <a:r>
              <a:rPr lang="en-US" sz="1800" dirty="0"/>
              <a:t>The below view </a:t>
            </a:r>
            <a:r>
              <a:rPr lang="en-US" sz="1800" dirty="0" err="1"/>
              <a:t>person_student</a:t>
            </a:r>
            <a:r>
              <a:rPr lang="en-US" sz="1800" dirty="0"/>
              <a:t> will contain the details of students who have graduated in 2019.</a:t>
            </a:r>
          </a:p>
          <a:p>
            <a:endParaRPr lang="en-US" sz="1800" dirty="0"/>
          </a:p>
          <a:p>
            <a:r>
              <a:rPr lang="en-US" sz="1800" dirty="0">
                <a:solidFill>
                  <a:schemeClr val="accent1">
                    <a:lumMod val="20000"/>
                    <a:lumOff val="80000"/>
                  </a:schemeClr>
                </a:solidFill>
              </a:rPr>
              <a:t>CREATE </a:t>
            </a:r>
          </a:p>
          <a:p>
            <a:r>
              <a:rPr lang="en-US" sz="1800" dirty="0">
                <a:solidFill>
                  <a:schemeClr val="accent1">
                    <a:lumMod val="20000"/>
                    <a:lumOff val="80000"/>
                  </a:schemeClr>
                </a:solidFill>
              </a:rPr>
              <a:t>    ALGORITHM = UNDEFINED </a:t>
            </a:r>
          </a:p>
          <a:p>
            <a:r>
              <a:rPr lang="en-US" sz="1800" dirty="0">
                <a:solidFill>
                  <a:schemeClr val="accent1">
                    <a:lumMod val="20000"/>
                    <a:lumOff val="80000"/>
                  </a:schemeClr>
                </a:solidFill>
              </a:rPr>
              <a:t>    DEFINER = `</a:t>
            </a:r>
            <a:r>
              <a:rPr lang="en-US" sz="1800" dirty="0" err="1">
                <a:solidFill>
                  <a:schemeClr val="accent1">
                    <a:lumMod val="20000"/>
                    <a:lumOff val="80000"/>
                  </a:schemeClr>
                </a:solidFill>
              </a:rPr>
              <a:t>root`@`localhost</a:t>
            </a:r>
            <a:r>
              <a:rPr lang="en-US" sz="1800" dirty="0">
                <a:solidFill>
                  <a:schemeClr val="accent1">
                    <a:lumMod val="20000"/>
                    <a:lumOff val="80000"/>
                  </a:schemeClr>
                </a:solidFill>
              </a:rPr>
              <a:t>` </a:t>
            </a:r>
          </a:p>
          <a:p>
            <a:r>
              <a:rPr lang="en-US" sz="1800" dirty="0">
                <a:solidFill>
                  <a:schemeClr val="accent1">
                    <a:lumMod val="20000"/>
                    <a:lumOff val="80000"/>
                  </a:schemeClr>
                </a:solidFill>
              </a:rPr>
              <a:t>    SQL SECURITY DEFINER</a:t>
            </a:r>
          </a:p>
          <a:p>
            <a:r>
              <a:rPr lang="en-US" sz="1800" dirty="0">
                <a:solidFill>
                  <a:schemeClr val="accent1">
                    <a:lumMod val="20000"/>
                    <a:lumOff val="80000"/>
                  </a:schemeClr>
                </a:solidFill>
              </a:rPr>
              <a:t>VIEW `niner_eats`.`</a:t>
            </a:r>
            <a:r>
              <a:rPr lang="en-US" sz="1800" dirty="0" err="1">
                <a:solidFill>
                  <a:schemeClr val="accent1">
                    <a:lumMod val="20000"/>
                    <a:lumOff val="80000"/>
                  </a:schemeClr>
                </a:solidFill>
              </a:rPr>
              <a:t>person_student</a:t>
            </a:r>
            <a:r>
              <a:rPr lang="en-US" sz="1800" dirty="0">
                <a:solidFill>
                  <a:schemeClr val="accent1">
                    <a:lumMod val="20000"/>
                    <a:lumOff val="80000"/>
                  </a:schemeClr>
                </a:solidFill>
              </a:rPr>
              <a:t>` AS</a:t>
            </a:r>
          </a:p>
          <a:p>
            <a:r>
              <a:rPr lang="en-US" sz="1800" dirty="0">
                <a:solidFill>
                  <a:schemeClr val="accent1">
                    <a:lumMod val="20000"/>
                    <a:lumOff val="80000"/>
                  </a:schemeClr>
                </a:solidFill>
              </a:rPr>
              <a:t>    SELECT </a:t>
            </a:r>
          </a:p>
          <a:p>
            <a:r>
              <a:rPr lang="en-US" sz="1800" dirty="0">
                <a:solidFill>
                  <a:schemeClr val="accent1">
                    <a:lumMod val="20000"/>
                    <a:lumOff val="80000"/>
                  </a:schemeClr>
                </a:solidFill>
              </a:rPr>
              <a:t>        `a`.`</a:t>
            </a:r>
            <a:r>
              <a:rPr lang="en-US" sz="1800" dirty="0" err="1">
                <a:solidFill>
                  <a:schemeClr val="accent1">
                    <a:lumMod val="20000"/>
                    <a:lumOff val="80000"/>
                  </a:schemeClr>
                </a:solidFill>
              </a:rPr>
              <a:t>person_id</a:t>
            </a:r>
            <a:r>
              <a:rPr lang="en-US" sz="1800" dirty="0">
                <a:solidFill>
                  <a:schemeClr val="accent1">
                    <a:lumMod val="20000"/>
                    <a:lumOff val="80000"/>
                  </a:schemeClr>
                </a:solidFill>
              </a:rPr>
              <a:t>` AS `</a:t>
            </a:r>
            <a:r>
              <a:rPr lang="en-US" sz="1800" dirty="0" err="1">
                <a:solidFill>
                  <a:schemeClr val="accent1">
                    <a:lumMod val="20000"/>
                    <a:lumOff val="80000"/>
                  </a:schemeClr>
                </a:solidFill>
              </a:rPr>
              <a:t>person_id</a:t>
            </a:r>
            <a:r>
              <a:rPr lang="en-US" sz="1800" dirty="0">
                <a:solidFill>
                  <a:schemeClr val="accent1">
                    <a:lumMod val="20000"/>
                    <a:lumOff val="80000"/>
                  </a:schemeClr>
                </a:solidFill>
              </a:rPr>
              <a:t>`,</a:t>
            </a:r>
          </a:p>
          <a:p>
            <a:r>
              <a:rPr lang="en-US" sz="1800" dirty="0">
                <a:solidFill>
                  <a:schemeClr val="accent1">
                    <a:lumMod val="20000"/>
                    <a:lumOff val="80000"/>
                  </a:schemeClr>
                </a:solidFill>
              </a:rPr>
              <a:t>        `a`.`</a:t>
            </a:r>
            <a:r>
              <a:rPr lang="en-US" sz="1800" dirty="0" err="1">
                <a:solidFill>
                  <a:schemeClr val="accent1">
                    <a:lumMod val="20000"/>
                    <a:lumOff val="80000"/>
                  </a:schemeClr>
                </a:solidFill>
              </a:rPr>
              <a:t>person_name</a:t>
            </a:r>
            <a:r>
              <a:rPr lang="en-US" sz="1800" dirty="0">
                <a:solidFill>
                  <a:schemeClr val="accent1">
                    <a:lumMod val="20000"/>
                    <a:lumOff val="80000"/>
                  </a:schemeClr>
                </a:solidFill>
              </a:rPr>
              <a:t>` AS `</a:t>
            </a:r>
            <a:r>
              <a:rPr lang="en-US" sz="1800" dirty="0" err="1">
                <a:solidFill>
                  <a:schemeClr val="accent1">
                    <a:lumMod val="20000"/>
                    <a:lumOff val="80000"/>
                  </a:schemeClr>
                </a:solidFill>
              </a:rPr>
              <a:t>person_name</a:t>
            </a:r>
            <a:r>
              <a:rPr lang="en-US" sz="1800" dirty="0">
                <a:solidFill>
                  <a:schemeClr val="accent1">
                    <a:lumMod val="20000"/>
                    <a:lumOff val="80000"/>
                  </a:schemeClr>
                </a:solidFill>
              </a:rPr>
              <a:t>`,</a:t>
            </a:r>
          </a:p>
          <a:p>
            <a:r>
              <a:rPr lang="en-US" sz="1800" dirty="0">
                <a:solidFill>
                  <a:schemeClr val="accent1">
                    <a:lumMod val="20000"/>
                    <a:lumOff val="80000"/>
                  </a:schemeClr>
                </a:solidFill>
              </a:rPr>
              <a:t>        `a`.`</a:t>
            </a:r>
            <a:r>
              <a:rPr lang="en-US" sz="1800" dirty="0" err="1">
                <a:solidFill>
                  <a:schemeClr val="accent1">
                    <a:lumMod val="20000"/>
                    <a:lumOff val="80000"/>
                  </a:schemeClr>
                </a:solidFill>
              </a:rPr>
              <a:t>person_email</a:t>
            </a:r>
            <a:r>
              <a:rPr lang="en-US" sz="1800" dirty="0">
                <a:solidFill>
                  <a:schemeClr val="accent1">
                    <a:lumMod val="20000"/>
                    <a:lumOff val="80000"/>
                  </a:schemeClr>
                </a:solidFill>
              </a:rPr>
              <a:t>` AS `</a:t>
            </a:r>
            <a:r>
              <a:rPr lang="en-US" sz="1800" dirty="0" err="1">
                <a:solidFill>
                  <a:schemeClr val="accent1">
                    <a:lumMod val="20000"/>
                    <a:lumOff val="80000"/>
                  </a:schemeClr>
                </a:solidFill>
              </a:rPr>
              <a:t>person_email</a:t>
            </a:r>
            <a:r>
              <a:rPr lang="en-US" sz="1800" dirty="0">
                <a:solidFill>
                  <a:schemeClr val="accent1">
                    <a:lumMod val="20000"/>
                    <a:lumOff val="80000"/>
                  </a:schemeClr>
                </a:solidFill>
              </a:rPr>
              <a:t>`,</a:t>
            </a:r>
          </a:p>
          <a:p>
            <a:r>
              <a:rPr lang="en-US" sz="1800" dirty="0">
                <a:solidFill>
                  <a:schemeClr val="accent1">
                    <a:lumMod val="20000"/>
                    <a:lumOff val="80000"/>
                  </a:schemeClr>
                </a:solidFill>
              </a:rPr>
              <a:t>        `</a:t>
            </a:r>
            <a:r>
              <a:rPr lang="en-US" sz="1800" dirty="0" err="1">
                <a:solidFill>
                  <a:schemeClr val="accent1">
                    <a:lumMod val="20000"/>
                    <a:lumOff val="80000"/>
                  </a:schemeClr>
                </a:solidFill>
              </a:rPr>
              <a:t>a`.`cell</a:t>
            </a:r>
            <a:r>
              <a:rPr lang="en-US" sz="1800" dirty="0">
                <a:solidFill>
                  <a:schemeClr val="accent1">
                    <a:lumMod val="20000"/>
                    <a:lumOff val="80000"/>
                  </a:schemeClr>
                </a:solidFill>
              </a:rPr>
              <a:t>` AS `cell`</a:t>
            </a:r>
          </a:p>
          <a:p>
            <a:r>
              <a:rPr lang="en-US" sz="1800" dirty="0">
                <a:solidFill>
                  <a:schemeClr val="accent1">
                    <a:lumMod val="20000"/>
                    <a:lumOff val="80000"/>
                  </a:schemeClr>
                </a:solidFill>
              </a:rPr>
              <a:t>    FROM</a:t>
            </a:r>
          </a:p>
          <a:p>
            <a:r>
              <a:rPr lang="en-US" sz="1800" dirty="0">
                <a:solidFill>
                  <a:schemeClr val="accent1">
                    <a:lumMod val="20000"/>
                    <a:lumOff val="80000"/>
                  </a:schemeClr>
                </a:solidFill>
              </a:rPr>
              <a:t>        `</a:t>
            </a:r>
            <a:r>
              <a:rPr lang="en-US" sz="1800" dirty="0" err="1">
                <a:solidFill>
                  <a:schemeClr val="accent1">
                    <a:lumMod val="20000"/>
                    <a:lumOff val="80000"/>
                  </a:schemeClr>
                </a:solidFill>
              </a:rPr>
              <a:t>niner_eats`.`person</a:t>
            </a:r>
            <a:r>
              <a:rPr lang="en-US" sz="1800" dirty="0">
                <a:solidFill>
                  <a:schemeClr val="accent1">
                    <a:lumMod val="20000"/>
                    <a:lumOff val="80000"/>
                  </a:schemeClr>
                </a:solidFill>
              </a:rPr>
              <a:t>` `a`</a:t>
            </a:r>
          </a:p>
          <a:p>
            <a:r>
              <a:rPr lang="en-US" sz="1800" dirty="0">
                <a:solidFill>
                  <a:schemeClr val="accent1">
                    <a:lumMod val="20000"/>
                    <a:lumOff val="80000"/>
                  </a:schemeClr>
                </a:solidFill>
              </a:rPr>
              <a:t>    WHERE</a:t>
            </a:r>
          </a:p>
          <a:p>
            <a:r>
              <a:rPr lang="en-US" sz="1800" dirty="0">
                <a:solidFill>
                  <a:schemeClr val="accent1">
                    <a:lumMod val="20000"/>
                    <a:lumOff val="80000"/>
                  </a:schemeClr>
                </a:solidFill>
              </a:rPr>
              <a:t>        `a`.`</a:t>
            </a:r>
            <a:r>
              <a:rPr lang="en-US" sz="1800" dirty="0" err="1">
                <a:solidFill>
                  <a:schemeClr val="accent1">
                    <a:lumMod val="20000"/>
                    <a:lumOff val="80000"/>
                  </a:schemeClr>
                </a:solidFill>
              </a:rPr>
              <a:t>person_id</a:t>
            </a:r>
            <a:r>
              <a:rPr lang="en-US" sz="1800" dirty="0">
                <a:solidFill>
                  <a:schemeClr val="accent1">
                    <a:lumMod val="20000"/>
                    <a:lumOff val="80000"/>
                  </a:schemeClr>
                </a:solidFill>
              </a:rPr>
              <a:t>` IN (SELECT </a:t>
            </a:r>
          </a:p>
          <a:p>
            <a:r>
              <a:rPr lang="en-US" sz="1800" dirty="0">
                <a:solidFill>
                  <a:schemeClr val="accent1">
                    <a:lumMod val="20000"/>
                    <a:lumOff val="80000"/>
                  </a:schemeClr>
                </a:solidFill>
              </a:rPr>
              <a:t>                `niner_eats`.`student`.`</a:t>
            </a:r>
            <a:r>
              <a:rPr lang="en-US" sz="1800" dirty="0" err="1">
                <a:solidFill>
                  <a:schemeClr val="accent1">
                    <a:lumMod val="20000"/>
                    <a:lumOff val="80000"/>
                  </a:schemeClr>
                </a:solidFill>
              </a:rPr>
              <a:t>person_id</a:t>
            </a:r>
            <a:r>
              <a:rPr lang="en-US" sz="1800" dirty="0">
                <a:solidFill>
                  <a:schemeClr val="accent1">
                    <a:lumMod val="20000"/>
                    <a:lumOff val="80000"/>
                  </a:schemeClr>
                </a:solidFill>
              </a:rPr>
              <a:t>`</a:t>
            </a:r>
          </a:p>
          <a:p>
            <a:r>
              <a:rPr lang="en-US" sz="1800" dirty="0">
                <a:solidFill>
                  <a:schemeClr val="accent1">
                    <a:lumMod val="20000"/>
                    <a:lumOff val="80000"/>
                  </a:schemeClr>
                </a:solidFill>
              </a:rPr>
              <a:t>            FROM</a:t>
            </a:r>
          </a:p>
          <a:p>
            <a:r>
              <a:rPr lang="en-US" sz="1800" dirty="0">
                <a:solidFill>
                  <a:schemeClr val="accent1">
                    <a:lumMod val="20000"/>
                    <a:lumOff val="80000"/>
                  </a:schemeClr>
                </a:solidFill>
              </a:rPr>
              <a:t>                `</a:t>
            </a:r>
            <a:r>
              <a:rPr lang="en-US" sz="1800" dirty="0" err="1">
                <a:solidFill>
                  <a:schemeClr val="accent1">
                    <a:lumMod val="20000"/>
                    <a:lumOff val="80000"/>
                  </a:schemeClr>
                </a:solidFill>
              </a:rPr>
              <a:t>niner_eats`.`student</a:t>
            </a:r>
            <a:r>
              <a:rPr lang="en-US" sz="1800" dirty="0">
                <a:solidFill>
                  <a:schemeClr val="accent1">
                    <a:lumMod val="20000"/>
                    <a:lumOff val="80000"/>
                  </a:schemeClr>
                </a:solidFill>
              </a:rPr>
              <a:t>`</a:t>
            </a:r>
          </a:p>
          <a:p>
            <a:r>
              <a:rPr lang="en-US" sz="1800" dirty="0">
                <a:solidFill>
                  <a:schemeClr val="accent1">
                    <a:lumMod val="20000"/>
                    <a:lumOff val="80000"/>
                  </a:schemeClr>
                </a:solidFill>
              </a:rPr>
              <a:t>            WHERE</a:t>
            </a:r>
          </a:p>
          <a:p>
            <a:r>
              <a:rPr lang="en-US" sz="1800" dirty="0">
                <a:solidFill>
                  <a:schemeClr val="accent1">
                    <a:lumMod val="20000"/>
                    <a:lumOff val="80000"/>
                  </a:schemeClr>
                </a:solidFill>
              </a:rPr>
              <a:t>                (`niner_eats`.`student`.`</a:t>
            </a:r>
            <a:r>
              <a:rPr lang="en-US" sz="1800" dirty="0" err="1">
                <a:solidFill>
                  <a:schemeClr val="accent1">
                    <a:lumMod val="20000"/>
                    <a:lumOff val="80000"/>
                  </a:schemeClr>
                </a:solidFill>
              </a:rPr>
              <a:t>graduation_year</a:t>
            </a:r>
            <a:r>
              <a:rPr lang="en-US" sz="1800" dirty="0">
                <a:solidFill>
                  <a:schemeClr val="accent1">
                    <a:lumMod val="20000"/>
                    <a:lumOff val="80000"/>
                  </a:schemeClr>
                </a:solidFill>
              </a:rPr>
              <a:t>` = 2019))</a:t>
            </a:r>
          </a:p>
        </p:txBody>
      </p:sp>
    </p:spTree>
    <p:extLst>
      <p:ext uri="{BB962C8B-B14F-4D97-AF65-F5344CB8AC3E}">
        <p14:creationId xmlns:p14="http://schemas.microsoft.com/office/powerpoint/2010/main" val="209308844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BB73F-4135-47AD-B84B-6DEA35A8EF72}"/>
              </a:ext>
            </a:extLst>
          </p:cNvPr>
          <p:cNvSpPr>
            <a:spLocks noGrp="1"/>
          </p:cNvSpPr>
          <p:nvPr>
            <p:ph type="ctrTitle"/>
          </p:nvPr>
        </p:nvSpPr>
        <p:spPr>
          <a:xfrm>
            <a:off x="1369219" y="152401"/>
            <a:ext cx="7043208" cy="1066800"/>
          </a:xfrm>
        </p:spPr>
        <p:txBody>
          <a:bodyPr/>
          <a:lstStyle/>
          <a:p>
            <a:pPr algn="ctr"/>
            <a:r>
              <a:rPr lang="en-US" dirty="0"/>
              <a:t>View #2</a:t>
            </a:r>
          </a:p>
        </p:txBody>
      </p:sp>
      <p:pic>
        <p:nvPicPr>
          <p:cNvPr id="5" name="Picture 4">
            <a:extLst>
              <a:ext uri="{FF2B5EF4-FFF2-40B4-BE49-F238E27FC236}">
                <a16:creationId xmlns:a16="http://schemas.microsoft.com/office/drawing/2014/main" id="{33FF3EFD-D42C-4888-97D9-2371F35A22E6}"/>
              </a:ext>
            </a:extLst>
          </p:cNvPr>
          <p:cNvPicPr>
            <a:picLocks noChangeAspect="1"/>
          </p:cNvPicPr>
          <p:nvPr/>
        </p:nvPicPr>
        <p:blipFill>
          <a:blip r:embed="rId2"/>
          <a:stretch>
            <a:fillRect/>
          </a:stretch>
        </p:blipFill>
        <p:spPr>
          <a:xfrm>
            <a:off x="152400" y="1066799"/>
            <a:ext cx="8763000" cy="4856339"/>
          </a:xfrm>
          <a:prstGeom prst="rect">
            <a:avLst/>
          </a:prstGeom>
        </p:spPr>
      </p:pic>
    </p:spTree>
    <p:extLst>
      <p:ext uri="{BB962C8B-B14F-4D97-AF65-F5344CB8AC3E}">
        <p14:creationId xmlns:p14="http://schemas.microsoft.com/office/powerpoint/2010/main" val="123786843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DC00-E4F7-4F6C-A509-1530E79E3D38}"/>
              </a:ext>
            </a:extLst>
          </p:cNvPr>
          <p:cNvSpPr>
            <a:spLocks noGrp="1"/>
          </p:cNvSpPr>
          <p:nvPr>
            <p:ph type="ctrTitle"/>
          </p:nvPr>
        </p:nvSpPr>
        <p:spPr>
          <a:xfrm>
            <a:off x="1369219" y="1"/>
            <a:ext cx="7043208" cy="1066800"/>
          </a:xfrm>
        </p:spPr>
        <p:txBody>
          <a:bodyPr/>
          <a:lstStyle/>
          <a:p>
            <a:pPr algn="ctr"/>
            <a:r>
              <a:rPr lang="en-US" dirty="0"/>
              <a:t>Index</a:t>
            </a:r>
          </a:p>
        </p:txBody>
      </p:sp>
      <p:sp>
        <p:nvSpPr>
          <p:cNvPr id="3" name="Subtitle 2">
            <a:extLst>
              <a:ext uri="{FF2B5EF4-FFF2-40B4-BE49-F238E27FC236}">
                <a16:creationId xmlns:a16="http://schemas.microsoft.com/office/drawing/2014/main" id="{C6B2867B-1D35-4527-8508-21454A73D807}"/>
              </a:ext>
            </a:extLst>
          </p:cNvPr>
          <p:cNvSpPr>
            <a:spLocks noGrp="1"/>
          </p:cNvSpPr>
          <p:nvPr>
            <p:ph type="subTitle" idx="1"/>
          </p:nvPr>
        </p:nvSpPr>
        <p:spPr>
          <a:xfrm>
            <a:off x="731574" y="914400"/>
            <a:ext cx="7802826" cy="4953000"/>
          </a:xfrm>
        </p:spPr>
        <p:txBody>
          <a:bodyPr/>
          <a:lstStyle/>
          <a:p>
            <a:r>
              <a:rPr lang="en-US" sz="1800" dirty="0"/>
              <a:t>On location table we created an unique index for optimizing query on </a:t>
            </a:r>
            <a:r>
              <a:rPr lang="en-US" sz="1800" dirty="0" err="1"/>
              <a:t>location_id</a:t>
            </a:r>
            <a:r>
              <a:rPr lang="en-US" sz="1800" dirty="0"/>
              <a:t> in descending order.</a:t>
            </a:r>
          </a:p>
          <a:p>
            <a:endParaRPr lang="en-US" sz="1800" dirty="0">
              <a:solidFill>
                <a:schemeClr val="accent1">
                  <a:lumMod val="20000"/>
                  <a:lumOff val="80000"/>
                </a:schemeClr>
              </a:solidFill>
            </a:endParaRPr>
          </a:p>
          <a:p>
            <a:r>
              <a:rPr lang="en-US" sz="1800" dirty="0">
                <a:solidFill>
                  <a:schemeClr val="accent1">
                    <a:lumMod val="20000"/>
                    <a:lumOff val="80000"/>
                  </a:schemeClr>
                </a:solidFill>
              </a:rPr>
              <a:t>create unique index </a:t>
            </a:r>
            <a:r>
              <a:rPr lang="en-US" sz="1800" dirty="0" err="1">
                <a:solidFill>
                  <a:schemeClr val="accent1">
                    <a:lumMod val="20000"/>
                    <a:lumOff val="80000"/>
                  </a:schemeClr>
                </a:solidFill>
              </a:rPr>
              <a:t>location_index_desc</a:t>
            </a:r>
            <a:r>
              <a:rPr lang="en-US" sz="1800" dirty="0">
                <a:solidFill>
                  <a:schemeClr val="accent1">
                    <a:lumMod val="20000"/>
                    <a:lumOff val="80000"/>
                  </a:schemeClr>
                </a:solidFill>
              </a:rPr>
              <a:t> on </a:t>
            </a:r>
            <a:r>
              <a:rPr lang="en-US" sz="1800" dirty="0" err="1">
                <a:solidFill>
                  <a:schemeClr val="accent1">
                    <a:lumMod val="20000"/>
                    <a:lumOff val="80000"/>
                  </a:schemeClr>
                </a:solidFill>
              </a:rPr>
              <a:t>niner_eats.location</a:t>
            </a:r>
            <a:r>
              <a:rPr lang="en-US" sz="1800" dirty="0">
                <a:solidFill>
                  <a:schemeClr val="accent1">
                    <a:lumMod val="20000"/>
                    <a:lumOff val="80000"/>
                  </a:schemeClr>
                </a:solidFill>
              </a:rPr>
              <a:t> (</a:t>
            </a:r>
            <a:r>
              <a:rPr lang="en-US" sz="1800" dirty="0" err="1">
                <a:solidFill>
                  <a:schemeClr val="accent1">
                    <a:lumMod val="20000"/>
                    <a:lumOff val="80000"/>
                  </a:schemeClr>
                </a:solidFill>
              </a:rPr>
              <a:t>location_id</a:t>
            </a:r>
            <a:r>
              <a:rPr lang="en-US" sz="1800" dirty="0">
                <a:solidFill>
                  <a:schemeClr val="accent1">
                    <a:lumMod val="20000"/>
                    <a:lumOff val="80000"/>
                  </a:schemeClr>
                </a:solidFill>
              </a:rPr>
              <a:t> desc);</a:t>
            </a:r>
          </a:p>
          <a:p>
            <a:r>
              <a:rPr lang="en-US" sz="1800" dirty="0">
                <a:solidFill>
                  <a:schemeClr val="accent1">
                    <a:lumMod val="20000"/>
                    <a:lumOff val="80000"/>
                  </a:schemeClr>
                </a:solidFill>
              </a:rPr>
              <a:t>show index from </a:t>
            </a:r>
            <a:r>
              <a:rPr lang="en-US" sz="1800" dirty="0" err="1">
                <a:solidFill>
                  <a:schemeClr val="accent1">
                    <a:lumMod val="20000"/>
                    <a:lumOff val="80000"/>
                  </a:schemeClr>
                </a:solidFill>
              </a:rPr>
              <a:t>niner_eats.location</a:t>
            </a:r>
            <a:endParaRPr lang="en-US" sz="1800" dirty="0">
              <a:solidFill>
                <a:schemeClr val="accent1">
                  <a:lumMod val="20000"/>
                  <a:lumOff val="80000"/>
                </a:schemeClr>
              </a:solidFill>
            </a:endParaRPr>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4E39BD12-F300-4B7A-8FD8-B29DF6FAD3C3}"/>
              </a:ext>
            </a:extLst>
          </p:cNvPr>
          <p:cNvPicPr>
            <a:picLocks noChangeAspect="1"/>
          </p:cNvPicPr>
          <p:nvPr/>
        </p:nvPicPr>
        <p:blipFill>
          <a:blip r:embed="rId2"/>
          <a:stretch>
            <a:fillRect/>
          </a:stretch>
        </p:blipFill>
        <p:spPr>
          <a:xfrm>
            <a:off x="76200" y="2286000"/>
            <a:ext cx="8991600" cy="3581400"/>
          </a:xfrm>
          <a:prstGeom prst="rect">
            <a:avLst/>
          </a:prstGeom>
        </p:spPr>
      </p:pic>
    </p:spTree>
    <p:extLst>
      <p:ext uri="{BB962C8B-B14F-4D97-AF65-F5344CB8AC3E}">
        <p14:creationId xmlns:p14="http://schemas.microsoft.com/office/powerpoint/2010/main" val="31070231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F3D5D-8DB2-4016-8DAB-13CCD57C05E9}"/>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82EB5C4A-1F4C-4A7D-81F7-E7A6AB24421F}"/>
              </a:ext>
            </a:extLst>
          </p:cNvPr>
          <p:cNvSpPr>
            <a:spLocks noGrp="1"/>
          </p:cNvSpPr>
          <p:nvPr>
            <p:ph type="subTitle" idx="1"/>
          </p:nvPr>
        </p:nvSpPr>
        <p:spPr>
          <a:xfrm>
            <a:off x="1368955" y="1828800"/>
            <a:ext cx="7043208" cy="2977853"/>
          </a:xfrm>
        </p:spPr>
        <p:txBody>
          <a:bodyPr/>
          <a:lstStyle/>
          <a:p>
            <a:r>
              <a:rPr lang="en-US" sz="2300" dirty="0" err="1"/>
              <a:t>NinerEats</a:t>
            </a:r>
            <a:r>
              <a:rPr lang="en-US" sz="2300" dirty="0"/>
              <a:t> is a “campus-wide” food delivery service. The application lets people explore restaurant menus, order and get the food delivered at designated locations like dorms, student union, etc. across the campus. It is similar to Uber Eats and </a:t>
            </a:r>
            <a:r>
              <a:rPr lang="en-US" sz="2300" dirty="0" err="1"/>
              <a:t>DoorDash</a:t>
            </a:r>
            <a:r>
              <a:rPr lang="en-US" sz="2300" dirty="0"/>
              <a:t> but the scope of delivery is limited to the university campus area to ensure additional security precautions. Also, only people related to the University as students, faculty, etc. can use the application. We have identified three main actors in the use case:</a:t>
            </a:r>
          </a:p>
          <a:p>
            <a:r>
              <a:rPr lang="en-US" sz="2300" dirty="0"/>
              <a:t>1.       </a:t>
            </a:r>
            <a:r>
              <a:rPr lang="en-US" sz="2300" b="1" dirty="0"/>
              <a:t>Customer</a:t>
            </a:r>
            <a:r>
              <a:rPr lang="en-US" sz="2300" dirty="0"/>
              <a:t>: Explores the menu and places the order.</a:t>
            </a:r>
          </a:p>
          <a:p>
            <a:r>
              <a:rPr lang="en-US" sz="2300" dirty="0"/>
              <a:t>2.       </a:t>
            </a:r>
            <a:r>
              <a:rPr lang="en-US" sz="2300" b="1" dirty="0"/>
              <a:t>Driver</a:t>
            </a:r>
            <a:r>
              <a:rPr lang="en-US" sz="2300" dirty="0"/>
              <a:t>: Picks the food from the restaurant and   	delivers the order to the designated location.</a:t>
            </a:r>
          </a:p>
          <a:p>
            <a:r>
              <a:rPr lang="en-US" sz="2300" dirty="0"/>
              <a:t>3.       </a:t>
            </a:r>
            <a:r>
              <a:rPr lang="en-US" sz="2300" b="1" dirty="0"/>
              <a:t>Admin</a:t>
            </a:r>
            <a:r>
              <a:rPr lang="en-US" sz="2300" dirty="0"/>
              <a:t>: Maintains and monitors the database.</a:t>
            </a:r>
          </a:p>
        </p:txBody>
      </p:sp>
    </p:spTree>
    <p:extLst>
      <p:ext uri="{BB962C8B-B14F-4D97-AF65-F5344CB8AC3E}">
        <p14:creationId xmlns:p14="http://schemas.microsoft.com/office/powerpoint/2010/main" val="90759655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8F243-DE3A-422C-A83B-4BFE6837E81B}"/>
              </a:ext>
            </a:extLst>
          </p:cNvPr>
          <p:cNvSpPr>
            <a:spLocks noGrp="1"/>
          </p:cNvSpPr>
          <p:nvPr>
            <p:ph type="ctrTitle"/>
          </p:nvPr>
        </p:nvSpPr>
        <p:spPr/>
        <p:txBody>
          <a:bodyPr/>
          <a:lstStyle/>
          <a:p>
            <a:pPr algn="ctr"/>
            <a:r>
              <a:rPr lang="en-US" dirty="0"/>
              <a:t>User Interface</a:t>
            </a:r>
          </a:p>
        </p:txBody>
      </p:sp>
    </p:spTree>
    <p:extLst>
      <p:ext uri="{BB962C8B-B14F-4D97-AF65-F5344CB8AC3E}">
        <p14:creationId xmlns:p14="http://schemas.microsoft.com/office/powerpoint/2010/main" val="33464172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F23A-FF51-4FA2-843A-C674E0B480EE}"/>
              </a:ext>
            </a:extLst>
          </p:cNvPr>
          <p:cNvSpPr>
            <a:spLocks noGrp="1"/>
          </p:cNvSpPr>
          <p:nvPr>
            <p:ph type="ctrTitle"/>
          </p:nvPr>
        </p:nvSpPr>
        <p:spPr>
          <a:xfrm>
            <a:off x="1369219" y="152400"/>
            <a:ext cx="7043208" cy="2020899"/>
          </a:xfrm>
        </p:spPr>
        <p:txBody>
          <a:bodyPr/>
          <a:lstStyle/>
          <a:p>
            <a:r>
              <a:rPr lang="en-US" dirty="0"/>
              <a:t>Scope</a:t>
            </a:r>
          </a:p>
        </p:txBody>
      </p:sp>
      <p:sp>
        <p:nvSpPr>
          <p:cNvPr id="3" name="Subtitle 2">
            <a:extLst>
              <a:ext uri="{FF2B5EF4-FFF2-40B4-BE49-F238E27FC236}">
                <a16:creationId xmlns:a16="http://schemas.microsoft.com/office/drawing/2014/main" id="{627F5AB6-EA57-478B-BFE0-0AD8DFBFE1D7}"/>
              </a:ext>
            </a:extLst>
          </p:cNvPr>
          <p:cNvSpPr>
            <a:spLocks noGrp="1"/>
          </p:cNvSpPr>
          <p:nvPr>
            <p:ph type="subTitle" idx="1"/>
          </p:nvPr>
        </p:nvSpPr>
        <p:spPr>
          <a:xfrm>
            <a:off x="1368955" y="1600200"/>
            <a:ext cx="7043208" cy="3206453"/>
          </a:xfrm>
        </p:spPr>
        <p:txBody>
          <a:bodyPr/>
          <a:lstStyle/>
          <a:p>
            <a:r>
              <a:rPr lang="en-US" sz="2800" dirty="0"/>
              <a:t>The scope of this project is divided into three main categories which are:</a:t>
            </a:r>
          </a:p>
          <a:p>
            <a:pPr marL="457200" indent="-457200">
              <a:buFont typeface="Arial" panose="020B0604020202020204" pitchFamily="34" charset="0"/>
              <a:buChar char="•"/>
            </a:pPr>
            <a:r>
              <a:rPr lang="en-US" sz="2800" dirty="0"/>
              <a:t>database </a:t>
            </a:r>
          </a:p>
          <a:p>
            <a:pPr marL="457200" indent="-457200">
              <a:buFont typeface="Arial" panose="020B0604020202020204" pitchFamily="34" charset="0"/>
              <a:buChar char="•"/>
            </a:pPr>
            <a:r>
              <a:rPr lang="en-US" sz="2800" dirty="0"/>
              <a:t>backend</a:t>
            </a:r>
          </a:p>
          <a:p>
            <a:pPr marL="457200" indent="-457200">
              <a:buFont typeface="Arial" panose="020B0604020202020204" pitchFamily="34" charset="0"/>
              <a:buChar char="•"/>
            </a:pPr>
            <a:r>
              <a:rPr lang="en-US" sz="2800" dirty="0"/>
              <a:t>UI. </a:t>
            </a:r>
          </a:p>
          <a:p>
            <a:r>
              <a:rPr lang="en-US" sz="2800" dirty="0"/>
              <a:t>The database is an extensive and complete MySQL database with high-level views, stored procs, and triggers. The backend is to act as a broker between the UI and the database with minimal business logic. The UI will be web-based providing the basic CRUD operations. </a:t>
            </a:r>
          </a:p>
          <a:p>
            <a:br>
              <a:rPr lang="en-US" sz="2800" dirty="0"/>
            </a:br>
            <a:endParaRPr lang="en-US" sz="2800" dirty="0"/>
          </a:p>
        </p:txBody>
      </p:sp>
    </p:spTree>
    <p:extLst>
      <p:ext uri="{BB962C8B-B14F-4D97-AF65-F5344CB8AC3E}">
        <p14:creationId xmlns:p14="http://schemas.microsoft.com/office/powerpoint/2010/main" val="26764398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B782-341E-45B1-902A-AB8CF990DDB4}"/>
              </a:ext>
            </a:extLst>
          </p:cNvPr>
          <p:cNvSpPr>
            <a:spLocks noGrp="1"/>
          </p:cNvSpPr>
          <p:nvPr>
            <p:ph type="ctrTitle"/>
          </p:nvPr>
        </p:nvSpPr>
        <p:spPr>
          <a:xfrm>
            <a:off x="1369219" y="-838200"/>
            <a:ext cx="7043208" cy="3011499"/>
          </a:xfrm>
        </p:spPr>
        <p:txBody>
          <a:bodyPr/>
          <a:lstStyle/>
          <a:p>
            <a:r>
              <a:rPr lang="en-US" dirty="0"/>
              <a:t>Business Rules</a:t>
            </a:r>
          </a:p>
        </p:txBody>
      </p:sp>
      <p:sp>
        <p:nvSpPr>
          <p:cNvPr id="3" name="Subtitle 2">
            <a:extLst>
              <a:ext uri="{FF2B5EF4-FFF2-40B4-BE49-F238E27FC236}">
                <a16:creationId xmlns:a16="http://schemas.microsoft.com/office/drawing/2014/main" id="{A00F777D-64D1-4D3B-9DF9-2613AD8792B4}"/>
              </a:ext>
            </a:extLst>
          </p:cNvPr>
          <p:cNvSpPr>
            <a:spLocks noGrp="1"/>
          </p:cNvSpPr>
          <p:nvPr>
            <p:ph type="subTitle" idx="1"/>
          </p:nvPr>
        </p:nvSpPr>
        <p:spPr>
          <a:xfrm>
            <a:off x="990600" y="1066800"/>
            <a:ext cx="7421563" cy="3739853"/>
          </a:xfrm>
        </p:spPr>
        <p:txBody>
          <a:bodyPr/>
          <a:lstStyle/>
          <a:p>
            <a:pPr marL="285750" indent="-285750">
              <a:buFont typeface="Arial" panose="020B0604020202020204" pitchFamily="34" charset="0"/>
              <a:buChar char="•"/>
            </a:pPr>
            <a:r>
              <a:rPr lang="en-US" sz="1450" dirty="0"/>
              <a:t>A Person can be a Student, Faculty, and Staff. They can play individual or multiple roles.</a:t>
            </a:r>
          </a:p>
          <a:p>
            <a:endParaRPr lang="en-US" sz="1450" dirty="0"/>
          </a:p>
          <a:p>
            <a:pPr marL="285750" indent="-285750">
              <a:buFont typeface="Arial" panose="020B0604020202020204" pitchFamily="34" charset="0"/>
              <a:buChar char="•"/>
            </a:pPr>
            <a:r>
              <a:rPr lang="en-US" sz="1450" dirty="0"/>
              <a:t>Each person is identified by a key called </a:t>
            </a:r>
            <a:r>
              <a:rPr lang="en-US" sz="1450" dirty="0" err="1"/>
              <a:t>Person_ID</a:t>
            </a:r>
            <a:r>
              <a:rPr lang="en-US" sz="1450" dirty="0"/>
              <a:t>. The person can order zero to many orders.</a:t>
            </a:r>
          </a:p>
          <a:p>
            <a:pPr marL="285750" indent="-285750">
              <a:buFont typeface="Arial" panose="020B0604020202020204" pitchFamily="34" charset="0"/>
              <a:buChar char="•"/>
            </a:pPr>
            <a:endParaRPr lang="en-US" sz="1450" dirty="0"/>
          </a:p>
          <a:p>
            <a:pPr marL="285750" indent="-285750">
              <a:buFont typeface="Arial" panose="020B0604020202020204" pitchFamily="34" charset="0"/>
              <a:buChar char="•"/>
            </a:pPr>
            <a:r>
              <a:rPr lang="en-US" sz="1450" dirty="0" err="1"/>
              <a:t>Faculty_ID</a:t>
            </a:r>
            <a:r>
              <a:rPr lang="en-US" sz="1450" dirty="0"/>
              <a:t> will be the local primary key for the Faculty table and referential constraint to Person table using </a:t>
            </a:r>
            <a:r>
              <a:rPr lang="en-US" sz="1450" dirty="0" err="1"/>
              <a:t>Person_ID</a:t>
            </a:r>
            <a:r>
              <a:rPr lang="en-US" sz="1450" dirty="0"/>
              <a:t>. </a:t>
            </a:r>
          </a:p>
          <a:p>
            <a:endParaRPr lang="en-US" sz="1450" dirty="0"/>
          </a:p>
          <a:p>
            <a:pPr marL="285750" indent="-285750">
              <a:buFont typeface="Arial" panose="020B0604020202020204" pitchFamily="34" charset="0"/>
              <a:buChar char="•"/>
            </a:pPr>
            <a:r>
              <a:rPr lang="en-US" sz="1450" dirty="0" err="1"/>
              <a:t>Staff_ID</a:t>
            </a:r>
            <a:r>
              <a:rPr lang="en-US" sz="1450" dirty="0"/>
              <a:t> will be the local primary key for the Staff table and referential constraint to Person </a:t>
            </a:r>
          </a:p>
          <a:p>
            <a:pPr marL="285750" indent="-285750">
              <a:buFont typeface="Arial" panose="020B0604020202020204" pitchFamily="34" charset="0"/>
              <a:buChar char="•"/>
            </a:pPr>
            <a:r>
              <a:rPr lang="en-US" sz="1450" dirty="0"/>
              <a:t>table using </a:t>
            </a:r>
            <a:r>
              <a:rPr lang="en-US" sz="1450" dirty="0" err="1"/>
              <a:t>Staff_ID</a:t>
            </a:r>
            <a:r>
              <a:rPr lang="en-US" sz="1450" dirty="0"/>
              <a:t>. The admin attribute value can take only “Y/N” where Y means staff is an admin and N means staff is not an admin.</a:t>
            </a:r>
          </a:p>
          <a:p>
            <a:endParaRPr lang="en-US" sz="1450" dirty="0"/>
          </a:p>
          <a:p>
            <a:pPr marL="285750" indent="-285750">
              <a:buFont typeface="Arial" panose="020B0604020202020204" pitchFamily="34" charset="0"/>
              <a:buChar char="•"/>
            </a:pPr>
            <a:r>
              <a:rPr lang="en-US" sz="1450" dirty="0" err="1"/>
              <a:t>Student_ID</a:t>
            </a:r>
            <a:r>
              <a:rPr lang="en-US" sz="1450" dirty="0"/>
              <a:t> will be the local primary key for the Student table and referential constraint to Person table using </a:t>
            </a:r>
            <a:r>
              <a:rPr lang="en-US" sz="1450" dirty="0" err="1"/>
              <a:t>Student_ID</a:t>
            </a:r>
            <a:r>
              <a:rPr lang="en-US" sz="1450" dirty="0"/>
              <a:t>. Type attribute will have only graduate or undergraduate values only.</a:t>
            </a:r>
          </a:p>
          <a:p>
            <a:endParaRPr lang="en-US" sz="1450" dirty="0"/>
          </a:p>
          <a:p>
            <a:pPr marL="285750" indent="-285750">
              <a:buFont typeface="Arial" panose="020B0604020202020204" pitchFamily="34" charset="0"/>
              <a:buChar char="•"/>
            </a:pPr>
            <a:r>
              <a:rPr lang="en-US" sz="1450" dirty="0"/>
              <a:t>All the delivery persons are students only.</a:t>
            </a:r>
          </a:p>
          <a:p>
            <a:endParaRPr lang="en-US" sz="1450" dirty="0"/>
          </a:p>
          <a:p>
            <a:pPr marL="285750" indent="-285750">
              <a:buFont typeface="Arial" panose="020B0604020202020204" pitchFamily="34" charset="0"/>
              <a:buChar char="•"/>
            </a:pPr>
            <a:r>
              <a:rPr lang="en-US" sz="1450" dirty="0"/>
              <a:t>There is a flat fee of $5 for each delivery.</a:t>
            </a:r>
          </a:p>
          <a:p>
            <a:endParaRPr lang="en-US" sz="1450" dirty="0"/>
          </a:p>
          <a:p>
            <a:pPr marL="285750" indent="-285750">
              <a:buFont typeface="Arial" panose="020B0604020202020204" pitchFamily="34" charset="0"/>
              <a:buChar char="•"/>
            </a:pPr>
            <a:r>
              <a:rPr lang="en-US" sz="1450" dirty="0"/>
              <a:t>A person can order many times, but an individual delivery is tied to one and only one person for the order.  An order can be placed for only one restaurant. </a:t>
            </a:r>
          </a:p>
          <a:p>
            <a:endParaRPr lang="en-US" sz="1450" dirty="0"/>
          </a:p>
          <a:p>
            <a:pPr marL="285750" indent="-285750">
              <a:buFont typeface="Arial" panose="020B0604020202020204" pitchFamily="34" charset="0"/>
              <a:buChar char="•"/>
            </a:pPr>
            <a:r>
              <a:rPr lang="en-US" sz="1450" dirty="0"/>
              <a:t>There is a unique identifier (ID) that ties to the id for the order at the individual restaurant.</a:t>
            </a:r>
          </a:p>
          <a:p>
            <a:endParaRPr lang="en-US" sz="1450" dirty="0"/>
          </a:p>
          <a:p>
            <a:pPr marL="285750" indent="-285750">
              <a:buFont typeface="Arial" panose="020B0604020202020204" pitchFamily="34" charset="0"/>
              <a:buChar char="•"/>
            </a:pPr>
            <a:r>
              <a:rPr lang="en-US" sz="1450" dirty="0"/>
              <a:t>The restaurant must be approved in order to be included in the restaurant table.</a:t>
            </a:r>
            <a:br>
              <a:rPr lang="en-US" sz="1450" dirty="0"/>
            </a:br>
            <a:endParaRPr lang="en-US" sz="1450" dirty="0"/>
          </a:p>
        </p:txBody>
      </p:sp>
    </p:spTree>
    <p:extLst>
      <p:ext uri="{BB962C8B-B14F-4D97-AF65-F5344CB8AC3E}">
        <p14:creationId xmlns:p14="http://schemas.microsoft.com/office/powerpoint/2010/main" val="404358021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E02FF-D9D4-BE40-B6DC-36E742BB143C}"/>
              </a:ext>
            </a:extLst>
          </p:cNvPr>
          <p:cNvSpPr>
            <a:spLocks noGrp="1"/>
          </p:cNvSpPr>
          <p:nvPr>
            <p:ph type="ctrTitle"/>
          </p:nvPr>
        </p:nvSpPr>
        <p:spPr>
          <a:xfrm>
            <a:off x="1414992" y="228600"/>
            <a:ext cx="7043208" cy="1523494"/>
          </a:xfrm>
        </p:spPr>
        <p:txBody>
          <a:bodyPr/>
          <a:lstStyle/>
          <a:p>
            <a:r>
              <a:rPr lang="en-US" dirty="0"/>
              <a:t>Examples</a:t>
            </a:r>
          </a:p>
        </p:txBody>
      </p:sp>
      <p:sp>
        <p:nvSpPr>
          <p:cNvPr id="5" name="TextBox 4">
            <a:extLst>
              <a:ext uri="{FF2B5EF4-FFF2-40B4-BE49-F238E27FC236}">
                <a16:creationId xmlns:a16="http://schemas.microsoft.com/office/drawing/2014/main" id="{A06F56F0-9191-0548-8971-BE41CCD46EBF}"/>
              </a:ext>
            </a:extLst>
          </p:cNvPr>
          <p:cNvSpPr txBox="1"/>
          <p:nvPr/>
        </p:nvSpPr>
        <p:spPr>
          <a:xfrm>
            <a:off x="685800" y="1537348"/>
            <a:ext cx="7772400"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The food will be delivered by the authorized student who has the authorized driving license.</a:t>
            </a:r>
          </a:p>
          <a:p>
            <a:endParaRPr lang="en-US" dirty="0"/>
          </a:p>
          <a:p>
            <a:pPr marL="285750" indent="-285750">
              <a:buFont typeface="Arial" panose="020B0604020202020204" pitchFamily="34" charset="0"/>
              <a:buChar char="•"/>
            </a:pPr>
            <a:r>
              <a:rPr lang="en-US" dirty="0"/>
              <a:t>The final charge for the delivery will contain the total charge from the restaurant and a fixed delivery charge.</a:t>
            </a:r>
          </a:p>
          <a:p>
            <a:endParaRPr lang="en-US" dirty="0"/>
          </a:p>
          <a:p>
            <a:pPr marL="285750" indent="-285750">
              <a:buFont typeface="Arial" panose="020B0604020202020204" pitchFamily="34" charset="0"/>
              <a:buChar char="•"/>
            </a:pPr>
            <a:r>
              <a:rPr lang="en-US" dirty="0"/>
              <a:t>Person who orders from the food delivery service will be able to rate the delivery.</a:t>
            </a:r>
          </a:p>
          <a:p>
            <a:endParaRPr lang="en-US" dirty="0"/>
          </a:p>
          <a:p>
            <a:pPr marL="285750" indent="-285750">
              <a:buFont typeface="Arial" panose="020B0604020202020204" pitchFamily="34" charset="0"/>
              <a:buChar char="•"/>
            </a:pPr>
            <a:r>
              <a:rPr lang="en-US" dirty="0"/>
              <a:t>The food can be ordered from the approved restaurants only.</a:t>
            </a:r>
          </a:p>
          <a:p>
            <a:endParaRPr lang="en-US" dirty="0"/>
          </a:p>
          <a:p>
            <a:pPr marL="285750" indent="-285750">
              <a:buFont typeface="Arial" panose="020B0604020202020204" pitchFamily="34" charset="0"/>
              <a:buChar char="•"/>
            </a:pPr>
            <a:r>
              <a:rPr lang="en-US" dirty="0"/>
              <a:t>Orders are delivered to predetermined locations on UNCC campus.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3301087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FEC92-D56D-4385-BA40-90203E6C7292}"/>
              </a:ext>
            </a:extLst>
          </p:cNvPr>
          <p:cNvSpPr>
            <a:spLocks noGrp="1"/>
          </p:cNvSpPr>
          <p:nvPr>
            <p:ph type="ctrTitle"/>
          </p:nvPr>
        </p:nvSpPr>
        <p:spPr>
          <a:xfrm>
            <a:off x="1369219" y="-76200"/>
            <a:ext cx="7043208" cy="2249499"/>
          </a:xfrm>
        </p:spPr>
        <p:txBody>
          <a:bodyPr/>
          <a:lstStyle/>
          <a:p>
            <a:r>
              <a:rPr lang="en-US" b="1" dirty="0">
                <a:effectLst/>
              </a:rPr>
              <a:t>Assumption</a:t>
            </a:r>
            <a:endParaRPr lang="en-US" dirty="0"/>
          </a:p>
        </p:txBody>
      </p:sp>
      <p:sp>
        <p:nvSpPr>
          <p:cNvPr id="3" name="Subtitle 2">
            <a:extLst>
              <a:ext uri="{FF2B5EF4-FFF2-40B4-BE49-F238E27FC236}">
                <a16:creationId xmlns:a16="http://schemas.microsoft.com/office/drawing/2014/main" id="{7FB8A549-E044-4B59-9E5C-4309C74F6D3C}"/>
              </a:ext>
            </a:extLst>
          </p:cNvPr>
          <p:cNvSpPr>
            <a:spLocks noGrp="1"/>
          </p:cNvSpPr>
          <p:nvPr>
            <p:ph type="subTitle" idx="1"/>
          </p:nvPr>
        </p:nvSpPr>
        <p:spPr>
          <a:xfrm>
            <a:off x="838200" y="1447800"/>
            <a:ext cx="7573963" cy="4953000"/>
          </a:xfrm>
        </p:spPr>
        <p:txBody>
          <a:bodyPr/>
          <a:lstStyle/>
          <a:p>
            <a:pPr marL="342900" indent="-342900">
              <a:buFont typeface="Arial" panose="020B0604020202020204" pitchFamily="34" charset="0"/>
              <a:buChar char="•"/>
            </a:pPr>
            <a:r>
              <a:rPr lang="en-US" sz="2000" dirty="0"/>
              <a:t>University vehicles are used, and they will be assigned to a particular driver or no driver.</a:t>
            </a:r>
          </a:p>
          <a:p>
            <a:endParaRPr lang="en-US" sz="2000" dirty="0"/>
          </a:p>
          <a:p>
            <a:pPr marL="342900" indent="-342900">
              <a:buFont typeface="Arial" panose="020B0604020202020204" pitchFamily="34" charset="0"/>
              <a:buChar char="•"/>
            </a:pPr>
            <a:r>
              <a:rPr lang="en-US" sz="2000" dirty="0"/>
              <a:t>The actual items on the order come from the restaurant database.</a:t>
            </a:r>
          </a:p>
          <a:p>
            <a:endParaRPr lang="en-US" sz="2000" dirty="0"/>
          </a:p>
          <a:p>
            <a:pPr marL="342900" indent="-342900">
              <a:buFont typeface="Arial" panose="020B0604020202020204" pitchFamily="34" charset="0"/>
              <a:buChar char="•"/>
            </a:pPr>
            <a:r>
              <a:rPr lang="en-US" sz="2000" dirty="0"/>
              <a:t>Food providers or restaurants have to be approved in order to be included in the database.</a:t>
            </a:r>
          </a:p>
          <a:p>
            <a:endParaRPr lang="en-US" sz="2000" dirty="0"/>
          </a:p>
          <a:p>
            <a:pPr marL="342900" indent="-342900">
              <a:buFont typeface="Arial" panose="020B0604020202020204" pitchFamily="34" charset="0"/>
              <a:buChar char="•"/>
            </a:pPr>
            <a:r>
              <a:rPr lang="en-US" sz="2000" dirty="0" err="1"/>
              <a:t>NinerEats</a:t>
            </a:r>
            <a:r>
              <a:rPr lang="en-US" sz="2000" dirty="0"/>
              <a:t> will start with 8 pre-approved delivery person. They have been cleared as a delivery person.</a:t>
            </a:r>
          </a:p>
          <a:p>
            <a:endParaRPr lang="en-US" sz="2000" dirty="0"/>
          </a:p>
          <a:p>
            <a:pPr marL="342900" indent="-342900">
              <a:buFont typeface="Arial" panose="020B0604020202020204" pitchFamily="34" charset="0"/>
              <a:buChar char="•"/>
            </a:pPr>
            <a:r>
              <a:rPr lang="en-US" sz="2000" dirty="0"/>
              <a:t>In the restaurant table only approved restaurants will be added as a record.</a:t>
            </a:r>
          </a:p>
          <a:p>
            <a:endParaRPr lang="en-US" sz="2000" dirty="0"/>
          </a:p>
          <a:p>
            <a:pPr marL="342900" indent="-342900">
              <a:buFont typeface="Arial" panose="020B0604020202020204" pitchFamily="34" charset="0"/>
              <a:buChar char="•"/>
            </a:pPr>
            <a:r>
              <a:rPr lang="en-US" sz="2000" dirty="0"/>
              <a:t>Multiple orders can be delivered by a single driver. The driver can use only one vehicle from the university pool of vehicles.  </a:t>
            </a:r>
          </a:p>
          <a:p>
            <a:br>
              <a:rPr lang="en-US" sz="2000" dirty="0"/>
            </a:br>
            <a:endParaRPr lang="en-US" sz="2000" dirty="0"/>
          </a:p>
        </p:txBody>
      </p:sp>
    </p:spTree>
    <p:extLst>
      <p:ext uri="{BB962C8B-B14F-4D97-AF65-F5344CB8AC3E}">
        <p14:creationId xmlns:p14="http://schemas.microsoft.com/office/powerpoint/2010/main" val="14336681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BE534-2148-42A1-8854-080E86F03E01}"/>
              </a:ext>
            </a:extLst>
          </p:cNvPr>
          <p:cNvSpPr>
            <a:spLocks noGrp="1"/>
          </p:cNvSpPr>
          <p:nvPr>
            <p:ph type="ctrTitle"/>
          </p:nvPr>
        </p:nvSpPr>
        <p:spPr>
          <a:xfrm>
            <a:off x="1369219" y="-76199"/>
            <a:ext cx="7043208" cy="838200"/>
          </a:xfrm>
        </p:spPr>
        <p:txBody>
          <a:bodyPr/>
          <a:lstStyle/>
          <a:p>
            <a:pPr algn="ctr"/>
            <a:r>
              <a:rPr lang="en-US" sz="2500" dirty="0">
                <a:effectLst/>
              </a:rPr>
              <a:t>Enhanced Entity Relationship Diagram</a:t>
            </a:r>
            <a:endParaRPr lang="en-US" sz="2500" dirty="0"/>
          </a:p>
        </p:txBody>
      </p:sp>
      <p:pic>
        <p:nvPicPr>
          <p:cNvPr id="4" name="Picture 3" descr="A close up of a map&#10;&#10;Description automatically generated">
            <a:extLst>
              <a:ext uri="{FF2B5EF4-FFF2-40B4-BE49-F238E27FC236}">
                <a16:creationId xmlns:a16="http://schemas.microsoft.com/office/drawing/2014/main" id="{10027875-8F65-4101-B723-5C22E41A0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8033"/>
            <a:ext cx="9144000" cy="5621933"/>
          </a:xfrm>
          <a:prstGeom prst="rect">
            <a:avLst/>
          </a:prstGeom>
        </p:spPr>
      </p:pic>
    </p:spTree>
    <p:extLst>
      <p:ext uri="{BB962C8B-B14F-4D97-AF65-F5344CB8AC3E}">
        <p14:creationId xmlns:p14="http://schemas.microsoft.com/office/powerpoint/2010/main" val="393951457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F15A-EABE-4CE5-8964-D28B6FD49ECF}"/>
              </a:ext>
            </a:extLst>
          </p:cNvPr>
          <p:cNvSpPr>
            <a:spLocks noGrp="1"/>
          </p:cNvSpPr>
          <p:nvPr>
            <p:ph type="ctrTitle"/>
          </p:nvPr>
        </p:nvSpPr>
        <p:spPr>
          <a:xfrm>
            <a:off x="3352799" y="-1600200"/>
            <a:ext cx="5059627" cy="3810000"/>
          </a:xfrm>
        </p:spPr>
        <p:txBody>
          <a:bodyPr/>
          <a:lstStyle/>
          <a:p>
            <a:r>
              <a:rPr lang="en-US" sz="3000" dirty="0"/>
              <a:t>Data Dictionary</a:t>
            </a:r>
          </a:p>
        </p:txBody>
      </p:sp>
      <p:graphicFrame>
        <p:nvGraphicFramePr>
          <p:cNvPr id="3" name="Table 2">
            <a:extLst>
              <a:ext uri="{FF2B5EF4-FFF2-40B4-BE49-F238E27FC236}">
                <a16:creationId xmlns:a16="http://schemas.microsoft.com/office/drawing/2014/main" id="{EF7A2D6A-6614-4593-B01F-3ABC82EBBD6F}"/>
              </a:ext>
            </a:extLst>
          </p:cNvPr>
          <p:cNvGraphicFramePr>
            <a:graphicFrameLocks noGrp="1"/>
          </p:cNvGraphicFramePr>
          <p:nvPr>
            <p:extLst>
              <p:ext uri="{D42A27DB-BD31-4B8C-83A1-F6EECF244321}">
                <p14:modId xmlns:p14="http://schemas.microsoft.com/office/powerpoint/2010/main" val="3882485034"/>
              </p:ext>
            </p:extLst>
          </p:nvPr>
        </p:nvGraphicFramePr>
        <p:xfrm>
          <a:off x="228600" y="609600"/>
          <a:ext cx="8686801" cy="5181596"/>
        </p:xfrm>
        <a:graphic>
          <a:graphicData uri="http://schemas.openxmlformats.org/drawingml/2006/table">
            <a:tbl>
              <a:tblPr>
                <a:tableStyleId>{5C22544A-7EE6-4342-B048-85BDC9FD1C3A}</a:tableStyleId>
              </a:tblPr>
              <a:tblGrid>
                <a:gridCol w="665612">
                  <a:extLst>
                    <a:ext uri="{9D8B030D-6E8A-4147-A177-3AD203B41FA5}">
                      <a16:colId xmlns:a16="http://schemas.microsoft.com/office/drawing/2014/main" val="376805899"/>
                    </a:ext>
                  </a:extLst>
                </a:gridCol>
                <a:gridCol w="823553">
                  <a:extLst>
                    <a:ext uri="{9D8B030D-6E8A-4147-A177-3AD203B41FA5}">
                      <a16:colId xmlns:a16="http://schemas.microsoft.com/office/drawing/2014/main" val="2355709860"/>
                    </a:ext>
                  </a:extLst>
                </a:gridCol>
                <a:gridCol w="643049">
                  <a:extLst>
                    <a:ext uri="{9D8B030D-6E8A-4147-A177-3AD203B41FA5}">
                      <a16:colId xmlns:a16="http://schemas.microsoft.com/office/drawing/2014/main" val="76219822"/>
                    </a:ext>
                  </a:extLst>
                </a:gridCol>
                <a:gridCol w="631768">
                  <a:extLst>
                    <a:ext uri="{9D8B030D-6E8A-4147-A177-3AD203B41FA5}">
                      <a16:colId xmlns:a16="http://schemas.microsoft.com/office/drawing/2014/main" val="3087827845"/>
                    </a:ext>
                  </a:extLst>
                </a:gridCol>
                <a:gridCol w="586642">
                  <a:extLst>
                    <a:ext uri="{9D8B030D-6E8A-4147-A177-3AD203B41FA5}">
                      <a16:colId xmlns:a16="http://schemas.microsoft.com/office/drawing/2014/main" val="623503604"/>
                    </a:ext>
                  </a:extLst>
                </a:gridCol>
                <a:gridCol w="507670">
                  <a:extLst>
                    <a:ext uri="{9D8B030D-6E8A-4147-A177-3AD203B41FA5}">
                      <a16:colId xmlns:a16="http://schemas.microsoft.com/office/drawing/2014/main" val="1086105603"/>
                    </a:ext>
                  </a:extLst>
                </a:gridCol>
                <a:gridCol w="1308661">
                  <a:extLst>
                    <a:ext uri="{9D8B030D-6E8A-4147-A177-3AD203B41FA5}">
                      <a16:colId xmlns:a16="http://schemas.microsoft.com/office/drawing/2014/main" val="1775007959"/>
                    </a:ext>
                  </a:extLst>
                </a:gridCol>
                <a:gridCol w="722019">
                  <a:extLst>
                    <a:ext uri="{9D8B030D-6E8A-4147-A177-3AD203B41FA5}">
                      <a16:colId xmlns:a16="http://schemas.microsoft.com/office/drawing/2014/main" val="1882577154"/>
                    </a:ext>
                  </a:extLst>
                </a:gridCol>
                <a:gridCol w="2797827">
                  <a:extLst>
                    <a:ext uri="{9D8B030D-6E8A-4147-A177-3AD203B41FA5}">
                      <a16:colId xmlns:a16="http://schemas.microsoft.com/office/drawing/2014/main" val="2098842787"/>
                    </a:ext>
                  </a:extLst>
                </a:gridCol>
              </a:tblGrid>
              <a:tr h="370114">
                <a:tc>
                  <a:txBody>
                    <a:bodyPr/>
                    <a:lstStyle/>
                    <a:p>
                      <a:pPr algn="l" fontAlgn="b"/>
                      <a:r>
                        <a:rPr lang="en-US" sz="900" u="none" strike="noStrike">
                          <a:effectLst/>
                        </a:rPr>
                        <a:t>Entity/Table</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Attributes</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Primary Key</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Foreign Key</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Data Type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Field Size</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Data Format/Constraints</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Null/Not 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Description</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3401992211"/>
                  </a:ext>
                </a:extLst>
              </a:tr>
              <a:tr h="370114">
                <a:tc rowSpan="4">
                  <a:txBody>
                    <a:bodyPr/>
                    <a:lstStyle/>
                    <a:p>
                      <a:pPr algn="ctr" fontAlgn="b"/>
                      <a:r>
                        <a:rPr lang="en-US" sz="900" u="none" strike="noStrike">
                          <a:effectLst/>
                        </a:rPr>
                        <a:t>person</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person_id</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pk</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int</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Not 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Identification number used to uniquely identify person</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3300906642"/>
                  </a:ext>
                </a:extLst>
              </a:tr>
              <a:tr h="370114">
                <a:tc vMerge="1">
                  <a:txBody>
                    <a:bodyPr/>
                    <a:lstStyle/>
                    <a:p>
                      <a:endParaRPr lang="en-US"/>
                    </a:p>
                  </a:txBody>
                  <a:tcPr/>
                </a:tc>
                <a:tc>
                  <a:txBody>
                    <a:bodyPr/>
                    <a:lstStyle/>
                    <a:p>
                      <a:pPr algn="l" fontAlgn="b"/>
                      <a:r>
                        <a:rPr lang="en-US" sz="900" u="none" strike="noStrike">
                          <a:effectLst/>
                        </a:rPr>
                        <a:t>person_name</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300</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Name of a person</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4165941828"/>
                  </a:ext>
                </a:extLst>
              </a:tr>
              <a:tr h="370114">
                <a:tc vMerge="1">
                  <a:txBody>
                    <a:bodyPr/>
                    <a:lstStyle/>
                    <a:p>
                      <a:endParaRPr lang="en-US"/>
                    </a:p>
                  </a:txBody>
                  <a:tcPr/>
                </a:tc>
                <a:tc>
                  <a:txBody>
                    <a:bodyPr/>
                    <a:lstStyle/>
                    <a:p>
                      <a:pPr algn="l" fontAlgn="b"/>
                      <a:r>
                        <a:rPr lang="en-US" sz="900" u="none" strike="noStrike">
                          <a:effectLst/>
                        </a:rPr>
                        <a:t>person_email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150</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E-mail ID of a person</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3534943072"/>
                  </a:ext>
                </a:extLst>
              </a:tr>
              <a:tr h="370114">
                <a:tc vMerge="1">
                  <a:txBody>
                    <a:bodyPr/>
                    <a:lstStyle/>
                    <a:p>
                      <a:endParaRPr lang="en-US"/>
                    </a:p>
                  </a:txBody>
                  <a:tcPr/>
                </a:tc>
                <a:tc>
                  <a:txBody>
                    <a:bodyPr/>
                    <a:lstStyle/>
                    <a:p>
                      <a:pPr algn="l" fontAlgn="b"/>
                      <a:r>
                        <a:rPr lang="en-US" sz="900" u="none" strike="noStrike">
                          <a:effectLst/>
                        </a:rPr>
                        <a:t>cell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bigint</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15</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xxxxxxxxxx</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Cell/Contact number of a person</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1186270022"/>
                  </a:ext>
                </a:extLst>
              </a:tr>
              <a:tr h="370114">
                <a:tc rowSpan="5">
                  <a:txBody>
                    <a:bodyPr/>
                    <a:lstStyle/>
                    <a:p>
                      <a:pPr algn="ctr" fontAlgn="b"/>
                      <a:r>
                        <a:rPr lang="en-US" sz="900" u="none" strike="noStrike">
                          <a:effectLst/>
                        </a:rPr>
                        <a:t>faculty</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faculty_id</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pk</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int</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Not 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Identification number used to uniquely identify Faculty</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3850517958"/>
                  </a:ext>
                </a:extLst>
              </a:tr>
              <a:tr h="370114">
                <a:tc vMerge="1">
                  <a:txBody>
                    <a:bodyPr/>
                    <a:lstStyle/>
                    <a:p>
                      <a:endParaRPr lang="en-US"/>
                    </a:p>
                  </a:txBody>
                  <a:tcPr/>
                </a:tc>
                <a:tc>
                  <a:txBody>
                    <a:bodyPr/>
                    <a:lstStyle/>
                    <a:p>
                      <a:pPr algn="l" fontAlgn="b"/>
                      <a:r>
                        <a:rPr lang="en-US" sz="900" u="none" strike="noStrike">
                          <a:effectLst/>
                        </a:rPr>
                        <a:t>person_id</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fk</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int</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Not 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Identification number used to uniquely identify person</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336719492"/>
                  </a:ext>
                </a:extLst>
              </a:tr>
              <a:tr h="370114">
                <a:tc vMerge="1">
                  <a:txBody>
                    <a:bodyPr/>
                    <a:lstStyle/>
                    <a:p>
                      <a:endParaRPr lang="en-US"/>
                    </a:p>
                  </a:txBody>
                  <a:tcPr/>
                </a:tc>
                <a:tc>
                  <a:txBody>
                    <a:bodyPr/>
                    <a:lstStyle/>
                    <a:p>
                      <a:pPr algn="l" fontAlgn="b"/>
                      <a:r>
                        <a:rPr lang="en-US" sz="900" u="none" strike="noStrike">
                          <a:effectLst/>
                        </a:rPr>
                        <a:t>title</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Title of the faculty</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1705928999"/>
                  </a:ext>
                </a:extLst>
              </a:tr>
              <a:tr h="370114">
                <a:tc vMerge="1">
                  <a:txBody>
                    <a:bodyPr/>
                    <a:lstStyle/>
                    <a:p>
                      <a:endParaRPr lang="en-US"/>
                    </a:p>
                  </a:txBody>
                  <a:tcPr/>
                </a:tc>
                <a:tc>
                  <a:txBody>
                    <a:bodyPr/>
                    <a:lstStyle/>
                    <a:p>
                      <a:pPr algn="l" fontAlgn="b"/>
                      <a:r>
                        <a:rPr lang="en-US" sz="900" u="none" strike="noStrike">
                          <a:effectLst/>
                        </a:rPr>
                        <a:t>degree_college</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The college where the faculty went to earn the degree</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1369686387"/>
                  </a:ext>
                </a:extLst>
              </a:tr>
              <a:tr h="370114">
                <a:tc vMerge="1">
                  <a:txBody>
                    <a:bodyPr/>
                    <a:lstStyle/>
                    <a:p>
                      <a:endParaRPr lang="en-US"/>
                    </a:p>
                  </a:txBody>
                  <a:tcPr/>
                </a:tc>
                <a:tc>
                  <a:txBody>
                    <a:bodyPr/>
                    <a:lstStyle/>
                    <a:p>
                      <a:pPr algn="l" fontAlgn="b"/>
                      <a:r>
                        <a:rPr lang="en-US" sz="900" u="none" strike="noStrike">
                          <a:effectLst/>
                        </a:rPr>
                        <a:t>highest_degree</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Highest degree earned by the faculty</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1455393261"/>
                  </a:ext>
                </a:extLst>
              </a:tr>
              <a:tr h="370114">
                <a:tc rowSpan="4">
                  <a:txBody>
                    <a:bodyPr/>
                    <a:lstStyle/>
                    <a:p>
                      <a:pPr algn="ctr" fontAlgn="b"/>
                      <a:r>
                        <a:rPr lang="en-US" sz="900" u="none" strike="noStrike">
                          <a:effectLst/>
                        </a:rPr>
                        <a:t>staff</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staff_id</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pk</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int</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Not 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Identification number used to uniquely identify staff</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2720067143"/>
                  </a:ext>
                </a:extLst>
              </a:tr>
              <a:tr h="370114">
                <a:tc vMerge="1">
                  <a:txBody>
                    <a:bodyPr/>
                    <a:lstStyle/>
                    <a:p>
                      <a:endParaRPr lang="en-US"/>
                    </a:p>
                  </a:txBody>
                  <a:tcPr/>
                </a:tc>
                <a:tc>
                  <a:txBody>
                    <a:bodyPr/>
                    <a:lstStyle/>
                    <a:p>
                      <a:pPr algn="l" fontAlgn="b"/>
                      <a:r>
                        <a:rPr lang="en-US" sz="900" u="none" strike="noStrike">
                          <a:effectLst/>
                        </a:rPr>
                        <a:t>person_id</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fk</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int</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Identification number used to uniquely identify person</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1733289114"/>
                  </a:ext>
                </a:extLst>
              </a:tr>
              <a:tr h="370114">
                <a:tc vMerge="1">
                  <a:txBody>
                    <a:bodyPr/>
                    <a:lstStyle/>
                    <a:p>
                      <a:endParaRPr lang="en-US"/>
                    </a:p>
                  </a:txBody>
                  <a:tcPr/>
                </a:tc>
                <a:tc>
                  <a:txBody>
                    <a:bodyPr/>
                    <a:lstStyle/>
                    <a:p>
                      <a:pPr algn="l" fontAlgn="b"/>
                      <a:r>
                        <a:rPr lang="en-US" sz="900" u="none" strike="noStrike">
                          <a:effectLst/>
                        </a:rPr>
                        <a:t>position</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Position of the staff</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4185999757"/>
                  </a:ext>
                </a:extLst>
              </a:tr>
              <a:tr h="370114">
                <a:tc vMerge="1">
                  <a:txBody>
                    <a:bodyPr/>
                    <a:lstStyle/>
                    <a:p>
                      <a:endParaRPr lang="en-US"/>
                    </a:p>
                  </a:txBody>
                  <a:tcPr/>
                </a:tc>
                <a:tc>
                  <a:txBody>
                    <a:bodyPr/>
                    <a:lstStyle/>
                    <a:p>
                      <a:pPr algn="l" fontAlgn="b"/>
                      <a:r>
                        <a:rPr lang="en-US" sz="900" u="none" strike="noStrike">
                          <a:effectLst/>
                        </a:rPr>
                        <a:t>is_admin</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y/n</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dirty="0">
                          <a:effectLst/>
                        </a:rPr>
                        <a:t>To check if staff is admin or not</a:t>
                      </a:r>
                      <a:endParaRPr lang="en-US" sz="900" b="0" i="0" u="none" strike="noStrike" dirty="0">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1533383092"/>
                  </a:ext>
                </a:extLst>
              </a:tr>
            </a:tbl>
          </a:graphicData>
        </a:graphic>
      </p:graphicFrame>
    </p:spTree>
    <p:extLst>
      <p:ext uri="{BB962C8B-B14F-4D97-AF65-F5344CB8AC3E}">
        <p14:creationId xmlns:p14="http://schemas.microsoft.com/office/powerpoint/2010/main" val="20995064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5E68D17-4278-49C7-9AE4-BD9A8E876373}"/>
              </a:ext>
            </a:extLst>
          </p:cNvPr>
          <p:cNvGraphicFramePr>
            <a:graphicFrameLocks noGrp="1"/>
          </p:cNvGraphicFramePr>
          <p:nvPr>
            <p:extLst>
              <p:ext uri="{D42A27DB-BD31-4B8C-83A1-F6EECF244321}">
                <p14:modId xmlns:p14="http://schemas.microsoft.com/office/powerpoint/2010/main" val="3974787166"/>
              </p:ext>
            </p:extLst>
          </p:nvPr>
        </p:nvGraphicFramePr>
        <p:xfrm>
          <a:off x="76200" y="76200"/>
          <a:ext cx="8991598" cy="5715003"/>
        </p:xfrm>
        <a:graphic>
          <a:graphicData uri="http://schemas.openxmlformats.org/drawingml/2006/table">
            <a:tbl>
              <a:tblPr>
                <a:tableStyleId>{5C22544A-7EE6-4342-B048-85BDC9FD1C3A}</a:tableStyleId>
              </a:tblPr>
              <a:tblGrid>
                <a:gridCol w="659012">
                  <a:extLst>
                    <a:ext uri="{9D8B030D-6E8A-4147-A177-3AD203B41FA5}">
                      <a16:colId xmlns:a16="http://schemas.microsoft.com/office/drawing/2014/main" val="2681014033"/>
                    </a:ext>
                  </a:extLst>
                </a:gridCol>
                <a:gridCol w="904744">
                  <a:extLst>
                    <a:ext uri="{9D8B030D-6E8A-4147-A177-3AD203B41FA5}">
                      <a16:colId xmlns:a16="http://schemas.microsoft.com/office/drawing/2014/main" val="3013921274"/>
                    </a:ext>
                  </a:extLst>
                </a:gridCol>
                <a:gridCol w="636672">
                  <a:extLst>
                    <a:ext uri="{9D8B030D-6E8A-4147-A177-3AD203B41FA5}">
                      <a16:colId xmlns:a16="http://schemas.microsoft.com/office/drawing/2014/main" val="2461098999"/>
                    </a:ext>
                  </a:extLst>
                </a:gridCol>
                <a:gridCol w="625502">
                  <a:extLst>
                    <a:ext uri="{9D8B030D-6E8A-4147-A177-3AD203B41FA5}">
                      <a16:colId xmlns:a16="http://schemas.microsoft.com/office/drawing/2014/main" val="3970797742"/>
                    </a:ext>
                  </a:extLst>
                </a:gridCol>
                <a:gridCol w="580824">
                  <a:extLst>
                    <a:ext uri="{9D8B030D-6E8A-4147-A177-3AD203B41FA5}">
                      <a16:colId xmlns:a16="http://schemas.microsoft.com/office/drawing/2014/main" val="3513209909"/>
                    </a:ext>
                  </a:extLst>
                </a:gridCol>
                <a:gridCol w="502635">
                  <a:extLst>
                    <a:ext uri="{9D8B030D-6E8A-4147-A177-3AD203B41FA5}">
                      <a16:colId xmlns:a16="http://schemas.microsoft.com/office/drawing/2014/main" val="2567993727"/>
                    </a:ext>
                  </a:extLst>
                </a:gridCol>
                <a:gridCol w="1295685">
                  <a:extLst>
                    <a:ext uri="{9D8B030D-6E8A-4147-A177-3AD203B41FA5}">
                      <a16:colId xmlns:a16="http://schemas.microsoft.com/office/drawing/2014/main" val="3583078035"/>
                    </a:ext>
                  </a:extLst>
                </a:gridCol>
                <a:gridCol w="714860">
                  <a:extLst>
                    <a:ext uri="{9D8B030D-6E8A-4147-A177-3AD203B41FA5}">
                      <a16:colId xmlns:a16="http://schemas.microsoft.com/office/drawing/2014/main" val="1915384687"/>
                    </a:ext>
                  </a:extLst>
                </a:gridCol>
                <a:gridCol w="3071664">
                  <a:extLst>
                    <a:ext uri="{9D8B030D-6E8A-4147-A177-3AD203B41FA5}">
                      <a16:colId xmlns:a16="http://schemas.microsoft.com/office/drawing/2014/main" val="1337005253"/>
                    </a:ext>
                  </a:extLst>
                </a:gridCol>
              </a:tblGrid>
              <a:tr h="272143">
                <a:tc>
                  <a:txBody>
                    <a:bodyPr/>
                    <a:lstStyle/>
                    <a:p>
                      <a:pPr algn="l" fontAlgn="b"/>
                      <a:r>
                        <a:rPr lang="en-US" sz="600" u="none" strike="noStrike">
                          <a:effectLst/>
                        </a:rPr>
                        <a:t>Entity/Table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Attributes</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Primary Key</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Foreign Key</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Data Type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Field Size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Data Format/Constraints</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Description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59540343"/>
                  </a:ext>
                </a:extLst>
              </a:tr>
              <a:tr h="272143">
                <a:tc rowSpan="5">
                  <a:txBody>
                    <a:bodyPr/>
                    <a:lstStyle/>
                    <a:p>
                      <a:pPr algn="ctr" fontAlgn="b"/>
                      <a:r>
                        <a:rPr lang="en-US" sz="600" u="none" strike="noStrike">
                          <a:effectLst/>
                        </a:rPr>
                        <a:t>student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student_id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pk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student</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088174703"/>
                  </a:ext>
                </a:extLst>
              </a:tr>
              <a:tr h="272143">
                <a:tc vMerge="1">
                  <a:txBody>
                    <a:bodyPr/>
                    <a:lstStyle/>
                    <a:p>
                      <a:endParaRPr lang="en-US"/>
                    </a:p>
                  </a:txBody>
                  <a:tcPr/>
                </a:tc>
                <a:tc>
                  <a:txBody>
                    <a:bodyPr/>
                    <a:lstStyle/>
                    <a:p>
                      <a:pPr algn="l" fontAlgn="b"/>
                      <a:r>
                        <a:rPr lang="en-US" sz="600" u="none" strike="noStrike">
                          <a:effectLst/>
                        </a:rPr>
                        <a:t>person_id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fk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person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701167091"/>
                  </a:ext>
                </a:extLst>
              </a:tr>
              <a:tr h="272143">
                <a:tc vMerge="1">
                  <a:txBody>
                    <a:bodyPr/>
                    <a:lstStyle/>
                    <a:p>
                      <a:endParaRPr lang="en-US"/>
                    </a:p>
                  </a:txBody>
                  <a:tcPr/>
                </a:tc>
                <a:tc>
                  <a:txBody>
                    <a:bodyPr/>
                    <a:lstStyle/>
                    <a:p>
                      <a:pPr algn="l" fontAlgn="b"/>
                      <a:r>
                        <a:rPr lang="en-US" sz="600" u="none" strike="noStrike">
                          <a:effectLst/>
                        </a:rPr>
                        <a:t>graduation_year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4</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Graduation year of the student</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136294436"/>
                  </a:ext>
                </a:extLst>
              </a:tr>
              <a:tr h="272143">
                <a:tc vMerge="1">
                  <a:txBody>
                    <a:bodyPr/>
                    <a:lstStyle/>
                    <a:p>
                      <a:endParaRPr lang="en-US"/>
                    </a:p>
                  </a:txBody>
                  <a:tcPr/>
                </a:tc>
                <a:tc>
                  <a:txBody>
                    <a:bodyPr/>
                    <a:lstStyle/>
                    <a:p>
                      <a:pPr algn="l" fontAlgn="b"/>
                      <a:r>
                        <a:rPr lang="en-US" sz="600" u="none" strike="noStrike">
                          <a:effectLst/>
                        </a:rPr>
                        <a:t>major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Major of the student</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303847584"/>
                  </a:ext>
                </a:extLst>
              </a:tr>
              <a:tr h="272143">
                <a:tc vMerge="1">
                  <a:txBody>
                    <a:bodyPr/>
                    <a:lstStyle/>
                    <a:p>
                      <a:endParaRPr lang="en-US"/>
                    </a:p>
                  </a:txBody>
                  <a:tcPr/>
                </a:tc>
                <a:tc>
                  <a:txBody>
                    <a:bodyPr/>
                    <a:lstStyle/>
                    <a:p>
                      <a:pPr algn="l" fontAlgn="b"/>
                      <a:r>
                        <a:rPr lang="en-US" sz="600" u="none" strike="noStrike">
                          <a:effectLst/>
                        </a:rPr>
                        <a:t>type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To check if the student is graduate or undergraduate student</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544370497"/>
                  </a:ext>
                </a:extLst>
              </a:tr>
              <a:tr h="272143">
                <a:tc rowSpan="6">
                  <a:txBody>
                    <a:bodyPr/>
                    <a:lstStyle/>
                    <a:p>
                      <a:pPr algn="ctr" fontAlgn="b"/>
                      <a:r>
                        <a:rPr lang="en-US" sz="600" u="none" strike="noStrike">
                          <a:effectLst/>
                        </a:rPr>
                        <a:t>location</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location_id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pk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Location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375693926"/>
                  </a:ext>
                </a:extLst>
              </a:tr>
              <a:tr h="272143">
                <a:tc vMerge="1">
                  <a:txBody>
                    <a:bodyPr/>
                    <a:lstStyle/>
                    <a:p>
                      <a:endParaRPr lang="en-US"/>
                    </a:p>
                  </a:txBody>
                  <a:tcPr/>
                </a:tc>
                <a:tc>
                  <a:txBody>
                    <a:bodyPr/>
                    <a:lstStyle/>
                    <a:p>
                      <a:pPr algn="l" fontAlgn="b"/>
                      <a:r>
                        <a:rPr lang="en-US" sz="600" u="none" strike="noStrike">
                          <a:effectLst/>
                        </a:rPr>
                        <a:t>location_name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Name of the location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610208028"/>
                  </a:ext>
                </a:extLst>
              </a:tr>
              <a:tr h="272143">
                <a:tc vMerge="1">
                  <a:txBody>
                    <a:bodyPr/>
                    <a:lstStyle/>
                    <a:p>
                      <a:endParaRPr lang="en-US"/>
                    </a:p>
                  </a:txBody>
                  <a:tcPr/>
                </a:tc>
                <a:tc>
                  <a:txBody>
                    <a:bodyPr/>
                    <a:lstStyle/>
                    <a:p>
                      <a:pPr algn="l" fontAlgn="b"/>
                      <a:r>
                        <a:rPr lang="en-US" sz="600" u="none" strike="noStrike">
                          <a:effectLst/>
                        </a:rPr>
                        <a:t>location_address</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Address of the location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3693857358"/>
                  </a:ext>
                </a:extLst>
              </a:tr>
              <a:tr h="272143">
                <a:tc vMerge="1">
                  <a:txBody>
                    <a:bodyPr/>
                    <a:lstStyle/>
                    <a:p>
                      <a:endParaRPr lang="en-US"/>
                    </a:p>
                  </a:txBody>
                  <a:tcPr/>
                </a:tc>
                <a:tc>
                  <a:txBody>
                    <a:bodyPr/>
                    <a:lstStyle/>
                    <a:p>
                      <a:pPr algn="l" fontAlgn="b"/>
                      <a:r>
                        <a:rPr lang="en-US" sz="600" u="none" strike="noStrike">
                          <a:effectLst/>
                        </a:rPr>
                        <a:t>latitude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Latitude point of the location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495567199"/>
                  </a:ext>
                </a:extLst>
              </a:tr>
              <a:tr h="272143">
                <a:tc vMerge="1">
                  <a:txBody>
                    <a:bodyPr/>
                    <a:lstStyle/>
                    <a:p>
                      <a:endParaRPr lang="en-US"/>
                    </a:p>
                  </a:txBody>
                  <a:tcPr/>
                </a:tc>
                <a:tc>
                  <a:txBody>
                    <a:bodyPr/>
                    <a:lstStyle/>
                    <a:p>
                      <a:pPr algn="l" fontAlgn="b"/>
                      <a:r>
                        <a:rPr lang="en-US" sz="600" u="none" strike="noStrike">
                          <a:effectLst/>
                        </a:rPr>
                        <a:t>longitude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Longitude point of the location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677601631"/>
                  </a:ext>
                </a:extLst>
              </a:tr>
              <a:tr h="272143">
                <a:tc vMerge="1">
                  <a:txBody>
                    <a:bodyPr/>
                    <a:lstStyle/>
                    <a:p>
                      <a:endParaRPr lang="en-US"/>
                    </a:p>
                  </a:txBody>
                  <a:tcPr/>
                </a:tc>
                <a:tc>
                  <a:txBody>
                    <a:bodyPr/>
                    <a:lstStyle/>
                    <a:p>
                      <a:pPr algn="l" fontAlgn="b"/>
                      <a:r>
                        <a:rPr lang="en-US" sz="600" u="none" strike="noStrike">
                          <a:effectLst/>
                        </a:rPr>
                        <a:t>drop_off_point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Drop off point of order</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647335738"/>
                  </a:ext>
                </a:extLst>
              </a:tr>
              <a:tr h="272143">
                <a:tc rowSpan="4">
                  <a:txBody>
                    <a:bodyPr/>
                    <a:lstStyle/>
                    <a:p>
                      <a:pPr algn="ctr" fontAlgn="b"/>
                      <a:r>
                        <a:rPr lang="en-US" sz="600" u="none" strike="noStrike">
                          <a:effectLst/>
                        </a:rPr>
                        <a:t>vehicle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vehicle_id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pk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Vehicle</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3618416606"/>
                  </a:ext>
                </a:extLst>
              </a:tr>
              <a:tr h="272143">
                <a:tc vMerge="1">
                  <a:txBody>
                    <a:bodyPr/>
                    <a:lstStyle/>
                    <a:p>
                      <a:endParaRPr lang="en-US"/>
                    </a:p>
                  </a:txBody>
                  <a:tcPr/>
                </a:tc>
                <a:tc>
                  <a:txBody>
                    <a:bodyPr/>
                    <a:lstStyle/>
                    <a:p>
                      <a:pPr algn="l" fontAlgn="b"/>
                      <a:r>
                        <a:rPr lang="en-US" sz="600" u="none" strike="noStrike">
                          <a:effectLst/>
                        </a:rPr>
                        <a:t>vehicle_plate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Vehicle license plate number</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3755692569"/>
                  </a:ext>
                </a:extLst>
              </a:tr>
              <a:tr h="272143">
                <a:tc vMerge="1">
                  <a:txBody>
                    <a:bodyPr/>
                    <a:lstStyle/>
                    <a:p>
                      <a:endParaRPr lang="en-US"/>
                    </a:p>
                  </a:txBody>
                  <a:tcPr/>
                </a:tc>
                <a:tc>
                  <a:txBody>
                    <a:bodyPr/>
                    <a:lstStyle/>
                    <a:p>
                      <a:pPr algn="l" fontAlgn="b"/>
                      <a:r>
                        <a:rPr lang="en-US" sz="600" u="none" strike="noStrike">
                          <a:effectLst/>
                        </a:rPr>
                        <a:t>model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Vehicle model name</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964158473"/>
                  </a:ext>
                </a:extLst>
              </a:tr>
              <a:tr h="272143">
                <a:tc vMerge="1">
                  <a:txBody>
                    <a:bodyPr/>
                    <a:lstStyle/>
                    <a:p>
                      <a:endParaRPr lang="en-US"/>
                    </a:p>
                  </a:txBody>
                  <a:tcPr/>
                </a:tc>
                <a:tc>
                  <a:txBody>
                    <a:bodyPr/>
                    <a:lstStyle/>
                    <a:p>
                      <a:pPr algn="l" fontAlgn="b"/>
                      <a:r>
                        <a:rPr lang="en-US" sz="600" u="none" strike="noStrike">
                          <a:effectLst/>
                        </a:rPr>
                        <a:t>make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Vehicle make</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936288851"/>
                  </a:ext>
                </a:extLst>
              </a:tr>
              <a:tr h="272143">
                <a:tc rowSpan="5">
                  <a:txBody>
                    <a:bodyPr/>
                    <a:lstStyle/>
                    <a:p>
                      <a:pPr algn="ctr" fontAlgn="b"/>
                      <a:r>
                        <a:rPr lang="en-US" sz="600" u="none" strike="noStrike">
                          <a:effectLst/>
                        </a:rPr>
                        <a:t>driver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driver_id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pk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Driver</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3625989388"/>
                  </a:ext>
                </a:extLst>
              </a:tr>
              <a:tr h="272143">
                <a:tc vMerge="1">
                  <a:txBody>
                    <a:bodyPr/>
                    <a:lstStyle/>
                    <a:p>
                      <a:endParaRPr lang="en-US"/>
                    </a:p>
                  </a:txBody>
                  <a:tcPr/>
                </a:tc>
                <a:tc>
                  <a:txBody>
                    <a:bodyPr/>
                    <a:lstStyle/>
                    <a:p>
                      <a:pPr algn="l" fontAlgn="b"/>
                      <a:r>
                        <a:rPr lang="en-US" sz="600" u="none" strike="noStrike">
                          <a:effectLst/>
                        </a:rPr>
                        <a:t>student_id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fk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student</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4193618312"/>
                  </a:ext>
                </a:extLst>
              </a:tr>
              <a:tr h="272143">
                <a:tc vMerge="1">
                  <a:txBody>
                    <a:bodyPr/>
                    <a:lstStyle/>
                    <a:p>
                      <a:endParaRPr lang="en-US"/>
                    </a:p>
                  </a:txBody>
                  <a:tcPr/>
                </a:tc>
                <a:tc>
                  <a:txBody>
                    <a:bodyPr/>
                    <a:lstStyle/>
                    <a:p>
                      <a:pPr algn="l" fontAlgn="b"/>
                      <a:r>
                        <a:rPr lang="en-US" sz="600" u="none" strike="noStrike">
                          <a:effectLst/>
                        </a:rPr>
                        <a:t>license_number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License number of the driver</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747295005"/>
                  </a:ext>
                </a:extLst>
              </a:tr>
              <a:tr h="272143">
                <a:tc vMerge="1">
                  <a:txBody>
                    <a:bodyPr/>
                    <a:lstStyle/>
                    <a:p>
                      <a:endParaRPr lang="en-US"/>
                    </a:p>
                  </a:txBody>
                  <a:tcPr/>
                </a:tc>
                <a:tc>
                  <a:txBody>
                    <a:bodyPr/>
                    <a:lstStyle/>
                    <a:p>
                      <a:pPr algn="l" fontAlgn="b"/>
                      <a:r>
                        <a:rPr lang="en-US" sz="600" u="none" strike="noStrike">
                          <a:effectLst/>
                        </a:rPr>
                        <a:t>date_hired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date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YYYY-MM-DD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Date when the driver was hired</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30382676"/>
                  </a:ext>
                </a:extLst>
              </a:tr>
              <a:tr h="272143">
                <a:tc vMerge="1">
                  <a:txBody>
                    <a:bodyPr/>
                    <a:lstStyle/>
                    <a:p>
                      <a:endParaRPr lang="en-US"/>
                    </a:p>
                  </a:txBody>
                  <a:tcPr/>
                </a:tc>
                <a:tc>
                  <a:txBody>
                    <a:bodyPr/>
                    <a:lstStyle/>
                    <a:p>
                      <a:pPr algn="l" fontAlgn="b"/>
                      <a:r>
                        <a:rPr lang="en-US" sz="600" u="none" strike="noStrike">
                          <a:effectLst/>
                        </a:rPr>
                        <a:t>rating</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float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4</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dirty="0">
                          <a:effectLst/>
                        </a:rPr>
                        <a:t>Rating of the river</a:t>
                      </a:r>
                      <a:endParaRPr lang="en-US" sz="600" b="0" i="0" u="none" strike="noStrike" dirty="0">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504731543"/>
                  </a:ext>
                </a:extLst>
              </a:tr>
            </a:tbl>
          </a:graphicData>
        </a:graphic>
      </p:graphicFrame>
    </p:spTree>
    <p:extLst>
      <p:ext uri="{BB962C8B-B14F-4D97-AF65-F5344CB8AC3E}">
        <p14:creationId xmlns:p14="http://schemas.microsoft.com/office/powerpoint/2010/main" val="2166549376"/>
      </p:ext>
    </p:extLst>
  </p:cSld>
  <p:clrMapOvr>
    <a:masterClrMapping/>
  </p:clrMapOvr>
  <p:transition>
    <p:fade/>
  </p:transition>
</p:sld>
</file>

<file path=ppt/theme/theme1.xml><?xml version="1.0" encoding="utf-8"?>
<a:theme xmlns:a="http://schemas.openxmlformats.org/drawingml/2006/main" name="Sample presentation slides">
  <a:themeElements>
    <a:clrScheme name="Green Template-Template">
      <a:dk1>
        <a:srgbClr val="000000"/>
      </a:dk1>
      <a:lt1>
        <a:srgbClr val="FFFFFF"/>
      </a:lt1>
      <a:dk2>
        <a:srgbClr val="1F7335"/>
      </a:dk2>
      <a:lt2>
        <a:srgbClr val="C4FF89"/>
      </a:lt2>
      <a:accent1>
        <a:srgbClr val="FFC000"/>
      </a:accent1>
      <a:accent2>
        <a:srgbClr val="3497AE"/>
      </a:accent2>
      <a:accent3>
        <a:srgbClr val="DF8045"/>
      </a:accent3>
      <a:accent4>
        <a:srgbClr val="7DCC2E"/>
      </a:accent4>
      <a:accent5>
        <a:srgbClr val="FF9929"/>
      </a:accent5>
      <a:accent6>
        <a:srgbClr val="7D3DA1"/>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COE_template03</Template>
  <TotalTime>2084</TotalTime>
  <Words>2377</Words>
  <Application>Microsoft Office PowerPoint</Application>
  <PresentationFormat>On-screen Show (4:3)</PresentationFormat>
  <Paragraphs>601</Paragraphs>
  <Slides>20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Sample presentation slides</vt:lpstr>
      <vt:lpstr>Deliverable 4</vt:lpstr>
      <vt:lpstr>Introduction</vt:lpstr>
      <vt:lpstr>Scope</vt:lpstr>
      <vt:lpstr>Business Rules</vt:lpstr>
      <vt:lpstr>Examples</vt:lpstr>
      <vt:lpstr>Assumption</vt:lpstr>
      <vt:lpstr>Enhanced Entity Relationship Diagram</vt:lpstr>
      <vt:lpstr>Data Dictionary</vt:lpstr>
      <vt:lpstr>PowerPoint Presentation</vt:lpstr>
      <vt:lpstr>PowerPoint Presentation</vt:lpstr>
      <vt:lpstr>PowerPoint Presentation</vt:lpstr>
      <vt:lpstr>Stored Procedure</vt:lpstr>
      <vt:lpstr>PowerPoint Presentation</vt:lpstr>
      <vt:lpstr>Trigger</vt:lpstr>
      <vt:lpstr>View #1</vt:lpstr>
      <vt:lpstr>View #1</vt:lpstr>
      <vt:lpstr>View #2</vt:lpstr>
      <vt:lpstr>View #2</vt:lpstr>
      <vt:lpstr>Index</vt:lpstr>
      <vt:lpstr>User Interface</vt:lpstr>
    </vt:vector>
  </TitlesOfParts>
  <Company>UNC Charlotte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darora2@uncc.edu</dc:creator>
  <cp:lastModifiedBy>Arora, Dhananjay</cp:lastModifiedBy>
  <cp:revision>23</cp:revision>
  <dcterms:created xsi:type="dcterms:W3CDTF">2019-11-01T18:14:06Z</dcterms:created>
  <dcterms:modified xsi:type="dcterms:W3CDTF">2019-12-03T02:20:57Z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TC102867421033</vt:lpwstr>
  </property>
</Properties>
</file>