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81" r:id="rId6"/>
    <p:sldId id="267" r:id="rId7"/>
    <p:sldId id="262" r:id="rId8"/>
    <p:sldId id="269" r:id="rId9"/>
    <p:sldId id="282" r:id="rId10"/>
    <p:sldId id="268" r:id="rId11"/>
    <p:sldId id="270" r:id="rId12"/>
    <p:sldId id="272" r:id="rId13"/>
    <p:sldId id="271" r:id="rId14"/>
    <p:sldId id="265" r:id="rId15"/>
    <p:sldId id="273" r:id="rId16"/>
    <p:sldId id="274" r:id="rId17"/>
    <p:sldId id="266" r:id="rId18"/>
    <p:sldId id="275" r:id="rId19"/>
    <p:sldId id="276" r:id="rId20"/>
    <p:sldId id="283" r:id="rId21"/>
    <p:sldId id="278" r:id="rId22"/>
    <p:sldId id="280" r:id="rId23"/>
    <p:sldId id="277"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24219-58BD-0E63-5D41-FB8D35ADEE8D}" v="36" dt="2023-04-26T17:12:29.047"/>
    <p1510:client id="{262F67EA-21C1-46E1-AF0F-B7E97A5EBBF8}" v="654" dt="2023-04-26T03:48:43.735"/>
    <p1510:client id="{4166127A-DCCA-FADA-9F06-2B757FE88819}" v="1156" dt="2023-04-26T07:33:19.318"/>
    <p1510:client id="{5F687AA1-65E3-135A-FA29-0A105E004E09}" v="580" dt="2023-04-26T17:22:25.650"/>
    <p1510:client id="{717E4FEC-B8D0-4B88-856A-D8B1F135A0F5}" v="220" dt="2023-04-26T07:14:50.145"/>
    <p1510:client id="{8EAEE064-B15D-D620-56AB-CD92456E07FB}" v="152" dt="2023-04-26T15:55:52.662"/>
    <p1510:client id="{D51AEC27-7228-4EBA-8457-FA6ED4C50621}" v="1230" dt="2023-04-26T07:18:22.518"/>
    <p1510:client id="{ED4C8D72-27A8-C7E6-482D-29A65646A1AD}" v="170" dt="2023-04-26T04:01:34.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03F211-03B6-4EF0-B2EC-42C287CD69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0A993ED-6C81-44C5-B0F8-650E0E851EAE}">
      <dgm:prSet/>
      <dgm:spPr/>
      <dgm:t>
        <a:bodyPr/>
        <a:lstStyle/>
        <a:p>
          <a:r>
            <a:rPr lang="en-US"/>
            <a:t>Simulated Dataset, 100 observations, varying the number of SNPs by 500, 1000 and 2000</a:t>
          </a:r>
        </a:p>
      </dgm:t>
    </dgm:pt>
    <dgm:pt modelId="{3796D08D-9FEE-4C18-BF06-1CF41F595FFC}" type="parTrans" cxnId="{FC949A3A-4907-49A5-B327-8F6E0B480A44}">
      <dgm:prSet/>
      <dgm:spPr/>
      <dgm:t>
        <a:bodyPr/>
        <a:lstStyle/>
        <a:p>
          <a:endParaRPr lang="en-US"/>
        </a:p>
      </dgm:t>
    </dgm:pt>
    <dgm:pt modelId="{1053C5DB-846F-4BC8-85E2-18124F727C27}" type="sibTrans" cxnId="{FC949A3A-4907-49A5-B327-8F6E0B480A44}">
      <dgm:prSet/>
      <dgm:spPr/>
      <dgm:t>
        <a:bodyPr/>
        <a:lstStyle/>
        <a:p>
          <a:endParaRPr lang="en-US"/>
        </a:p>
      </dgm:t>
    </dgm:pt>
    <dgm:pt modelId="{F3523DE3-19D4-4023-8A08-4F3698DF21FE}">
      <dgm:prSet/>
      <dgm:spPr/>
      <dgm:t>
        <a:bodyPr/>
        <a:lstStyle/>
        <a:p>
          <a:r>
            <a:rPr lang="en-US"/>
            <a:t>Predictor variable calculated by applying a weight matrix with 10 non zero values and passing through logistic function with a cutoff value of 0.5.</a:t>
          </a:r>
        </a:p>
      </dgm:t>
    </dgm:pt>
    <dgm:pt modelId="{5B40F4F1-EF3D-4624-931C-BB107E1A43AC}" type="parTrans" cxnId="{B8737271-C332-434B-AD0B-68912E3BFA44}">
      <dgm:prSet/>
      <dgm:spPr/>
      <dgm:t>
        <a:bodyPr/>
        <a:lstStyle/>
        <a:p>
          <a:endParaRPr lang="en-US"/>
        </a:p>
      </dgm:t>
    </dgm:pt>
    <dgm:pt modelId="{618C1FEF-4411-4867-BCCB-A051104C4B5D}" type="sibTrans" cxnId="{B8737271-C332-434B-AD0B-68912E3BFA44}">
      <dgm:prSet/>
      <dgm:spPr/>
      <dgm:t>
        <a:bodyPr/>
        <a:lstStyle/>
        <a:p>
          <a:endParaRPr lang="en-US"/>
        </a:p>
      </dgm:t>
    </dgm:pt>
    <dgm:pt modelId="{5F9D3C40-3D23-4B80-83EC-77C42BFE8329}">
      <dgm:prSet/>
      <dgm:spPr/>
      <dgm:t>
        <a:bodyPr/>
        <a:lstStyle/>
        <a:p>
          <a:r>
            <a:rPr lang="en-US"/>
            <a:t>These 10 values can be thought of as the "active" SNPs in a dataset.</a:t>
          </a:r>
        </a:p>
      </dgm:t>
    </dgm:pt>
    <dgm:pt modelId="{DAB1E9F1-0584-41A5-9567-A4446903CEBC}" type="parTrans" cxnId="{728A222B-D16D-42DD-A997-2AA517F3ABEB}">
      <dgm:prSet/>
      <dgm:spPr/>
      <dgm:t>
        <a:bodyPr/>
        <a:lstStyle/>
        <a:p>
          <a:endParaRPr lang="en-US"/>
        </a:p>
      </dgm:t>
    </dgm:pt>
    <dgm:pt modelId="{43E9C46E-7996-46DF-B708-E1FE4C9C5FD7}" type="sibTrans" cxnId="{728A222B-D16D-42DD-A997-2AA517F3ABEB}">
      <dgm:prSet/>
      <dgm:spPr/>
      <dgm:t>
        <a:bodyPr/>
        <a:lstStyle/>
        <a:p>
          <a:endParaRPr lang="en-US"/>
        </a:p>
      </dgm:t>
    </dgm:pt>
    <dgm:pt modelId="{70EA1115-86B1-460B-8C36-728CA210B550}" type="pres">
      <dgm:prSet presAssocID="{1D03F211-03B6-4EF0-B2EC-42C287CD69DF}" presName="root" presStyleCnt="0">
        <dgm:presLayoutVars>
          <dgm:dir/>
          <dgm:resizeHandles val="exact"/>
        </dgm:presLayoutVars>
      </dgm:prSet>
      <dgm:spPr/>
    </dgm:pt>
    <dgm:pt modelId="{1A1FD8CA-E4E8-4D41-ABFE-9887F4522914}" type="pres">
      <dgm:prSet presAssocID="{60A993ED-6C81-44C5-B0F8-650E0E851EAE}" presName="compNode" presStyleCnt="0"/>
      <dgm:spPr/>
    </dgm:pt>
    <dgm:pt modelId="{7A4B04A9-E8F9-4765-BBE1-35AE88C9AA63}" type="pres">
      <dgm:prSet presAssocID="{60A993ED-6C81-44C5-B0F8-650E0E851EAE}" presName="bgRect" presStyleLbl="bgShp" presStyleIdx="0" presStyleCnt="3"/>
      <dgm:spPr/>
    </dgm:pt>
    <dgm:pt modelId="{E1BBBCE4-AA19-4903-952D-F9BEF84D2F93}" type="pres">
      <dgm:prSet presAssocID="{60A993ED-6C81-44C5-B0F8-650E0E851E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B122F37-4BEE-48A7-9765-4D9C4E367E63}" type="pres">
      <dgm:prSet presAssocID="{60A993ED-6C81-44C5-B0F8-650E0E851EAE}" presName="spaceRect" presStyleCnt="0"/>
      <dgm:spPr/>
    </dgm:pt>
    <dgm:pt modelId="{2603E696-FC91-4A16-8151-A231206BF3D1}" type="pres">
      <dgm:prSet presAssocID="{60A993ED-6C81-44C5-B0F8-650E0E851EAE}" presName="parTx" presStyleLbl="revTx" presStyleIdx="0" presStyleCnt="3">
        <dgm:presLayoutVars>
          <dgm:chMax val="0"/>
          <dgm:chPref val="0"/>
        </dgm:presLayoutVars>
      </dgm:prSet>
      <dgm:spPr/>
    </dgm:pt>
    <dgm:pt modelId="{EFDF8083-62A4-4EDC-84DE-C9153793F776}" type="pres">
      <dgm:prSet presAssocID="{1053C5DB-846F-4BC8-85E2-18124F727C27}" presName="sibTrans" presStyleCnt="0"/>
      <dgm:spPr/>
    </dgm:pt>
    <dgm:pt modelId="{C7602A76-30D2-4196-8A29-A53F184E5613}" type="pres">
      <dgm:prSet presAssocID="{F3523DE3-19D4-4023-8A08-4F3698DF21FE}" presName="compNode" presStyleCnt="0"/>
      <dgm:spPr/>
    </dgm:pt>
    <dgm:pt modelId="{5D24A7DF-A257-4AEE-9930-3D474ED42D84}" type="pres">
      <dgm:prSet presAssocID="{F3523DE3-19D4-4023-8A08-4F3698DF21FE}" presName="bgRect" presStyleLbl="bgShp" presStyleIdx="1" presStyleCnt="3"/>
      <dgm:spPr/>
    </dgm:pt>
    <dgm:pt modelId="{C0AB9BF2-4B48-4A64-895D-77A5B2028EBA}" type="pres">
      <dgm:prSet presAssocID="{F3523DE3-19D4-4023-8A08-4F3698DF21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61506525-06DF-4D09-BE58-0FE0D5A4ABB1}" type="pres">
      <dgm:prSet presAssocID="{F3523DE3-19D4-4023-8A08-4F3698DF21FE}" presName="spaceRect" presStyleCnt="0"/>
      <dgm:spPr/>
    </dgm:pt>
    <dgm:pt modelId="{91AC4574-B271-496F-BC2B-86637E08AFB7}" type="pres">
      <dgm:prSet presAssocID="{F3523DE3-19D4-4023-8A08-4F3698DF21FE}" presName="parTx" presStyleLbl="revTx" presStyleIdx="1" presStyleCnt="3">
        <dgm:presLayoutVars>
          <dgm:chMax val="0"/>
          <dgm:chPref val="0"/>
        </dgm:presLayoutVars>
      </dgm:prSet>
      <dgm:spPr/>
    </dgm:pt>
    <dgm:pt modelId="{34F8118C-80B4-4343-AFD1-B68DA162B9DC}" type="pres">
      <dgm:prSet presAssocID="{618C1FEF-4411-4867-BCCB-A051104C4B5D}" presName="sibTrans" presStyleCnt="0"/>
      <dgm:spPr/>
    </dgm:pt>
    <dgm:pt modelId="{E8C8F471-72BE-4457-BA6C-4B12BF797F3A}" type="pres">
      <dgm:prSet presAssocID="{5F9D3C40-3D23-4B80-83EC-77C42BFE8329}" presName="compNode" presStyleCnt="0"/>
      <dgm:spPr/>
    </dgm:pt>
    <dgm:pt modelId="{7ED62688-EAC7-4AB3-BE5A-89E2B8184F43}" type="pres">
      <dgm:prSet presAssocID="{5F9D3C40-3D23-4B80-83EC-77C42BFE8329}" presName="bgRect" presStyleLbl="bgShp" presStyleIdx="2" presStyleCnt="3"/>
      <dgm:spPr/>
    </dgm:pt>
    <dgm:pt modelId="{E46263CA-8D2A-4CE7-8A11-48C61C1D0C63}" type="pres">
      <dgm:prSet presAssocID="{5F9D3C40-3D23-4B80-83EC-77C42BFE83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1DE3770C-8CCC-4266-B274-28BFCB31B3E2}" type="pres">
      <dgm:prSet presAssocID="{5F9D3C40-3D23-4B80-83EC-77C42BFE8329}" presName="spaceRect" presStyleCnt="0"/>
      <dgm:spPr/>
    </dgm:pt>
    <dgm:pt modelId="{547A77CC-36AF-4DB4-BB7F-C926BE8FA769}" type="pres">
      <dgm:prSet presAssocID="{5F9D3C40-3D23-4B80-83EC-77C42BFE8329}" presName="parTx" presStyleLbl="revTx" presStyleIdx="2" presStyleCnt="3">
        <dgm:presLayoutVars>
          <dgm:chMax val="0"/>
          <dgm:chPref val="0"/>
        </dgm:presLayoutVars>
      </dgm:prSet>
      <dgm:spPr/>
    </dgm:pt>
  </dgm:ptLst>
  <dgm:cxnLst>
    <dgm:cxn modelId="{728A222B-D16D-42DD-A997-2AA517F3ABEB}" srcId="{1D03F211-03B6-4EF0-B2EC-42C287CD69DF}" destId="{5F9D3C40-3D23-4B80-83EC-77C42BFE8329}" srcOrd="2" destOrd="0" parTransId="{DAB1E9F1-0584-41A5-9567-A4446903CEBC}" sibTransId="{43E9C46E-7996-46DF-B708-E1FE4C9C5FD7}"/>
    <dgm:cxn modelId="{FC949A3A-4907-49A5-B327-8F6E0B480A44}" srcId="{1D03F211-03B6-4EF0-B2EC-42C287CD69DF}" destId="{60A993ED-6C81-44C5-B0F8-650E0E851EAE}" srcOrd="0" destOrd="0" parTransId="{3796D08D-9FEE-4C18-BF06-1CF41F595FFC}" sibTransId="{1053C5DB-846F-4BC8-85E2-18124F727C27}"/>
    <dgm:cxn modelId="{FBDF295B-044E-4DF5-8468-5D3FE7ABF7E0}" type="presOf" srcId="{60A993ED-6C81-44C5-B0F8-650E0E851EAE}" destId="{2603E696-FC91-4A16-8151-A231206BF3D1}" srcOrd="0" destOrd="0" presId="urn:microsoft.com/office/officeart/2018/2/layout/IconVerticalSolidList"/>
    <dgm:cxn modelId="{B8737271-C332-434B-AD0B-68912E3BFA44}" srcId="{1D03F211-03B6-4EF0-B2EC-42C287CD69DF}" destId="{F3523DE3-19D4-4023-8A08-4F3698DF21FE}" srcOrd="1" destOrd="0" parTransId="{5B40F4F1-EF3D-4624-931C-BB107E1A43AC}" sibTransId="{618C1FEF-4411-4867-BCCB-A051104C4B5D}"/>
    <dgm:cxn modelId="{6E7C45C7-B091-4F43-87FE-70DEC9EEF9A4}" type="presOf" srcId="{5F9D3C40-3D23-4B80-83EC-77C42BFE8329}" destId="{547A77CC-36AF-4DB4-BB7F-C926BE8FA769}" srcOrd="0" destOrd="0" presId="urn:microsoft.com/office/officeart/2018/2/layout/IconVerticalSolidList"/>
    <dgm:cxn modelId="{A2E4FBCA-5DFC-496F-AD0B-C0AEA525C846}" type="presOf" srcId="{1D03F211-03B6-4EF0-B2EC-42C287CD69DF}" destId="{70EA1115-86B1-460B-8C36-728CA210B550}" srcOrd="0" destOrd="0" presId="urn:microsoft.com/office/officeart/2018/2/layout/IconVerticalSolidList"/>
    <dgm:cxn modelId="{1FBA34F0-5569-4154-A1FC-726147D675C9}" type="presOf" srcId="{F3523DE3-19D4-4023-8A08-4F3698DF21FE}" destId="{91AC4574-B271-496F-BC2B-86637E08AFB7}" srcOrd="0" destOrd="0" presId="urn:microsoft.com/office/officeart/2018/2/layout/IconVerticalSolidList"/>
    <dgm:cxn modelId="{430F3485-6E79-4C25-A0DC-8B3E222AA468}" type="presParOf" srcId="{70EA1115-86B1-460B-8C36-728CA210B550}" destId="{1A1FD8CA-E4E8-4D41-ABFE-9887F4522914}" srcOrd="0" destOrd="0" presId="urn:microsoft.com/office/officeart/2018/2/layout/IconVerticalSolidList"/>
    <dgm:cxn modelId="{8E78327C-F688-4627-90EE-22ECB97AA7F1}" type="presParOf" srcId="{1A1FD8CA-E4E8-4D41-ABFE-9887F4522914}" destId="{7A4B04A9-E8F9-4765-BBE1-35AE88C9AA63}" srcOrd="0" destOrd="0" presId="urn:microsoft.com/office/officeart/2018/2/layout/IconVerticalSolidList"/>
    <dgm:cxn modelId="{AD02F8B0-B2AE-4BFB-82C1-223259D25968}" type="presParOf" srcId="{1A1FD8CA-E4E8-4D41-ABFE-9887F4522914}" destId="{E1BBBCE4-AA19-4903-952D-F9BEF84D2F93}" srcOrd="1" destOrd="0" presId="urn:microsoft.com/office/officeart/2018/2/layout/IconVerticalSolidList"/>
    <dgm:cxn modelId="{DDC58832-56D0-405D-806E-49599C2B39A3}" type="presParOf" srcId="{1A1FD8CA-E4E8-4D41-ABFE-9887F4522914}" destId="{EB122F37-4BEE-48A7-9765-4D9C4E367E63}" srcOrd="2" destOrd="0" presId="urn:microsoft.com/office/officeart/2018/2/layout/IconVerticalSolidList"/>
    <dgm:cxn modelId="{B22ED4B9-F4FD-48CB-B2D2-B1FFCB761136}" type="presParOf" srcId="{1A1FD8CA-E4E8-4D41-ABFE-9887F4522914}" destId="{2603E696-FC91-4A16-8151-A231206BF3D1}" srcOrd="3" destOrd="0" presId="urn:microsoft.com/office/officeart/2018/2/layout/IconVerticalSolidList"/>
    <dgm:cxn modelId="{6E976AEC-8EF8-4660-8FB7-036ECBDE0B92}" type="presParOf" srcId="{70EA1115-86B1-460B-8C36-728CA210B550}" destId="{EFDF8083-62A4-4EDC-84DE-C9153793F776}" srcOrd="1" destOrd="0" presId="urn:microsoft.com/office/officeart/2018/2/layout/IconVerticalSolidList"/>
    <dgm:cxn modelId="{F2E9DECC-7A75-4165-A4E0-DA82C0048FCB}" type="presParOf" srcId="{70EA1115-86B1-460B-8C36-728CA210B550}" destId="{C7602A76-30D2-4196-8A29-A53F184E5613}" srcOrd="2" destOrd="0" presId="urn:microsoft.com/office/officeart/2018/2/layout/IconVerticalSolidList"/>
    <dgm:cxn modelId="{5516845A-B6E6-4E73-A784-070165765522}" type="presParOf" srcId="{C7602A76-30D2-4196-8A29-A53F184E5613}" destId="{5D24A7DF-A257-4AEE-9930-3D474ED42D84}" srcOrd="0" destOrd="0" presId="urn:microsoft.com/office/officeart/2018/2/layout/IconVerticalSolidList"/>
    <dgm:cxn modelId="{8E6DA1C2-1261-4BFD-A41B-286D985DEA7A}" type="presParOf" srcId="{C7602A76-30D2-4196-8A29-A53F184E5613}" destId="{C0AB9BF2-4B48-4A64-895D-77A5B2028EBA}" srcOrd="1" destOrd="0" presId="urn:microsoft.com/office/officeart/2018/2/layout/IconVerticalSolidList"/>
    <dgm:cxn modelId="{2425CA52-AFAE-495F-9338-721AF5BA03C1}" type="presParOf" srcId="{C7602A76-30D2-4196-8A29-A53F184E5613}" destId="{61506525-06DF-4D09-BE58-0FE0D5A4ABB1}" srcOrd="2" destOrd="0" presId="urn:microsoft.com/office/officeart/2018/2/layout/IconVerticalSolidList"/>
    <dgm:cxn modelId="{35FED86C-7458-4FD2-AAAB-85FA6983C84D}" type="presParOf" srcId="{C7602A76-30D2-4196-8A29-A53F184E5613}" destId="{91AC4574-B271-496F-BC2B-86637E08AFB7}" srcOrd="3" destOrd="0" presId="urn:microsoft.com/office/officeart/2018/2/layout/IconVerticalSolidList"/>
    <dgm:cxn modelId="{1B052659-C3E7-4567-A119-0D7E2CEB157D}" type="presParOf" srcId="{70EA1115-86B1-460B-8C36-728CA210B550}" destId="{34F8118C-80B4-4343-AFD1-B68DA162B9DC}" srcOrd="3" destOrd="0" presId="urn:microsoft.com/office/officeart/2018/2/layout/IconVerticalSolidList"/>
    <dgm:cxn modelId="{66F51126-1F10-436B-BFA3-FB253938AC57}" type="presParOf" srcId="{70EA1115-86B1-460B-8C36-728CA210B550}" destId="{E8C8F471-72BE-4457-BA6C-4B12BF797F3A}" srcOrd="4" destOrd="0" presId="urn:microsoft.com/office/officeart/2018/2/layout/IconVerticalSolidList"/>
    <dgm:cxn modelId="{33784D41-8886-49CF-A989-A8F7B4540B27}" type="presParOf" srcId="{E8C8F471-72BE-4457-BA6C-4B12BF797F3A}" destId="{7ED62688-EAC7-4AB3-BE5A-89E2B8184F43}" srcOrd="0" destOrd="0" presId="urn:microsoft.com/office/officeart/2018/2/layout/IconVerticalSolidList"/>
    <dgm:cxn modelId="{2836FECA-2BAF-49F4-AA4A-C07B861DE4F7}" type="presParOf" srcId="{E8C8F471-72BE-4457-BA6C-4B12BF797F3A}" destId="{E46263CA-8D2A-4CE7-8A11-48C61C1D0C63}" srcOrd="1" destOrd="0" presId="urn:microsoft.com/office/officeart/2018/2/layout/IconVerticalSolidList"/>
    <dgm:cxn modelId="{00A7434C-D26A-4BFC-BAF1-AA563ECC6A66}" type="presParOf" srcId="{E8C8F471-72BE-4457-BA6C-4B12BF797F3A}" destId="{1DE3770C-8CCC-4266-B274-28BFCB31B3E2}" srcOrd="2" destOrd="0" presId="urn:microsoft.com/office/officeart/2018/2/layout/IconVerticalSolidList"/>
    <dgm:cxn modelId="{D603CF14-2390-46E6-82EF-0C85E0D7B8C4}" type="presParOf" srcId="{E8C8F471-72BE-4457-BA6C-4B12BF797F3A}" destId="{547A77CC-36AF-4DB4-BB7F-C926BE8FA7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04A9-E8F9-4765-BBE1-35AE88C9AA6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BBCE4-AA19-4903-952D-F9BEF84D2F9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3E696-FC91-4A16-8151-A231206BF3D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Simulated Dataset, 100 observations, varying the number of SNPs by 500, 1000 and 2000</a:t>
          </a:r>
        </a:p>
      </dsp:txBody>
      <dsp:txXfrm>
        <a:off x="1437631" y="531"/>
        <a:ext cx="9077968" cy="1244702"/>
      </dsp:txXfrm>
    </dsp:sp>
    <dsp:sp modelId="{5D24A7DF-A257-4AEE-9930-3D474ED42D8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B9BF2-4B48-4A64-895D-77A5B2028EBA}">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AC4574-B271-496F-BC2B-86637E08AFB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Predictor variable calculated by applying a weight matrix with 10 non zero values and passing through logistic function with a cutoff value of 0.5.</a:t>
          </a:r>
        </a:p>
      </dsp:txBody>
      <dsp:txXfrm>
        <a:off x="1437631" y="1556410"/>
        <a:ext cx="9077968" cy="1244702"/>
      </dsp:txXfrm>
    </dsp:sp>
    <dsp:sp modelId="{7ED62688-EAC7-4AB3-BE5A-89E2B8184F43}">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263CA-8D2A-4CE7-8A11-48C61C1D0C6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7A77CC-36AF-4DB4-BB7F-C926BE8FA76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These 10 values can be thought of as the "active" SNPs in a dataset.</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B0443-5A48-41E2-A7E9-1F2B1928A19E}" type="datetimeFigureOut">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394D6-EEF8-4E2A-8A33-FC07BD98991C}" type="slidenum">
              <a:t>‹#›</a:t>
            </a:fld>
            <a:endParaRPr lang="en-US"/>
          </a:p>
        </p:txBody>
      </p:sp>
    </p:spTree>
    <p:extLst>
      <p:ext uri="{BB962C8B-B14F-4D97-AF65-F5344CB8AC3E}">
        <p14:creationId xmlns:p14="http://schemas.microsoft.com/office/powerpoint/2010/main" val="336720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λ denotes the amount of shrinkage.</a:t>
            </a:r>
          </a:p>
          <a:p>
            <a:pPr marL="285750" indent="-285750">
              <a:buFont typeface="Arial"/>
              <a:buChar char="•"/>
            </a:pPr>
            <a:r>
              <a:rPr lang="en-US"/>
              <a:t>λ = 0 implies all features are considered and it is equivalent to the linear regression where only the residual sum of squares is considered to build a predictive model</a:t>
            </a:r>
            <a:endParaRPr lang="en-US">
              <a:cs typeface="Calibri"/>
            </a:endParaRPr>
          </a:p>
          <a:p>
            <a:pPr marL="285750" indent="-285750">
              <a:buFont typeface="Arial"/>
              <a:buChar char="•"/>
            </a:pPr>
            <a:r>
              <a:rPr lang="en-US"/>
              <a:t>λ = ∞ implies no feature is considered </a:t>
            </a:r>
            <a:r>
              <a:rPr lang="en-US" err="1"/>
              <a:t>i.e</a:t>
            </a:r>
            <a:r>
              <a:rPr lang="en-US"/>
              <a:t>, as λ closes to infinity it eliminates more and more features</a:t>
            </a:r>
            <a:endParaRPr lang="en-US">
              <a:cs typeface="Calibri"/>
            </a:endParaRPr>
          </a:p>
          <a:p>
            <a:pPr marL="285750" indent="-285750">
              <a:buFont typeface="Arial"/>
              <a:buChar char="•"/>
            </a:pPr>
            <a:r>
              <a:rPr lang="en-US"/>
              <a:t>The bias increases with increase in λ</a:t>
            </a:r>
            <a:endParaRPr lang="en-US">
              <a:cs typeface="Calibri"/>
            </a:endParaRPr>
          </a:p>
          <a:p>
            <a:pPr marL="285750" indent="-285750">
              <a:buFont typeface="Arial"/>
              <a:buChar char="•"/>
            </a:pPr>
            <a:r>
              <a:rPr lang="en-US"/>
              <a:t>variance increases with decrease in λ</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A394D6-EEF8-4E2A-8A33-FC07BD98991C}" type="slidenum">
              <a:t>7</a:t>
            </a:fld>
            <a:endParaRPr lang="en-US"/>
          </a:p>
        </p:txBody>
      </p:sp>
    </p:spTree>
    <p:extLst>
      <p:ext uri="{BB962C8B-B14F-4D97-AF65-F5344CB8AC3E}">
        <p14:creationId xmlns:p14="http://schemas.microsoft.com/office/powerpoint/2010/main" val="97750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A394D6-EEF8-4E2A-8A33-FC07BD98991C}" type="slidenum">
              <a:t>11</a:t>
            </a:fld>
            <a:endParaRPr lang="en-US"/>
          </a:p>
        </p:txBody>
      </p:sp>
    </p:spTree>
    <p:extLst>
      <p:ext uri="{BB962C8B-B14F-4D97-AF65-F5344CB8AC3E}">
        <p14:creationId xmlns:p14="http://schemas.microsoft.com/office/powerpoint/2010/main" val="11519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CA394D6-EEF8-4E2A-8A33-FC07BD98991C}" type="slidenum">
              <a:t>14</a:t>
            </a:fld>
            <a:endParaRPr lang="en-US"/>
          </a:p>
        </p:txBody>
      </p:sp>
    </p:spTree>
    <p:extLst>
      <p:ext uri="{BB962C8B-B14F-4D97-AF65-F5344CB8AC3E}">
        <p14:creationId xmlns:p14="http://schemas.microsoft.com/office/powerpoint/2010/main" val="301425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CCA394D6-EEF8-4E2A-8A33-FC07BD98991C}" type="slidenum">
              <a:t>17</a:t>
            </a:fld>
            <a:endParaRPr lang="en-US"/>
          </a:p>
        </p:txBody>
      </p:sp>
    </p:spTree>
    <p:extLst>
      <p:ext uri="{BB962C8B-B14F-4D97-AF65-F5344CB8AC3E}">
        <p14:creationId xmlns:p14="http://schemas.microsoft.com/office/powerpoint/2010/main" val="321494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REVISIT!</a:t>
            </a:r>
          </a:p>
        </p:txBody>
      </p:sp>
      <p:sp>
        <p:nvSpPr>
          <p:cNvPr id="4" name="Slide Number Placeholder 3"/>
          <p:cNvSpPr>
            <a:spLocks noGrp="1"/>
          </p:cNvSpPr>
          <p:nvPr>
            <p:ph type="sldNum" sz="quarter" idx="5"/>
          </p:nvPr>
        </p:nvSpPr>
        <p:spPr/>
        <p:txBody>
          <a:bodyPr/>
          <a:lstStyle/>
          <a:p>
            <a:fld id="{CCA394D6-EEF8-4E2A-8A33-FC07BD98991C}" type="slidenum">
              <a:rPr lang="en-US"/>
              <a:t>23</a:t>
            </a:fld>
            <a:endParaRPr lang="en-US"/>
          </a:p>
        </p:txBody>
      </p:sp>
    </p:spTree>
    <p:extLst>
      <p:ext uri="{BB962C8B-B14F-4D97-AF65-F5344CB8AC3E}">
        <p14:creationId xmlns:p14="http://schemas.microsoft.com/office/powerpoint/2010/main" val="975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ran.r-project.org/web/packages/L0Learn/index.html" TargetMode="External"/><Relationship Id="rId2" Type="http://schemas.openxmlformats.org/officeDocument/2006/relationships/hyperlink" Target="https://www.rdocumentation.org/packages/stats/versions/3.6.2/topics/glm" TargetMode="External"/><Relationship Id="rId1" Type="http://schemas.openxmlformats.org/officeDocument/2006/relationships/slideLayout" Target="../slideLayouts/slideLayout2.xml"/><Relationship Id="rId6" Type="http://schemas.openxmlformats.org/officeDocument/2006/relationships/hyperlink" Target="https://eight2late.wordpress.com/2017/07/11/a-gentle-introduction-to-logistic-regression-and-lasso-regularisation-using-r/" TargetMode="External"/><Relationship Id="rId5" Type="http://schemas.openxmlformats.org/officeDocument/2006/relationships/hyperlink" Target="https://jmlr.csail.mit.edu/papers/volume22/19-1049/19-1049.pdf" TargetMode="External"/><Relationship Id="rId4" Type="http://schemas.openxmlformats.org/officeDocument/2006/relationships/hyperlink" Target="https://cran.r-project.org/web/packages/glmnet/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cs typeface="Calibri Light"/>
              </a:rPr>
              <a:t>Sparse Learning on GWAS</a:t>
            </a:r>
            <a:endParaRPr lang="en-US"/>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fontScale="77500" lnSpcReduction="20000"/>
          </a:bodyPr>
          <a:lstStyle/>
          <a:p>
            <a:pPr algn="r"/>
            <a:r>
              <a:rPr lang="en-US">
                <a:cs typeface="Calibri"/>
              </a:rPr>
              <a:t>Dhananjay</a:t>
            </a:r>
          </a:p>
          <a:p>
            <a:pPr algn="r"/>
            <a:r>
              <a:rPr lang="en-US">
                <a:cs typeface="Calibri"/>
              </a:rPr>
              <a:t>Poorva</a:t>
            </a:r>
          </a:p>
          <a:p>
            <a:pPr algn="r"/>
            <a:r>
              <a:rPr lang="en-US" err="1">
                <a:cs typeface="Calibri"/>
              </a:rPr>
              <a:t>Subhranil</a:t>
            </a:r>
          </a:p>
          <a:p>
            <a:pPr algn="r"/>
            <a:r>
              <a:rPr lang="en-US">
                <a:cs typeface="Calibri"/>
              </a:rPr>
              <a:t>Mansi</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F50F-B03E-9BAC-3544-91EFD976288D}"/>
              </a:ext>
            </a:extLst>
          </p:cNvPr>
          <p:cNvSpPr>
            <a:spLocks noGrp="1"/>
          </p:cNvSpPr>
          <p:nvPr>
            <p:ph type="title"/>
          </p:nvPr>
        </p:nvSpPr>
        <p:spPr/>
        <p:txBody>
          <a:bodyPr/>
          <a:lstStyle/>
          <a:p>
            <a:r>
              <a:rPr lang="en-US">
                <a:cs typeface="Calibri Light"/>
              </a:rPr>
              <a:t>LASSO Model Results</a:t>
            </a:r>
            <a:endParaRPr lang="en-US"/>
          </a:p>
        </p:txBody>
      </p:sp>
      <p:sp>
        <p:nvSpPr>
          <p:cNvPr id="4" name="Content Placeholder 3">
            <a:extLst>
              <a:ext uri="{FF2B5EF4-FFF2-40B4-BE49-F238E27FC236}">
                <a16:creationId xmlns:a16="http://schemas.microsoft.com/office/drawing/2014/main" id="{D0077BBF-AD02-8C83-C45C-D8685D791B9F}"/>
              </a:ext>
            </a:extLst>
          </p:cNvPr>
          <p:cNvSpPr>
            <a:spLocks noGrp="1"/>
          </p:cNvSpPr>
          <p:nvPr>
            <p:ph sz="half" idx="2"/>
          </p:nvPr>
        </p:nvSpPr>
        <p:spPr/>
        <p:txBody>
          <a:bodyPr vert="horz" lIns="91440" tIns="45720" rIns="91440" bIns="45720" rtlCol="0" anchor="t">
            <a:normAutofit/>
          </a:bodyPr>
          <a:lstStyle/>
          <a:p>
            <a:r>
              <a:rPr lang="en-US">
                <a:cs typeface="Calibri"/>
              </a:rPr>
              <a:t>Overall accuracy(p=500): 0.7</a:t>
            </a:r>
          </a:p>
          <a:p>
            <a:r>
              <a:rPr lang="en-US">
                <a:cs typeface="Calibri"/>
              </a:rPr>
              <a:t>Number of non-zero coefficients(p = 500): 5</a:t>
            </a:r>
          </a:p>
          <a:p>
            <a:r>
              <a:rPr lang="en-US">
                <a:cs typeface="Calibri"/>
              </a:rPr>
              <a:t>Overall Accuracy(p=1000): 0.68</a:t>
            </a:r>
          </a:p>
          <a:p>
            <a:r>
              <a:rPr lang="en-US">
                <a:cs typeface="Calibri"/>
              </a:rPr>
              <a:t>Number of non-zero coefficients(p=1000): 8</a:t>
            </a:r>
          </a:p>
          <a:p>
            <a:r>
              <a:rPr lang="en-US">
                <a:cs typeface="Calibri"/>
              </a:rPr>
              <a:t>Overall Accuracy(p=2000): 0.7 </a:t>
            </a:r>
          </a:p>
          <a:p>
            <a:r>
              <a:rPr lang="en-US">
                <a:cs typeface="Calibri"/>
              </a:rPr>
              <a:t>Number of non-zero coefficients(p=2000): 4</a:t>
            </a:r>
            <a:endParaRPr lang="en-US"/>
          </a:p>
        </p:txBody>
      </p:sp>
      <p:graphicFrame>
        <p:nvGraphicFramePr>
          <p:cNvPr id="6" name="Table 5">
            <a:extLst>
              <a:ext uri="{FF2B5EF4-FFF2-40B4-BE49-F238E27FC236}">
                <a16:creationId xmlns:a16="http://schemas.microsoft.com/office/drawing/2014/main" id="{253AA368-644C-F673-05CF-96C7975DEC7D}"/>
              </a:ext>
            </a:extLst>
          </p:cNvPr>
          <p:cNvGraphicFramePr>
            <a:graphicFrameLocks/>
          </p:cNvGraphicFramePr>
          <p:nvPr>
            <p:extLst>
              <p:ext uri="{D42A27DB-BD31-4B8C-83A1-F6EECF244321}">
                <p14:modId xmlns:p14="http://schemas.microsoft.com/office/powerpoint/2010/main" val="1460738810"/>
              </p:ext>
            </p:extLst>
          </p:nvPr>
        </p:nvGraphicFramePr>
        <p:xfrm>
          <a:off x="838200" y="1825625"/>
          <a:ext cx="5181600" cy="111252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endParaRPr lang="en-US"/>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8" name="Table 5">
            <a:extLst>
              <a:ext uri="{FF2B5EF4-FFF2-40B4-BE49-F238E27FC236}">
                <a16:creationId xmlns:a16="http://schemas.microsoft.com/office/drawing/2014/main" id="{ED549793-E8C4-EEB3-C1C1-FFFC9DA08F9A}"/>
              </a:ext>
            </a:extLst>
          </p:cNvPr>
          <p:cNvGraphicFramePr>
            <a:graphicFrameLocks noGrp="1"/>
          </p:cNvGraphicFramePr>
          <p:nvPr>
            <p:ph sz="half" idx="1"/>
            <p:extLst>
              <p:ext uri="{D42A27DB-BD31-4B8C-83A1-F6EECF244321}">
                <p14:modId xmlns:p14="http://schemas.microsoft.com/office/powerpoint/2010/main" val="3273464459"/>
              </p:ext>
            </p:extLst>
          </p:nvPr>
        </p:nvGraphicFramePr>
        <p:xfrm>
          <a:off x="838200" y="1825625"/>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23</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3</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7" name="Table 5">
            <a:extLst>
              <a:ext uri="{FF2B5EF4-FFF2-40B4-BE49-F238E27FC236}">
                <a16:creationId xmlns:a16="http://schemas.microsoft.com/office/drawing/2014/main" id="{13EBD98A-A631-D10A-5892-5EE2D6FF26F1}"/>
              </a:ext>
            </a:extLst>
          </p:cNvPr>
          <p:cNvGraphicFramePr>
            <a:graphicFrameLocks/>
          </p:cNvGraphicFramePr>
          <p:nvPr>
            <p:extLst>
              <p:ext uri="{D42A27DB-BD31-4B8C-83A1-F6EECF244321}">
                <p14:modId xmlns:p14="http://schemas.microsoft.com/office/powerpoint/2010/main" val="2589552834"/>
              </p:ext>
            </p:extLst>
          </p:nvPr>
        </p:nvGraphicFramePr>
        <p:xfrm>
          <a:off x="833362" y="330850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1000)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23</a:t>
                      </a:r>
                    </a:p>
                  </a:txBody>
                  <a:tcPr/>
                </a:tc>
                <a:tc>
                  <a:txBody>
                    <a:bodyPr/>
                    <a:lstStyle/>
                    <a:p>
                      <a:r>
                        <a:rPr lang="en-US"/>
                        <a:t>13</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3</a:t>
                      </a:r>
                    </a:p>
                  </a:txBody>
                  <a:tcPr/>
                </a:tc>
                <a:tc>
                  <a:txBody>
                    <a:bodyPr/>
                    <a:lstStyle/>
                    <a:p>
                      <a:r>
                        <a:rPr lang="en-US"/>
                        <a:t>11</a:t>
                      </a:r>
                    </a:p>
                  </a:txBody>
                  <a:tcPr/>
                </a:tc>
                <a:extLst>
                  <a:ext uri="{0D108BD9-81ED-4DB2-BD59-A6C34878D82A}">
                    <a16:rowId xmlns:a16="http://schemas.microsoft.com/office/drawing/2014/main" val="3471288179"/>
                  </a:ext>
                </a:extLst>
              </a:tr>
            </a:tbl>
          </a:graphicData>
        </a:graphic>
      </p:graphicFrame>
      <p:graphicFrame>
        <p:nvGraphicFramePr>
          <p:cNvPr id="9" name="Table 5">
            <a:extLst>
              <a:ext uri="{FF2B5EF4-FFF2-40B4-BE49-F238E27FC236}">
                <a16:creationId xmlns:a16="http://schemas.microsoft.com/office/drawing/2014/main" id="{9A7CDA1B-D7B3-A864-FECA-B974F75F2F67}"/>
              </a:ext>
            </a:extLst>
          </p:cNvPr>
          <p:cNvGraphicFramePr>
            <a:graphicFrameLocks/>
          </p:cNvGraphicFramePr>
          <p:nvPr>
            <p:extLst>
              <p:ext uri="{D42A27DB-BD31-4B8C-83A1-F6EECF244321}">
                <p14:modId xmlns:p14="http://schemas.microsoft.com/office/powerpoint/2010/main" val="2062422185"/>
              </p:ext>
            </p:extLst>
          </p:nvPr>
        </p:nvGraphicFramePr>
        <p:xfrm>
          <a:off x="845456" y="4808310"/>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2000)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23</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3</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45198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FDE1-A95D-90CF-81AB-7A514A9FE70B}"/>
              </a:ext>
            </a:extLst>
          </p:cNvPr>
          <p:cNvSpPr>
            <a:spLocks noGrp="1"/>
          </p:cNvSpPr>
          <p:nvPr>
            <p:ph type="title"/>
          </p:nvPr>
        </p:nvSpPr>
        <p:spPr/>
        <p:txBody>
          <a:bodyPr/>
          <a:lstStyle/>
          <a:p>
            <a:r>
              <a:rPr lang="en-US">
                <a:cs typeface="Calibri Light"/>
              </a:rPr>
              <a:t>Approach 3: RIDGE Regression</a:t>
            </a:r>
            <a:endParaRPr lang="en-US" err="1"/>
          </a:p>
        </p:txBody>
      </p:sp>
      <p:sp>
        <p:nvSpPr>
          <p:cNvPr id="7" name="Content Placeholder 6">
            <a:extLst>
              <a:ext uri="{FF2B5EF4-FFF2-40B4-BE49-F238E27FC236}">
                <a16:creationId xmlns:a16="http://schemas.microsoft.com/office/drawing/2014/main" id="{5F0821CC-01C6-BDD2-6BB5-3E1C1B9E47CC}"/>
              </a:ext>
            </a:extLst>
          </p:cNvPr>
          <p:cNvSpPr>
            <a:spLocks noGrp="1"/>
          </p:cNvSpPr>
          <p:nvPr>
            <p:ph sz="half" idx="2"/>
          </p:nvPr>
        </p:nvSpPr>
        <p:spPr>
          <a:xfrm>
            <a:off x="835602" y="2225955"/>
            <a:ext cx="10521989" cy="3876656"/>
          </a:xfrm>
        </p:spPr>
        <p:txBody>
          <a:bodyPr vert="horz" lIns="91440" tIns="45720" rIns="91440" bIns="45720" rtlCol="0" anchor="t">
            <a:normAutofit/>
          </a:bodyPr>
          <a:lstStyle/>
          <a:p>
            <a:r>
              <a:rPr lang="en-US">
                <a:solidFill>
                  <a:srgbClr val="000000"/>
                </a:solidFill>
                <a:ea typeface="+mn-lt"/>
                <a:cs typeface="+mn-lt"/>
              </a:rPr>
              <a:t>If a regression model uses the L2 Regularization technique, then it is called Ridge Regression.</a:t>
            </a:r>
          </a:p>
          <a:p>
            <a:r>
              <a:rPr lang="en-US">
                <a:solidFill>
                  <a:srgbClr val="000000"/>
                </a:solidFill>
                <a:ea typeface="+mn-lt"/>
                <a:cs typeface="+mn-lt"/>
              </a:rPr>
              <a:t>L2 regularization adds a penalty that is equal to the square of the magnitude of the coefficient. This regularization type will reduce unimportant coefficients but not necessarily send them to 0</a:t>
            </a:r>
          </a:p>
          <a:p>
            <a:endParaRPr lang="en-US">
              <a:cs typeface="Calibri"/>
            </a:endParaRPr>
          </a:p>
        </p:txBody>
      </p:sp>
    </p:spTree>
    <p:extLst>
      <p:ext uri="{BB962C8B-B14F-4D97-AF65-F5344CB8AC3E}">
        <p14:creationId xmlns:p14="http://schemas.microsoft.com/office/powerpoint/2010/main" val="149305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80E6-E4C7-A237-32F5-6A449640DF80}"/>
              </a:ext>
            </a:extLst>
          </p:cNvPr>
          <p:cNvSpPr>
            <a:spLocks noGrp="1"/>
          </p:cNvSpPr>
          <p:nvPr>
            <p:ph type="title"/>
          </p:nvPr>
        </p:nvSpPr>
        <p:spPr/>
        <p:txBody>
          <a:bodyPr/>
          <a:lstStyle/>
          <a:p>
            <a:r>
              <a:rPr lang="en-US">
                <a:cs typeface="Calibri Light"/>
              </a:rPr>
              <a:t>RIDGE Hyperparameter tuning</a:t>
            </a:r>
            <a:endParaRPr lang="en-US"/>
          </a:p>
        </p:txBody>
      </p:sp>
      <p:sp>
        <p:nvSpPr>
          <p:cNvPr id="5" name="TextBox 4">
            <a:extLst>
              <a:ext uri="{FF2B5EF4-FFF2-40B4-BE49-F238E27FC236}">
                <a16:creationId xmlns:a16="http://schemas.microsoft.com/office/drawing/2014/main" id="{07CF32A1-69DF-435B-11E9-9C0774D62088}"/>
              </a:ext>
            </a:extLst>
          </p:cNvPr>
          <p:cNvSpPr txBox="1"/>
          <p:nvPr/>
        </p:nvSpPr>
        <p:spPr>
          <a:xfrm>
            <a:off x="1060373" y="5398264"/>
            <a:ext cx="2827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500</a:t>
            </a:r>
          </a:p>
          <a:p>
            <a:r>
              <a:rPr lang="en-US">
                <a:cs typeface="Calibri"/>
              </a:rPr>
              <a:t>Ideal Lambda value 5.83</a:t>
            </a:r>
            <a:endParaRPr lang="en-US">
              <a:solidFill>
                <a:srgbClr val="000000"/>
              </a:solidFill>
              <a:cs typeface="Calibri"/>
            </a:endParaRPr>
          </a:p>
        </p:txBody>
      </p:sp>
      <p:sp>
        <p:nvSpPr>
          <p:cNvPr id="6" name="TextBox 5">
            <a:extLst>
              <a:ext uri="{FF2B5EF4-FFF2-40B4-BE49-F238E27FC236}">
                <a16:creationId xmlns:a16="http://schemas.microsoft.com/office/drawing/2014/main" id="{87DFB0E8-9ED3-2745-CD33-2065FAD65797}"/>
              </a:ext>
            </a:extLst>
          </p:cNvPr>
          <p:cNvSpPr txBox="1"/>
          <p:nvPr/>
        </p:nvSpPr>
        <p:spPr>
          <a:xfrm>
            <a:off x="4646248" y="5453330"/>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1000</a:t>
            </a:r>
          </a:p>
          <a:p>
            <a:r>
              <a:rPr lang="en-US">
                <a:cs typeface="Calibri"/>
              </a:rPr>
              <a:t>Ideal Lambda value </a:t>
            </a:r>
            <a:r>
              <a:rPr lang="en-US">
                <a:solidFill>
                  <a:srgbClr val="000000"/>
                </a:solidFill>
                <a:ea typeface="+mn-lt"/>
                <a:cs typeface="+mn-lt"/>
              </a:rPr>
              <a:t>20.5019</a:t>
            </a:r>
            <a:endParaRPr lang="en-US">
              <a:solidFill>
                <a:srgbClr val="000000"/>
              </a:solidFill>
              <a:cs typeface="Calibri"/>
            </a:endParaRPr>
          </a:p>
        </p:txBody>
      </p:sp>
      <p:pic>
        <p:nvPicPr>
          <p:cNvPr id="7" name="Picture 7" descr="Chart, histogram&#10;&#10;Description automatically generated">
            <a:extLst>
              <a:ext uri="{FF2B5EF4-FFF2-40B4-BE49-F238E27FC236}">
                <a16:creationId xmlns:a16="http://schemas.microsoft.com/office/drawing/2014/main" id="{10D5AC8D-E6E9-34BA-6566-210CF9AAD695}"/>
              </a:ext>
            </a:extLst>
          </p:cNvPr>
          <p:cNvPicPr>
            <a:picLocks noChangeAspect="1"/>
          </p:cNvPicPr>
          <p:nvPr/>
        </p:nvPicPr>
        <p:blipFill>
          <a:blip r:embed="rId2"/>
          <a:stretch>
            <a:fillRect/>
          </a:stretch>
        </p:blipFill>
        <p:spPr>
          <a:xfrm>
            <a:off x="840954" y="2479713"/>
            <a:ext cx="2743200" cy="2743200"/>
          </a:xfrm>
          <a:prstGeom prst="rect">
            <a:avLst/>
          </a:prstGeom>
        </p:spPr>
      </p:pic>
      <p:pic>
        <p:nvPicPr>
          <p:cNvPr id="8" name="Picture 8" descr="Chart, histogram&#10;&#10;Description automatically generated">
            <a:extLst>
              <a:ext uri="{FF2B5EF4-FFF2-40B4-BE49-F238E27FC236}">
                <a16:creationId xmlns:a16="http://schemas.microsoft.com/office/drawing/2014/main" id="{6EA9EDAF-CAA5-3110-A43F-B73DEE9FBCDD}"/>
              </a:ext>
            </a:extLst>
          </p:cNvPr>
          <p:cNvPicPr>
            <a:picLocks noChangeAspect="1"/>
          </p:cNvPicPr>
          <p:nvPr/>
        </p:nvPicPr>
        <p:blipFill>
          <a:blip r:embed="rId3"/>
          <a:stretch>
            <a:fillRect/>
          </a:stretch>
        </p:blipFill>
        <p:spPr>
          <a:xfrm>
            <a:off x="4726585" y="2480733"/>
            <a:ext cx="2743200" cy="2743200"/>
          </a:xfrm>
          <a:prstGeom prst="rect">
            <a:avLst/>
          </a:prstGeom>
        </p:spPr>
      </p:pic>
      <p:sp>
        <p:nvSpPr>
          <p:cNvPr id="9" name="TextBox 8">
            <a:extLst>
              <a:ext uri="{FF2B5EF4-FFF2-40B4-BE49-F238E27FC236}">
                <a16:creationId xmlns:a16="http://schemas.microsoft.com/office/drawing/2014/main" id="{BDA46E19-6F66-0716-FC5D-B69CD971AC92}"/>
              </a:ext>
            </a:extLst>
          </p:cNvPr>
          <p:cNvSpPr txBox="1"/>
          <p:nvPr/>
        </p:nvSpPr>
        <p:spPr>
          <a:xfrm>
            <a:off x="8401163" y="5453329"/>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2000</a:t>
            </a:r>
          </a:p>
          <a:p>
            <a:r>
              <a:rPr lang="en-US">
                <a:cs typeface="Calibri"/>
              </a:rPr>
              <a:t>Ideal Lambda value </a:t>
            </a:r>
            <a:r>
              <a:rPr lang="en-US">
                <a:ea typeface="+mn-lt"/>
                <a:cs typeface="+mn-lt"/>
              </a:rPr>
              <a:t>4.8476</a:t>
            </a:r>
          </a:p>
        </p:txBody>
      </p:sp>
      <p:pic>
        <p:nvPicPr>
          <p:cNvPr id="3" name="Picture 3" descr="Chart, histogram&#10;&#10;Description automatically generated">
            <a:extLst>
              <a:ext uri="{FF2B5EF4-FFF2-40B4-BE49-F238E27FC236}">
                <a16:creationId xmlns:a16="http://schemas.microsoft.com/office/drawing/2014/main" id="{64EF8169-D22E-DF9B-E7B7-77E3DE63B9C9}"/>
              </a:ext>
            </a:extLst>
          </p:cNvPr>
          <p:cNvPicPr>
            <a:picLocks noChangeAspect="1"/>
          </p:cNvPicPr>
          <p:nvPr/>
        </p:nvPicPr>
        <p:blipFill>
          <a:blip r:embed="rId4"/>
          <a:stretch>
            <a:fillRect/>
          </a:stretch>
        </p:blipFill>
        <p:spPr>
          <a:xfrm>
            <a:off x="8153400" y="2475271"/>
            <a:ext cx="2743200" cy="2743200"/>
          </a:xfrm>
          <a:prstGeom prst="rect">
            <a:avLst/>
          </a:prstGeom>
        </p:spPr>
      </p:pic>
    </p:spTree>
    <p:extLst>
      <p:ext uri="{BB962C8B-B14F-4D97-AF65-F5344CB8AC3E}">
        <p14:creationId xmlns:p14="http://schemas.microsoft.com/office/powerpoint/2010/main" val="362920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F50F-B03E-9BAC-3544-91EFD976288D}"/>
              </a:ext>
            </a:extLst>
          </p:cNvPr>
          <p:cNvSpPr>
            <a:spLocks noGrp="1"/>
          </p:cNvSpPr>
          <p:nvPr>
            <p:ph type="title"/>
          </p:nvPr>
        </p:nvSpPr>
        <p:spPr/>
        <p:txBody>
          <a:bodyPr/>
          <a:lstStyle/>
          <a:p>
            <a:r>
              <a:rPr lang="en-US">
                <a:cs typeface="Calibri Light"/>
              </a:rPr>
              <a:t>RIDGE Model Results</a:t>
            </a:r>
            <a:endParaRPr lang="en-US"/>
          </a:p>
        </p:txBody>
      </p:sp>
      <p:sp>
        <p:nvSpPr>
          <p:cNvPr id="4" name="Content Placeholder 3">
            <a:extLst>
              <a:ext uri="{FF2B5EF4-FFF2-40B4-BE49-F238E27FC236}">
                <a16:creationId xmlns:a16="http://schemas.microsoft.com/office/drawing/2014/main" id="{D0077BBF-AD02-8C83-C45C-D8685D791B9F}"/>
              </a:ext>
            </a:extLst>
          </p:cNvPr>
          <p:cNvSpPr>
            <a:spLocks noGrp="1"/>
          </p:cNvSpPr>
          <p:nvPr>
            <p:ph sz="half" idx="2"/>
          </p:nvPr>
        </p:nvSpPr>
        <p:spPr/>
        <p:txBody>
          <a:bodyPr vert="horz" lIns="91440" tIns="45720" rIns="91440" bIns="45720" rtlCol="0" anchor="t">
            <a:normAutofit/>
          </a:bodyPr>
          <a:lstStyle/>
          <a:p>
            <a:r>
              <a:rPr lang="en-US">
                <a:cs typeface="Calibri"/>
              </a:rPr>
              <a:t>Overall accuracy(p=500): 0.6</a:t>
            </a:r>
          </a:p>
          <a:p>
            <a:endParaRPr lang="en-US">
              <a:cs typeface="Calibri"/>
            </a:endParaRPr>
          </a:p>
          <a:p>
            <a:endParaRPr lang="en-US">
              <a:cs typeface="Calibri"/>
            </a:endParaRPr>
          </a:p>
          <a:p>
            <a:r>
              <a:rPr lang="en-US">
                <a:cs typeface="Calibri"/>
              </a:rPr>
              <a:t>Overall Accuracy(p=1000): 0.52</a:t>
            </a:r>
          </a:p>
          <a:p>
            <a:endParaRPr lang="en-US">
              <a:cs typeface="Calibri"/>
            </a:endParaRPr>
          </a:p>
          <a:p>
            <a:endParaRPr lang="en-US">
              <a:cs typeface="Calibri"/>
            </a:endParaRPr>
          </a:p>
          <a:p>
            <a:r>
              <a:rPr lang="en-US">
                <a:cs typeface="Calibri"/>
              </a:rPr>
              <a:t>Overall Accuracy(p=2000): 0.64</a:t>
            </a:r>
          </a:p>
        </p:txBody>
      </p:sp>
      <p:graphicFrame>
        <p:nvGraphicFramePr>
          <p:cNvPr id="6" name="Table 5">
            <a:extLst>
              <a:ext uri="{FF2B5EF4-FFF2-40B4-BE49-F238E27FC236}">
                <a16:creationId xmlns:a16="http://schemas.microsoft.com/office/drawing/2014/main" id="{253AA368-644C-F673-05CF-96C7975DEC7D}"/>
              </a:ext>
            </a:extLst>
          </p:cNvPr>
          <p:cNvGraphicFramePr>
            <a:graphicFrameLocks/>
          </p:cNvGraphicFramePr>
          <p:nvPr/>
        </p:nvGraphicFramePr>
        <p:xfrm>
          <a:off x="838200" y="1825625"/>
          <a:ext cx="5181600" cy="111252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endParaRPr lang="en-US"/>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8" name="Table 5">
            <a:extLst>
              <a:ext uri="{FF2B5EF4-FFF2-40B4-BE49-F238E27FC236}">
                <a16:creationId xmlns:a16="http://schemas.microsoft.com/office/drawing/2014/main" id="{ED549793-E8C4-EEB3-C1C1-FFFC9DA08F9A}"/>
              </a:ext>
            </a:extLst>
          </p:cNvPr>
          <p:cNvGraphicFramePr>
            <a:graphicFrameLocks noGrp="1"/>
          </p:cNvGraphicFramePr>
          <p:nvPr>
            <p:ph sz="half" idx="1"/>
            <p:extLst>
              <p:ext uri="{D42A27DB-BD31-4B8C-83A1-F6EECF244321}">
                <p14:modId xmlns:p14="http://schemas.microsoft.com/office/powerpoint/2010/main" val="1275307931"/>
              </p:ext>
            </p:extLst>
          </p:nvPr>
        </p:nvGraphicFramePr>
        <p:xfrm>
          <a:off x="838200" y="1825625"/>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24</a:t>
                      </a:r>
                    </a:p>
                  </a:txBody>
                  <a:tcPr/>
                </a:tc>
                <a:tc>
                  <a:txBody>
                    <a:bodyPr/>
                    <a:lstStyle/>
                    <a:p>
                      <a:r>
                        <a:rPr lang="en-US"/>
                        <a:t>18</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2</a:t>
                      </a:r>
                    </a:p>
                  </a:txBody>
                  <a:tcPr/>
                </a:tc>
                <a:tc>
                  <a:txBody>
                    <a:bodyPr/>
                    <a:lstStyle/>
                    <a:p>
                      <a:r>
                        <a:rPr lang="en-US"/>
                        <a:t>6</a:t>
                      </a:r>
                    </a:p>
                  </a:txBody>
                  <a:tcPr/>
                </a:tc>
                <a:extLst>
                  <a:ext uri="{0D108BD9-81ED-4DB2-BD59-A6C34878D82A}">
                    <a16:rowId xmlns:a16="http://schemas.microsoft.com/office/drawing/2014/main" val="3471288179"/>
                  </a:ext>
                </a:extLst>
              </a:tr>
            </a:tbl>
          </a:graphicData>
        </a:graphic>
      </p:graphicFrame>
      <p:graphicFrame>
        <p:nvGraphicFramePr>
          <p:cNvPr id="7" name="Table 5">
            <a:extLst>
              <a:ext uri="{FF2B5EF4-FFF2-40B4-BE49-F238E27FC236}">
                <a16:creationId xmlns:a16="http://schemas.microsoft.com/office/drawing/2014/main" id="{13EBD98A-A631-D10A-5892-5EE2D6FF26F1}"/>
              </a:ext>
            </a:extLst>
          </p:cNvPr>
          <p:cNvGraphicFramePr>
            <a:graphicFrameLocks/>
          </p:cNvGraphicFramePr>
          <p:nvPr>
            <p:extLst>
              <p:ext uri="{D42A27DB-BD31-4B8C-83A1-F6EECF244321}">
                <p14:modId xmlns:p14="http://schemas.microsoft.com/office/powerpoint/2010/main" val="746608176"/>
              </p:ext>
            </p:extLst>
          </p:nvPr>
        </p:nvGraphicFramePr>
        <p:xfrm>
          <a:off x="833362" y="330850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1000)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26</a:t>
                      </a:r>
                    </a:p>
                  </a:txBody>
                  <a:tcPr/>
                </a:tc>
                <a:tc>
                  <a:txBody>
                    <a:bodyPr/>
                    <a:lstStyle/>
                    <a:p>
                      <a:r>
                        <a:rPr lang="en-US"/>
                        <a:t>24</a:t>
                      </a:r>
                    </a:p>
                  </a:txBody>
                  <a:tcPr/>
                </a:tc>
                <a:extLst>
                  <a:ext uri="{0D108BD9-81ED-4DB2-BD59-A6C34878D82A}">
                    <a16:rowId xmlns:a16="http://schemas.microsoft.com/office/drawing/2014/main" val="3471288179"/>
                  </a:ext>
                </a:extLst>
              </a:tr>
            </a:tbl>
          </a:graphicData>
        </a:graphic>
      </p:graphicFrame>
      <p:graphicFrame>
        <p:nvGraphicFramePr>
          <p:cNvPr id="3" name="Table 5">
            <a:extLst>
              <a:ext uri="{FF2B5EF4-FFF2-40B4-BE49-F238E27FC236}">
                <a16:creationId xmlns:a16="http://schemas.microsoft.com/office/drawing/2014/main" id="{88058A8A-1C8E-4452-2786-ABE32542268B}"/>
              </a:ext>
            </a:extLst>
          </p:cNvPr>
          <p:cNvGraphicFramePr>
            <a:graphicFrameLocks/>
          </p:cNvGraphicFramePr>
          <p:nvPr>
            <p:extLst>
              <p:ext uri="{D42A27DB-BD31-4B8C-83A1-F6EECF244321}">
                <p14:modId xmlns:p14="http://schemas.microsoft.com/office/powerpoint/2010/main" val="94858280"/>
              </p:ext>
            </p:extLst>
          </p:nvPr>
        </p:nvGraphicFramePr>
        <p:xfrm>
          <a:off x="821266" y="4808310"/>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2000)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24</a:t>
                      </a:r>
                    </a:p>
                  </a:txBody>
                  <a:tcPr/>
                </a:tc>
                <a:tc>
                  <a:txBody>
                    <a:bodyPr/>
                    <a:lstStyle/>
                    <a:p>
                      <a:r>
                        <a:rPr lang="en-US"/>
                        <a:t>16</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417708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FDE1-A95D-90CF-81AB-7A514A9FE70B}"/>
              </a:ext>
            </a:extLst>
          </p:cNvPr>
          <p:cNvSpPr>
            <a:spLocks noGrp="1"/>
          </p:cNvSpPr>
          <p:nvPr>
            <p:ph type="title"/>
          </p:nvPr>
        </p:nvSpPr>
        <p:spPr/>
        <p:txBody>
          <a:bodyPr/>
          <a:lstStyle/>
          <a:p>
            <a:r>
              <a:rPr lang="en-US">
                <a:cs typeface="Calibri Light"/>
              </a:rPr>
              <a:t>Approach 4: Elastic Net Regression</a:t>
            </a:r>
            <a:endParaRPr lang="en-US"/>
          </a:p>
        </p:txBody>
      </p:sp>
      <p:sp>
        <p:nvSpPr>
          <p:cNvPr id="7" name="Content Placeholder 6">
            <a:extLst>
              <a:ext uri="{FF2B5EF4-FFF2-40B4-BE49-F238E27FC236}">
                <a16:creationId xmlns:a16="http://schemas.microsoft.com/office/drawing/2014/main" id="{5F0821CC-01C6-BDD2-6BB5-3E1C1B9E47CC}"/>
              </a:ext>
            </a:extLst>
          </p:cNvPr>
          <p:cNvSpPr>
            <a:spLocks noGrp="1"/>
          </p:cNvSpPr>
          <p:nvPr>
            <p:ph sz="half" idx="2"/>
          </p:nvPr>
        </p:nvSpPr>
        <p:spPr>
          <a:xfrm>
            <a:off x="517524" y="1382352"/>
            <a:ext cx="11033184" cy="5170846"/>
          </a:xfrm>
        </p:spPr>
        <p:txBody>
          <a:bodyPr vert="horz" lIns="91440" tIns="45720" rIns="91440" bIns="45720" rtlCol="0" anchor="t">
            <a:normAutofit/>
          </a:bodyPr>
          <a:lstStyle/>
          <a:p>
            <a:pPr algn="just"/>
            <a:r>
              <a:rPr lang="en-US">
                <a:solidFill>
                  <a:srgbClr val="000000"/>
                </a:solidFill>
                <a:ea typeface="+mn-lt"/>
                <a:cs typeface="+mn-lt"/>
              </a:rPr>
              <a:t>Elastic net linear regression uses the penalties from both the lasso and ridge techniques to regularize regression models. The technique combines both the lasso and ridge regression methods by learning from their shortcomings to improve the regularization of statistical models.</a:t>
            </a:r>
          </a:p>
          <a:p>
            <a:pPr algn="just"/>
            <a:r>
              <a:rPr lang="en-US">
                <a:solidFill>
                  <a:srgbClr val="000000"/>
                </a:solidFill>
                <a:ea typeface="+mn-lt"/>
                <a:cs typeface="+mn-lt"/>
              </a:rPr>
              <a:t>The elastic net method improves lasso’s limitations, i.e., where lasso takes a few samples for high dimensional data.</a:t>
            </a:r>
          </a:p>
          <a:p>
            <a:pPr algn="just"/>
            <a:r>
              <a:rPr lang="en-US">
                <a:solidFill>
                  <a:srgbClr val="000000"/>
                </a:solidFill>
                <a:ea typeface="+mn-lt"/>
                <a:cs typeface="+mn-lt"/>
              </a:rPr>
              <a:t>To eliminate the limitations found in lasso, the elastic net includes a quadratic expression (||β||2) in the penalty, which, when used in isolation, becomes ridge regression. The quadratic expression in the penalty elevates the loss function toward being convex. The elastic net draws on the best of both worlds – i.e., lasso and ridge regression.</a:t>
            </a:r>
            <a:endParaRPr lang="en-US">
              <a:solidFill>
                <a:srgbClr val="000000"/>
              </a:solidFill>
              <a:cs typeface="Calibri"/>
            </a:endParaRPr>
          </a:p>
        </p:txBody>
      </p:sp>
    </p:spTree>
    <p:extLst>
      <p:ext uri="{BB962C8B-B14F-4D97-AF65-F5344CB8AC3E}">
        <p14:creationId xmlns:p14="http://schemas.microsoft.com/office/powerpoint/2010/main" val="61407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80E6-E4C7-A237-32F5-6A449640DF80}"/>
              </a:ext>
            </a:extLst>
          </p:cNvPr>
          <p:cNvSpPr>
            <a:spLocks noGrp="1"/>
          </p:cNvSpPr>
          <p:nvPr>
            <p:ph type="title"/>
          </p:nvPr>
        </p:nvSpPr>
        <p:spPr/>
        <p:txBody>
          <a:bodyPr/>
          <a:lstStyle/>
          <a:p>
            <a:r>
              <a:rPr lang="en-US">
                <a:cs typeface="Calibri Light"/>
              </a:rPr>
              <a:t>Elastic Net Hyperparameter tuning</a:t>
            </a:r>
            <a:endParaRPr lang="en-US"/>
          </a:p>
        </p:txBody>
      </p:sp>
      <p:sp>
        <p:nvSpPr>
          <p:cNvPr id="5" name="TextBox 4">
            <a:extLst>
              <a:ext uri="{FF2B5EF4-FFF2-40B4-BE49-F238E27FC236}">
                <a16:creationId xmlns:a16="http://schemas.microsoft.com/office/drawing/2014/main" id="{07CF32A1-69DF-435B-11E9-9C0774D62088}"/>
              </a:ext>
            </a:extLst>
          </p:cNvPr>
          <p:cNvSpPr txBox="1"/>
          <p:nvPr/>
        </p:nvSpPr>
        <p:spPr>
          <a:xfrm>
            <a:off x="1060373" y="5398264"/>
            <a:ext cx="2827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500</a:t>
            </a:r>
          </a:p>
          <a:p>
            <a:r>
              <a:rPr lang="en-US">
                <a:cs typeface="Calibri"/>
              </a:rPr>
              <a:t>Ideal Lambda value 0.2516 </a:t>
            </a:r>
            <a:endParaRPr lang="en-US">
              <a:solidFill>
                <a:srgbClr val="000000"/>
              </a:solidFill>
              <a:cs typeface="Calibri"/>
            </a:endParaRPr>
          </a:p>
        </p:txBody>
      </p:sp>
      <p:sp>
        <p:nvSpPr>
          <p:cNvPr id="6" name="TextBox 5">
            <a:extLst>
              <a:ext uri="{FF2B5EF4-FFF2-40B4-BE49-F238E27FC236}">
                <a16:creationId xmlns:a16="http://schemas.microsoft.com/office/drawing/2014/main" id="{87DFB0E8-9ED3-2745-CD33-2065FAD65797}"/>
              </a:ext>
            </a:extLst>
          </p:cNvPr>
          <p:cNvSpPr txBox="1"/>
          <p:nvPr/>
        </p:nvSpPr>
        <p:spPr>
          <a:xfrm>
            <a:off x="4646248" y="5398246"/>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1000</a:t>
            </a:r>
          </a:p>
          <a:p>
            <a:r>
              <a:rPr lang="en-US">
                <a:cs typeface="Calibri"/>
              </a:rPr>
              <a:t>Ideal Lambda value </a:t>
            </a:r>
            <a:r>
              <a:rPr lang="en-US">
                <a:solidFill>
                  <a:srgbClr val="000000"/>
                </a:solidFill>
                <a:ea typeface="+mn-lt"/>
                <a:cs typeface="+mn-lt"/>
              </a:rPr>
              <a:t>0.13118</a:t>
            </a:r>
            <a:endParaRPr lang="en-US">
              <a:solidFill>
                <a:srgbClr val="000000"/>
              </a:solidFill>
              <a:cs typeface="Calibri"/>
            </a:endParaRPr>
          </a:p>
        </p:txBody>
      </p:sp>
      <p:pic>
        <p:nvPicPr>
          <p:cNvPr id="3" name="Picture 3" descr="Chart&#10;&#10;Description automatically generated">
            <a:extLst>
              <a:ext uri="{FF2B5EF4-FFF2-40B4-BE49-F238E27FC236}">
                <a16:creationId xmlns:a16="http://schemas.microsoft.com/office/drawing/2014/main" id="{A4FDE3BF-3B79-8688-C167-EB113E807402}"/>
              </a:ext>
            </a:extLst>
          </p:cNvPr>
          <p:cNvPicPr>
            <a:picLocks noChangeAspect="1"/>
          </p:cNvPicPr>
          <p:nvPr/>
        </p:nvPicPr>
        <p:blipFill>
          <a:blip r:embed="rId2"/>
          <a:stretch>
            <a:fillRect/>
          </a:stretch>
        </p:blipFill>
        <p:spPr>
          <a:xfrm>
            <a:off x="4542971" y="2057400"/>
            <a:ext cx="2743200" cy="2743200"/>
          </a:xfrm>
          <a:prstGeom prst="rect">
            <a:avLst/>
          </a:prstGeom>
        </p:spPr>
      </p:pic>
      <p:pic>
        <p:nvPicPr>
          <p:cNvPr id="4" name="Picture 8" descr="Chart, line chart, histogram&#10;&#10;Description automatically generated">
            <a:extLst>
              <a:ext uri="{FF2B5EF4-FFF2-40B4-BE49-F238E27FC236}">
                <a16:creationId xmlns:a16="http://schemas.microsoft.com/office/drawing/2014/main" id="{22D746DB-417E-2BA7-D2E7-A1E2411004BA}"/>
              </a:ext>
            </a:extLst>
          </p:cNvPr>
          <p:cNvPicPr>
            <a:picLocks noChangeAspect="1"/>
          </p:cNvPicPr>
          <p:nvPr/>
        </p:nvPicPr>
        <p:blipFill>
          <a:blip r:embed="rId3"/>
          <a:stretch>
            <a:fillRect/>
          </a:stretch>
        </p:blipFill>
        <p:spPr>
          <a:xfrm>
            <a:off x="840954" y="2112484"/>
            <a:ext cx="2743200" cy="2743200"/>
          </a:xfrm>
          <a:prstGeom prst="rect">
            <a:avLst/>
          </a:prstGeom>
        </p:spPr>
      </p:pic>
      <p:sp>
        <p:nvSpPr>
          <p:cNvPr id="9" name="TextBox 8">
            <a:extLst>
              <a:ext uri="{FF2B5EF4-FFF2-40B4-BE49-F238E27FC236}">
                <a16:creationId xmlns:a16="http://schemas.microsoft.com/office/drawing/2014/main" id="{B5380E71-3E78-BB6C-4173-E9D4ADDF6B54}"/>
              </a:ext>
            </a:extLst>
          </p:cNvPr>
          <p:cNvSpPr txBox="1"/>
          <p:nvPr/>
        </p:nvSpPr>
        <p:spPr>
          <a:xfrm>
            <a:off x="8456247" y="5398245"/>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2000</a:t>
            </a:r>
            <a:endParaRPr lang="en-US"/>
          </a:p>
          <a:p>
            <a:r>
              <a:rPr lang="en-US">
                <a:cs typeface="Calibri"/>
              </a:rPr>
              <a:t>Ideal Lambda value </a:t>
            </a:r>
            <a:r>
              <a:rPr lang="en-US">
                <a:ea typeface="+mn-lt"/>
                <a:cs typeface="+mn-lt"/>
              </a:rPr>
              <a:t>0.2401</a:t>
            </a:r>
          </a:p>
        </p:txBody>
      </p:sp>
      <p:pic>
        <p:nvPicPr>
          <p:cNvPr id="7" name="Picture 7" descr="Chart, line chart&#10;&#10;Description automatically generated">
            <a:extLst>
              <a:ext uri="{FF2B5EF4-FFF2-40B4-BE49-F238E27FC236}">
                <a16:creationId xmlns:a16="http://schemas.microsoft.com/office/drawing/2014/main" id="{503481D7-0E91-8CEC-2647-2895BC6C989F}"/>
              </a:ext>
            </a:extLst>
          </p:cNvPr>
          <p:cNvPicPr>
            <a:picLocks noChangeAspect="1"/>
          </p:cNvPicPr>
          <p:nvPr/>
        </p:nvPicPr>
        <p:blipFill>
          <a:blip r:embed="rId4"/>
          <a:stretch>
            <a:fillRect/>
          </a:stretch>
        </p:blipFill>
        <p:spPr>
          <a:xfrm>
            <a:off x="8177981" y="2057400"/>
            <a:ext cx="2743200" cy="2743200"/>
          </a:xfrm>
          <a:prstGeom prst="rect">
            <a:avLst/>
          </a:prstGeom>
        </p:spPr>
      </p:pic>
    </p:spTree>
    <p:extLst>
      <p:ext uri="{BB962C8B-B14F-4D97-AF65-F5344CB8AC3E}">
        <p14:creationId xmlns:p14="http://schemas.microsoft.com/office/powerpoint/2010/main" val="205520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F50F-B03E-9BAC-3544-91EFD976288D}"/>
              </a:ext>
            </a:extLst>
          </p:cNvPr>
          <p:cNvSpPr>
            <a:spLocks noGrp="1"/>
          </p:cNvSpPr>
          <p:nvPr>
            <p:ph type="title"/>
          </p:nvPr>
        </p:nvSpPr>
        <p:spPr/>
        <p:txBody>
          <a:bodyPr/>
          <a:lstStyle/>
          <a:p>
            <a:r>
              <a:rPr lang="en-US">
                <a:cs typeface="Calibri Light"/>
              </a:rPr>
              <a:t>ELASTIC NET Model Results</a:t>
            </a:r>
            <a:endParaRPr lang="en-US"/>
          </a:p>
        </p:txBody>
      </p:sp>
      <p:sp>
        <p:nvSpPr>
          <p:cNvPr id="4" name="Content Placeholder 3">
            <a:extLst>
              <a:ext uri="{FF2B5EF4-FFF2-40B4-BE49-F238E27FC236}">
                <a16:creationId xmlns:a16="http://schemas.microsoft.com/office/drawing/2014/main" id="{D0077BBF-AD02-8C83-C45C-D8685D791B9F}"/>
              </a:ext>
            </a:extLst>
          </p:cNvPr>
          <p:cNvSpPr>
            <a:spLocks noGrp="1"/>
          </p:cNvSpPr>
          <p:nvPr>
            <p:ph sz="half" idx="2"/>
          </p:nvPr>
        </p:nvSpPr>
        <p:spPr/>
        <p:txBody>
          <a:bodyPr vert="horz" lIns="91440" tIns="45720" rIns="91440" bIns="45720" rtlCol="0" anchor="t">
            <a:normAutofit/>
          </a:bodyPr>
          <a:lstStyle/>
          <a:p>
            <a:r>
              <a:rPr lang="en-US">
                <a:cs typeface="Calibri"/>
              </a:rPr>
              <a:t>Overall accuracy(p=500): 0.7</a:t>
            </a:r>
          </a:p>
          <a:p>
            <a:r>
              <a:rPr lang="en-US">
                <a:cs typeface="Calibri"/>
              </a:rPr>
              <a:t>Selected Coefficients: 8</a:t>
            </a:r>
          </a:p>
          <a:p>
            <a:endParaRPr lang="en-US">
              <a:cs typeface="Calibri"/>
            </a:endParaRPr>
          </a:p>
          <a:p>
            <a:r>
              <a:rPr lang="en-US">
                <a:cs typeface="Calibri"/>
              </a:rPr>
              <a:t>Overall Accuracy(p=1000): 0.68</a:t>
            </a:r>
          </a:p>
          <a:p>
            <a:endParaRPr lang="en-US">
              <a:cs typeface="Calibri"/>
            </a:endParaRPr>
          </a:p>
          <a:p>
            <a:endParaRPr lang="en-US">
              <a:cs typeface="Calibri"/>
            </a:endParaRPr>
          </a:p>
          <a:p>
            <a:r>
              <a:rPr lang="en-US">
                <a:cs typeface="Calibri"/>
              </a:rPr>
              <a:t>Overall Accuracy(p=2000): 0.72</a:t>
            </a:r>
          </a:p>
        </p:txBody>
      </p:sp>
      <p:graphicFrame>
        <p:nvGraphicFramePr>
          <p:cNvPr id="6" name="Table 5">
            <a:extLst>
              <a:ext uri="{FF2B5EF4-FFF2-40B4-BE49-F238E27FC236}">
                <a16:creationId xmlns:a16="http://schemas.microsoft.com/office/drawing/2014/main" id="{253AA368-644C-F673-05CF-96C7975DEC7D}"/>
              </a:ext>
            </a:extLst>
          </p:cNvPr>
          <p:cNvGraphicFramePr>
            <a:graphicFrameLocks/>
          </p:cNvGraphicFramePr>
          <p:nvPr/>
        </p:nvGraphicFramePr>
        <p:xfrm>
          <a:off x="838200" y="1825625"/>
          <a:ext cx="5181600" cy="111252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endParaRPr lang="en-US"/>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8" name="Table 5">
            <a:extLst>
              <a:ext uri="{FF2B5EF4-FFF2-40B4-BE49-F238E27FC236}">
                <a16:creationId xmlns:a16="http://schemas.microsoft.com/office/drawing/2014/main" id="{ED549793-E8C4-EEB3-C1C1-FFFC9DA08F9A}"/>
              </a:ext>
            </a:extLst>
          </p:cNvPr>
          <p:cNvGraphicFramePr>
            <a:graphicFrameLocks noGrp="1"/>
          </p:cNvGraphicFramePr>
          <p:nvPr>
            <p:ph sz="half" idx="1"/>
            <p:extLst>
              <p:ext uri="{D42A27DB-BD31-4B8C-83A1-F6EECF244321}">
                <p14:modId xmlns:p14="http://schemas.microsoft.com/office/powerpoint/2010/main" val="1249763809"/>
              </p:ext>
            </p:extLst>
          </p:nvPr>
        </p:nvGraphicFramePr>
        <p:xfrm>
          <a:off x="838200" y="1825625"/>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15</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9</a:t>
                      </a:r>
                    </a:p>
                  </a:txBody>
                  <a:tcPr/>
                </a:tc>
                <a:extLst>
                  <a:ext uri="{0D108BD9-81ED-4DB2-BD59-A6C34878D82A}">
                    <a16:rowId xmlns:a16="http://schemas.microsoft.com/office/drawing/2014/main" val="3471288179"/>
                  </a:ext>
                </a:extLst>
              </a:tr>
            </a:tbl>
          </a:graphicData>
        </a:graphic>
      </p:graphicFrame>
      <p:graphicFrame>
        <p:nvGraphicFramePr>
          <p:cNvPr id="7" name="Table 5">
            <a:extLst>
              <a:ext uri="{FF2B5EF4-FFF2-40B4-BE49-F238E27FC236}">
                <a16:creationId xmlns:a16="http://schemas.microsoft.com/office/drawing/2014/main" id="{13EBD98A-A631-D10A-5892-5EE2D6FF26F1}"/>
              </a:ext>
            </a:extLst>
          </p:cNvPr>
          <p:cNvGraphicFramePr>
            <a:graphicFrameLocks/>
          </p:cNvGraphicFramePr>
          <p:nvPr>
            <p:extLst>
              <p:ext uri="{D42A27DB-BD31-4B8C-83A1-F6EECF244321}">
                <p14:modId xmlns:p14="http://schemas.microsoft.com/office/powerpoint/2010/main" val="1105758342"/>
              </p:ext>
            </p:extLst>
          </p:nvPr>
        </p:nvGraphicFramePr>
        <p:xfrm>
          <a:off x="833362" y="330850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1000)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15</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9</a:t>
                      </a:r>
                    </a:p>
                  </a:txBody>
                  <a:tcPr/>
                </a:tc>
                <a:extLst>
                  <a:ext uri="{0D108BD9-81ED-4DB2-BD59-A6C34878D82A}">
                    <a16:rowId xmlns:a16="http://schemas.microsoft.com/office/drawing/2014/main" val="3471288179"/>
                  </a:ext>
                </a:extLst>
              </a:tr>
            </a:tbl>
          </a:graphicData>
        </a:graphic>
      </p:graphicFrame>
      <p:graphicFrame>
        <p:nvGraphicFramePr>
          <p:cNvPr id="3" name="Table 5">
            <a:extLst>
              <a:ext uri="{FF2B5EF4-FFF2-40B4-BE49-F238E27FC236}">
                <a16:creationId xmlns:a16="http://schemas.microsoft.com/office/drawing/2014/main" id="{1D45203B-A860-0390-0197-86ED35DA5BF5}"/>
              </a:ext>
            </a:extLst>
          </p:cNvPr>
          <p:cNvGraphicFramePr>
            <a:graphicFrameLocks/>
          </p:cNvGraphicFramePr>
          <p:nvPr>
            <p:extLst>
              <p:ext uri="{D42A27DB-BD31-4B8C-83A1-F6EECF244321}">
                <p14:modId xmlns:p14="http://schemas.microsoft.com/office/powerpoint/2010/main" val="636655098"/>
              </p:ext>
            </p:extLst>
          </p:nvPr>
        </p:nvGraphicFramePr>
        <p:xfrm>
          <a:off x="833361" y="4808310"/>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2000)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26</a:t>
                      </a:r>
                    </a:p>
                  </a:txBody>
                  <a:tcPr/>
                </a:tc>
                <a:tc>
                  <a:txBody>
                    <a:bodyPr/>
                    <a:lstStyle/>
                    <a:p>
                      <a:r>
                        <a:rPr lang="en-US"/>
                        <a:t>14</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0</a:t>
                      </a:r>
                    </a:p>
                  </a:txBody>
                  <a:tcPr/>
                </a:tc>
                <a:tc>
                  <a:txBody>
                    <a:bodyPr/>
                    <a:lstStyle/>
                    <a:p>
                      <a:r>
                        <a:rPr lang="en-US"/>
                        <a:t>10</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174905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EFDE1-A95D-90CF-81AB-7A514A9FE70B}"/>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kern="1200">
                <a:latin typeface="+mj-lt"/>
                <a:ea typeface="+mj-ea"/>
                <a:cs typeface="+mj-cs"/>
              </a:rPr>
              <a:t>Approach </a:t>
            </a:r>
            <a:r>
              <a:rPr lang="en-US" sz="4000"/>
              <a:t>5</a:t>
            </a:r>
            <a:r>
              <a:rPr lang="en-US" sz="4000" kern="1200">
                <a:latin typeface="+mj-lt"/>
                <a:ea typeface="+mj-ea"/>
                <a:cs typeface="+mj-cs"/>
              </a:rPr>
              <a:t>: </a:t>
            </a:r>
            <a:r>
              <a:rPr lang="en-US" sz="4000"/>
              <a:t>L0-Regularized Regression</a:t>
            </a:r>
            <a:endParaRPr lang="en-US">
              <a:ea typeface="+mj-ea"/>
              <a:cs typeface="+mj-cs"/>
            </a:endParaRPr>
          </a:p>
        </p:txBody>
      </p:sp>
      <p:sp>
        <p:nvSpPr>
          <p:cNvPr id="3" name="TextBox 2">
            <a:extLst>
              <a:ext uri="{FF2B5EF4-FFF2-40B4-BE49-F238E27FC236}">
                <a16:creationId xmlns:a16="http://schemas.microsoft.com/office/drawing/2014/main" id="{00E0520D-993D-F875-5F9D-FD3F37FA7112}"/>
              </a:ext>
            </a:extLst>
          </p:cNvPr>
          <p:cNvSpPr txBox="1"/>
          <p:nvPr/>
        </p:nvSpPr>
        <p:spPr>
          <a:xfrm>
            <a:off x="1747471" y="316523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Content Placeholder 6">
            <a:extLst>
              <a:ext uri="{FF2B5EF4-FFF2-40B4-BE49-F238E27FC236}">
                <a16:creationId xmlns:a16="http://schemas.microsoft.com/office/drawing/2014/main" id="{21B93EFA-7086-74D5-7909-4CFFEE9D3322}"/>
              </a:ext>
            </a:extLst>
          </p:cNvPr>
          <p:cNvSpPr txBox="1">
            <a:spLocks/>
          </p:cNvSpPr>
          <p:nvPr/>
        </p:nvSpPr>
        <p:spPr>
          <a:xfrm>
            <a:off x="825381" y="4326286"/>
            <a:ext cx="10846279" cy="22269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rgbClr val="000000"/>
                </a:solidFill>
                <a:cs typeface="Calibri"/>
              </a:rPr>
              <a:t>Here </a:t>
            </a:r>
            <a:r>
              <a:rPr lang="en-US" sz="1800" i="1">
                <a:solidFill>
                  <a:srgbClr val="000000"/>
                </a:solidFill>
                <a:latin typeface="Georgia Pro"/>
                <a:cs typeface="Calibri"/>
              </a:rPr>
              <a:t>l </a:t>
            </a:r>
            <a:r>
              <a:rPr lang="en-US" sz="1800">
                <a:solidFill>
                  <a:srgbClr val="000000"/>
                </a:solidFill>
                <a:cs typeface="Calibri"/>
              </a:rPr>
              <a:t>is the loss function. It can be one of squared error, logistic or squared hinge loss.</a:t>
            </a:r>
          </a:p>
          <a:p>
            <a:r>
              <a:rPr lang="en-US" sz="1800">
                <a:solidFill>
                  <a:srgbClr val="000000"/>
                </a:solidFill>
                <a:cs typeface="Calibri"/>
              </a:rPr>
              <a:t>Lambda is regularization parameter of L0 loss, where L0 loss is determined by the number of non-zero coefficients</a:t>
            </a:r>
          </a:p>
          <a:p>
            <a:r>
              <a:rPr lang="en-US" sz="1800">
                <a:solidFill>
                  <a:srgbClr val="000000"/>
                </a:solidFill>
                <a:cs typeface="Calibri"/>
              </a:rPr>
              <a:t>Gamma is regularization parameter of L1 or L2 loss added to the loss function</a:t>
            </a:r>
          </a:p>
          <a:p>
            <a:r>
              <a:rPr lang="en-US" sz="1800">
                <a:solidFill>
                  <a:srgbClr val="000000"/>
                </a:solidFill>
                <a:cs typeface="Calibri"/>
              </a:rPr>
              <a:t>The optimization problem is solved by coordinate descent</a:t>
            </a:r>
          </a:p>
          <a:p>
            <a:endParaRPr lang="en-US" sz="1800">
              <a:solidFill>
                <a:srgbClr val="000000"/>
              </a:solidFill>
              <a:cs typeface="Calibri"/>
            </a:endParaRPr>
          </a:p>
        </p:txBody>
      </p:sp>
      <p:pic>
        <p:nvPicPr>
          <p:cNvPr id="5" name="Picture 5" descr="Text&#10;&#10;Description automatically generated">
            <a:extLst>
              <a:ext uri="{FF2B5EF4-FFF2-40B4-BE49-F238E27FC236}">
                <a16:creationId xmlns:a16="http://schemas.microsoft.com/office/drawing/2014/main" id="{73408299-E032-1304-56E9-BB03E904412D}"/>
              </a:ext>
            </a:extLst>
          </p:cNvPr>
          <p:cNvPicPr>
            <a:picLocks noChangeAspect="1"/>
          </p:cNvPicPr>
          <p:nvPr/>
        </p:nvPicPr>
        <p:blipFill>
          <a:blip r:embed="rId3"/>
          <a:stretch>
            <a:fillRect/>
          </a:stretch>
        </p:blipFill>
        <p:spPr>
          <a:xfrm>
            <a:off x="2279073" y="1192653"/>
            <a:ext cx="7626926" cy="2692384"/>
          </a:xfrm>
          <a:prstGeom prst="rect">
            <a:avLst/>
          </a:prstGeom>
        </p:spPr>
      </p:pic>
    </p:spTree>
    <p:extLst>
      <p:ext uri="{BB962C8B-B14F-4D97-AF65-F5344CB8AC3E}">
        <p14:creationId xmlns:p14="http://schemas.microsoft.com/office/powerpoint/2010/main" val="90946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80E6-E4C7-A237-32F5-6A449640DF80}"/>
              </a:ext>
            </a:extLst>
          </p:cNvPr>
          <p:cNvSpPr>
            <a:spLocks noGrp="1"/>
          </p:cNvSpPr>
          <p:nvPr>
            <p:ph type="title"/>
          </p:nvPr>
        </p:nvSpPr>
        <p:spPr/>
        <p:txBody>
          <a:bodyPr/>
          <a:lstStyle/>
          <a:p>
            <a:r>
              <a:rPr lang="en-US">
                <a:cs typeface="Calibri Light"/>
              </a:rPr>
              <a:t>Hyperparameter tuning: L0 Penalty</a:t>
            </a:r>
            <a:endParaRPr lang="en-US"/>
          </a:p>
        </p:txBody>
      </p:sp>
      <p:sp>
        <p:nvSpPr>
          <p:cNvPr id="5" name="TextBox 4">
            <a:extLst>
              <a:ext uri="{FF2B5EF4-FFF2-40B4-BE49-F238E27FC236}">
                <a16:creationId xmlns:a16="http://schemas.microsoft.com/office/drawing/2014/main" id="{07CF32A1-69DF-435B-11E9-9C0774D62088}"/>
              </a:ext>
            </a:extLst>
          </p:cNvPr>
          <p:cNvSpPr txBox="1"/>
          <p:nvPr/>
        </p:nvSpPr>
        <p:spPr>
          <a:xfrm>
            <a:off x="1060373" y="5398264"/>
            <a:ext cx="2827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500</a:t>
            </a:r>
          </a:p>
          <a:p>
            <a:r>
              <a:rPr lang="en-US">
                <a:cs typeface="Calibri"/>
              </a:rPr>
              <a:t>Ideal Lambda value </a:t>
            </a:r>
            <a:r>
              <a:rPr lang="en-US">
                <a:ea typeface="+mn-lt"/>
                <a:cs typeface="+mn-lt"/>
              </a:rPr>
              <a:t>0.01888</a:t>
            </a:r>
            <a:endParaRPr lang="en-US">
              <a:solidFill>
                <a:srgbClr val="000000"/>
              </a:solidFill>
              <a:ea typeface="+mn-lt"/>
              <a:cs typeface="+mn-lt"/>
            </a:endParaRPr>
          </a:p>
        </p:txBody>
      </p:sp>
      <p:sp>
        <p:nvSpPr>
          <p:cNvPr id="6" name="TextBox 5">
            <a:extLst>
              <a:ext uri="{FF2B5EF4-FFF2-40B4-BE49-F238E27FC236}">
                <a16:creationId xmlns:a16="http://schemas.microsoft.com/office/drawing/2014/main" id="{87DFB0E8-9ED3-2745-CD33-2065FAD65797}"/>
              </a:ext>
            </a:extLst>
          </p:cNvPr>
          <p:cNvSpPr txBox="1"/>
          <p:nvPr/>
        </p:nvSpPr>
        <p:spPr>
          <a:xfrm>
            <a:off x="4856239" y="5414130"/>
            <a:ext cx="28968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1000</a:t>
            </a:r>
          </a:p>
          <a:p>
            <a:r>
              <a:rPr lang="en-US">
                <a:cs typeface="Calibri"/>
              </a:rPr>
              <a:t>Ideal Lambda value </a:t>
            </a:r>
            <a:r>
              <a:rPr lang="en-US">
                <a:solidFill>
                  <a:srgbClr val="000000"/>
                </a:solidFill>
                <a:ea typeface="+mn-lt"/>
                <a:cs typeface="+mn-lt"/>
              </a:rPr>
              <a:t>0.01888</a:t>
            </a:r>
            <a:endParaRPr lang="en-US">
              <a:solidFill>
                <a:srgbClr val="000000"/>
              </a:solidFill>
              <a:cs typeface="Calibri"/>
            </a:endParaRPr>
          </a:p>
          <a:p>
            <a:endParaRPr lang="en-US">
              <a:solidFill>
                <a:srgbClr val="000000"/>
              </a:solidFill>
              <a:cs typeface="Calibri"/>
            </a:endParaRPr>
          </a:p>
        </p:txBody>
      </p:sp>
      <p:pic>
        <p:nvPicPr>
          <p:cNvPr id="7" name="Picture 7" descr="Chart, bar chart&#10;&#10;Description automatically generated">
            <a:extLst>
              <a:ext uri="{FF2B5EF4-FFF2-40B4-BE49-F238E27FC236}">
                <a16:creationId xmlns:a16="http://schemas.microsoft.com/office/drawing/2014/main" id="{14112FE5-795B-B773-0F30-7BC9F7E05DAF}"/>
              </a:ext>
            </a:extLst>
          </p:cNvPr>
          <p:cNvPicPr>
            <a:picLocks noChangeAspect="1"/>
          </p:cNvPicPr>
          <p:nvPr/>
        </p:nvPicPr>
        <p:blipFill>
          <a:blip r:embed="rId2"/>
          <a:stretch>
            <a:fillRect/>
          </a:stretch>
        </p:blipFill>
        <p:spPr>
          <a:xfrm>
            <a:off x="4253560" y="1776295"/>
            <a:ext cx="3353353" cy="3353353"/>
          </a:xfrm>
          <a:prstGeom prst="rect">
            <a:avLst/>
          </a:prstGeom>
        </p:spPr>
      </p:pic>
      <p:pic>
        <p:nvPicPr>
          <p:cNvPr id="8" name="Picture 8" descr="Chart, bar chart&#10;&#10;Description automatically generated">
            <a:extLst>
              <a:ext uri="{FF2B5EF4-FFF2-40B4-BE49-F238E27FC236}">
                <a16:creationId xmlns:a16="http://schemas.microsoft.com/office/drawing/2014/main" id="{360FF8BA-6448-FB60-785D-BD02F44042C9}"/>
              </a:ext>
            </a:extLst>
          </p:cNvPr>
          <p:cNvPicPr>
            <a:picLocks noChangeAspect="1"/>
          </p:cNvPicPr>
          <p:nvPr/>
        </p:nvPicPr>
        <p:blipFill>
          <a:blip r:embed="rId3"/>
          <a:stretch>
            <a:fillRect/>
          </a:stretch>
        </p:blipFill>
        <p:spPr>
          <a:xfrm>
            <a:off x="840954" y="1772798"/>
            <a:ext cx="3303224" cy="3312404"/>
          </a:xfrm>
          <a:prstGeom prst="rect">
            <a:avLst/>
          </a:prstGeom>
        </p:spPr>
      </p:pic>
      <p:pic>
        <p:nvPicPr>
          <p:cNvPr id="3" name="Picture 3" descr="Chart, bar chart&#10;&#10;Description automatically generated">
            <a:extLst>
              <a:ext uri="{FF2B5EF4-FFF2-40B4-BE49-F238E27FC236}">
                <a16:creationId xmlns:a16="http://schemas.microsoft.com/office/drawing/2014/main" id="{DFC3136D-F6EF-7F97-44B2-21F97CE7495D}"/>
              </a:ext>
            </a:extLst>
          </p:cNvPr>
          <p:cNvPicPr>
            <a:picLocks noChangeAspect="1"/>
          </p:cNvPicPr>
          <p:nvPr/>
        </p:nvPicPr>
        <p:blipFill>
          <a:blip r:embed="rId3"/>
          <a:stretch>
            <a:fillRect/>
          </a:stretch>
        </p:blipFill>
        <p:spPr>
          <a:xfrm>
            <a:off x="8055077" y="1774723"/>
            <a:ext cx="3283973" cy="3333134"/>
          </a:xfrm>
          <a:prstGeom prst="rect">
            <a:avLst/>
          </a:prstGeom>
        </p:spPr>
      </p:pic>
      <p:sp>
        <p:nvSpPr>
          <p:cNvPr id="9" name="TextBox 8">
            <a:extLst>
              <a:ext uri="{FF2B5EF4-FFF2-40B4-BE49-F238E27FC236}">
                <a16:creationId xmlns:a16="http://schemas.microsoft.com/office/drawing/2014/main" id="{5F266F96-5DD3-6E02-EF2D-5855E96AD17E}"/>
              </a:ext>
            </a:extLst>
          </p:cNvPr>
          <p:cNvSpPr txBox="1"/>
          <p:nvPr/>
        </p:nvSpPr>
        <p:spPr>
          <a:xfrm>
            <a:off x="8325465" y="5400368"/>
            <a:ext cx="29275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 = 2000​</a:t>
            </a:r>
          </a:p>
          <a:p>
            <a:r>
              <a:rPr lang="en-US">
                <a:cs typeface="Segoe UI"/>
              </a:rPr>
              <a:t>Ideal Lambda value 0.01888</a:t>
            </a:r>
          </a:p>
        </p:txBody>
      </p:sp>
    </p:spTree>
    <p:extLst>
      <p:ext uri="{BB962C8B-B14F-4D97-AF65-F5344CB8AC3E}">
        <p14:creationId xmlns:p14="http://schemas.microsoft.com/office/powerpoint/2010/main" val="2310245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F50F-B03E-9BAC-3544-91EFD976288D}"/>
              </a:ext>
            </a:extLst>
          </p:cNvPr>
          <p:cNvSpPr>
            <a:spLocks noGrp="1"/>
          </p:cNvSpPr>
          <p:nvPr>
            <p:ph type="title"/>
          </p:nvPr>
        </p:nvSpPr>
        <p:spPr/>
        <p:txBody>
          <a:bodyPr/>
          <a:lstStyle/>
          <a:p>
            <a:r>
              <a:rPr lang="en-US">
                <a:cs typeface="Calibri Light"/>
              </a:rPr>
              <a:t>L0 Regularization Model Results</a:t>
            </a:r>
            <a:endParaRPr lang="en-US"/>
          </a:p>
        </p:txBody>
      </p:sp>
      <p:sp>
        <p:nvSpPr>
          <p:cNvPr id="4" name="Content Placeholder 3">
            <a:extLst>
              <a:ext uri="{FF2B5EF4-FFF2-40B4-BE49-F238E27FC236}">
                <a16:creationId xmlns:a16="http://schemas.microsoft.com/office/drawing/2014/main" id="{D0077BBF-AD02-8C83-C45C-D8685D791B9F}"/>
              </a:ext>
            </a:extLst>
          </p:cNvPr>
          <p:cNvSpPr>
            <a:spLocks noGrp="1"/>
          </p:cNvSpPr>
          <p:nvPr>
            <p:ph sz="half" idx="2"/>
          </p:nvPr>
        </p:nvSpPr>
        <p:spPr/>
        <p:txBody>
          <a:bodyPr vert="horz" lIns="91440" tIns="45720" rIns="91440" bIns="45720" rtlCol="0" anchor="t">
            <a:normAutofit/>
          </a:bodyPr>
          <a:lstStyle/>
          <a:p>
            <a:r>
              <a:rPr lang="en-US">
                <a:cs typeface="Calibri"/>
              </a:rPr>
              <a:t>Overall accuracy(p=500): 0.96</a:t>
            </a:r>
          </a:p>
          <a:p>
            <a:endParaRPr lang="en-US">
              <a:cs typeface="Calibri"/>
            </a:endParaRPr>
          </a:p>
          <a:p>
            <a:endParaRPr lang="en-US">
              <a:cs typeface="Calibri"/>
            </a:endParaRPr>
          </a:p>
          <a:p>
            <a:r>
              <a:rPr lang="en-US">
                <a:cs typeface="Calibri"/>
              </a:rPr>
              <a:t>Overall Accuracy(p=1000): 0.96</a:t>
            </a:r>
          </a:p>
          <a:p>
            <a:endParaRPr lang="en-US">
              <a:cs typeface="Calibri"/>
            </a:endParaRPr>
          </a:p>
          <a:p>
            <a:endParaRPr lang="en-US">
              <a:cs typeface="Calibri"/>
            </a:endParaRPr>
          </a:p>
          <a:p>
            <a:r>
              <a:rPr lang="en-US">
                <a:cs typeface="Calibri"/>
              </a:rPr>
              <a:t>Overall Accuracy(p=2000): 0.96</a:t>
            </a:r>
          </a:p>
        </p:txBody>
      </p:sp>
      <p:graphicFrame>
        <p:nvGraphicFramePr>
          <p:cNvPr id="6" name="Table 5">
            <a:extLst>
              <a:ext uri="{FF2B5EF4-FFF2-40B4-BE49-F238E27FC236}">
                <a16:creationId xmlns:a16="http://schemas.microsoft.com/office/drawing/2014/main" id="{253AA368-644C-F673-05CF-96C7975DEC7D}"/>
              </a:ext>
            </a:extLst>
          </p:cNvPr>
          <p:cNvGraphicFramePr>
            <a:graphicFrameLocks/>
          </p:cNvGraphicFramePr>
          <p:nvPr/>
        </p:nvGraphicFramePr>
        <p:xfrm>
          <a:off x="838200" y="1825625"/>
          <a:ext cx="5181600" cy="111252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endParaRPr lang="en-US"/>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8" name="Table 5">
            <a:extLst>
              <a:ext uri="{FF2B5EF4-FFF2-40B4-BE49-F238E27FC236}">
                <a16:creationId xmlns:a16="http://schemas.microsoft.com/office/drawing/2014/main" id="{ED549793-E8C4-EEB3-C1C1-FFFC9DA08F9A}"/>
              </a:ext>
            </a:extLst>
          </p:cNvPr>
          <p:cNvGraphicFramePr>
            <a:graphicFrameLocks noGrp="1"/>
          </p:cNvGraphicFramePr>
          <p:nvPr>
            <p:ph sz="half" idx="1"/>
            <p:extLst>
              <p:ext uri="{D42A27DB-BD31-4B8C-83A1-F6EECF244321}">
                <p14:modId xmlns:p14="http://schemas.microsoft.com/office/powerpoint/2010/main" val="2127303565"/>
              </p:ext>
            </p:extLst>
          </p:nvPr>
        </p:nvGraphicFramePr>
        <p:xfrm>
          <a:off x="838200" y="1825625"/>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23</a:t>
                      </a:r>
                    </a:p>
                  </a:txBody>
                  <a:tcPr/>
                </a:tc>
                <a:extLst>
                  <a:ext uri="{0D108BD9-81ED-4DB2-BD59-A6C34878D82A}">
                    <a16:rowId xmlns:a16="http://schemas.microsoft.com/office/drawing/2014/main" val="3471288179"/>
                  </a:ext>
                </a:extLst>
              </a:tr>
            </a:tbl>
          </a:graphicData>
        </a:graphic>
      </p:graphicFrame>
      <p:graphicFrame>
        <p:nvGraphicFramePr>
          <p:cNvPr id="7" name="Table 5">
            <a:extLst>
              <a:ext uri="{FF2B5EF4-FFF2-40B4-BE49-F238E27FC236}">
                <a16:creationId xmlns:a16="http://schemas.microsoft.com/office/drawing/2014/main" id="{13EBD98A-A631-D10A-5892-5EE2D6FF26F1}"/>
              </a:ext>
            </a:extLst>
          </p:cNvPr>
          <p:cNvGraphicFramePr>
            <a:graphicFrameLocks/>
          </p:cNvGraphicFramePr>
          <p:nvPr>
            <p:extLst>
              <p:ext uri="{D42A27DB-BD31-4B8C-83A1-F6EECF244321}">
                <p14:modId xmlns:p14="http://schemas.microsoft.com/office/powerpoint/2010/main" val="3531483527"/>
              </p:ext>
            </p:extLst>
          </p:nvPr>
        </p:nvGraphicFramePr>
        <p:xfrm>
          <a:off x="833362" y="330850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1000)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23</a:t>
                      </a:r>
                    </a:p>
                  </a:txBody>
                  <a:tcPr/>
                </a:tc>
                <a:extLst>
                  <a:ext uri="{0D108BD9-81ED-4DB2-BD59-A6C34878D82A}">
                    <a16:rowId xmlns:a16="http://schemas.microsoft.com/office/drawing/2014/main" val="3471288179"/>
                  </a:ext>
                </a:extLst>
              </a:tr>
            </a:tbl>
          </a:graphicData>
        </a:graphic>
      </p:graphicFrame>
      <p:graphicFrame>
        <p:nvGraphicFramePr>
          <p:cNvPr id="3" name="Table 5">
            <a:extLst>
              <a:ext uri="{FF2B5EF4-FFF2-40B4-BE49-F238E27FC236}">
                <a16:creationId xmlns:a16="http://schemas.microsoft.com/office/drawing/2014/main" id="{E7926E3C-B9E1-15B2-9291-77266D1A5E89}"/>
              </a:ext>
            </a:extLst>
          </p:cNvPr>
          <p:cNvGraphicFramePr>
            <a:graphicFrameLocks/>
          </p:cNvGraphicFramePr>
          <p:nvPr>
            <p:extLst>
              <p:ext uri="{D42A27DB-BD31-4B8C-83A1-F6EECF244321}">
                <p14:modId xmlns:p14="http://schemas.microsoft.com/office/powerpoint/2010/main" val="1118327169"/>
              </p:ext>
            </p:extLst>
          </p:nvPr>
        </p:nvGraphicFramePr>
        <p:xfrm>
          <a:off x="797075" y="4772024"/>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2000)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23</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60530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9CCA4-57ED-78E5-CF9D-8BED3D852200}"/>
              </a:ext>
            </a:extLst>
          </p:cNvPr>
          <p:cNvSpPr>
            <a:spLocks noGrp="1"/>
          </p:cNvSpPr>
          <p:nvPr>
            <p:ph type="title"/>
          </p:nvPr>
        </p:nvSpPr>
        <p:spPr>
          <a:xfrm>
            <a:off x="841248" y="256032"/>
            <a:ext cx="10506456" cy="1014984"/>
          </a:xfrm>
        </p:spPr>
        <p:txBody>
          <a:bodyPr anchor="b">
            <a:normAutofit/>
          </a:bodyPr>
          <a:lstStyle/>
          <a:p>
            <a:r>
              <a:rPr lang="en-US">
                <a:cs typeface="Calibri Light"/>
              </a:rPr>
              <a:t>Dataset Description</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A90C2A2-8830-F272-3EC3-9DA94A537731}"/>
              </a:ext>
            </a:extLst>
          </p:cNvPr>
          <p:cNvGraphicFramePr>
            <a:graphicFrameLocks noGrp="1"/>
          </p:cNvGraphicFramePr>
          <p:nvPr>
            <p:ph idx="1"/>
            <p:extLst>
              <p:ext uri="{D42A27DB-BD31-4B8C-83A1-F6EECF244321}">
                <p14:modId xmlns:p14="http://schemas.microsoft.com/office/powerpoint/2010/main" val="81140013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32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2116-87CC-5CE8-50CB-A2D2CB64E7A5}"/>
              </a:ext>
            </a:extLst>
          </p:cNvPr>
          <p:cNvSpPr>
            <a:spLocks noGrp="1"/>
          </p:cNvSpPr>
          <p:nvPr>
            <p:ph type="title"/>
          </p:nvPr>
        </p:nvSpPr>
        <p:spPr/>
        <p:txBody>
          <a:bodyPr/>
          <a:lstStyle/>
          <a:p>
            <a:r>
              <a:rPr lang="en-US">
                <a:cs typeface="Calibri Light"/>
              </a:rPr>
              <a:t>Coefficient Comparison</a:t>
            </a:r>
            <a:endParaRPr lang="en-US"/>
          </a:p>
        </p:txBody>
      </p:sp>
      <p:sp>
        <p:nvSpPr>
          <p:cNvPr id="3" name="Text Placeholder 2">
            <a:extLst>
              <a:ext uri="{FF2B5EF4-FFF2-40B4-BE49-F238E27FC236}">
                <a16:creationId xmlns:a16="http://schemas.microsoft.com/office/drawing/2014/main" id="{C94CE420-8062-DE8B-778C-FBE8DEF666C0}"/>
              </a:ext>
            </a:extLst>
          </p:cNvPr>
          <p:cNvSpPr>
            <a:spLocks noGrp="1"/>
          </p:cNvSpPr>
          <p:nvPr>
            <p:ph type="body" idx="1"/>
          </p:nvPr>
        </p:nvSpPr>
        <p:spPr/>
        <p:txBody>
          <a:bodyPr/>
          <a:lstStyle/>
          <a:p>
            <a:r>
              <a:rPr lang="en-US">
                <a:cs typeface="Calibri"/>
              </a:rPr>
              <a:t>L0Learn</a:t>
            </a:r>
            <a:endParaRPr lang="en-US"/>
          </a:p>
        </p:txBody>
      </p:sp>
      <p:pic>
        <p:nvPicPr>
          <p:cNvPr id="7" name="Picture 7" descr="Table&#10;&#10;Description automatically generated">
            <a:extLst>
              <a:ext uri="{FF2B5EF4-FFF2-40B4-BE49-F238E27FC236}">
                <a16:creationId xmlns:a16="http://schemas.microsoft.com/office/drawing/2014/main" id="{5A0F0A6A-F952-DDAF-F611-4F9632D7226C}"/>
              </a:ext>
            </a:extLst>
          </p:cNvPr>
          <p:cNvPicPr>
            <a:picLocks noGrp="1" noChangeAspect="1"/>
          </p:cNvPicPr>
          <p:nvPr>
            <p:ph sz="half" idx="2"/>
          </p:nvPr>
        </p:nvPicPr>
        <p:blipFill>
          <a:blip r:embed="rId2"/>
          <a:stretch>
            <a:fillRect/>
          </a:stretch>
        </p:blipFill>
        <p:spPr>
          <a:xfrm>
            <a:off x="844276" y="2578521"/>
            <a:ext cx="4065484" cy="3684588"/>
          </a:xfrm>
        </p:spPr>
      </p:pic>
      <p:sp>
        <p:nvSpPr>
          <p:cNvPr id="5" name="Text Placeholder 4">
            <a:extLst>
              <a:ext uri="{FF2B5EF4-FFF2-40B4-BE49-F238E27FC236}">
                <a16:creationId xmlns:a16="http://schemas.microsoft.com/office/drawing/2014/main" id="{1F3E9FDF-9444-3831-9206-69B5B4FADBE1}"/>
              </a:ext>
            </a:extLst>
          </p:cNvPr>
          <p:cNvSpPr>
            <a:spLocks noGrp="1"/>
          </p:cNvSpPr>
          <p:nvPr>
            <p:ph type="body" sz="quarter" idx="3"/>
          </p:nvPr>
        </p:nvSpPr>
        <p:spPr/>
        <p:txBody>
          <a:bodyPr/>
          <a:lstStyle/>
          <a:p>
            <a:r>
              <a:rPr lang="en-US">
                <a:cs typeface="Calibri"/>
              </a:rPr>
              <a:t>LASSO</a:t>
            </a:r>
            <a:endParaRPr lang="en-US"/>
          </a:p>
        </p:txBody>
      </p:sp>
      <p:pic>
        <p:nvPicPr>
          <p:cNvPr id="9" name="Picture 4" descr="Table&#10;&#10;Description automatically generated">
            <a:extLst>
              <a:ext uri="{FF2B5EF4-FFF2-40B4-BE49-F238E27FC236}">
                <a16:creationId xmlns:a16="http://schemas.microsoft.com/office/drawing/2014/main" id="{2F203216-FE47-37EB-2A2E-7B0107E134C6}"/>
              </a:ext>
            </a:extLst>
          </p:cNvPr>
          <p:cNvPicPr>
            <a:picLocks noChangeAspect="1"/>
          </p:cNvPicPr>
          <p:nvPr/>
        </p:nvPicPr>
        <p:blipFill>
          <a:blip r:embed="rId3"/>
          <a:stretch>
            <a:fillRect/>
          </a:stretch>
        </p:blipFill>
        <p:spPr>
          <a:xfrm>
            <a:off x="6176678" y="2578444"/>
            <a:ext cx="2785655" cy="3883122"/>
          </a:xfrm>
          <a:prstGeom prst="rect">
            <a:avLst/>
          </a:prstGeom>
        </p:spPr>
      </p:pic>
    </p:spTree>
    <p:extLst>
      <p:ext uri="{BB962C8B-B14F-4D97-AF65-F5344CB8AC3E}">
        <p14:creationId xmlns:p14="http://schemas.microsoft.com/office/powerpoint/2010/main" val="426782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BC62-5D47-BEE9-7788-298FBFC7B053}"/>
              </a:ext>
            </a:extLst>
          </p:cNvPr>
          <p:cNvSpPr>
            <a:spLocks noGrp="1"/>
          </p:cNvSpPr>
          <p:nvPr>
            <p:ph type="title"/>
          </p:nvPr>
        </p:nvSpPr>
        <p:spPr/>
        <p:txBody>
          <a:bodyPr/>
          <a:lstStyle/>
          <a:p>
            <a:r>
              <a:rPr lang="en-US">
                <a:cs typeface="Calibri Light"/>
              </a:rPr>
              <a:t>L0L1 Penalty (p=500)</a:t>
            </a:r>
            <a:endParaRPr lang="en-US"/>
          </a:p>
        </p:txBody>
      </p:sp>
      <p:pic>
        <p:nvPicPr>
          <p:cNvPr id="5" name="Picture 5" descr="Chart, bar chart, histogram&#10;&#10;Description automatically generated">
            <a:extLst>
              <a:ext uri="{FF2B5EF4-FFF2-40B4-BE49-F238E27FC236}">
                <a16:creationId xmlns:a16="http://schemas.microsoft.com/office/drawing/2014/main" id="{FCE81CC9-C0B2-46D7-137C-57ACBCF6ECF3}"/>
              </a:ext>
            </a:extLst>
          </p:cNvPr>
          <p:cNvPicPr>
            <a:picLocks noGrp="1" noChangeAspect="1"/>
          </p:cNvPicPr>
          <p:nvPr>
            <p:ph sz="half" idx="1"/>
          </p:nvPr>
        </p:nvPicPr>
        <p:blipFill>
          <a:blip r:embed="rId2"/>
          <a:stretch>
            <a:fillRect/>
          </a:stretch>
        </p:blipFill>
        <p:spPr>
          <a:xfrm>
            <a:off x="1253331" y="1825625"/>
            <a:ext cx="4351338" cy="4351338"/>
          </a:xfrm>
        </p:spPr>
      </p:pic>
      <p:sp>
        <p:nvSpPr>
          <p:cNvPr id="4" name="Content Placeholder 3">
            <a:extLst>
              <a:ext uri="{FF2B5EF4-FFF2-40B4-BE49-F238E27FC236}">
                <a16:creationId xmlns:a16="http://schemas.microsoft.com/office/drawing/2014/main" id="{EA969821-8128-8B57-F87A-8E6140AD0709}"/>
              </a:ext>
            </a:extLst>
          </p:cNvPr>
          <p:cNvSpPr>
            <a:spLocks noGrp="1"/>
          </p:cNvSpPr>
          <p:nvPr>
            <p:ph sz="half" idx="2"/>
          </p:nvPr>
        </p:nvSpPr>
        <p:spPr>
          <a:xfrm>
            <a:off x="6172200" y="1825625"/>
            <a:ext cx="5181600" cy="2799796"/>
          </a:xfrm>
        </p:spPr>
        <p:txBody>
          <a:bodyPr vert="horz" lIns="91440" tIns="45720" rIns="91440" bIns="45720" rtlCol="0" anchor="t">
            <a:normAutofit/>
          </a:bodyPr>
          <a:lstStyle/>
          <a:p>
            <a:r>
              <a:rPr lang="en-US">
                <a:cs typeface="Calibri"/>
              </a:rPr>
              <a:t>Chosen Gamma Value: </a:t>
            </a:r>
            <a:r>
              <a:rPr lang="en-US">
                <a:ea typeface="+mn-lt"/>
                <a:cs typeface="+mn-lt"/>
              </a:rPr>
              <a:t>5.062917e-05</a:t>
            </a:r>
          </a:p>
          <a:p>
            <a:r>
              <a:rPr lang="en-US">
                <a:cs typeface="Calibri"/>
              </a:rPr>
              <a:t>Good Lambda Value: </a:t>
            </a:r>
            <a:r>
              <a:rPr lang="en-US">
                <a:ea typeface="+mn-lt"/>
                <a:cs typeface="+mn-lt"/>
              </a:rPr>
              <a:t>1.70202e-02</a:t>
            </a:r>
          </a:p>
          <a:p>
            <a:r>
              <a:rPr lang="en-US">
                <a:cs typeface="Calibri"/>
              </a:rPr>
              <a:t>Support Size for config: 10</a:t>
            </a:r>
          </a:p>
          <a:p>
            <a:r>
              <a:rPr lang="en-US">
                <a:cs typeface="Calibri"/>
              </a:rPr>
              <a:t>Overall Accuracy: 0.96</a:t>
            </a:r>
          </a:p>
        </p:txBody>
      </p:sp>
      <p:graphicFrame>
        <p:nvGraphicFramePr>
          <p:cNvPr id="7" name="Table 5">
            <a:extLst>
              <a:ext uri="{FF2B5EF4-FFF2-40B4-BE49-F238E27FC236}">
                <a16:creationId xmlns:a16="http://schemas.microsoft.com/office/drawing/2014/main" id="{2175632E-C7BA-4DB5-9F8D-62B113314104}"/>
              </a:ext>
            </a:extLst>
          </p:cNvPr>
          <p:cNvGraphicFramePr>
            <a:graphicFrameLocks/>
          </p:cNvGraphicFramePr>
          <p:nvPr>
            <p:extLst>
              <p:ext uri="{D42A27DB-BD31-4B8C-83A1-F6EECF244321}">
                <p14:modId xmlns:p14="http://schemas.microsoft.com/office/powerpoint/2010/main" val="2019658240"/>
              </p:ext>
            </p:extLst>
          </p:nvPr>
        </p:nvGraphicFramePr>
        <p:xfrm>
          <a:off x="6144658" y="469001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1</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23</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117701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BC62-5D47-BEE9-7788-298FBFC7B053}"/>
              </a:ext>
            </a:extLst>
          </p:cNvPr>
          <p:cNvSpPr>
            <a:spLocks noGrp="1"/>
          </p:cNvSpPr>
          <p:nvPr>
            <p:ph type="title"/>
          </p:nvPr>
        </p:nvSpPr>
        <p:spPr/>
        <p:txBody>
          <a:bodyPr/>
          <a:lstStyle/>
          <a:p>
            <a:r>
              <a:rPr lang="en-US">
                <a:cs typeface="Calibri Light"/>
              </a:rPr>
              <a:t>L0L2 Penalty (p=500)</a:t>
            </a:r>
            <a:endParaRPr lang="en-US"/>
          </a:p>
        </p:txBody>
      </p:sp>
      <p:sp>
        <p:nvSpPr>
          <p:cNvPr id="4" name="Content Placeholder 3">
            <a:extLst>
              <a:ext uri="{FF2B5EF4-FFF2-40B4-BE49-F238E27FC236}">
                <a16:creationId xmlns:a16="http://schemas.microsoft.com/office/drawing/2014/main" id="{EA969821-8128-8B57-F87A-8E6140AD0709}"/>
              </a:ext>
            </a:extLst>
          </p:cNvPr>
          <p:cNvSpPr>
            <a:spLocks noGrp="1"/>
          </p:cNvSpPr>
          <p:nvPr>
            <p:ph sz="half" idx="2"/>
          </p:nvPr>
        </p:nvSpPr>
        <p:spPr>
          <a:xfrm>
            <a:off x="6172200" y="1825625"/>
            <a:ext cx="5181600" cy="2799796"/>
          </a:xfrm>
        </p:spPr>
        <p:txBody>
          <a:bodyPr vert="horz" lIns="91440" tIns="45720" rIns="91440" bIns="45720" rtlCol="0" anchor="t">
            <a:normAutofit/>
          </a:bodyPr>
          <a:lstStyle/>
          <a:p>
            <a:r>
              <a:rPr lang="en-US">
                <a:cs typeface="Calibri"/>
              </a:rPr>
              <a:t>Chosen Gamma Value: </a:t>
            </a:r>
            <a:r>
              <a:rPr lang="en-US">
                <a:ea typeface="+mn-lt"/>
                <a:cs typeface="+mn-lt"/>
              </a:rPr>
              <a:t>2.154435e-01</a:t>
            </a:r>
          </a:p>
          <a:p>
            <a:r>
              <a:rPr lang="en-US">
                <a:cs typeface="Calibri"/>
              </a:rPr>
              <a:t>Good Lambda Value: </a:t>
            </a:r>
            <a:r>
              <a:rPr lang="en-US">
                <a:ea typeface="+mn-lt"/>
                <a:cs typeface="+mn-lt"/>
              </a:rPr>
              <a:t>1.18980e-02</a:t>
            </a:r>
          </a:p>
          <a:p>
            <a:r>
              <a:rPr lang="en-US">
                <a:cs typeface="Calibri"/>
              </a:rPr>
              <a:t>Support Size for config: 10</a:t>
            </a:r>
          </a:p>
          <a:p>
            <a:r>
              <a:rPr lang="en-US">
                <a:cs typeface="Calibri"/>
              </a:rPr>
              <a:t>Overall Accuracy: 0.88</a:t>
            </a:r>
          </a:p>
        </p:txBody>
      </p:sp>
      <p:graphicFrame>
        <p:nvGraphicFramePr>
          <p:cNvPr id="7" name="Table 5">
            <a:extLst>
              <a:ext uri="{FF2B5EF4-FFF2-40B4-BE49-F238E27FC236}">
                <a16:creationId xmlns:a16="http://schemas.microsoft.com/office/drawing/2014/main" id="{2175632E-C7BA-4DB5-9F8D-62B113314104}"/>
              </a:ext>
            </a:extLst>
          </p:cNvPr>
          <p:cNvGraphicFramePr>
            <a:graphicFrameLocks/>
          </p:cNvGraphicFramePr>
          <p:nvPr>
            <p:extLst>
              <p:ext uri="{D42A27DB-BD31-4B8C-83A1-F6EECF244321}">
                <p14:modId xmlns:p14="http://schemas.microsoft.com/office/powerpoint/2010/main" val="3345222805"/>
              </p:ext>
            </p:extLst>
          </p:nvPr>
        </p:nvGraphicFramePr>
        <p:xfrm>
          <a:off x="6144658" y="4690011"/>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25</a:t>
                      </a:r>
                    </a:p>
                  </a:txBody>
                  <a:tcPr/>
                </a:tc>
                <a:tc>
                  <a:txBody>
                    <a:bodyPr/>
                    <a:lstStyle/>
                    <a:p>
                      <a:r>
                        <a:rPr lang="en-US"/>
                        <a:t>5</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a:t>
                      </a:r>
                    </a:p>
                  </a:txBody>
                  <a:tcPr/>
                </a:tc>
                <a:tc>
                  <a:txBody>
                    <a:bodyPr/>
                    <a:lstStyle/>
                    <a:p>
                      <a:r>
                        <a:rPr lang="en-US"/>
                        <a:t>19</a:t>
                      </a:r>
                    </a:p>
                  </a:txBody>
                  <a:tcPr/>
                </a:tc>
                <a:extLst>
                  <a:ext uri="{0D108BD9-81ED-4DB2-BD59-A6C34878D82A}">
                    <a16:rowId xmlns:a16="http://schemas.microsoft.com/office/drawing/2014/main" val="3471288179"/>
                  </a:ext>
                </a:extLst>
              </a:tr>
            </a:tbl>
          </a:graphicData>
        </a:graphic>
      </p:graphicFrame>
      <p:pic>
        <p:nvPicPr>
          <p:cNvPr id="8" name="Picture 8" descr="Chart&#10;&#10;Description automatically generated">
            <a:extLst>
              <a:ext uri="{FF2B5EF4-FFF2-40B4-BE49-F238E27FC236}">
                <a16:creationId xmlns:a16="http://schemas.microsoft.com/office/drawing/2014/main" id="{8067D665-7ABB-D7AC-410C-453A7660CFE3}"/>
              </a:ext>
            </a:extLst>
          </p:cNvPr>
          <p:cNvPicPr>
            <a:picLocks noGrp="1" noChangeAspect="1"/>
          </p:cNvPicPr>
          <p:nvPr>
            <p:ph sz="half" idx="1"/>
          </p:nvPr>
        </p:nvPicPr>
        <p:blipFill>
          <a:blip r:embed="rId2"/>
          <a:stretch>
            <a:fillRect/>
          </a:stretch>
        </p:blipFill>
        <p:spPr>
          <a:xfrm>
            <a:off x="1253331" y="1825625"/>
            <a:ext cx="4351338" cy="4351338"/>
          </a:xfrm>
        </p:spPr>
      </p:pic>
    </p:spTree>
    <p:extLst>
      <p:ext uri="{BB962C8B-B14F-4D97-AF65-F5344CB8AC3E}">
        <p14:creationId xmlns:p14="http://schemas.microsoft.com/office/powerpoint/2010/main" val="295673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2BA1-265C-F95D-489F-B0A928C56B99}"/>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A8D945B8-43B2-92A1-540A-5A2A22DA31D8}"/>
              </a:ext>
            </a:extLst>
          </p:cNvPr>
          <p:cNvSpPr>
            <a:spLocks noGrp="1"/>
          </p:cNvSpPr>
          <p:nvPr>
            <p:ph idx="1"/>
          </p:nvPr>
        </p:nvSpPr>
        <p:spPr/>
        <p:txBody>
          <a:bodyPr vert="horz" lIns="91440" tIns="45720" rIns="91440" bIns="45720" rtlCol="0" anchor="t">
            <a:normAutofit/>
          </a:bodyPr>
          <a:lstStyle/>
          <a:p>
            <a:r>
              <a:rPr lang="en-US">
                <a:solidFill>
                  <a:srgbClr val="000000"/>
                </a:solidFill>
                <a:ea typeface="+mn-lt"/>
                <a:cs typeface="+mn-lt"/>
              </a:rPr>
              <a:t>By using the optimum subset selection algorithm, L0 Learn can identify a subset of active SNP. We use regularization to reducing overfitting.</a:t>
            </a:r>
          </a:p>
          <a:p>
            <a:r>
              <a:rPr lang="en-US">
                <a:solidFill>
                  <a:srgbClr val="000000"/>
                </a:solidFill>
                <a:ea typeface="+mn-lt"/>
                <a:cs typeface="+mn-lt"/>
              </a:rPr>
              <a:t>In fact, L0 Learn has been shown to achieve high accuracy of up to 0.96%, especially in situations where the data is sparse and not enough parameters are provided. </a:t>
            </a:r>
          </a:p>
          <a:p>
            <a:r>
              <a:rPr lang="en-US">
                <a:ea typeface="Calibri"/>
                <a:cs typeface="Calibri"/>
              </a:rPr>
              <a:t>We see that where Lasso fails at selecting the correct coefficients, L0 Regularization performs extremely well at doing the same.</a:t>
            </a:r>
          </a:p>
        </p:txBody>
      </p:sp>
    </p:spTree>
    <p:extLst>
      <p:ext uri="{BB962C8B-B14F-4D97-AF65-F5344CB8AC3E}">
        <p14:creationId xmlns:p14="http://schemas.microsoft.com/office/powerpoint/2010/main" val="213449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6365-AA41-DBFC-7D2C-97AC6EA5D67B}"/>
              </a:ext>
            </a:extLst>
          </p:cNvPr>
          <p:cNvSpPr>
            <a:spLocks noGrp="1"/>
          </p:cNvSpPr>
          <p:nvPr>
            <p:ph type="title"/>
          </p:nvPr>
        </p:nvSpPr>
        <p:spPr/>
        <p:txBody>
          <a:bodyPr/>
          <a:lstStyle/>
          <a:p>
            <a:r>
              <a:rPr lang="en-US">
                <a:cs typeface="Calibri Light"/>
              </a:rPr>
              <a:t>References</a:t>
            </a:r>
            <a:endParaRPr lang="en-US" err="1"/>
          </a:p>
        </p:txBody>
      </p:sp>
      <p:sp>
        <p:nvSpPr>
          <p:cNvPr id="3" name="Content Placeholder 2">
            <a:extLst>
              <a:ext uri="{FF2B5EF4-FFF2-40B4-BE49-F238E27FC236}">
                <a16:creationId xmlns:a16="http://schemas.microsoft.com/office/drawing/2014/main" id="{D4B99FB7-D564-C99C-7B0E-34A028724187}"/>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https://www.rdocumentation.org/packages/stats/versions/3.6.2/topics/glm</a:t>
            </a:r>
            <a:r>
              <a:rPr lang="en-US">
                <a:ea typeface="+mn-lt"/>
                <a:cs typeface="+mn-lt"/>
              </a:rPr>
              <a:t> </a:t>
            </a:r>
            <a:endParaRPr lang="en-US"/>
          </a:p>
          <a:p>
            <a:r>
              <a:rPr lang="en-US">
                <a:ea typeface="+mn-lt"/>
                <a:cs typeface="+mn-lt"/>
                <a:hlinkClick r:id="rId3"/>
              </a:rPr>
              <a:t>https://cran.r-project.org/web/packages/L0Learn/index.html</a:t>
            </a:r>
            <a:r>
              <a:rPr lang="en-US">
                <a:ea typeface="+mn-lt"/>
                <a:cs typeface="+mn-lt"/>
              </a:rPr>
              <a:t> </a:t>
            </a:r>
            <a:endParaRPr lang="en-US">
              <a:cs typeface="Calibri"/>
            </a:endParaRPr>
          </a:p>
          <a:p>
            <a:r>
              <a:rPr lang="en-US">
                <a:ea typeface="+mn-lt"/>
                <a:cs typeface="+mn-lt"/>
                <a:hlinkClick r:id="rId4"/>
              </a:rPr>
              <a:t>https://cran.r-project.org/web/packages/glmnet/index.html</a:t>
            </a:r>
            <a:r>
              <a:rPr lang="en-US">
                <a:ea typeface="+mn-lt"/>
                <a:cs typeface="+mn-lt"/>
              </a:rPr>
              <a:t> </a:t>
            </a:r>
          </a:p>
          <a:p>
            <a:r>
              <a:rPr lang="en-US">
                <a:ea typeface="+mn-lt"/>
                <a:cs typeface="+mn-lt"/>
                <a:hlinkClick r:id="rId5"/>
              </a:rPr>
              <a:t>https://jmlr.csail.mit.edu/papers/volume22/19-1049/19-1049.pdf</a:t>
            </a:r>
            <a:endParaRPr lang="en-US">
              <a:ea typeface="+mn-lt"/>
              <a:cs typeface="+mn-lt"/>
            </a:endParaRPr>
          </a:p>
          <a:p>
            <a:r>
              <a:rPr lang="en-US">
                <a:ea typeface="+mn-lt"/>
                <a:cs typeface="+mn-lt"/>
                <a:hlinkClick r:id="rId6"/>
              </a:rPr>
              <a:t>https://eight2late.wordpress.com/2017/07/11/a-gentle-introduction-to-logistic-regression-and-lasso-regularisation-using-r/</a:t>
            </a:r>
            <a:r>
              <a:rPr lang="en-US">
                <a:ea typeface="+mn-lt"/>
                <a:cs typeface="+mn-lt"/>
              </a:rPr>
              <a:t> </a:t>
            </a:r>
            <a:endParaRPr lang="en-US">
              <a:cs typeface="Calibri"/>
            </a:endParaRPr>
          </a:p>
          <a:p>
            <a:endParaRPr lang="en-US">
              <a:cs typeface="Calibri"/>
            </a:endParaRPr>
          </a:p>
        </p:txBody>
      </p:sp>
    </p:spTree>
    <p:extLst>
      <p:ext uri="{BB962C8B-B14F-4D97-AF65-F5344CB8AC3E}">
        <p14:creationId xmlns:p14="http://schemas.microsoft.com/office/powerpoint/2010/main" val="127646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9A59-E657-C0DE-62AF-591B352E7D6C}"/>
              </a:ext>
            </a:extLst>
          </p:cNvPr>
          <p:cNvSpPr>
            <a:spLocks noGrp="1"/>
          </p:cNvSpPr>
          <p:nvPr>
            <p:ph type="title"/>
          </p:nvPr>
        </p:nvSpPr>
        <p:spPr/>
        <p:txBody>
          <a:bodyPr/>
          <a:lstStyle/>
          <a:p>
            <a:r>
              <a:rPr lang="en-US">
                <a:cs typeface="Calibri Light"/>
              </a:rPr>
              <a:t>Approach 1: Generalized Linear Models</a:t>
            </a:r>
            <a:endParaRPr lang="en-US"/>
          </a:p>
        </p:txBody>
      </p:sp>
      <p:sp>
        <p:nvSpPr>
          <p:cNvPr id="3" name="Content Placeholder 2">
            <a:extLst>
              <a:ext uri="{FF2B5EF4-FFF2-40B4-BE49-F238E27FC236}">
                <a16:creationId xmlns:a16="http://schemas.microsoft.com/office/drawing/2014/main" id="{3D884B70-8D22-D412-5F02-BC0A783B3A38}"/>
              </a:ext>
            </a:extLst>
          </p:cNvPr>
          <p:cNvSpPr>
            <a:spLocks noGrp="1"/>
          </p:cNvSpPr>
          <p:nvPr>
            <p:ph idx="1"/>
          </p:nvPr>
        </p:nvSpPr>
        <p:spPr>
          <a:xfrm>
            <a:off x="838200" y="1825625"/>
            <a:ext cx="5759986" cy="4351338"/>
          </a:xfrm>
        </p:spPr>
        <p:txBody>
          <a:bodyPr vert="horz" lIns="91440" tIns="45720" rIns="91440" bIns="45720" rtlCol="0" anchor="t">
            <a:normAutofit/>
          </a:bodyPr>
          <a:lstStyle/>
          <a:p>
            <a:r>
              <a:rPr lang="en-US">
                <a:cs typeface="Calibri"/>
              </a:rPr>
              <a:t>Any distribution of the form can be considered as a member of the exponential family</a:t>
            </a:r>
          </a:p>
          <a:p>
            <a:r>
              <a:rPr lang="en-US">
                <a:cs typeface="Calibri"/>
              </a:rPr>
              <a:t>GLM models can be solved by newton method with the following formula</a:t>
            </a:r>
          </a:p>
          <a:p>
            <a:r>
              <a:rPr lang="en-US">
                <a:cs typeface="Calibri"/>
              </a:rPr>
              <a:t>Bayesian Treatment can also be performed by Laplace Approximation</a:t>
            </a:r>
          </a:p>
          <a:p>
            <a:endParaRPr lang="en-US">
              <a:cs typeface="Calibri"/>
            </a:endParaRPr>
          </a:p>
        </p:txBody>
      </p:sp>
      <p:pic>
        <p:nvPicPr>
          <p:cNvPr id="4" name="Picture 4" descr="A picture containing text&#10;&#10;Description automatically generated">
            <a:extLst>
              <a:ext uri="{FF2B5EF4-FFF2-40B4-BE49-F238E27FC236}">
                <a16:creationId xmlns:a16="http://schemas.microsoft.com/office/drawing/2014/main" id="{C514F172-5DB9-6519-EEAC-B6C46A319570}"/>
              </a:ext>
            </a:extLst>
          </p:cNvPr>
          <p:cNvPicPr>
            <a:picLocks noChangeAspect="1"/>
          </p:cNvPicPr>
          <p:nvPr/>
        </p:nvPicPr>
        <p:blipFill>
          <a:blip r:embed="rId2"/>
          <a:stretch>
            <a:fillRect/>
          </a:stretch>
        </p:blipFill>
        <p:spPr>
          <a:xfrm>
            <a:off x="7294261" y="2596256"/>
            <a:ext cx="3267648" cy="800329"/>
          </a:xfrm>
          <a:prstGeom prst="rect">
            <a:avLst/>
          </a:prstGeom>
        </p:spPr>
      </p:pic>
      <p:pic>
        <p:nvPicPr>
          <p:cNvPr id="5" name="Picture 5">
            <a:extLst>
              <a:ext uri="{FF2B5EF4-FFF2-40B4-BE49-F238E27FC236}">
                <a16:creationId xmlns:a16="http://schemas.microsoft.com/office/drawing/2014/main" id="{8FC78053-764E-6D97-A3D7-9B3C719A48BF}"/>
              </a:ext>
            </a:extLst>
          </p:cNvPr>
          <p:cNvPicPr>
            <a:picLocks noChangeAspect="1"/>
          </p:cNvPicPr>
          <p:nvPr/>
        </p:nvPicPr>
        <p:blipFill>
          <a:blip r:embed="rId3"/>
          <a:stretch>
            <a:fillRect/>
          </a:stretch>
        </p:blipFill>
        <p:spPr>
          <a:xfrm>
            <a:off x="7019581" y="3647999"/>
            <a:ext cx="3982597" cy="571882"/>
          </a:xfrm>
          <a:prstGeom prst="rect">
            <a:avLst/>
          </a:prstGeom>
        </p:spPr>
      </p:pic>
      <p:pic>
        <p:nvPicPr>
          <p:cNvPr id="6" name="Picture 6">
            <a:extLst>
              <a:ext uri="{FF2B5EF4-FFF2-40B4-BE49-F238E27FC236}">
                <a16:creationId xmlns:a16="http://schemas.microsoft.com/office/drawing/2014/main" id="{9C7DA3B1-9B6A-A746-9634-AF1076E910FF}"/>
              </a:ext>
            </a:extLst>
          </p:cNvPr>
          <p:cNvPicPr>
            <a:picLocks noChangeAspect="1"/>
          </p:cNvPicPr>
          <p:nvPr/>
        </p:nvPicPr>
        <p:blipFill>
          <a:blip r:embed="rId4"/>
          <a:stretch>
            <a:fillRect/>
          </a:stretch>
        </p:blipFill>
        <p:spPr>
          <a:xfrm>
            <a:off x="8050518" y="4825732"/>
            <a:ext cx="1994168" cy="658488"/>
          </a:xfrm>
          <a:prstGeom prst="rect">
            <a:avLst/>
          </a:prstGeom>
        </p:spPr>
      </p:pic>
      <p:pic>
        <p:nvPicPr>
          <p:cNvPr id="7" name="Picture 7" descr="A picture containing text, clock&#10;&#10;Description automatically generated">
            <a:extLst>
              <a:ext uri="{FF2B5EF4-FFF2-40B4-BE49-F238E27FC236}">
                <a16:creationId xmlns:a16="http://schemas.microsoft.com/office/drawing/2014/main" id="{64218738-960D-B363-6552-1A719DE002F3}"/>
              </a:ext>
            </a:extLst>
          </p:cNvPr>
          <p:cNvPicPr>
            <a:picLocks noChangeAspect="1"/>
          </p:cNvPicPr>
          <p:nvPr/>
        </p:nvPicPr>
        <p:blipFill>
          <a:blip r:embed="rId5"/>
          <a:stretch>
            <a:fillRect/>
          </a:stretch>
        </p:blipFill>
        <p:spPr>
          <a:xfrm>
            <a:off x="8047822" y="1743571"/>
            <a:ext cx="1623152" cy="855340"/>
          </a:xfrm>
          <a:prstGeom prst="rect">
            <a:avLst/>
          </a:prstGeom>
        </p:spPr>
      </p:pic>
    </p:spTree>
    <p:extLst>
      <p:ext uri="{BB962C8B-B14F-4D97-AF65-F5344CB8AC3E}">
        <p14:creationId xmlns:p14="http://schemas.microsoft.com/office/powerpoint/2010/main" val="269302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0E39-2EE6-D071-C859-9F00A0063A00}"/>
              </a:ext>
            </a:extLst>
          </p:cNvPr>
          <p:cNvSpPr>
            <a:spLocks noGrp="1"/>
          </p:cNvSpPr>
          <p:nvPr>
            <p:ph type="title"/>
          </p:nvPr>
        </p:nvSpPr>
        <p:spPr/>
        <p:txBody>
          <a:bodyPr/>
          <a:lstStyle/>
          <a:p>
            <a:r>
              <a:rPr lang="en-US">
                <a:cs typeface="Calibri Light"/>
              </a:rPr>
              <a:t>GLM implementation in R</a:t>
            </a:r>
            <a:endParaRPr lang="en-US"/>
          </a:p>
        </p:txBody>
      </p:sp>
      <p:sp>
        <p:nvSpPr>
          <p:cNvPr id="3" name="Content Placeholder 2">
            <a:extLst>
              <a:ext uri="{FF2B5EF4-FFF2-40B4-BE49-F238E27FC236}">
                <a16:creationId xmlns:a16="http://schemas.microsoft.com/office/drawing/2014/main" id="{E5ABA4B8-8F71-B418-3509-80D163B3A9F2}"/>
              </a:ext>
            </a:extLst>
          </p:cNvPr>
          <p:cNvSpPr>
            <a:spLocks noGrp="1"/>
          </p:cNvSpPr>
          <p:nvPr>
            <p:ph idx="1"/>
          </p:nvPr>
        </p:nvSpPr>
        <p:spPr>
          <a:xfrm>
            <a:off x="838200" y="2357815"/>
            <a:ext cx="10515600" cy="2645910"/>
          </a:xfrm>
        </p:spPr>
        <p:txBody>
          <a:bodyPr vert="horz" lIns="91440" tIns="45720" rIns="91440" bIns="45720" rtlCol="0" anchor="t">
            <a:normAutofit/>
          </a:bodyPr>
          <a:lstStyle/>
          <a:p>
            <a:r>
              <a:rPr lang="en-US">
                <a:cs typeface="Calibri"/>
              </a:rPr>
              <a:t>R package available in base version</a:t>
            </a:r>
          </a:p>
          <a:p>
            <a:r>
              <a:rPr lang="en-US">
                <a:cs typeface="Calibri"/>
              </a:rPr>
              <a:t>Can be used to calculate weight vector and their corresponding p values</a:t>
            </a:r>
          </a:p>
          <a:p>
            <a:r>
              <a:rPr lang="en-US">
                <a:cs typeface="Calibri"/>
              </a:rPr>
              <a:t>We will observe that the model fails to converge when number of observations&lt;&lt; number of SNPs</a:t>
            </a:r>
          </a:p>
        </p:txBody>
      </p:sp>
    </p:spTree>
    <p:extLst>
      <p:ext uri="{BB962C8B-B14F-4D97-AF65-F5344CB8AC3E}">
        <p14:creationId xmlns:p14="http://schemas.microsoft.com/office/powerpoint/2010/main" val="200894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A43E-4DF0-880C-0C19-71ACE4858FEB}"/>
              </a:ext>
            </a:extLst>
          </p:cNvPr>
          <p:cNvSpPr>
            <a:spLocks noGrp="1"/>
          </p:cNvSpPr>
          <p:nvPr>
            <p:ph type="title"/>
          </p:nvPr>
        </p:nvSpPr>
        <p:spPr/>
        <p:txBody>
          <a:bodyPr/>
          <a:lstStyle/>
          <a:p>
            <a:r>
              <a:rPr lang="en-US">
                <a:cs typeface="Calibri Light"/>
              </a:rPr>
              <a:t>Coefficients</a:t>
            </a:r>
            <a:endParaRPr lang="en-US"/>
          </a:p>
        </p:txBody>
      </p:sp>
      <p:sp>
        <p:nvSpPr>
          <p:cNvPr id="4" name="Text Placeholder 3">
            <a:extLst>
              <a:ext uri="{FF2B5EF4-FFF2-40B4-BE49-F238E27FC236}">
                <a16:creationId xmlns:a16="http://schemas.microsoft.com/office/drawing/2014/main" id="{969ACE61-AE14-1C9C-73A5-627B8D269639}"/>
              </a:ext>
            </a:extLst>
          </p:cNvPr>
          <p:cNvSpPr>
            <a:spLocks noGrp="1"/>
          </p:cNvSpPr>
          <p:nvPr>
            <p:ph type="body" idx="1"/>
          </p:nvPr>
        </p:nvSpPr>
        <p:spPr/>
        <p:txBody>
          <a:bodyPr/>
          <a:lstStyle/>
          <a:p>
            <a:r>
              <a:rPr lang="en-US">
                <a:cs typeface="Calibri"/>
              </a:rPr>
              <a:t>N = 100</a:t>
            </a:r>
            <a:endParaRPr lang="en-US"/>
          </a:p>
        </p:txBody>
      </p:sp>
      <p:pic>
        <p:nvPicPr>
          <p:cNvPr id="8" name="Picture 8" descr="Table&#10;&#10;Description automatically generated">
            <a:extLst>
              <a:ext uri="{FF2B5EF4-FFF2-40B4-BE49-F238E27FC236}">
                <a16:creationId xmlns:a16="http://schemas.microsoft.com/office/drawing/2014/main" id="{C03D7CED-E66E-9457-C7A3-8ECCBFD84715}"/>
              </a:ext>
            </a:extLst>
          </p:cNvPr>
          <p:cNvPicPr>
            <a:picLocks noGrp="1" noChangeAspect="1"/>
          </p:cNvPicPr>
          <p:nvPr>
            <p:ph sz="half" idx="2"/>
          </p:nvPr>
        </p:nvPicPr>
        <p:blipFill>
          <a:blip r:embed="rId2"/>
          <a:stretch>
            <a:fillRect/>
          </a:stretch>
        </p:blipFill>
        <p:spPr>
          <a:xfrm>
            <a:off x="886004" y="2505075"/>
            <a:ext cx="5065355" cy="3684588"/>
          </a:xfrm>
        </p:spPr>
      </p:pic>
    </p:spTree>
    <p:extLst>
      <p:ext uri="{BB962C8B-B14F-4D97-AF65-F5344CB8AC3E}">
        <p14:creationId xmlns:p14="http://schemas.microsoft.com/office/powerpoint/2010/main" val="132934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C9F3-A824-BD4F-2329-82D9C4A688BC}"/>
              </a:ext>
            </a:extLst>
          </p:cNvPr>
          <p:cNvSpPr>
            <a:spLocks noGrp="1"/>
          </p:cNvSpPr>
          <p:nvPr>
            <p:ph type="title"/>
          </p:nvPr>
        </p:nvSpPr>
        <p:spPr/>
        <p:txBody>
          <a:bodyPr/>
          <a:lstStyle/>
          <a:p>
            <a:r>
              <a:rPr lang="en-US">
                <a:cs typeface="Calibri Light"/>
              </a:rPr>
              <a:t>GLM Model Results</a:t>
            </a:r>
            <a:endParaRPr lang="en-US"/>
          </a:p>
        </p:txBody>
      </p:sp>
      <p:graphicFrame>
        <p:nvGraphicFramePr>
          <p:cNvPr id="5" name="Table 5">
            <a:extLst>
              <a:ext uri="{FF2B5EF4-FFF2-40B4-BE49-F238E27FC236}">
                <a16:creationId xmlns:a16="http://schemas.microsoft.com/office/drawing/2014/main" id="{2440D1DB-DFD3-0FFD-B59C-EC9FB704DF31}"/>
              </a:ext>
            </a:extLst>
          </p:cNvPr>
          <p:cNvGraphicFramePr>
            <a:graphicFrameLocks noGrp="1"/>
          </p:cNvGraphicFramePr>
          <p:nvPr>
            <p:ph sz="half" idx="1"/>
            <p:extLst>
              <p:ext uri="{D42A27DB-BD31-4B8C-83A1-F6EECF244321}">
                <p14:modId xmlns:p14="http://schemas.microsoft.com/office/powerpoint/2010/main" val="2904996149"/>
              </p:ext>
            </p:extLst>
          </p:nvPr>
        </p:nvGraphicFramePr>
        <p:xfrm>
          <a:off x="838200" y="1825625"/>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500)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sp>
        <p:nvSpPr>
          <p:cNvPr id="14" name="Content Placeholder 13">
            <a:extLst>
              <a:ext uri="{FF2B5EF4-FFF2-40B4-BE49-F238E27FC236}">
                <a16:creationId xmlns:a16="http://schemas.microsoft.com/office/drawing/2014/main" id="{2677A3C6-61E5-943E-B1E6-1D2649CE88D4}"/>
              </a:ext>
            </a:extLst>
          </p:cNvPr>
          <p:cNvSpPr>
            <a:spLocks noGrp="1"/>
          </p:cNvSpPr>
          <p:nvPr>
            <p:ph sz="half" idx="2"/>
          </p:nvPr>
        </p:nvSpPr>
        <p:spPr/>
        <p:txBody>
          <a:bodyPr vert="horz" lIns="91440" tIns="45720" rIns="91440" bIns="45720" rtlCol="0" anchor="t">
            <a:normAutofit/>
          </a:bodyPr>
          <a:lstStyle/>
          <a:p>
            <a:r>
              <a:rPr lang="en-US">
                <a:cs typeface="Calibri"/>
              </a:rPr>
              <a:t>Overall accuracy (p=500): 0.54</a:t>
            </a:r>
          </a:p>
          <a:p>
            <a:r>
              <a:rPr lang="en-US">
                <a:cs typeface="Calibri"/>
              </a:rPr>
              <a:t>Overall accuracy (p=1000): 0.54</a:t>
            </a:r>
          </a:p>
          <a:p>
            <a:r>
              <a:rPr lang="en-US">
                <a:cs typeface="Calibri"/>
              </a:rPr>
              <a:t>Overall Accuracy (p=2000): 0.54</a:t>
            </a:r>
          </a:p>
          <a:p>
            <a:r>
              <a:rPr lang="en-US">
                <a:cs typeface="Calibri"/>
              </a:rPr>
              <a:t>Most coefficient p values were either 1 or NA values</a:t>
            </a:r>
            <a:endParaRPr lang="en-US"/>
          </a:p>
        </p:txBody>
      </p:sp>
      <p:graphicFrame>
        <p:nvGraphicFramePr>
          <p:cNvPr id="8" name="Table 5">
            <a:extLst>
              <a:ext uri="{FF2B5EF4-FFF2-40B4-BE49-F238E27FC236}">
                <a16:creationId xmlns:a16="http://schemas.microsoft.com/office/drawing/2014/main" id="{1CA9438B-EEFA-6435-7DD5-7813538F431A}"/>
              </a:ext>
            </a:extLst>
          </p:cNvPr>
          <p:cNvGraphicFramePr>
            <a:graphicFrameLocks/>
          </p:cNvGraphicFramePr>
          <p:nvPr>
            <p:extLst>
              <p:ext uri="{D42A27DB-BD31-4B8C-83A1-F6EECF244321}">
                <p14:modId xmlns:p14="http://schemas.microsoft.com/office/powerpoint/2010/main" val="1552167820"/>
              </p:ext>
            </p:extLst>
          </p:nvPr>
        </p:nvGraphicFramePr>
        <p:xfrm>
          <a:off x="833362" y="3211739"/>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1000)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graphicFrame>
        <p:nvGraphicFramePr>
          <p:cNvPr id="9" name="Table 5">
            <a:extLst>
              <a:ext uri="{FF2B5EF4-FFF2-40B4-BE49-F238E27FC236}">
                <a16:creationId xmlns:a16="http://schemas.microsoft.com/office/drawing/2014/main" id="{CA91ED0F-A9BD-29DA-C97B-9C5923848C66}"/>
              </a:ext>
            </a:extLst>
          </p:cNvPr>
          <p:cNvGraphicFramePr>
            <a:graphicFrameLocks/>
          </p:cNvGraphicFramePr>
          <p:nvPr>
            <p:extLst>
              <p:ext uri="{D42A27DB-BD31-4B8C-83A1-F6EECF244321}">
                <p14:modId xmlns:p14="http://schemas.microsoft.com/office/powerpoint/2010/main" val="1252414506"/>
              </p:ext>
            </p:extLst>
          </p:nvPr>
        </p:nvGraphicFramePr>
        <p:xfrm>
          <a:off x="797075" y="4651072"/>
          <a:ext cx="5181600" cy="12598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65367421"/>
                    </a:ext>
                  </a:extLst>
                </a:gridCol>
                <a:gridCol w="1727200">
                  <a:extLst>
                    <a:ext uri="{9D8B030D-6E8A-4147-A177-3AD203B41FA5}">
                      <a16:colId xmlns:a16="http://schemas.microsoft.com/office/drawing/2014/main" val="1172553173"/>
                    </a:ext>
                  </a:extLst>
                </a:gridCol>
                <a:gridCol w="1727200">
                  <a:extLst>
                    <a:ext uri="{9D8B030D-6E8A-4147-A177-3AD203B41FA5}">
                      <a16:colId xmlns:a16="http://schemas.microsoft.com/office/drawing/2014/main" val="2488625324"/>
                    </a:ext>
                  </a:extLst>
                </a:gridCol>
              </a:tblGrid>
              <a:tr h="370840">
                <a:tc>
                  <a:txBody>
                    <a:bodyPr/>
                    <a:lstStyle/>
                    <a:p>
                      <a:r>
                        <a:rPr lang="en-US" sz="1400"/>
                        <a:t>Conf matrix </a:t>
                      </a:r>
                      <a:endParaRPr lang="en-US"/>
                    </a:p>
                    <a:p>
                      <a:pPr lvl="0">
                        <a:buNone/>
                      </a:pPr>
                      <a:r>
                        <a:rPr lang="en-US" sz="1400"/>
                        <a:t>(p = 2000)</a:t>
                      </a:r>
                    </a:p>
                  </a:txBody>
                  <a:tcPr/>
                </a:tc>
                <a:tc>
                  <a:txBody>
                    <a:bodyPr/>
                    <a:lstStyle/>
                    <a:p>
                      <a:r>
                        <a:rPr lang="en-US"/>
                        <a:t>positive</a:t>
                      </a:r>
                    </a:p>
                  </a:txBody>
                  <a:tcPr/>
                </a:tc>
                <a:tc>
                  <a:txBody>
                    <a:bodyPr/>
                    <a:lstStyle/>
                    <a:p>
                      <a:r>
                        <a:rPr lang="en-US"/>
                        <a:t>negative</a:t>
                      </a:r>
                    </a:p>
                  </a:txBody>
                  <a:tcPr/>
                </a:tc>
                <a:extLst>
                  <a:ext uri="{0D108BD9-81ED-4DB2-BD59-A6C34878D82A}">
                    <a16:rowId xmlns:a16="http://schemas.microsoft.com/office/drawing/2014/main" val="1839128934"/>
                  </a:ext>
                </a:extLst>
              </a:tr>
              <a:tr h="370840">
                <a:tc>
                  <a:txBody>
                    <a:bodyPr/>
                    <a:lstStyle/>
                    <a:p>
                      <a:r>
                        <a:rPr lang="en-US"/>
                        <a:t>positive</a:t>
                      </a:r>
                    </a:p>
                  </a:txBody>
                  <a:tcPr/>
                </a:tc>
                <a:tc>
                  <a:txBody>
                    <a:bodyPr/>
                    <a:lstStyle/>
                    <a:p>
                      <a:r>
                        <a:rPr lang="en-US"/>
                        <a:t>15</a:t>
                      </a:r>
                    </a:p>
                  </a:txBody>
                  <a:tcPr/>
                </a:tc>
                <a:tc>
                  <a:txBody>
                    <a:bodyPr/>
                    <a:lstStyle/>
                    <a:p>
                      <a:r>
                        <a:rPr lang="en-US"/>
                        <a:t>12</a:t>
                      </a:r>
                    </a:p>
                  </a:txBody>
                  <a:tcPr/>
                </a:tc>
                <a:extLst>
                  <a:ext uri="{0D108BD9-81ED-4DB2-BD59-A6C34878D82A}">
                    <a16:rowId xmlns:a16="http://schemas.microsoft.com/office/drawing/2014/main" val="691582093"/>
                  </a:ext>
                </a:extLst>
              </a:tr>
              <a:tr h="370840">
                <a:tc>
                  <a:txBody>
                    <a:bodyPr/>
                    <a:lstStyle/>
                    <a:p>
                      <a:r>
                        <a:rPr lang="en-US"/>
                        <a:t>negative</a:t>
                      </a:r>
                    </a:p>
                  </a:txBody>
                  <a:tcPr/>
                </a:tc>
                <a:tc>
                  <a:txBody>
                    <a:bodyPr/>
                    <a:lstStyle/>
                    <a:p>
                      <a:r>
                        <a:rPr lang="en-US"/>
                        <a:t>11</a:t>
                      </a:r>
                    </a:p>
                  </a:txBody>
                  <a:tcPr/>
                </a:tc>
                <a:tc>
                  <a:txBody>
                    <a:bodyPr/>
                    <a:lstStyle/>
                    <a:p>
                      <a:r>
                        <a:rPr lang="en-US"/>
                        <a:t>12</a:t>
                      </a:r>
                    </a:p>
                  </a:txBody>
                  <a:tcPr/>
                </a:tc>
                <a:extLst>
                  <a:ext uri="{0D108BD9-81ED-4DB2-BD59-A6C34878D82A}">
                    <a16:rowId xmlns:a16="http://schemas.microsoft.com/office/drawing/2014/main" val="3471288179"/>
                  </a:ext>
                </a:extLst>
              </a:tr>
            </a:tbl>
          </a:graphicData>
        </a:graphic>
      </p:graphicFrame>
    </p:spTree>
    <p:extLst>
      <p:ext uri="{BB962C8B-B14F-4D97-AF65-F5344CB8AC3E}">
        <p14:creationId xmlns:p14="http://schemas.microsoft.com/office/powerpoint/2010/main" val="35323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FDE1-A95D-90CF-81AB-7A514A9FE70B}"/>
              </a:ext>
            </a:extLst>
          </p:cNvPr>
          <p:cNvSpPr>
            <a:spLocks noGrp="1"/>
          </p:cNvSpPr>
          <p:nvPr>
            <p:ph type="title"/>
          </p:nvPr>
        </p:nvSpPr>
        <p:spPr/>
        <p:txBody>
          <a:bodyPr/>
          <a:lstStyle/>
          <a:p>
            <a:r>
              <a:rPr lang="en-US">
                <a:cs typeface="Calibri Light"/>
              </a:rPr>
              <a:t>Approach 2: LASSO Regression</a:t>
            </a:r>
            <a:endParaRPr lang="en-US"/>
          </a:p>
        </p:txBody>
      </p:sp>
      <p:pic>
        <p:nvPicPr>
          <p:cNvPr id="5" name="Picture 5" descr="A picture containing text, clock, watch&#10;&#10;Description automatically generated">
            <a:extLst>
              <a:ext uri="{FF2B5EF4-FFF2-40B4-BE49-F238E27FC236}">
                <a16:creationId xmlns:a16="http://schemas.microsoft.com/office/drawing/2014/main" id="{E573FECE-4499-5870-B45D-D2BF8F7C1762}"/>
              </a:ext>
            </a:extLst>
          </p:cNvPr>
          <p:cNvPicPr>
            <a:picLocks noGrp="1" noChangeAspect="1"/>
          </p:cNvPicPr>
          <p:nvPr>
            <p:ph sz="half" idx="1"/>
          </p:nvPr>
        </p:nvPicPr>
        <p:blipFill>
          <a:blip r:embed="rId3"/>
          <a:stretch>
            <a:fillRect/>
          </a:stretch>
        </p:blipFill>
        <p:spPr>
          <a:xfrm>
            <a:off x="7635377" y="2263210"/>
            <a:ext cx="3467100" cy="923925"/>
          </a:xfrm>
        </p:spPr>
      </p:pic>
      <p:sp>
        <p:nvSpPr>
          <p:cNvPr id="7" name="Content Placeholder 6">
            <a:extLst>
              <a:ext uri="{FF2B5EF4-FFF2-40B4-BE49-F238E27FC236}">
                <a16:creationId xmlns:a16="http://schemas.microsoft.com/office/drawing/2014/main" id="{5F0821CC-01C6-BDD2-6BB5-3E1C1B9E47CC}"/>
              </a:ext>
            </a:extLst>
          </p:cNvPr>
          <p:cNvSpPr>
            <a:spLocks noGrp="1"/>
          </p:cNvSpPr>
          <p:nvPr>
            <p:ph sz="half" idx="2"/>
          </p:nvPr>
        </p:nvSpPr>
        <p:spPr>
          <a:xfrm>
            <a:off x="523457" y="1425484"/>
            <a:ext cx="7050656" cy="5170846"/>
          </a:xfrm>
        </p:spPr>
        <p:txBody>
          <a:bodyPr vert="horz" lIns="91440" tIns="45720" rIns="91440" bIns="45720" rtlCol="0" anchor="t">
            <a:normAutofit/>
          </a:bodyPr>
          <a:lstStyle/>
          <a:p>
            <a:r>
              <a:rPr lang="en-US">
                <a:solidFill>
                  <a:srgbClr val="000000"/>
                </a:solidFill>
                <a:ea typeface="+mn-lt"/>
                <a:cs typeface="+mn-lt"/>
              </a:rPr>
              <a:t>If a regression model uses the L1 Regularization technique, then it is called Lasso Regression.</a:t>
            </a:r>
          </a:p>
          <a:p>
            <a:r>
              <a:rPr lang="en-US">
                <a:solidFill>
                  <a:srgbClr val="000000"/>
                </a:solidFill>
                <a:ea typeface="+mn-lt"/>
                <a:cs typeface="+mn-lt"/>
              </a:rPr>
              <a:t>L1 regularization adds a penalty that is equal to the</a:t>
            </a:r>
            <a:r>
              <a:rPr lang="en-US">
                <a:ea typeface="+mn-lt"/>
                <a:cs typeface="+mn-lt"/>
              </a:rPr>
              <a:t> </a:t>
            </a:r>
            <a:r>
              <a:rPr lang="en-US">
                <a:solidFill>
                  <a:srgbClr val="000000"/>
                </a:solidFill>
                <a:ea typeface="+mn-lt"/>
                <a:cs typeface="+mn-lt"/>
              </a:rPr>
              <a:t>absolute value of the magnitude of the coefficient. This regularization type can result in sparse models with few coefficients.</a:t>
            </a:r>
          </a:p>
          <a:p>
            <a:r>
              <a:rPr lang="en-US">
                <a:solidFill>
                  <a:srgbClr val="000000"/>
                </a:solidFill>
                <a:ea typeface="+mn-lt"/>
                <a:cs typeface="+mn-lt"/>
              </a:rPr>
              <a:t>The formula of Lasso Regression is as follows:</a:t>
            </a:r>
            <a:endParaRPr lang="en-US"/>
          </a:p>
          <a:p>
            <a:pPr lvl="1"/>
            <a:r>
              <a:rPr lang="en-US">
                <a:solidFill>
                  <a:srgbClr val="000000"/>
                </a:solidFill>
                <a:ea typeface="+mn-lt"/>
                <a:cs typeface="+mn-lt"/>
              </a:rPr>
              <a:t>Residual Sum of Squares + λ * (Sum of the absolute value of the magnitude of coefficients)</a:t>
            </a:r>
            <a:endParaRPr lang="en-US">
              <a:cs typeface="Calibri"/>
            </a:endParaRPr>
          </a:p>
          <a:p>
            <a:endParaRPr lang="en-US">
              <a:solidFill>
                <a:srgbClr val="000000"/>
              </a:solidFill>
              <a:cs typeface="Calibri"/>
            </a:endParaRPr>
          </a:p>
        </p:txBody>
      </p:sp>
    </p:spTree>
    <p:extLst>
      <p:ext uri="{BB962C8B-B14F-4D97-AF65-F5344CB8AC3E}">
        <p14:creationId xmlns:p14="http://schemas.microsoft.com/office/powerpoint/2010/main" val="273731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80E6-E4C7-A237-32F5-6A449640DF80}"/>
              </a:ext>
            </a:extLst>
          </p:cNvPr>
          <p:cNvSpPr>
            <a:spLocks noGrp="1"/>
          </p:cNvSpPr>
          <p:nvPr>
            <p:ph type="title"/>
          </p:nvPr>
        </p:nvSpPr>
        <p:spPr/>
        <p:txBody>
          <a:bodyPr/>
          <a:lstStyle/>
          <a:p>
            <a:r>
              <a:rPr lang="en-US">
                <a:cs typeface="Calibri Light"/>
              </a:rPr>
              <a:t>LASSO Hyperparameter tuning</a:t>
            </a:r>
            <a:endParaRPr lang="en-US"/>
          </a:p>
        </p:txBody>
      </p:sp>
      <p:pic>
        <p:nvPicPr>
          <p:cNvPr id="3" name="Picture 3" descr="Chart, histogram&#10;&#10;Description automatically generated">
            <a:extLst>
              <a:ext uri="{FF2B5EF4-FFF2-40B4-BE49-F238E27FC236}">
                <a16:creationId xmlns:a16="http://schemas.microsoft.com/office/drawing/2014/main" id="{26282547-1374-DAD4-BC94-5CB8AA843B6D}"/>
              </a:ext>
            </a:extLst>
          </p:cNvPr>
          <p:cNvPicPr>
            <a:picLocks noChangeAspect="1"/>
          </p:cNvPicPr>
          <p:nvPr/>
        </p:nvPicPr>
        <p:blipFill>
          <a:blip r:embed="rId2"/>
          <a:stretch>
            <a:fillRect/>
          </a:stretch>
        </p:blipFill>
        <p:spPr>
          <a:xfrm>
            <a:off x="840954" y="1993135"/>
            <a:ext cx="3284862" cy="3284862"/>
          </a:xfrm>
          <a:prstGeom prst="rect">
            <a:avLst/>
          </a:prstGeom>
        </p:spPr>
      </p:pic>
      <p:pic>
        <p:nvPicPr>
          <p:cNvPr id="4" name="Picture 4" descr="Chart, histogram&#10;&#10;Description automatically generated">
            <a:extLst>
              <a:ext uri="{FF2B5EF4-FFF2-40B4-BE49-F238E27FC236}">
                <a16:creationId xmlns:a16="http://schemas.microsoft.com/office/drawing/2014/main" id="{24A9C128-AAEA-84BD-29BF-6B5D750F8B24}"/>
              </a:ext>
            </a:extLst>
          </p:cNvPr>
          <p:cNvPicPr>
            <a:picLocks noChangeAspect="1"/>
          </p:cNvPicPr>
          <p:nvPr/>
        </p:nvPicPr>
        <p:blipFill>
          <a:blip r:embed="rId3"/>
          <a:stretch>
            <a:fillRect/>
          </a:stretch>
        </p:blipFill>
        <p:spPr>
          <a:xfrm>
            <a:off x="4676019" y="2033209"/>
            <a:ext cx="3190723" cy="3190723"/>
          </a:xfrm>
          <a:prstGeom prst="rect">
            <a:avLst/>
          </a:prstGeom>
        </p:spPr>
      </p:pic>
      <p:sp>
        <p:nvSpPr>
          <p:cNvPr id="5" name="TextBox 4">
            <a:extLst>
              <a:ext uri="{FF2B5EF4-FFF2-40B4-BE49-F238E27FC236}">
                <a16:creationId xmlns:a16="http://schemas.microsoft.com/office/drawing/2014/main" id="{07CF32A1-69DF-435B-11E9-9C0774D62088}"/>
              </a:ext>
            </a:extLst>
          </p:cNvPr>
          <p:cNvSpPr txBox="1"/>
          <p:nvPr/>
        </p:nvSpPr>
        <p:spPr>
          <a:xfrm>
            <a:off x="1060373" y="5398264"/>
            <a:ext cx="2827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500</a:t>
            </a:r>
          </a:p>
          <a:p>
            <a:r>
              <a:rPr lang="en-US">
                <a:cs typeface="Calibri"/>
              </a:rPr>
              <a:t>Ideal Lambda value </a:t>
            </a:r>
            <a:r>
              <a:rPr lang="en-US">
                <a:solidFill>
                  <a:srgbClr val="212121"/>
                </a:solidFill>
                <a:ea typeface="+mn-lt"/>
                <a:cs typeface="+mn-lt"/>
              </a:rPr>
              <a:t>0.1317</a:t>
            </a:r>
            <a:endParaRPr lang="en-US">
              <a:solidFill>
                <a:srgbClr val="212121"/>
              </a:solidFill>
              <a:cs typeface="Calibri"/>
            </a:endParaRPr>
          </a:p>
        </p:txBody>
      </p:sp>
      <p:sp>
        <p:nvSpPr>
          <p:cNvPr id="6" name="TextBox 5">
            <a:extLst>
              <a:ext uri="{FF2B5EF4-FFF2-40B4-BE49-F238E27FC236}">
                <a16:creationId xmlns:a16="http://schemas.microsoft.com/office/drawing/2014/main" id="{87DFB0E8-9ED3-2745-CD33-2065FAD65797}"/>
              </a:ext>
            </a:extLst>
          </p:cNvPr>
          <p:cNvSpPr txBox="1"/>
          <p:nvPr/>
        </p:nvSpPr>
        <p:spPr>
          <a:xfrm>
            <a:off x="5013477" y="5462511"/>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1000</a:t>
            </a:r>
          </a:p>
          <a:p>
            <a:r>
              <a:rPr lang="en-US">
                <a:cs typeface="Calibri"/>
              </a:rPr>
              <a:t>Ideal Lambda value 0.12008</a:t>
            </a:r>
            <a:endParaRPr lang="en-US">
              <a:solidFill>
                <a:srgbClr val="000000"/>
              </a:solidFill>
              <a:cs typeface="Calibri"/>
            </a:endParaRPr>
          </a:p>
        </p:txBody>
      </p:sp>
      <p:pic>
        <p:nvPicPr>
          <p:cNvPr id="7" name="Picture 7" descr="Chart, line chart, histogram&#10;&#10;Description automatically generated">
            <a:extLst>
              <a:ext uri="{FF2B5EF4-FFF2-40B4-BE49-F238E27FC236}">
                <a16:creationId xmlns:a16="http://schemas.microsoft.com/office/drawing/2014/main" id="{26776B55-AD6D-8D9E-CED2-CB13FDAC5C5D}"/>
              </a:ext>
            </a:extLst>
          </p:cNvPr>
          <p:cNvPicPr>
            <a:picLocks noChangeAspect="1"/>
          </p:cNvPicPr>
          <p:nvPr/>
        </p:nvPicPr>
        <p:blipFill>
          <a:blip r:embed="rId4"/>
          <a:stretch>
            <a:fillRect/>
          </a:stretch>
        </p:blipFill>
        <p:spPr>
          <a:xfrm>
            <a:off x="8002437" y="1999892"/>
            <a:ext cx="3303916" cy="3275161"/>
          </a:xfrm>
          <a:prstGeom prst="rect">
            <a:avLst/>
          </a:prstGeom>
        </p:spPr>
      </p:pic>
      <p:sp>
        <p:nvSpPr>
          <p:cNvPr id="8" name="TextBox 7">
            <a:extLst>
              <a:ext uri="{FF2B5EF4-FFF2-40B4-BE49-F238E27FC236}">
                <a16:creationId xmlns:a16="http://schemas.microsoft.com/office/drawing/2014/main" id="{C88BAA62-363C-5180-DC3B-63B3ED5C4132}"/>
              </a:ext>
            </a:extLst>
          </p:cNvPr>
          <p:cNvSpPr txBox="1"/>
          <p:nvPr/>
        </p:nvSpPr>
        <p:spPr>
          <a:xfrm>
            <a:off x="8208368" y="5462510"/>
            <a:ext cx="2896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 = 2000</a:t>
            </a:r>
          </a:p>
          <a:p>
            <a:r>
              <a:rPr lang="en-US">
                <a:cs typeface="Calibri"/>
              </a:rPr>
              <a:t>Ideal Lambda value </a:t>
            </a:r>
            <a:r>
              <a:rPr lang="en-US">
                <a:ea typeface="+mn-lt"/>
                <a:cs typeface="+mn-lt"/>
              </a:rPr>
              <a:t>0.1380</a:t>
            </a:r>
          </a:p>
        </p:txBody>
      </p:sp>
    </p:spTree>
    <p:extLst>
      <p:ext uri="{BB962C8B-B14F-4D97-AF65-F5344CB8AC3E}">
        <p14:creationId xmlns:p14="http://schemas.microsoft.com/office/powerpoint/2010/main" val="390083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C61E-4142-AFAA-65FB-0BC6DE2F40B9}"/>
              </a:ext>
            </a:extLst>
          </p:cNvPr>
          <p:cNvSpPr>
            <a:spLocks noGrp="1"/>
          </p:cNvSpPr>
          <p:nvPr>
            <p:ph type="title"/>
          </p:nvPr>
        </p:nvSpPr>
        <p:spPr/>
        <p:txBody>
          <a:bodyPr/>
          <a:lstStyle/>
          <a:p>
            <a:r>
              <a:rPr lang="en-US">
                <a:cs typeface="Calibri Light"/>
              </a:rPr>
              <a:t>Selected coefficient sample (p=500)</a:t>
            </a:r>
            <a:endParaRPr lang="en-US"/>
          </a:p>
        </p:txBody>
      </p:sp>
      <p:pic>
        <p:nvPicPr>
          <p:cNvPr id="4" name="Picture 4" descr="Table&#10;&#10;Description automatically generated">
            <a:extLst>
              <a:ext uri="{FF2B5EF4-FFF2-40B4-BE49-F238E27FC236}">
                <a16:creationId xmlns:a16="http://schemas.microsoft.com/office/drawing/2014/main" id="{922F433E-D5F3-3A6E-585E-F81457923947}"/>
              </a:ext>
            </a:extLst>
          </p:cNvPr>
          <p:cNvPicPr>
            <a:picLocks noGrp="1" noChangeAspect="1"/>
          </p:cNvPicPr>
          <p:nvPr>
            <p:ph idx="1"/>
          </p:nvPr>
        </p:nvPicPr>
        <p:blipFill>
          <a:blip r:embed="rId2"/>
          <a:stretch>
            <a:fillRect/>
          </a:stretch>
        </p:blipFill>
        <p:spPr>
          <a:xfrm>
            <a:off x="4533329" y="1825625"/>
            <a:ext cx="3125341" cy="4351338"/>
          </a:xfrm>
        </p:spPr>
      </p:pic>
    </p:spTree>
    <p:extLst>
      <p:ext uri="{BB962C8B-B14F-4D97-AF65-F5344CB8AC3E}">
        <p14:creationId xmlns:p14="http://schemas.microsoft.com/office/powerpoint/2010/main" val="1040062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Sparse Learning on GWAS</vt:lpstr>
      <vt:lpstr>Dataset Description</vt:lpstr>
      <vt:lpstr>Approach 1: Generalized Linear Models</vt:lpstr>
      <vt:lpstr>GLM implementation in R</vt:lpstr>
      <vt:lpstr>Coefficients</vt:lpstr>
      <vt:lpstr>GLM Model Results</vt:lpstr>
      <vt:lpstr>Approach 2: LASSO Regression</vt:lpstr>
      <vt:lpstr>LASSO Hyperparameter tuning</vt:lpstr>
      <vt:lpstr>Selected coefficient sample (p=500)</vt:lpstr>
      <vt:lpstr>LASSO Model Results</vt:lpstr>
      <vt:lpstr>Approach 3: RIDGE Regression</vt:lpstr>
      <vt:lpstr>RIDGE Hyperparameter tuning</vt:lpstr>
      <vt:lpstr>RIDGE Model Results</vt:lpstr>
      <vt:lpstr>Approach 4: Elastic Net Regression</vt:lpstr>
      <vt:lpstr>Elastic Net Hyperparameter tuning</vt:lpstr>
      <vt:lpstr>ELASTIC NET Model Results</vt:lpstr>
      <vt:lpstr>Approach 5: L0-Regularized Regression</vt:lpstr>
      <vt:lpstr>Hyperparameter tuning: L0 Penalty</vt:lpstr>
      <vt:lpstr>L0 Regularization Model Results</vt:lpstr>
      <vt:lpstr>Coefficient Comparison</vt:lpstr>
      <vt:lpstr>L0L1 Penalty (p=500)</vt:lpstr>
      <vt:lpstr>L0L2 Penalty (p=500)</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2023-04-26T02:30:33Z</dcterms:created>
  <dcterms:modified xsi:type="dcterms:W3CDTF">2023-05-03T16:38:54Z</dcterms:modified>
</cp:coreProperties>
</file>