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57" r:id="rId4"/>
    <p:sldId id="258" r:id="rId5"/>
    <p:sldId id="259" r:id="rId6"/>
    <p:sldId id="261" r:id="rId7"/>
    <p:sldId id="262" r:id="rId8"/>
    <p:sldId id="263" r:id="rId9"/>
    <p:sldId id="287" r:id="rId10"/>
    <p:sldId id="264" r:id="rId11"/>
    <p:sldId id="265" r:id="rId12"/>
    <p:sldId id="267" r:id="rId13"/>
    <p:sldId id="268" r:id="rId14"/>
    <p:sldId id="269" r:id="rId15"/>
    <p:sldId id="270" r:id="rId16"/>
    <p:sldId id="271" r:id="rId17"/>
    <p:sldId id="272" r:id="rId18"/>
    <p:sldId id="266"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2475868-42A5-4D16-AC71-E15B31477B90}" type="datetimeFigureOut">
              <a:rPr lang="en-US" smtClean="0"/>
              <a:pPr/>
              <a:t>7/19/2022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B66869D-1096-415C-BFE4-75A433E2CADE}"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475868-42A5-4D16-AC71-E15B31477B90}"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475868-42A5-4D16-AC71-E15B31477B90}"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475868-42A5-4D16-AC71-E15B31477B90}"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475868-42A5-4D16-AC71-E15B31477B90}" type="datetimeFigureOut">
              <a:rPr lang="en-US" smtClean="0"/>
              <a:pPr/>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AB66869D-1096-415C-BFE4-75A433E2CAD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475868-42A5-4D16-AC71-E15B31477B90}"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475868-42A5-4D16-AC71-E15B31477B90}" type="datetimeFigureOut">
              <a:rPr lang="en-US" smtClean="0"/>
              <a:pPr/>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475868-42A5-4D16-AC71-E15B31477B90}" type="datetimeFigureOut">
              <a:rPr lang="en-US" smtClean="0"/>
              <a:pPr/>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5868-42A5-4D16-AC71-E15B31477B90}" type="datetimeFigureOut">
              <a:rPr lang="en-US" smtClean="0"/>
              <a:pPr/>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475868-42A5-4D16-AC71-E15B31477B90}"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475868-42A5-4D16-AC71-E15B31477B90}" type="datetimeFigureOut">
              <a:rPr lang="en-US" smtClean="0"/>
              <a:pPr/>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2475868-42A5-4D16-AC71-E15B31477B90}" type="datetimeFigureOut">
              <a:rPr lang="en-US" smtClean="0"/>
              <a:pPr/>
              <a:t>7/19/2022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B66869D-1096-415C-BFE4-75A433E2CAD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09" y="1953490"/>
            <a:ext cx="9144000" cy="1995055"/>
          </a:xfrm>
        </p:spPr>
        <p:txBody>
          <a:bodyPr/>
          <a:lstStyle/>
          <a:p>
            <a:pPr algn="ctr"/>
            <a:r>
              <a:rPr lang="en-US" dirty="0" smtClean="0"/>
              <a:t>Loan Prediction using </a:t>
            </a:r>
            <a:r>
              <a:rPr lang="en-US" dirty="0"/>
              <a:t>M</a:t>
            </a:r>
            <a:r>
              <a:rPr lang="en-US" dirty="0" smtClean="0"/>
              <a:t>achine Learning</a:t>
            </a:r>
            <a:endParaRPr lang="en-US" dirty="0"/>
          </a:p>
        </p:txBody>
      </p:sp>
    </p:spTree>
    <p:extLst>
      <p:ext uri="{BB962C8B-B14F-4D97-AF65-F5344CB8AC3E}">
        <p14:creationId xmlns:p14="http://schemas.microsoft.com/office/powerpoint/2010/main" xmlns="" val="3799070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8035"/>
            <a:ext cx="8596668" cy="789710"/>
          </a:xfrm>
        </p:spPr>
        <p:txBody>
          <a:bodyPr>
            <a:normAutofit fontScale="90000"/>
          </a:bodyPr>
          <a:lstStyle/>
          <a:p>
            <a:r>
              <a:rPr lang="en-US" dirty="0" smtClean="0"/>
              <a:t>FEATURES PRESENT IN LOAN PREDICTION</a:t>
            </a:r>
            <a:endParaRPr lang="en-US" dirty="0"/>
          </a:p>
        </p:txBody>
      </p:sp>
      <p:sp>
        <p:nvSpPr>
          <p:cNvPr id="3" name="Content Placeholder 2"/>
          <p:cNvSpPr>
            <a:spLocks noGrp="1"/>
          </p:cNvSpPr>
          <p:nvPr>
            <p:ph idx="1"/>
          </p:nvPr>
        </p:nvSpPr>
        <p:spPr>
          <a:xfrm>
            <a:off x="677333" y="1357745"/>
            <a:ext cx="10821940" cy="5292437"/>
          </a:xfrm>
        </p:spPr>
        <p:txBody>
          <a:bodyPr>
            <a:normAutofit fontScale="92500"/>
          </a:bodyPr>
          <a:lstStyle/>
          <a:p>
            <a:r>
              <a:rPr lang="en-US" sz="2200" dirty="0" err="1"/>
              <a:t>Loan_ID</a:t>
            </a:r>
            <a:r>
              <a:rPr lang="en-US" sz="2200" dirty="0"/>
              <a:t> </a:t>
            </a:r>
            <a:r>
              <a:rPr lang="en-US" sz="2200" dirty="0" smtClean="0"/>
              <a:t>– The ID number generated by the bank which is giving loan. </a:t>
            </a:r>
            <a:endParaRPr lang="en-US" sz="2200" dirty="0"/>
          </a:p>
          <a:p>
            <a:r>
              <a:rPr lang="en-US" sz="2200" dirty="0" smtClean="0"/>
              <a:t>Gender – Whether the person taking loan is male or female.</a:t>
            </a:r>
          </a:p>
          <a:p>
            <a:r>
              <a:rPr lang="en-US" sz="2200" dirty="0" smtClean="0"/>
              <a:t>Married – Whether the person is married or unmarried.</a:t>
            </a:r>
          </a:p>
          <a:p>
            <a:r>
              <a:rPr lang="en-US" sz="2200" dirty="0" smtClean="0"/>
              <a:t>Dependents – Family members who stay with the person.</a:t>
            </a:r>
          </a:p>
          <a:p>
            <a:r>
              <a:rPr lang="en-US" sz="2200" dirty="0" smtClean="0"/>
              <a:t>Education – Educational qualification of the person taking loan.</a:t>
            </a:r>
          </a:p>
          <a:p>
            <a:r>
              <a:rPr lang="en-US" sz="2200" dirty="0" err="1" smtClean="0"/>
              <a:t>Self_Employed</a:t>
            </a:r>
            <a:r>
              <a:rPr lang="en-US" sz="2200" dirty="0" smtClean="0"/>
              <a:t> – Whether the person is self-employed or not.</a:t>
            </a:r>
          </a:p>
          <a:p>
            <a:r>
              <a:rPr lang="en-US" sz="2200" dirty="0" err="1" smtClean="0"/>
              <a:t>ApplicantIncome</a:t>
            </a:r>
            <a:r>
              <a:rPr lang="en-US" sz="2200" dirty="0" smtClean="0"/>
              <a:t> – The basic salary or income of the applicant per month.</a:t>
            </a:r>
          </a:p>
          <a:p>
            <a:r>
              <a:rPr lang="en-US" sz="2200" dirty="0" err="1" smtClean="0"/>
              <a:t>CoapplicantIncome</a:t>
            </a:r>
            <a:r>
              <a:rPr lang="en-US" sz="2200" dirty="0" smtClean="0"/>
              <a:t> – The basic income or family members.</a:t>
            </a:r>
          </a:p>
          <a:p>
            <a:r>
              <a:rPr lang="en-US" sz="2200" dirty="0" err="1" smtClean="0"/>
              <a:t>LoanAmount</a:t>
            </a:r>
            <a:r>
              <a:rPr lang="en-US" sz="2200" dirty="0" smtClean="0"/>
              <a:t> – The amount of loan for which loan is applied.</a:t>
            </a:r>
          </a:p>
          <a:p>
            <a:r>
              <a:rPr lang="en-US" sz="2200" dirty="0" err="1" smtClean="0"/>
              <a:t>Loan_Amount_Term</a:t>
            </a:r>
            <a:r>
              <a:rPr lang="en-US" sz="2200" dirty="0" smtClean="0"/>
              <a:t> – How much time does the loan applicant take to pay the loan.</a:t>
            </a:r>
          </a:p>
          <a:p>
            <a:r>
              <a:rPr lang="en-US" sz="2200" dirty="0" err="1" smtClean="0"/>
              <a:t>Credit_History</a:t>
            </a:r>
            <a:r>
              <a:rPr lang="en-US" sz="2200" dirty="0" smtClean="0"/>
              <a:t> – Whether the loan applicant has taken loan previously from same bank.</a:t>
            </a:r>
          </a:p>
          <a:p>
            <a:r>
              <a:rPr lang="en-US" sz="2200" dirty="0" err="1" smtClean="0"/>
              <a:t>Property_Area</a:t>
            </a:r>
            <a:r>
              <a:rPr lang="en-US" sz="2200" dirty="0" smtClean="0"/>
              <a:t> – This is about the area where the person stays ( Rural/Urban).</a:t>
            </a:r>
            <a:r>
              <a:rPr lang="en-US" dirty="0" smtClean="0"/>
              <a:t/>
            </a:r>
            <a:br>
              <a:rPr lang="en-US" dirty="0" smtClean="0"/>
            </a:br>
            <a:endParaRPr lang="en-US" dirty="0"/>
          </a:p>
        </p:txBody>
      </p:sp>
    </p:spTree>
    <p:extLst>
      <p:ext uri="{BB962C8B-B14F-4D97-AF65-F5344CB8AC3E}">
        <p14:creationId xmlns:p14="http://schemas.microsoft.com/office/powerpoint/2010/main" xmlns="" val="2209882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a:t>
            </a:r>
            <a:endParaRPr lang="en-US" dirty="0"/>
          </a:p>
        </p:txBody>
      </p:sp>
      <p:sp>
        <p:nvSpPr>
          <p:cNvPr id="3" name="Content Placeholder 2"/>
          <p:cNvSpPr>
            <a:spLocks noGrp="1"/>
          </p:cNvSpPr>
          <p:nvPr>
            <p:ph idx="1"/>
          </p:nvPr>
        </p:nvSpPr>
        <p:spPr/>
        <p:txBody>
          <a:bodyPr/>
          <a:lstStyle/>
          <a:p>
            <a:r>
              <a:rPr lang="en-US" dirty="0" smtClean="0"/>
              <a:t>LOAN_STATUS – Based on the mentioned features, the machine learning algorithm decides whether the person should be give loan or not.</a:t>
            </a:r>
          </a:p>
        </p:txBody>
      </p:sp>
    </p:spTree>
    <p:extLst>
      <p:ext uri="{BB962C8B-B14F-4D97-AF65-F5344CB8AC3E}">
        <p14:creationId xmlns:p14="http://schemas.microsoft.com/office/powerpoint/2010/main" xmlns="" val="2584433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data using google </a:t>
            </a:r>
            <a:r>
              <a:rPr lang="en-US" dirty="0" err="1" smtClean="0"/>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7334" y="1930400"/>
            <a:ext cx="2436975" cy="3881437"/>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00101" y="2000050"/>
            <a:ext cx="6657921" cy="3811787"/>
          </a:xfrm>
          <a:prstGeom prst="rect">
            <a:avLst/>
          </a:prstGeom>
        </p:spPr>
      </p:pic>
    </p:spTree>
    <p:extLst>
      <p:ext uri="{BB962C8B-B14F-4D97-AF65-F5344CB8AC3E}">
        <p14:creationId xmlns:p14="http://schemas.microsoft.com/office/powerpoint/2010/main" xmlns="" val="2573618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94056" y="1930399"/>
            <a:ext cx="6221886" cy="4498109"/>
          </a:xfrm>
        </p:spPr>
      </p:pic>
      <p:pic>
        <p:nvPicPr>
          <p:cNvPr id="7" name="Content Placeholder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54179" y="1930399"/>
            <a:ext cx="5333021" cy="4471205"/>
          </a:xfrm>
          <a:prstGeom prst="rect">
            <a:avLst/>
          </a:prstGeom>
        </p:spPr>
      </p:pic>
    </p:spTree>
    <p:extLst>
      <p:ext uri="{BB962C8B-B14F-4D97-AF65-F5344CB8AC3E}">
        <p14:creationId xmlns:p14="http://schemas.microsoft.com/office/powerpoint/2010/main" xmlns="" val="1969694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09600" y="2301985"/>
            <a:ext cx="10972800" cy="3304955"/>
          </a:xfrm>
          <a:prstGeom prst="rect">
            <a:avLst/>
          </a:prstGeom>
        </p:spPr>
      </p:pic>
    </p:spTree>
    <p:extLst>
      <p:ext uri="{BB962C8B-B14F-4D97-AF65-F5344CB8AC3E}">
        <p14:creationId xmlns:p14="http://schemas.microsoft.com/office/powerpoint/2010/main" xmlns="" val="3726049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7334" y="1930400"/>
            <a:ext cx="10516610" cy="4311911"/>
          </a:xfrm>
          <a:prstGeom prst="rect">
            <a:avLst/>
          </a:prstGeom>
        </p:spPr>
      </p:pic>
    </p:spTree>
    <p:extLst>
      <p:ext uri="{BB962C8B-B14F-4D97-AF65-F5344CB8AC3E}">
        <p14:creationId xmlns:p14="http://schemas.microsoft.com/office/powerpoint/2010/main" xmlns="" val="1739252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9091"/>
          </a:xfrm>
        </p:spPr>
        <p:txBody>
          <a:bodyPr>
            <a:normAutofit fontScale="90000"/>
          </a:bodyPr>
          <a:lstStyle/>
          <a:p>
            <a:r>
              <a:rPr lang="en-US" dirty="0"/>
              <a:t>Visualizing data using google </a:t>
            </a:r>
            <a:r>
              <a:rPr lang="en-US" dirty="0" err="1"/>
              <a:t>Colab</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94782" y="1920591"/>
            <a:ext cx="9202435" cy="4067743"/>
          </a:xfrm>
        </p:spPr>
      </p:pic>
    </p:spTree>
    <p:extLst>
      <p:ext uri="{BB962C8B-B14F-4D97-AF65-F5344CB8AC3E}">
        <p14:creationId xmlns:p14="http://schemas.microsoft.com/office/powerpoint/2010/main" xmlns="" val="1052368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2945"/>
          </a:xfrm>
        </p:spPr>
        <p:txBody>
          <a:bodyPr>
            <a:normAutofit fontScale="90000"/>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63144" y="1662545"/>
            <a:ext cx="10483728" cy="4550591"/>
          </a:xfrm>
        </p:spPr>
      </p:pic>
    </p:spTree>
    <p:extLst>
      <p:ext uri="{BB962C8B-B14F-4D97-AF65-F5344CB8AC3E}">
        <p14:creationId xmlns:p14="http://schemas.microsoft.com/office/powerpoint/2010/main" xmlns="" val="3647276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806" y="581891"/>
            <a:ext cx="9394921" cy="1320800"/>
          </a:xfrm>
        </p:spPr>
        <p:txBody>
          <a:bodyPr>
            <a:normAutofit fontScale="90000"/>
          </a:bodyPr>
          <a:lstStyle/>
          <a:p>
            <a:r>
              <a:rPr lang="en-US" dirty="0"/>
              <a:t>Explanation of the Code using Google </a:t>
            </a:r>
            <a:r>
              <a:rPr lang="en-US" dirty="0" err="1" smtClean="0"/>
              <a:t>Colab</a:t>
            </a:r>
            <a:endParaRPr lang="en-US" dirty="0"/>
          </a:p>
        </p:txBody>
      </p:sp>
      <p:sp>
        <p:nvSpPr>
          <p:cNvPr id="3" name="Content Placeholder 2"/>
          <p:cNvSpPr>
            <a:spLocks noGrp="1"/>
          </p:cNvSpPr>
          <p:nvPr>
            <p:ph idx="1"/>
          </p:nvPr>
        </p:nvSpPr>
        <p:spPr/>
        <p:txBody>
          <a:bodyPr/>
          <a:lstStyle/>
          <a:p>
            <a:r>
              <a:rPr lang="en-US" dirty="0" smtClean="0"/>
              <a:t>The dataset is trained and tested with 3 methods </a:t>
            </a:r>
          </a:p>
          <a:p>
            <a:pPr>
              <a:buAutoNum type="arabicPeriod"/>
            </a:pPr>
            <a:r>
              <a:rPr lang="en-US" dirty="0" smtClean="0"/>
              <a:t>Loan prediction using logistic regression</a:t>
            </a:r>
          </a:p>
          <a:p>
            <a:pPr>
              <a:buAutoNum type="arabicPeriod"/>
            </a:pPr>
            <a:r>
              <a:rPr lang="en-US" dirty="0" smtClean="0"/>
              <a:t>Loan prediction using random forest classification</a:t>
            </a:r>
          </a:p>
          <a:p>
            <a:pPr>
              <a:buAutoNum type="arabicPeriod"/>
            </a:pPr>
            <a:r>
              <a:rPr lang="en-US" dirty="0" smtClean="0"/>
              <a:t>Loan prediction using decision tree classification</a:t>
            </a:r>
          </a:p>
          <a:p>
            <a:pPr>
              <a:buFont typeface="+mj-lt"/>
              <a:buAutoNum type="arabicPeriod"/>
            </a:pPr>
            <a:endParaRPr lang="en-US" dirty="0"/>
          </a:p>
        </p:txBody>
      </p:sp>
    </p:spTree>
    <p:extLst>
      <p:ext uri="{BB962C8B-B14F-4D97-AF65-F5344CB8AC3E}">
        <p14:creationId xmlns:p14="http://schemas.microsoft.com/office/powerpoint/2010/main" xmlns="" val="1493152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295466" cy="706583"/>
          </a:xfrm>
        </p:spPr>
        <p:txBody>
          <a:bodyPr>
            <a:normAutofit fontScale="90000"/>
          </a:bodyPr>
          <a:lstStyle/>
          <a:p>
            <a:r>
              <a:rPr lang="en-US" dirty="0"/>
              <a:t>Loan prediction using Logistic Regression</a:t>
            </a:r>
          </a:p>
        </p:txBody>
      </p:sp>
      <p:sp>
        <p:nvSpPr>
          <p:cNvPr id="3" name="Content Placeholder 2"/>
          <p:cNvSpPr>
            <a:spLocks noGrp="1"/>
          </p:cNvSpPr>
          <p:nvPr>
            <p:ph idx="1"/>
          </p:nvPr>
        </p:nvSpPr>
        <p:spPr>
          <a:xfrm>
            <a:off x="691189" y="1316183"/>
            <a:ext cx="11320702" cy="4725180"/>
          </a:xfrm>
        </p:spPr>
        <p:txBody>
          <a:bodyPr/>
          <a:lstStyle/>
          <a:p>
            <a:r>
              <a:rPr lang="en-US" sz="2000" dirty="0" smtClean="0"/>
              <a:t># take a look at the top 5 rows of the train set, notice the column "</a:t>
            </a:r>
            <a:r>
              <a:rPr lang="en-US" sz="2000" dirty="0" err="1" smtClean="0"/>
              <a:t>Loan_Status</a:t>
            </a:r>
            <a:r>
              <a:rPr lang="en-US" sz="2000" dirty="0" smtClean="0"/>
              <a:t>"</a:t>
            </a:r>
          </a:p>
          <a:p>
            <a:r>
              <a:rPr lang="en-US" sz="2000" dirty="0" err="1" smtClean="0"/>
              <a:t>train.head</a:t>
            </a:r>
            <a:r>
              <a:rPr lang="en-US" sz="20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784927178"/>
              </p:ext>
            </p:extLst>
          </p:nvPr>
        </p:nvGraphicFramePr>
        <p:xfrm>
          <a:off x="677334" y="2275652"/>
          <a:ext cx="10458414" cy="3945818"/>
        </p:xfrm>
        <a:graphic>
          <a:graphicData uri="http://schemas.openxmlformats.org/drawingml/2006/table">
            <a:tbl>
              <a:tblPr/>
              <a:tblGrid>
                <a:gridCol w="754192">
                  <a:extLst>
                    <a:ext uri="{9D8B030D-6E8A-4147-A177-3AD203B41FA5}">
                      <a16:colId xmlns:a16="http://schemas.microsoft.com/office/drawing/2014/main" xmlns="" val="3957444803"/>
                    </a:ext>
                  </a:extLst>
                </a:gridCol>
                <a:gridCol w="754192">
                  <a:extLst>
                    <a:ext uri="{9D8B030D-6E8A-4147-A177-3AD203B41FA5}">
                      <a16:colId xmlns:a16="http://schemas.microsoft.com/office/drawing/2014/main" xmlns="" val="668666317"/>
                    </a:ext>
                  </a:extLst>
                </a:gridCol>
                <a:gridCol w="653918">
                  <a:extLst>
                    <a:ext uri="{9D8B030D-6E8A-4147-A177-3AD203B41FA5}">
                      <a16:colId xmlns:a16="http://schemas.microsoft.com/office/drawing/2014/main" xmlns="" val="2792077562"/>
                    </a:ext>
                  </a:extLst>
                </a:gridCol>
                <a:gridCol w="754192">
                  <a:extLst>
                    <a:ext uri="{9D8B030D-6E8A-4147-A177-3AD203B41FA5}">
                      <a16:colId xmlns:a16="http://schemas.microsoft.com/office/drawing/2014/main" xmlns="" val="4263042350"/>
                    </a:ext>
                  </a:extLst>
                </a:gridCol>
                <a:gridCol w="754192">
                  <a:extLst>
                    <a:ext uri="{9D8B030D-6E8A-4147-A177-3AD203B41FA5}">
                      <a16:colId xmlns:a16="http://schemas.microsoft.com/office/drawing/2014/main" xmlns="" val="2481560201"/>
                    </a:ext>
                  </a:extLst>
                </a:gridCol>
                <a:gridCol w="754192">
                  <a:extLst>
                    <a:ext uri="{9D8B030D-6E8A-4147-A177-3AD203B41FA5}">
                      <a16:colId xmlns:a16="http://schemas.microsoft.com/office/drawing/2014/main" xmlns="" val="3714764031"/>
                    </a:ext>
                  </a:extLst>
                </a:gridCol>
                <a:gridCol w="754192">
                  <a:extLst>
                    <a:ext uri="{9D8B030D-6E8A-4147-A177-3AD203B41FA5}">
                      <a16:colId xmlns:a16="http://schemas.microsoft.com/office/drawing/2014/main" xmlns="" val="3099687166"/>
                    </a:ext>
                  </a:extLst>
                </a:gridCol>
                <a:gridCol w="754192">
                  <a:extLst>
                    <a:ext uri="{9D8B030D-6E8A-4147-A177-3AD203B41FA5}">
                      <a16:colId xmlns:a16="http://schemas.microsoft.com/office/drawing/2014/main" xmlns="" val="2234859161"/>
                    </a:ext>
                  </a:extLst>
                </a:gridCol>
                <a:gridCol w="754192">
                  <a:extLst>
                    <a:ext uri="{9D8B030D-6E8A-4147-A177-3AD203B41FA5}">
                      <a16:colId xmlns:a16="http://schemas.microsoft.com/office/drawing/2014/main" xmlns="" val="2819538192"/>
                    </a:ext>
                  </a:extLst>
                </a:gridCol>
                <a:gridCol w="754192">
                  <a:extLst>
                    <a:ext uri="{9D8B030D-6E8A-4147-A177-3AD203B41FA5}">
                      <a16:colId xmlns:a16="http://schemas.microsoft.com/office/drawing/2014/main" xmlns="" val="3451513513"/>
                    </a:ext>
                  </a:extLst>
                </a:gridCol>
                <a:gridCol w="754192">
                  <a:extLst>
                    <a:ext uri="{9D8B030D-6E8A-4147-A177-3AD203B41FA5}">
                      <a16:colId xmlns:a16="http://schemas.microsoft.com/office/drawing/2014/main" xmlns="" val="2834021383"/>
                    </a:ext>
                  </a:extLst>
                </a:gridCol>
                <a:gridCol w="754192">
                  <a:extLst>
                    <a:ext uri="{9D8B030D-6E8A-4147-A177-3AD203B41FA5}">
                      <a16:colId xmlns:a16="http://schemas.microsoft.com/office/drawing/2014/main" xmlns="" val="3950047312"/>
                    </a:ext>
                  </a:extLst>
                </a:gridCol>
                <a:gridCol w="754192">
                  <a:extLst>
                    <a:ext uri="{9D8B030D-6E8A-4147-A177-3AD203B41FA5}">
                      <a16:colId xmlns:a16="http://schemas.microsoft.com/office/drawing/2014/main" xmlns="" val="2456913836"/>
                    </a:ext>
                  </a:extLst>
                </a:gridCol>
                <a:gridCol w="754192">
                  <a:extLst>
                    <a:ext uri="{9D8B030D-6E8A-4147-A177-3AD203B41FA5}">
                      <a16:colId xmlns:a16="http://schemas.microsoft.com/office/drawing/2014/main" xmlns="" val="2532651254"/>
                    </a:ext>
                  </a:extLst>
                </a:gridCol>
              </a:tblGrid>
              <a:tr h="1041258">
                <a:tc>
                  <a:txBody>
                    <a:bodyPr/>
                    <a:lstStyle/>
                    <a:p>
                      <a:pPr algn="r"/>
                      <a:r>
                        <a:rPr lang="en-US" sz="1100" b="1">
                          <a:effectLst/>
                        </a:rPr>
                        <a:t>Loan_ID</a:t>
                      </a:r>
                    </a:p>
                  </a:txBody>
                  <a:tcPr marL="53909" marR="53909" marT="26954" marB="26954" anchor="ctr">
                    <a:lnL>
                      <a:noFill/>
                    </a:lnL>
                    <a:lnR>
                      <a:noFill/>
                    </a:lnR>
                    <a:lnT>
                      <a:noFill/>
                    </a:lnT>
                    <a:lnB>
                      <a:noFill/>
                    </a:lnB>
                  </a:tcPr>
                </a:tc>
                <a:tc>
                  <a:txBody>
                    <a:bodyPr/>
                    <a:lstStyle/>
                    <a:p>
                      <a:pPr algn="r"/>
                      <a:r>
                        <a:rPr lang="en-US" sz="1100" b="1">
                          <a:effectLst/>
                        </a:rPr>
                        <a:t>Gender</a:t>
                      </a:r>
                    </a:p>
                  </a:txBody>
                  <a:tcPr marL="53909" marR="53909" marT="26954" marB="26954" anchor="ctr">
                    <a:lnL>
                      <a:noFill/>
                    </a:lnL>
                    <a:lnR>
                      <a:noFill/>
                    </a:lnR>
                    <a:lnT>
                      <a:noFill/>
                    </a:lnT>
                    <a:lnB>
                      <a:noFill/>
                    </a:lnB>
                  </a:tcPr>
                </a:tc>
                <a:tc>
                  <a:txBody>
                    <a:bodyPr/>
                    <a:lstStyle/>
                    <a:p>
                      <a:pPr algn="r"/>
                      <a:r>
                        <a:rPr lang="en-US" sz="1100" b="1">
                          <a:effectLst/>
                        </a:rPr>
                        <a:t>Married</a:t>
                      </a:r>
                    </a:p>
                  </a:txBody>
                  <a:tcPr marL="53909" marR="53909" marT="26954" marB="26954" anchor="ctr">
                    <a:lnL>
                      <a:noFill/>
                    </a:lnL>
                    <a:lnR>
                      <a:noFill/>
                    </a:lnR>
                    <a:lnT>
                      <a:noFill/>
                    </a:lnT>
                    <a:lnB>
                      <a:noFill/>
                    </a:lnB>
                  </a:tcPr>
                </a:tc>
                <a:tc>
                  <a:txBody>
                    <a:bodyPr/>
                    <a:lstStyle/>
                    <a:p>
                      <a:pPr algn="r"/>
                      <a:r>
                        <a:rPr lang="en-US" sz="1100" b="1">
                          <a:effectLst/>
                        </a:rPr>
                        <a:t>Dependents</a:t>
                      </a:r>
                    </a:p>
                  </a:txBody>
                  <a:tcPr marL="53909" marR="53909" marT="26954" marB="26954" anchor="ctr">
                    <a:lnL>
                      <a:noFill/>
                    </a:lnL>
                    <a:lnR>
                      <a:noFill/>
                    </a:lnR>
                    <a:lnT>
                      <a:noFill/>
                    </a:lnT>
                    <a:lnB>
                      <a:noFill/>
                    </a:lnB>
                  </a:tcPr>
                </a:tc>
                <a:tc>
                  <a:txBody>
                    <a:bodyPr/>
                    <a:lstStyle/>
                    <a:p>
                      <a:pPr algn="r"/>
                      <a:r>
                        <a:rPr lang="en-US" sz="1100" b="1">
                          <a:effectLst/>
                        </a:rPr>
                        <a:t>Education</a:t>
                      </a:r>
                    </a:p>
                  </a:txBody>
                  <a:tcPr marL="53909" marR="53909" marT="26954" marB="26954" anchor="ctr">
                    <a:lnL>
                      <a:noFill/>
                    </a:lnL>
                    <a:lnR>
                      <a:noFill/>
                    </a:lnR>
                    <a:lnT>
                      <a:noFill/>
                    </a:lnT>
                    <a:lnB>
                      <a:noFill/>
                    </a:lnB>
                  </a:tcPr>
                </a:tc>
                <a:tc>
                  <a:txBody>
                    <a:bodyPr/>
                    <a:lstStyle/>
                    <a:p>
                      <a:pPr algn="r"/>
                      <a:r>
                        <a:rPr lang="en-US" sz="1100" b="1" dirty="0" err="1">
                          <a:effectLst/>
                        </a:rPr>
                        <a:t>Self_Employed</a:t>
                      </a:r>
                      <a:endParaRPr lang="en-US" sz="1100" b="1" dirty="0">
                        <a:effectLst/>
                      </a:endParaRPr>
                    </a:p>
                  </a:txBody>
                  <a:tcPr marL="53909" marR="53909" marT="26954" marB="26954" anchor="ctr">
                    <a:lnL>
                      <a:noFill/>
                    </a:lnL>
                    <a:lnR>
                      <a:noFill/>
                    </a:lnR>
                    <a:lnT>
                      <a:noFill/>
                    </a:lnT>
                    <a:lnB>
                      <a:noFill/>
                    </a:lnB>
                  </a:tcPr>
                </a:tc>
                <a:tc>
                  <a:txBody>
                    <a:bodyPr/>
                    <a:lstStyle/>
                    <a:p>
                      <a:pPr algn="r"/>
                      <a:r>
                        <a:rPr lang="en-US" sz="1100" b="1">
                          <a:effectLst/>
                        </a:rPr>
                        <a:t>ApplicantIncome</a:t>
                      </a:r>
                    </a:p>
                  </a:txBody>
                  <a:tcPr marL="53909" marR="53909" marT="26954" marB="26954" anchor="ctr">
                    <a:lnL>
                      <a:noFill/>
                    </a:lnL>
                    <a:lnR>
                      <a:noFill/>
                    </a:lnR>
                    <a:lnT>
                      <a:noFill/>
                    </a:lnT>
                    <a:lnB>
                      <a:noFill/>
                    </a:lnB>
                  </a:tcPr>
                </a:tc>
                <a:tc>
                  <a:txBody>
                    <a:bodyPr/>
                    <a:lstStyle/>
                    <a:p>
                      <a:pPr algn="r"/>
                      <a:r>
                        <a:rPr lang="en-US" sz="1100" b="1">
                          <a:effectLst/>
                        </a:rPr>
                        <a:t>CoapplicantIncome</a:t>
                      </a:r>
                    </a:p>
                  </a:txBody>
                  <a:tcPr marL="53909" marR="53909" marT="26954" marB="26954" anchor="ctr">
                    <a:lnL>
                      <a:noFill/>
                    </a:lnL>
                    <a:lnR>
                      <a:noFill/>
                    </a:lnR>
                    <a:lnT>
                      <a:noFill/>
                    </a:lnT>
                    <a:lnB>
                      <a:noFill/>
                    </a:lnB>
                  </a:tcPr>
                </a:tc>
                <a:tc>
                  <a:txBody>
                    <a:bodyPr/>
                    <a:lstStyle/>
                    <a:p>
                      <a:pPr algn="r"/>
                      <a:r>
                        <a:rPr lang="en-US" sz="1100" b="1">
                          <a:effectLst/>
                        </a:rPr>
                        <a:t>LoanAmount</a:t>
                      </a:r>
                    </a:p>
                  </a:txBody>
                  <a:tcPr marL="53909" marR="53909" marT="26954" marB="26954" anchor="ctr">
                    <a:lnL>
                      <a:noFill/>
                    </a:lnL>
                    <a:lnR>
                      <a:noFill/>
                    </a:lnR>
                    <a:lnT>
                      <a:noFill/>
                    </a:lnT>
                    <a:lnB>
                      <a:noFill/>
                    </a:lnB>
                  </a:tcPr>
                </a:tc>
                <a:tc>
                  <a:txBody>
                    <a:bodyPr/>
                    <a:lstStyle/>
                    <a:p>
                      <a:pPr algn="r"/>
                      <a:r>
                        <a:rPr lang="en-US" sz="1100" b="1">
                          <a:effectLst/>
                        </a:rPr>
                        <a:t>Loan_Amount_Term</a:t>
                      </a:r>
                    </a:p>
                  </a:txBody>
                  <a:tcPr marL="53909" marR="53909" marT="26954" marB="26954" anchor="ctr">
                    <a:lnL>
                      <a:noFill/>
                    </a:lnL>
                    <a:lnR>
                      <a:noFill/>
                    </a:lnR>
                    <a:lnT>
                      <a:noFill/>
                    </a:lnT>
                    <a:lnB>
                      <a:noFill/>
                    </a:lnB>
                  </a:tcPr>
                </a:tc>
                <a:tc>
                  <a:txBody>
                    <a:bodyPr/>
                    <a:lstStyle/>
                    <a:p>
                      <a:pPr algn="r"/>
                      <a:r>
                        <a:rPr lang="en-US" sz="1100" b="1">
                          <a:effectLst/>
                        </a:rPr>
                        <a:t>Credit_History</a:t>
                      </a:r>
                    </a:p>
                  </a:txBody>
                  <a:tcPr marL="53909" marR="53909" marT="26954" marB="26954" anchor="ctr">
                    <a:lnL>
                      <a:noFill/>
                    </a:lnL>
                    <a:lnR>
                      <a:noFill/>
                    </a:lnR>
                    <a:lnT>
                      <a:noFill/>
                    </a:lnT>
                    <a:lnB>
                      <a:noFill/>
                    </a:lnB>
                  </a:tcPr>
                </a:tc>
                <a:tc>
                  <a:txBody>
                    <a:bodyPr/>
                    <a:lstStyle/>
                    <a:p>
                      <a:pPr algn="r"/>
                      <a:r>
                        <a:rPr lang="en-US" sz="1100" b="1" dirty="0" err="1">
                          <a:effectLst/>
                        </a:rPr>
                        <a:t>Property_Area</a:t>
                      </a:r>
                      <a:endParaRPr lang="en-US" sz="1100" b="1" dirty="0">
                        <a:effectLst/>
                      </a:endParaRPr>
                    </a:p>
                  </a:txBody>
                  <a:tcPr marL="53909" marR="53909" marT="26954" marB="26954" anchor="ctr">
                    <a:lnL>
                      <a:noFill/>
                    </a:lnL>
                    <a:lnR>
                      <a:noFill/>
                    </a:lnR>
                    <a:lnT>
                      <a:noFill/>
                    </a:lnT>
                    <a:lnB>
                      <a:noFill/>
                    </a:lnB>
                  </a:tcPr>
                </a:tc>
                <a:tc>
                  <a:txBody>
                    <a:bodyPr/>
                    <a:lstStyle/>
                    <a:p>
                      <a:pPr algn="r"/>
                      <a:r>
                        <a:rPr lang="en-US" sz="1100" b="1">
                          <a:effectLst/>
                        </a:rPr>
                        <a:t>Loan_Status</a:t>
                      </a:r>
                    </a:p>
                  </a:txBody>
                  <a:tcPr marL="53909" marR="53909" marT="26954" marB="26954" anchor="ctr">
                    <a:lnL>
                      <a:noFill/>
                    </a:lnL>
                    <a:lnR>
                      <a:noFill/>
                    </a:lnR>
                    <a:lnT>
                      <a:noFill/>
                    </a:lnT>
                    <a:lnB>
                      <a:noFill/>
                    </a:lnB>
                  </a:tcPr>
                </a:tc>
                <a:tc>
                  <a:txBody>
                    <a:bodyPr/>
                    <a:lstStyle/>
                    <a:p>
                      <a:endParaRPr lang="en-US" sz="1100" dirty="0"/>
                    </a:p>
                  </a:txBody>
                  <a:tcPr marL="53909" marR="53909" marT="26954" marB="26954">
                    <a:lnL>
                      <a:noFill/>
                    </a:lnL>
                  </a:tcPr>
                </a:tc>
                <a:extLst>
                  <a:ext uri="{0D108BD9-81ED-4DB2-BD59-A6C34878D82A}">
                    <a16:rowId xmlns:a16="http://schemas.microsoft.com/office/drawing/2014/main" xmlns="" val="418196047"/>
                  </a:ext>
                </a:extLst>
              </a:tr>
              <a:tr h="548030">
                <a:tc>
                  <a:txBody>
                    <a:bodyPr/>
                    <a:lstStyle/>
                    <a:p>
                      <a:pPr algn="r"/>
                      <a:r>
                        <a:rPr lang="en-US" sz="1100" dirty="0">
                          <a:effectLst/>
                        </a:rPr>
                        <a:t>LP001002</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5849</a:t>
                      </a:r>
                    </a:p>
                  </a:txBody>
                  <a:tcPr marL="53909" marR="53909" marT="26954" marB="26954" anchor="ctr">
                    <a:lnL>
                      <a:noFill/>
                    </a:lnL>
                    <a:lnR>
                      <a:noFill/>
                    </a:lnR>
                    <a:lnT>
                      <a:noFill/>
                    </a:lnT>
                    <a:lnB>
                      <a:noFill/>
                    </a:lnB>
                  </a:tcPr>
                </a:tc>
                <a:tc>
                  <a:txBody>
                    <a:bodyPr/>
                    <a:lstStyle/>
                    <a:p>
                      <a:pPr algn="r"/>
                      <a:r>
                        <a:rPr lang="en-US" sz="1100" dirty="0">
                          <a:effectLst/>
                        </a:rPr>
                        <a:t>0.0</a:t>
                      </a:r>
                    </a:p>
                  </a:txBody>
                  <a:tcPr marL="53909" marR="53909" marT="26954" marB="26954" anchor="ctr">
                    <a:lnL>
                      <a:noFill/>
                    </a:lnL>
                    <a:lnR>
                      <a:noFill/>
                    </a:lnR>
                    <a:lnT>
                      <a:noFill/>
                    </a:lnT>
                    <a:lnB>
                      <a:noFill/>
                    </a:lnB>
                  </a:tcPr>
                </a:tc>
                <a:tc>
                  <a:txBody>
                    <a:bodyPr/>
                    <a:lstStyle/>
                    <a:p>
                      <a:pPr algn="r"/>
                      <a:r>
                        <a:rPr lang="en-US" sz="1100">
                          <a:effectLst/>
                        </a:rPr>
                        <a:t>NaN</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pPr algn="r"/>
                      <a:r>
                        <a:rPr lang="en-US" sz="1100">
                          <a:effectLst/>
                        </a:rPr>
                        <a:t>Y</a:t>
                      </a:r>
                    </a:p>
                  </a:txBody>
                  <a:tcPr marL="53909" marR="53909" marT="26954" marB="26954" anchor="ctr">
                    <a:lnL>
                      <a:noFill/>
                    </a:lnL>
                    <a:lnR>
                      <a:noFill/>
                    </a:lnR>
                    <a:lnT>
                      <a:noFill/>
                    </a:lnT>
                    <a:lnB>
                      <a:noFill/>
                    </a:lnB>
                  </a:tcPr>
                </a:tc>
                <a:tc>
                  <a:txBody>
                    <a:bodyPr/>
                    <a:lstStyle/>
                    <a:p>
                      <a:endParaRPr lang="en-US" dirty="0"/>
                    </a:p>
                  </a:txBody>
                  <a:tcPr marL="53909" marR="53909" marT="26954" marB="26954" anchor="ctr">
                    <a:lnL>
                      <a:noFill/>
                    </a:lnL>
                    <a:lnR>
                      <a:noFill/>
                    </a:lnR>
                    <a:lnB>
                      <a:noFill/>
                    </a:lnB>
                  </a:tcPr>
                </a:tc>
                <a:extLst>
                  <a:ext uri="{0D108BD9-81ED-4DB2-BD59-A6C34878D82A}">
                    <a16:rowId xmlns:a16="http://schemas.microsoft.com/office/drawing/2014/main" xmlns="" val="2894692246"/>
                  </a:ext>
                </a:extLst>
              </a:tr>
              <a:tr h="548030">
                <a:tc>
                  <a:txBody>
                    <a:bodyPr/>
                    <a:lstStyle/>
                    <a:p>
                      <a:pPr algn="r"/>
                      <a:r>
                        <a:rPr lang="en-US" sz="1100" dirty="0">
                          <a:effectLst/>
                        </a:rPr>
                        <a:t>LP001003</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1</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4583</a:t>
                      </a:r>
                    </a:p>
                  </a:txBody>
                  <a:tcPr marL="53909" marR="53909" marT="26954" marB="26954" anchor="ctr">
                    <a:lnL>
                      <a:noFill/>
                    </a:lnL>
                    <a:lnR>
                      <a:noFill/>
                    </a:lnR>
                    <a:lnT>
                      <a:noFill/>
                    </a:lnT>
                    <a:lnB>
                      <a:noFill/>
                    </a:lnB>
                  </a:tcPr>
                </a:tc>
                <a:tc>
                  <a:txBody>
                    <a:bodyPr/>
                    <a:lstStyle/>
                    <a:p>
                      <a:pPr algn="r"/>
                      <a:r>
                        <a:rPr lang="en-US" sz="1100">
                          <a:effectLst/>
                        </a:rPr>
                        <a:t>1508.0</a:t>
                      </a:r>
                    </a:p>
                  </a:txBody>
                  <a:tcPr marL="53909" marR="53909" marT="26954" marB="26954" anchor="ctr">
                    <a:lnL>
                      <a:noFill/>
                    </a:lnL>
                    <a:lnR>
                      <a:noFill/>
                    </a:lnR>
                    <a:lnT>
                      <a:noFill/>
                    </a:lnT>
                    <a:lnB>
                      <a:noFill/>
                    </a:lnB>
                  </a:tcPr>
                </a:tc>
                <a:tc>
                  <a:txBody>
                    <a:bodyPr/>
                    <a:lstStyle/>
                    <a:p>
                      <a:pPr algn="r"/>
                      <a:r>
                        <a:rPr lang="en-US" sz="1100">
                          <a:effectLst/>
                        </a:rPr>
                        <a:t>128.0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Rural</a:t>
                      </a:r>
                    </a:p>
                  </a:txBody>
                  <a:tcPr marL="53909" marR="53909" marT="26954" marB="26954" anchor="ctr">
                    <a:lnL>
                      <a:noFill/>
                    </a:lnL>
                    <a:lnR>
                      <a:noFill/>
                    </a:lnR>
                    <a:lnT>
                      <a:noFill/>
                    </a:lnT>
                    <a:lnB>
                      <a:noFill/>
                    </a:lnB>
                  </a:tcPr>
                </a:tc>
                <a:tc>
                  <a:txBody>
                    <a:bodyPr/>
                    <a:lstStyle/>
                    <a:p>
                      <a:pPr algn="r"/>
                      <a:r>
                        <a:rPr lang="en-US" sz="1100">
                          <a:effectLst/>
                        </a:rPr>
                        <a:t>N</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xmlns="" val="409658498"/>
                  </a:ext>
                </a:extLst>
              </a:tr>
              <a:tr h="548030">
                <a:tc>
                  <a:txBody>
                    <a:bodyPr/>
                    <a:lstStyle/>
                    <a:p>
                      <a:pPr algn="r"/>
                      <a:r>
                        <a:rPr lang="en-US" sz="1100" dirty="0">
                          <a:effectLst/>
                        </a:rPr>
                        <a:t>LP001005</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3000</a:t>
                      </a:r>
                    </a:p>
                  </a:txBody>
                  <a:tcPr marL="53909" marR="53909" marT="26954" marB="26954" anchor="ctr">
                    <a:lnL>
                      <a:noFill/>
                    </a:lnL>
                    <a:lnR>
                      <a:noFill/>
                    </a:lnR>
                    <a:lnT>
                      <a:noFill/>
                    </a:lnT>
                    <a:lnB>
                      <a:noFill/>
                    </a:lnB>
                  </a:tcPr>
                </a:tc>
                <a:tc>
                  <a:txBody>
                    <a:bodyPr/>
                    <a:lstStyle/>
                    <a:p>
                      <a:pPr algn="r"/>
                      <a:r>
                        <a:rPr lang="en-US" sz="1100">
                          <a:effectLst/>
                        </a:rPr>
                        <a:t>0.0</a:t>
                      </a:r>
                    </a:p>
                  </a:txBody>
                  <a:tcPr marL="53909" marR="53909" marT="26954" marB="26954" anchor="ctr">
                    <a:lnL>
                      <a:noFill/>
                    </a:lnL>
                    <a:lnR>
                      <a:noFill/>
                    </a:lnR>
                    <a:lnT>
                      <a:noFill/>
                    </a:lnT>
                    <a:lnB>
                      <a:noFill/>
                    </a:lnB>
                  </a:tcPr>
                </a:tc>
                <a:tc>
                  <a:txBody>
                    <a:bodyPr/>
                    <a:lstStyle/>
                    <a:p>
                      <a:pPr algn="r"/>
                      <a:r>
                        <a:rPr lang="en-US" sz="1100">
                          <a:effectLst/>
                        </a:rPr>
                        <a:t>66.0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dirty="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pPr algn="r"/>
                      <a:r>
                        <a:rPr lang="en-US" sz="1100">
                          <a:effectLst/>
                        </a:rPr>
                        <a:t>Y</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xmlns="" val="2040100844"/>
                  </a:ext>
                </a:extLst>
              </a:tr>
              <a:tr h="712440">
                <a:tc>
                  <a:txBody>
                    <a:bodyPr/>
                    <a:lstStyle/>
                    <a:p>
                      <a:pPr algn="r"/>
                      <a:r>
                        <a:rPr lang="en-US" sz="1100" dirty="0">
                          <a:effectLst/>
                        </a:rPr>
                        <a:t>LP001006</a:t>
                      </a:r>
                    </a:p>
                  </a:txBody>
                  <a:tcPr marL="53909" marR="53909" marT="26954" marB="26954" anchor="ctr">
                    <a:lnL>
                      <a:noFill/>
                    </a:lnL>
                    <a:lnR>
                      <a:noFill/>
                    </a:lnR>
                    <a:lnT>
                      <a:noFill/>
                    </a:lnT>
                    <a:lnB>
                      <a:noFill/>
                    </a:lnB>
                  </a:tcPr>
                </a:tc>
                <a:tc>
                  <a:txBody>
                    <a:bodyPr/>
                    <a:lstStyle/>
                    <a:p>
                      <a:pPr algn="r"/>
                      <a:r>
                        <a:rPr lang="en-US" sz="1100" dirty="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Not 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2583</a:t>
                      </a:r>
                    </a:p>
                  </a:txBody>
                  <a:tcPr marL="53909" marR="53909" marT="26954" marB="26954" anchor="ctr">
                    <a:lnL>
                      <a:noFill/>
                    </a:lnL>
                    <a:lnR>
                      <a:noFill/>
                    </a:lnR>
                    <a:lnT>
                      <a:noFill/>
                    </a:lnT>
                    <a:lnB>
                      <a:noFill/>
                    </a:lnB>
                  </a:tcPr>
                </a:tc>
                <a:tc>
                  <a:txBody>
                    <a:bodyPr/>
                    <a:lstStyle/>
                    <a:p>
                      <a:pPr algn="r"/>
                      <a:r>
                        <a:rPr lang="en-US" sz="1100">
                          <a:effectLst/>
                        </a:rPr>
                        <a:t>2358.0</a:t>
                      </a:r>
                    </a:p>
                  </a:txBody>
                  <a:tcPr marL="53909" marR="53909" marT="26954" marB="26954" anchor="ctr">
                    <a:lnL>
                      <a:noFill/>
                    </a:lnL>
                    <a:lnR>
                      <a:noFill/>
                    </a:lnR>
                    <a:lnT>
                      <a:noFill/>
                    </a:lnT>
                    <a:lnB>
                      <a:noFill/>
                    </a:lnB>
                  </a:tcPr>
                </a:tc>
                <a:tc>
                  <a:txBody>
                    <a:bodyPr/>
                    <a:lstStyle/>
                    <a:p>
                      <a:pPr algn="r"/>
                      <a:r>
                        <a:rPr lang="en-US" sz="1100">
                          <a:effectLst/>
                        </a:rPr>
                        <a:t>120.0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pPr algn="r"/>
                      <a:r>
                        <a:rPr lang="en-US" sz="1100">
                          <a:effectLst/>
                        </a:rPr>
                        <a:t>Y</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xmlns="" val="1911393484"/>
                  </a:ext>
                </a:extLst>
              </a:tr>
              <a:tr h="548030">
                <a:tc>
                  <a:txBody>
                    <a:bodyPr/>
                    <a:lstStyle/>
                    <a:p>
                      <a:pPr algn="r"/>
                      <a:r>
                        <a:rPr lang="en-US" sz="1100" dirty="0">
                          <a:effectLst/>
                        </a:rPr>
                        <a:t>LP001008</a:t>
                      </a:r>
                    </a:p>
                  </a:txBody>
                  <a:tcPr marL="53909" marR="53909" marT="26954" marB="26954" anchor="ctr">
                    <a:lnL>
                      <a:noFill/>
                    </a:lnL>
                    <a:lnR>
                      <a:noFill/>
                    </a:lnR>
                    <a:lnT>
                      <a:noFill/>
                    </a:lnT>
                    <a:lnB>
                      <a:noFill/>
                    </a:lnB>
                  </a:tcPr>
                </a:tc>
                <a:tc>
                  <a:txBody>
                    <a:bodyPr/>
                    <a:lstStyle/>
                    <a:p>
                      <a:pPr algn="r"/>
                      <a:r>
                        <a:rPr lang="en-US" sz="1100" dirty="0">
                          <a:effectLst/>
                        </a:rPr>
                        <a:t>Male</a:t>
                      </a:r>
                    </a:p>
                  </a:txBody>
                  <a:tcPr marL="53909" marR="53909" marT="26954" marB="26954" anchor="ctr">
                    <a:lnL>
                      <a:noFill/>
                    </a:lnL>
                    <a:lnR>
                      <a:noFill/>
                    </a:lnR>
                    <a:lnT>
                      <a:noFill/>
                    </a:lnT>
                    <a:lnB>
                      <a:noFill/>
                    </a:lnB>
                  </a:tcPr>
                </a:tc>
                <a:tc>
                  <a:txBody>
                    <a:bodyPr/>
                    <a:lstStyle/>
                    <a:p>
                      <a:pPr algn="r"/>
                      <a:r>
                        <a:rPr lang="en-US" sz="1100" dirty="0">
                          <a:effectLst/>
                        </a:rPr>
                        <a:t>No</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dirty="0">
                          <a:effectLst/>
                        </a:rPr>
                        <a:t>Graduate</a:t>
                      </a:r>
                    </a:p>
                  </a:txBody>
                  <a:tcPr marL="53909" marR="53909" marT="26954" marB="26954" anchor="ctr">
                    <a:lnL>
                      <a:noFill/>
                    </a:lnL>
                    <a:lnR>
                      <a:noFill/>
                    </a:lnR>
                    <a:lnT>
                      <a:noFill/>
                    </a:lnT>
                    <a:lnB>
                      <a:noFill/>
                    </a:lnB>
                  </a:tcPr>
                </a:tc>
                <a:tc>
                  <a:txBody>
                    <a:bodyPr/>
                    <a:lstStyle/>
                    <a:p>
                      <a:pPr algn="r"/>
                      <a:r>
                        <a:rPr lang="en-US" sz="1100" dirty="0">
                          <a:effectLst/>
                        </a:rPr>
                        <a:t>No</a:t>
                      </a:r>
                    </a:p>
                  </a:txBody>
                  <a:tcPr marL="53909" marR="53909" marT="26954" marB="26954" anchor="ctr">
                    <a:lnL>
                      <a:noFill/>
                    </a:lnL>
                    <a:lnR>
                      <a:noFill/>
                    </a:lnR>
                    <a:lnT>
                      <a:noFill/>
                    </a:lnT>
                    <a:lnB>
                      <a:noFill/>
                    </a:lnB>
                  </a:tcPr>
                </a:tc>
                <a:tc>
                  <a:txBody>
                    <a:bodyPr/>
                    <a:lstStyle/>
                    <a:p>
                      <a:pPr algn="r"/>
                      <a:r>
                        <a:rPr lang="en-US" sz="1100" dirty="0">
                          <a:effectLst/>
                        </a:rPr>
                        <a:t>6000</a:t>
                      </a:r>
                    </a:p>
                  </a:txBody>
                  <a:tcPr marL="53909" marR="53909" marT="26954" marB="26954" anchor="ctr">
                    <a:lnL>
                      <a:noFill/>
                    </a:lnL>
                    <a:lnR>
                      <a:noFill/>
                    </a:lnR>
                    <a:lnT>
                      <a:noFill/>
                    </a:lnT>
                    <a:lnB>
                      <a:noFill/>
                    </a:lnB>
                  </a:tcPr>
                </a:tc>
                <a:tc>
                  <a:txBody>
                    <a:bodyPr/>
                    <a:lstStyle/>
                    <a:p>
                      <a:pPr algn="r"/>
                      <a:r>
                        <a:rPr lang="en-US" sz="1100" dirty="0">
                          <a:effectLst/>
                        </a:rPr>
                        <a:t>0.0</a:t>
                      </a:r>
                    </a:p>
                  </a:txBody>
                  <a:tcPr marL="53909" marR="53909" marT="26954" marB="26954" anchor="ctr">
                    <a:lnL>
                      <a:noFill/>
                    </a:lnL>
                    <a:lnR>
                      <a:noFill/>
                    </a:lnR>
                    <a:lnT>
                      <a:noFill/>
                    </a:lnT>
                    <a:lnB>
                      <a:noFill/>
                    </a:lnB>
                  </a:tcPr>
                </a:tc>
                <a:tc>
                  <a:txBody>
                    <a:bodyPr/>
                    <a:lstStyle/>
                    <a:p>
                      <a:pPr algn="r"/>
                      <a:r>
                        <a:rPr lang="en-US" sz="1100" dirty="0">
                          <a:effectLst/>
                        </a:rPr>
                        <a:t>141.0</a:t>
                      </a:r>
                    </a:p>
                  </a:txBody>
                  <a:tcPr marL="53909" marR="53909" marT="26954" marB="26954" anchor="ctr">
                    <a:lnL>
                      <a:noFill/>
                    </a:lnL>
                    <a:lnR>
                      <a:noFill/>
                    </a:lnR>
                    <a:lnT>
                      <a:noFill/>
                    </a:lnT>
                    <a:lnB>
                      <a:noFill/>
                    </a:lnB>
                  </a:tcPr>
                </a:tc>
                <a:tc>
                  <a:txBody>
                    <a:bodyPr/>
                    <a:lstStyle/>
                    <a:p>
                      <a:pPr algn="r"/>
                      <a:r>
                        <a:rPr lang="en-US" sz="1100" dirty="0">
                          <a:effectLst/>
                        </a:rPr>
                        <a:t>360.0</a:t>
                      </a:r>
                    </a:p>
                  </a:txBody>
                  <a:tcPr marL="53909" marR="53909" marT="26954" marB="26954" anchor="ctr">
                    <a:lnL>
                      <a:noFill/>
                    </a:lnL>
                    <a:lnR>
                      <a:noFill/>
                    </a:lnR>
                    <a:lnT>
                      <a:noFill/>
                    </a:lnT>
                    <a:lnB>
                      <a:noFill/>
                    </a:lnB>
                  </a:tcPr>
                </a:tc>
                <a:tc>
                  <a:txBody>
                    <a:bodyPr/>
                    <a:lstStyle/>
                    <a:p>
                      <a:pPr algn="r"/>
                      <a:r>
                        <a:rPr lang="en-US" sz="1100" dirty="0">
                          <a:effectLst/>
                        </a:rPr>
                        <a:t>1.0</a:t>
                      </a:r>
                    </a:p>
                  </a:txBody>
                  <a:tcPr marL="53909" marR="53909" marT="26954" marB="26954" anchor="ctr">
                    <a:lnL>
                      <a:noFill/>
                    </a:lnL>
                    <a:lnR>
                      <a:noFill/>
                    </a:lnR>
                    <a:lnT>
                      <a:noFill/>
                    </a:lnT>
                    <a:lnB>
                      <a:noFill/>
                    </a:lnB>
                  </a:tcPr>
                </a:tc>
                <a:tc>
                  <a:txBody>
                    <a:bodyPr/>
                    <a:lstStyle/>
                    <a:p>
                      <a:pPr algn="r"/>
                      <a:r>
                        <a:rPr lang="en-US" sz="1100" dirty="0">
                          <a:effectLst/>
                        </a:rPr>
                        <a:t>Urban</a:t>
                      </a:r>
                    </a:p>
                  </a:txBody>
                  <a:tcPr marL="53909" marR="53909" marT="26954" marB="26954" anchor="ctr">
                    <a:lnL>
                      <a:noFill/>
                    </a:lnL>
                    <a:lnR>
                      <a:noFill/>
                    </a:lnR>
                    <a:lnT>
                      <a:noFill/>
                    </a:lnT>
                    <a:lnB>
                      <a:noFill/>
                    </a:lnB>
                  </a:tcPr>
                </a:tc>
                <a:tc>
                  <a:txBody>
                    <a:bodyPr/>
                    <a:lstStyle/>
                    <a:p>
                      <a:pPr algn="r"/>
                      <a:r>
                        <a:rPr lang="en-US" sz="1100" dirty="0">
                          <a:effectLst/>
                        </a:rPr>
                        <a:t>Y</a:t>
                      </a:r>
                    </a:p>
                  </a:txBody>
                  <a:tcPr marL="53909" marR="53909" marT="26954" marB="26954" anchor="ctr">
                    <a:lnL>
                      <a:noFill/>
                    </a:lnL>
                    <a:lnR>
                      <a:noFill/>
                    </a:lnR>
                    <a:lnT>
                      <a:noFill/>
                    </a:lnT>
                    <a:lnB>
                      <a:noFill/>
                    </a:lnB>
                  </a:tcPr>
                </a:tc>
                <a:tc>
                  <a:txBody>
                    <a:bodyPr/>
                    <a:lstStyle/>
                    <a:p>
                      <a:endParaRPr lang="en-US" dirty="0"/>
                    </a:p>
                  </a:txBody>
                  <a:tcPr marL="53909" marR="53909" marT="26954" marB="26954" anchor="ctr">
                    <a:lnL>
                      <a:noFill/>
                    </a:lnL>
                    <a:lnR>
                      <a:noFill/>
                    </a:lnR>
                    <a:lnT>
                      <a:noFill/>
                    </a:lnT>
                    <a:lnB>
                      <a:noFill/>
                    </a:lnB>
                  </a:tcPr>
                </a:tc>
                <a:extLst>
                  <a:ext uri="{0D108BD9-81ED-4DB2-BD59-A6C34878D82A}">
                    <a16:rowId xmlns:a16="http://schemas.microsoft.com/office/drawing/2014/main" xmlns="" val="2227298053"/>
                  </a:ext>
                </a:extLst>
              </a:tr>
            </a:tbl>
          </a:graphicData>
        </a:graphic>
      </p:graphicFrame>
    </p:spTree>
    <p:extLst>
      <p:ext uri="{BB962C8B-B14F-4D97-AF65-F5344CB8AC3E}">
        <p14:creationId xmlns:p14="http://schemas.microsoft.com/office/powerpoint/2010/main" xmlns="" val="181767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a:t>C</a:t>
            </a:r>
            <a:r>
              <a:rPr lang="en-US" dirty="0" smtClean="0"/>
              <a:t>ontent</a:t>
            </a:r>
            <a:endParaRPr lang="en-US" dirty="0"/>
          </a:p>
        </p:txBody>
      </p:sp>
      <p:sp>
        <p:nvSpPr>
          <p:cNvPr id="3" name="Content Placeholder 2"/>
          <p:cNvSpPr>
            <a:spLocks noGrp="1"/>
          </p:cNvSpPr>
          <p:nvPr>
            <p:ph idx="1"/>
          </p:nvPr>
        </p:nvSpPr>
        <p:spPr>
          <a:xfrm>
            <a:off x="677333" y="1357745"/>
            <a:ext cx="10281611" cy="5056910"/>
          </a:xfrm>
        </p:spPr>
        <p:txBody>
          <a:bodyPr>
            <a:normAutofit/>
          </a:bodyPr>
          <a:lstStyle/>
          <a:p>
            <a:r>
              <a:rPr lang="en-US" sz="2000" dirty="0" smtClean="0"/>
              <a:t>Introduction</a:t>
            </a:r>
          </a:p>
          <a:p>
            <a:r>
              <a:rPr lang="en-US" sz="2000" dirty="0" smtClean="0"/>
              <a:t>The classification problem</a:t>
            </a:r>
          </a:p>
          <a:p>
            <a:r>
              <a:rPr lang="en-US" sz="2000" dirty="0" smtClean="0"/>
              <a:t>Steps involved in machine learning</a:t>
            </a:r>
          </a:p>
          <a:p>
            <a:r>
              <a:rPr lang="en-US" sz="2000" dirty="0" smtClean="0"/>
              <a:t>Features </a:t>
            </a:r>
          </a:p>
          <a:p>
            <a:r>
              <a:rPr lang="en-US" sz="2000" dirty="0" smtClean="0"/>
              <a:t>Labels</a:t>
            </a:r>
          </a:p>
          <a:p>
            <a:r>
              <a:rPr lang="en-US" sz="2000" dirty="0" smtClean="0"/>
              <a:t>Visualizing data using Google </a:t>
            </a:r>
            <a:r>
              <a:rPr lang="en-US" sz="2000" dirty="0" err="1" smtClean="0"/>
              <a:t>Colab</a:t>
            </a:r>
            <a:endParaRPr lang="en-US" sz="2000" dirty="0" smtClean="0"/>
          </a:p>
          <a:p>
            <a:r>
              <a:rPr lang="en-US" sz="2000" dirty="0" smtClean="0"/>
              <a:t>Explanation of the Code using Google </a:t>
            </a:r>
            <a:r>
              <a:rPr lang="en-US" sz="2000" dirty="0" err="1" smtClean="0"/>
              <a:t>Colab</a:t>
            </a:r>
            <a:endParaRPr lang="en-US" sz="2000" dirty="0" smtClean="0"/>
          </a:p>
          <a:p>
            <a:r>
              <a:rPr lang="en-US" sz="2000" dirty="0" smtClean="0"/>
              <a:t>Models of training and testing the dataset</a:t>
            </a:r>
          </a:p>
          <a:p>
            <a:pPr>
              <a:buAutoNum type="arabicPeriod"/>
            </a:pPr>
            <a:r>
              <a:rPr lang="en-US" sz="2000" dirty="0"/>
              <a:t>Loan prediction using logistic regression</a:t>
            </a:r>
          </a:p>
          <a:p>
            <a:pPr>
              <a:buAutoNum type="arabicPeriod"/>
            </a:pPr>
            <a:r>
              <a:rPr lang="en-US" sz="2000" dirty="0"/>
              <a:t>Loan prediction using random forest classification</a:t>
            </a:r>
          </a:p>
          <a:p>
            <a:pPr>
              <a:buAutoNum type="arabicPeriod"/>
            </a:pPr>
            <a:r>
              <a:rPr lang="en-US" sz="2000" dirty="0"/>
              <a:t>Loan prediction using decision tree </a:t>
            </a:r>
            <a:r>
              <a:rPr lang="en-US" sz="2000" dirty="0" smtClean="0"/>
              <a:t>classification</a:t>
            </a:r>
          </a:p>
          <a:p>
            <a:r>
              <a:rPr lang="en-US" sz="2000" dirty="0" smtClean="0"/>
              <a:t>Loan Prediction models Comparison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3037774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350888" cy="665018"/>
          </a:xfrm>
        </p:spPr>
        <p:txBody>
          <a:bodyPr>
            <a:normAutofit fontScale="90000"/>
          </a:bodyPr>
          <a:lstStyle/>
          <a:p>
            <a:r>
              <a:rPr lang="en-US" dirty="0"/>
              <a:t>Loan prediction using Logistic Regression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373810424"/>
              </p:ext>
            </p:extLst>
          </p:nvPr>
        </p:nvGraphicFramePr>
        <p:xfrm>
          <a:off x="374069" y="2650499"/>
          <a:ext cx="10196953" cy="3881435"/>
        </p:xfrm>
        <a:graphic>
          <a:graphicData uri="http://schemas.openxmlformats.org/drawingml/2006/table">
            <a:tbl>
              <a:tblPr/>
              <a:tblGrid>
                <a:gridCol w="784381">
                  <a:extLst>
                    <a:ext uri="{9D8B030D-6E8A-4147-A177-3AD203B41FA5}">
                      <a16:colId xmlns:a16="http://schemas.microsoft.com/office/drawing/2014/main" xmlns="" val="3434498448"/>
                    </a:ext>
                  </a:extLst>
                </a:gridCol>
                <a:gridCol w="784381">
                  <a:extLst>
                    <a:ext uri="{9D8B030D-6E8A-4147-A177-3AD203B41FA5}">
                      <a16:colId xmlns:a16="http://schemas.microsoft.com/office/drawing/2014/main" xmlns="" val="2118599400"/>
                    </a:ext>
                  </a:extLst>
                </a:gridCol>
                <a:gridCol w="784381">
                  <a:extLst>
                    <a:ext uri="{9D8B030D-6E8A-4147-A177-3AD203B41FA5}">
                      <a16:colId xmlns:a16="http://schemas.microsoft.com/office/drawing/2014/main" xmlns="" val="438369558"/>
                    </a:ext>
                  </a:extLst>
                </a:gridCol>
                <a:gridCol w="784381">
                  <a:extLst>
                    <a:ext uri="{9D8B030D-6E8A-4147-A177-3AD203B41FA5}">
                      <a16:colId xmlns:a16="http://schemas.microsoft.com/office/drawing/2014/main" xmlns="" val="797909508"/>
                    </a:ext>
                  </a:extLst>
                </a:gridCol>
                <a:gridCol w="784381">
                  <a:extLst>
                    <a:ext uri="{9D8B030D-6E8A-4147-A177-3AD203B41FA5}">
                      <a16:colId xmlns:a16="http://schemas.microsoft.com/office/drawing/2014/main" xmlns="" val="744203040"/>
                    </a:ext>
                  </a:extLst>
                </a:gridCol>
                <a:gridCol w="784381">
                  <a:extLst>
                    <a:ext uri="{9D8B030D-6E8A-4147-A177-3AD203B41FA5}">
                      <a16:colId xmlns:a16="http://schemas.microsoft.com/office/drawing/2014/main" xmlns="" val="419194522"/>
                    </a:ext>
                  </a:extLst>
                </a:gridCol>
                <a:gridCol w="784381">
                  <a:extLst>
                    <a:ext uri="{9D8B030D-6E8A-4147-A177-3AD203B41FA5}">
                      <a16:colId xmlns:a16="http://schemas.microsoft.com/office/drawing/2014/main" xmlns="" val="3691644647"/>
                    </a:ext>
                  </a:extLst>
                </a:gridCol>
                <a:gridCol w="784381">
                  <a:extLst>
                    <a:ext uri="{9D8B030D-6E8A-4147-A177-3AD203B41FA5}">
                      <a16:colId xmlns:a16="http://schemas.microsoft.com/office/drawing/2014/main" xmlns="" val="160666566"/>
                    </a:ext>
                  </a:extLst>
                </a:gridCol>
                <a:gridCol w="784381">
                  <a:extLst>
                    <a:ext uri="{9D8B030D-6E8A-4147-A177-3AD203B41FA5}">
                      <a16:colId xmlns:a16="http://schemas.microsoft.com/office/drawing/2014/main" xmlns="" val="1569539734"/>
                    </a:ext>
                  </a:extLst>
                </a:gridCol>
                <a:gridCol w="784381">
                  <a:extLst>
                    <a:ext uri="{9D8B030D-6E8A-4147-A177-3AD203B41FA5}">
                      <a16:colId xmlns:a16="http://schemas.microsoft.com/office/drawing/2014/main" xmlns="" val="1852464649"/>
                    </a:ext>
                  </a:extLst>
                </a:gridCol>
                <a:gridCol w="784381">
                  <a:extLst>
                    <a:ext uri="{9D8B030D-6E8A-4147-A177-3AD203B41FA5}">
                      <a16:colId xmlns:a16="http://schemas.microsoft.com/office/drawing/2014/main" xmlns="" val="3407953322"/>
                    </a:ext>
                  </a:extLst>
                </a:gridCol>
                <a:gridCol w="784381">
                  <a:extLst>
                    <a:ext uri="{9D8B030D-6E8A-4147-A177-3AD203B41FA5}">
                      <a16:colId xmlns:a16="http://schemas.microsoft.com/office/drawing/2014/main" xmlns="" val="1265534159"/>
                    </a:ext>
                  </a:extLst>
                </a:gridCol>
                <a:gridCol w="784381">
                  <a:extLst>
                    <a:ext uri="{9D8B030D-6E8A-4147-A177-3AD203B41FA5}">
                      <a16:colId xmlns:a16="http://schemas.microsoft.com/office/drawing/2014/main" xmlns="" val="1289918971"/>
                    </a:ext>
                  </a:extLst>
                </a:gridCol>
              </a:tblGrid>
              <a:tr h="1024268">
                <a:tc>
                  <a:txBody>
                    <a:bodyPr/>
                    <a:lstStyle/>
                    <a:p>
                      <a:pPr algn="r"/>
                      <a:r>
                        <a:rPr lang="en-US" sz="1100" b="1">
                          <a:effectLst/>
                        </a:rPr>
                        <a:t>Loan_ID</a:t>
                      </a:r>
                    </a:p>
                  </a:txBody>
                  <a:tcPr marL="53909" marR="53909" marT="26954" marB="26954" anchor="ctr">
                    <a:lnL>
                      <a:noFill/>
                    </a:lnL>
                    <a:lnR>
                      <a:noFill/>
                    </a:lnR>
                    <a:lnT>
                      <a:noFill/>
                    </a:lnT>
                    <a:lnB>
                      <a:noFill/>
                    </a:lnB>
                  </a:tcPr>
                </a:tc>
                <a:tc>
                  <a:txBody>
                    <a:bodyPr/>
                    <a:lstStyle/>
                    <a:p>
                      <a:pPr algn="r"/>
                      <a:r>
                        <a:rPr lang="en-US" sz="1100" b="1">
                          <a:effectLst/>
                        </a:rPr>
                        <a:t>Gender</a:t>
                      </a:r>
                    </a:p>
                  </a:txBody>
                  <a:tcPr marL="53909" marR="53909" marT="26954" marB="26954" anchor="ctr">
                    <a:lnL>
                      <a:noFill/>
                    </a:lnL>
                    <a:lnR>
                      <a:noFill/>
                    </a:lnR>
                    <a:lnT>
                      <a:noFill/>
                    </a:lnT>
                    <a:lnB>
                      <a:noFill/>
                    </a:lnB>
                  </a:tcPr>
                </a:tc>
                <a:tc>
                  <a:txBody>
                    <a:bodyPr/>
                    <a:lstStyle/>
                    <a:p>
                      <a:pPr algn="r"/>
                      <a:r>
                        <a:rPr lang="en-US" sz="1100" b="1">
                          <a:effectLst/>
                        </a:rPr>
                        <a:t>Married</a:t>
                      </a:r>
                    </a:p>
                  </a:txBody>
                  <a:tcPr marL="53909" marR="53909" marT="26954" marB="26954" anchor="ctr">
                    <a:lnL>
                      <a:noFill/>
                    </a:lnL>
                    <a:lnR>
                      <a:noFill/>
                    </a:lnR>
                    <a:lnT>
                      <a:noFill/>
                    </a:lnT>
                    <a:lnB>
                      <a:noFill/>
                    </a:lnB>
                  </a:tcPr>
                </a:tc>
                <a:tc>
                  <a:txBody>
                    <a:bodyPr/>
                    <a:lstStyle/>
                    <a:p>
                      <a:pPr algn="r"/>
                      <a:r>
                        <a:rPr lang="en-US" sz="1100" b="1">
                          <a:effectLst/>
                        </a:rPr>
                        <a:t>Dependents</a:t>
                      </a:r>
                    </a:p>
                  </a:txBody>
                  <a:tcPr marL="53909" marR="53909" marT="26954" marB="26954" anchor="ctr">
                    <a:lnL>
                      <a:noFill/>
                    </a:lnL>
                    <a:lnR>
                      <a:noFill/>
                    </a:lnR>
                    <a:lnT>
                      <a:noFill/>
                    </a:lnT>
                    <a:lnB>
                      <a:noFill/>
                    </a:lnB>
                  </a:tcPr>
                </a:tc>
                <a:tc>
                  <a:txBody>
                    <a:bodyPr/>
                    <a:lstStyle/>
                    <a:p>
                      <a:pPr algn="r"/>
                      <a:r>
                        <a:rPr lang="en-US" sz="1100" b="1">
                          <a:effectLst/>
                        </a:rPr>
                        <a:t>Education</a:t>
                      </a:r>
                    </a:p>
                  </a:txBody>
                  <a:tcPr marL="53909" marR="53909" marT="26954" marB="26954" anchor="ctr">
                    <a:lnL>
                      <a:noFill/>
                    </a:lnL>
                    <a:lnR>
                      <a:noFill/>
                    </a:lnR>
                    <a:lnT>
                      <a:noFill/>
                    </a:lnT>
                    <a:lnB>
                      <a:noFill/>
                    </a:lnB>
                  </a:tcPr>
                </a:tc>
                <a:tc>
                  <a:txBody>
                    <a:bodyPr/>
                    <a:lstStyle/>
                    <a:p>
                      <a:pPr algn="r"/>
                      <a:r>
                        <a:rPr lang="en-US" sz="1100" b="1">
                          <a:effectLst/>
                        </a:rPr>
                        <a:t>Self_Employed</a:t>
                      </a:r>
                    </a:p>
                  </a:txBody>
                  <a:tcPr marL="53909" marR="53909" marT="26954" marB="26954" anchor="ctr">
                    <a:lnL>
                      <a:noFill/>
                    </a:lnL>
                    <a:lnR>
                      <a:noFill/>
                    </a:lnR>
                    <a:lnT>
                      <a:noFill/>
                    </a:lnT>
                    <a:lnB>
                      <a:noFill/>
                    </a:lnB>
                  </a:tcPr>
                </a:tc>
                <a:tc>
                  <a:txBody>
                    <a:bodyPr/>
                    <a:lstStyle/>
                    <a:p>
                      <a:pPr algn="r"/>
                      <a:r>
                        <a:rPr lang="en-US" sz="1100" b="1">
                          <a:effectLst/>
                        </a:rPr>
                        <a:t>ApplicantIncome</a:t>
                      </a:r>
                    </a:p>
                  </a:txBody>
                  <a:tcPr marL="53909" marR="53909" marT="26954" marB="26954" anchor="ctr">
                    <a:lnL>
                      <a:noFill/>
                    </a:lnL>
                    <a:lnR>
                      <a:noFill/>
                    </a:lnR>
                    <a:lnT>
                      <a:noFill/>
                    </a:lnT>
                    <a:lnB>
                      <a:noFill/>
                    </a:lnB>
                  </a:tcPr>
                </a:tc>
                <a:tc>
                  <a:txBody>
                    <a:bodyPr/>
                    <a:lstStyle/>
                    <a:p>
                      <a:pPr algn="r"/>
                      <a:r>
                        <a:rPr lang="en-US" sz="1100" b="1">
                          <a:effectLst/>
                        </a:rPr>
                        <a:t>CoapplicantIncome</a:t>
                      </a:r>
                    </a:p>
                  </a:txBody>
                  <a:tcPr marL="53909" marR="53909" marT="26954" marB="26954" anchor="ctr">
                    <a:lnL>
                      <a:noFill/>
                    </a:lnL>
                    <a:lnR>
                      <a:noFill/>
                    </a:lnR>
                    <a:lnT>
                      <a:noFill/>
                    </a:lnT>
                    <a:lnB>
                      <a:noFill/>
                    </a:lnB>
                  </a:tcPr>
                </a:tc>
                <a:tc>
                  <a:txBody>
                    <a:bodyPr/>
                    <a:lstStyle/>
                    <a:p>
                      <a:pPr algn="r"/>
                      <a:r>
                        <a:rPr lang="en-US" sz="1100" b="1">
                          <a:effectLst/>
                        </a:rPr>
                        <a:t>LoanAmount</a:t>
                      </a:r>
                    </a:p>
                  </a:txBody>
                  <a:tcPr marL="53909" marR="53909" marT="26954" marB="26954" anchor="ctr">
                    <a:lnL>
                      <a:noFill/>
                    </a:lnL>
                    <a:lnR>
                      <a:noFill/>
                    </a:lnR>
                    <a:lnT>
                      <a:noFill/>
                    </a:lnT>
                    <a:lnB>
                      <a:noFill/>
                    </a:lnB>
                  </a:tcPr>
                </a:tc>
                <a:tc>
                  <a:txBody>
                    <a:bodyPr/>
                    <a:lstStyle/>
                    <a:p>
                      <a:pPr algn="r"/>
                      <a:r>
                        <a:rPr lang="en-US" sz="1100" b="1">
                          <a:effectLst/>
                        </a:rPr>
                        <a:t>Loan_Amount_Term</a:t>
                      </a:r>
                    </a:p>
                  </a:txBody>
                  <a:tcPr marL="53909" marR="53909" marT="26954" marB="26954" anchor="ctr">
                    <a:lnL>
                      <a:noFill/>
                    </a:lnL>
                    <a:lnR>
                      <a:noFill/>
                    </a:lnR>
                    <a:lnT>
                      <a:noFill/>
                    </a:lnT>
                    <a:lnB>
                      <a:noFill/>
                    </a:lnB>
                  </a:tcPr>
                </a:tc>
                <a:tc>
                  <a:txBody>
                    <a:bodyPr/>
                    <a:lstStyle/>
                    <a:p>
                      <a:pPr algn="r"/>
                      <a:r>
                        <a:rPr lang="en-US" sz="1100" b="1">
                          <a:effectLst/>
                        </a:rPr>
                        <a:t>Credit_History</a:t>
                      </a:r>
                    </a:p>
                  </a:txBody>
                  <a:tcPr marL="53909" marR="53909" marT="26954" marB="26954" anchor="ctr">
                    <a:lnL>
                      <a:noFill/>
                    </a:lnL>
                    <a:lnR>
                      <a:noFill/>
                    </a:lnR>
                    <a:lnT>
                      <a:noFill/>
                    </a:lnT>
                    <a:lnB>
                      <a:noFill/>
                    </a:lnB>
                  </a:tcPr>
                </a:tc>
                <a:tc>
                  <a:txBody>
                    <a:bodyPr/>
                    <a:lstStyle/>
                    <a:p>
                      <a:pPr algn="r"/>
                      <a:r>
                        <a:rPr lang="en-US" sz="1100" b="1">
                          <a:effectLst/>
                        </a:rPr>
                        <a:t>Property_Area</a:t>
                      </a:r>
                    </a:p>
                  </a:txBody>
                  <a:tcPr marL="53909" marR="53909" marT="26954" marB="26954" anchor="ctr">
                    <a:lnL>
                      <a:noFill/>
                    </a:lnL>
                    <a:lnR>
                      <a:noFill/>
                    </a:lnR>
                    <a:lnT>
                      <a:noFill/>
                    </a:lnT>
                    <a:lnB>
                      <a:noFill/>
                    </a:lnB>
                  </a:tcPr>
                </a:tc>
                <a:tc>
                  <a:txBody>
                    <a:bodyPr/>
                    <a:lstStyle/>
                    <a:p>
                      <a:endParaRPr lang="en-US" sz="1100" dirty="0"/>
                    </a:p>
                  </a:txBody>
                  <a:tcPr marL="53909" marR="53909" marT="26954" marB="26954">
                    <a:lnL>
                      <a:noFill/>
                    </a:lnL>
                  </a:tcPr>
                </a:tc>
                <a:extLst>
                  <a:ext uri="{0D108BD9-81ED-4DB2-BD59-A6C34878D82A}">
                    <a16:rowId xmlns:a16="http://schemas.microsoft.com/office/drawing/2014/main" xmlns="" val="1462540430"/>
                  </a:ext>
                </a:extLst>
              </a:tr>
              <a:tr h="539088">
                <a:tc>
                  <a:txBody>
                    <a:bodyPr/>
                    <a:lstStyle/>
                    <a:p>
                      <a:pPr algn="r"/>
                      <a:r>
                        <a:rPr lang="en-US" sz="1100" dirty="0">
                          <a:effectLst/>
                        </a:rPr>
                        <a:t>LP001015</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5720</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110.0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B>
                      <a:noFill/>
                    </a:lnB>
                  </a:tcPr>
                </a:tc>
                <a:extLst>
                  <a:ext uri="{0D108BD9-81ED-4DB2-BD59-A6C34878D82A}">
                    <a16:rowId xmlns:a16="http://schemas.microsoft.com/office/drawing/2014/main" xmlns="" val="1847315399"/>
                  </a:ext>
                </a:extLst>
              </a:tr>
              <a:tr h="539088">
                <a:tc>
                  <a:txBody>
                    <a:bodyPr/>
                    <a:lstStyle/>
                    <a:p>
                      <a:pPr algn="r"/>
                      <a:r>
                        <a:rPr lang="en-US" sz="1100">
                          <a:effectLst/>
                        </a:rPr>
                        <a:t>LP001022</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1</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dirty="0">
                          <a:effectLst/>
                        </a:rPr>
                        <a:t>3076</a:t>
                      </a:r>
                    </a:p>
                  </a:txBody>
                  <a:tcPr marL="53909" marR="53909" marT="26954" marB="26954" anchor="ctr">
                    <a:lnL>
                      <a:noFill/>
                    </a:lnL>
                    <a:lnR>
                      <a:noFill/>
                    </a:lnR>
                    <a:lnT>
                      <a:noFill/>
                    </a:lnT>
                    <a:lnB>
                      <a:noFill/>
                    </a:lnB>
                  </a:tcPr>
                </a:tc>
                <a:tc>
                  <a:txBody>
                    <a:bodyPr/>
                    <a:lstStyle/>
                    <a:p>
                      <a:pPr algn="r"/>
                      <a:r>
                        <a:rPr lang="en-US" sz="1100">
                          <a:effectLst/>
                        </a:rPr>
                        <a:t>1500</a:t>
                      </a:r>
                    </a:p>
                  </a:txBody>
                  <a:tcPr marL="53909" marR="53909" marT="26954" marB="26954" anchor="ctr">
                    <a:lnL>
                      <a:noFill/>
                    </a:lnL>
                    <a:lnR>
                      <a:noFill/>
                    </a:lnR>
                    <a:lnT>
                      <a:noFill/>
                    </a:lnT>
                    <a:lnB>
                      <a:noFill/>
                    </a:lnB>
                  </a:tcPr>
                </a:tc>
                <a:tc>
                  <a:txBody>
                    <a:bodyPr/>
                    <a:lstStyle/>
                    <a:p>
                      <a:pPr algn="r"/>
                      <a:r>
                        <a:rPr lang="en-US" sz="1100">
                          <a:effectLst/>
                        </a:rPr>
                        <a:t>126.0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xmlns="" val="2714511139"/>
                  </a:ext>
                </a:extLst>
              </a:tr>
              <a:tr h="539088">
                <a:tc>
                  <a:txBody>
                    <a:bodyPr/>
                    <a:lstStyle/>
                    <a:p>
                      <a:pPr algn="r"/>
                      <a:r>
                        <a:rPr lang="en-US" sz="1100">
                          <a:effectLst/>
                        </a:rPr>
                        <a:t>LP001031</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2</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dirty="0">
                          <a:effectLst/>
                        </a:rPr>
                        <a:t>No</a:t>
                      </a:r>
                    </a:p>
                  </a:txBody>
                  <a:tcPr marL="53909" marR="53909" marT="26954" marB="26954" anchor="ctr">
                    <a:lnL>
                      <a:noFill/>
                    </a:lnL>
                    <a:lnR>
                      <a:noFill/>
                    </a:lnR>
                    <a:lnT>
                      <a:noFill/>
                    </a:lnT>
                    <a:lnB>
                      <a:noFill/>
                    </a:lnB>
                  </a:tcPr>
                </a:tc>
                <a:tc>
                  <a:txBody>
                    <a:bodyPr/>
                    <a:lstStyle/>
                    <a:p>
                      <a:pPr algn="r"/>
                      <a:r>
                        <a:rPr lang="en-US" sz="1100">
                          <a:effectLst/>
                        </a:rPr>
                        <a:t>5000</a:t>
                      </a:r>
                    </a:p>
                  </a:txBody>
                  <a:tcPr marL="53909" marR="53909" marT="26954" marB="26954" anchor="ctr">
                    <a:lnL>
                      <a:noFill/>
                    </a:lnL>
                    <a:lnR>
                      <a:noFill/>
                    </a:lnR>
                    <a:lnT>
                      <a:noFill/>
                    </a:lnT>
                    <a:lnB>
                      <a:noFill/>
                    </a:lnB>
                  </a:tcPr>
                </a:tc>
                <a:tc>
                  <a:txBody>
                    <a:bodyPr/>
                    <a:lstStyle/>
                    <a:p>
                      <a:pPr algn="r"/>
                      <a:r>
                        <a:rPr lang="en-US" sz="1100">
                          <a:effectLst/>
                        </a:rPr>
                        <a:t>1800</a:t>
                      </a:r>
                    </a:p>
                  </a:txBody>
                  <a:tcPr marL="53909" marR="53909" marT="26954" marB="26954" anchor="ctr">
                    <a:lnL>
                      <a:noFill/>
                    </a:lnL>
                    <a:lnR>
                      <a:noFill/>
                    </a:lnR>
                    <a:lnT>
                      <a:noFill/>
                    </a:lnT>
                    <a:lnB>
                      <a:noFill/>
                    </a:lnB>
                  </a:tcPr>
                </a:tc>
                <a:tc>
                  <a:txBody>
                    <a:bodyPr/>
                    <a:lstStyle/>
                    <a:p>
                      <a:pPr algn="r"/>
                      <a:r>
                        <a:rPr lang="en-US" sz="1100">
                          <a:effectLst/>
                        </a:rPr>
                        <a:t>208.0</a:t>
                      </a:r>
                    </a:p>
                  </a:txBody>
                  <a:tcPr marL="53909" marR="53909" marT="26954" marB="26954" anchor="ctr">
                    <a:lnL>
                      <a:noFill/>
                    </a:lnL>
                    <a:lnR>
                      <a:noFill/>
                    </a:lnR>
                    <a:lnT>
                      <a:noFill/>
                    </a:lnT>
                    <a:lnB>
                      <a:noFill/>
                    </a:lnB>
                  </a:tcPr>
                </a:tc>
                <a:tc>
                  <a:txBody>
                    <a:bodyPr/>
                    <a:lstStyle/>
                    <a:p>
                      <a:pPr algn="r"/>
                      <a:r>
                        <a:rPr lang="en-US" sz="1100" dirty="0">
                          <a:effectLst/>
                        </a:rPr>
                        <a:t>360.0</a:t>
                      </a:r>
                    </a:p>
                  </a:txBody>
                  <a:tcPr marL="53909" marR="53909" marT="26954" marB="26954" anchor="ctr">
                    <a:lnL>
                      <a:noFill/>
                    </a:lnL>
                    <a:lnR>
                      <a:noFill/>
                    </a:lnR>
                    <a:lnT>
                      <a:noFill/>
                    </a:lnT>
                    <a:lnB>
                      <a:noFill/>
                    </a:lnB>
                  </a:tcPr>
                </a:tc>
                <a:tc>
                  <a:txBody>
                    <a:bodyPr/>
                    <a:lstStyle/>
                    <a:p>
                      <a:pPr algn="r"/>
                      <a:r>
                        <a:rPr lang="en-US" sz="1100">
                          <a:effectLst/>
                        </a:rPr>
                        <a:t>1.0</a:t>
                      </a: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endParaRPr lang="en-US"/>
                    </a:p>
                  </a:txBody>
                  <a:tcPr marL="53909" marR="53909" marT="26954" marB="26954" anchor="ctr">
                    <a:lnL>
                      <a:noFill/>
                    </a:lnL>
                    <a:lnR>
                      <a:noFill/>
                    </a:lnR>
                    <a:lnT>
                      <a:noFill/>
                    </a:lnT>
                    <a:lnB>
                      <a:noFill/>
                    </a:lnB>
                  </a:tcPr>
                </a:tc>
                <a:extLst>
                  <a:ext uri="{0D108BD9-81ED-4DB2-BD59-A6C34878D82A}">
                    <a16:rowId xmlns:a16="http://schemas.microsoft.com/office/drawing/2014/main" xmlns="" val="3834360526"/>
                  </a:ext>
                </a:extLst>
              </a:tr>
              <a:tr h="539088">
                <a:tc>
                  <a:txBody>
                    <a:bodyPr/>
                    <a:lstStyle/>
                    <a:p>
                      <a:pPr algn="r"/>
                      <a:r>
                        <a:rPr lang="en-US" sz="1100">
                          <a:effectLst/>
                        </a:rPr>
                        <a:t>LP001035</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Yes</a:t>
                      </a:r>
                    </a:p>
                  </a:txBody>
                  <a:tcPr marL="53909" marR="53909" marT="26954" marB="26954" anchor="ctr">
                    <a:lnL>
                      <a:noFill/>
                    </a:lnL>
                    <a:lnR>
                      <a:noFill/>
                    </a:lnR>
                    <a:lnT>
                      <a:noFill/>
                    </a:lnT>
                    <a:lnB>
                      <a:noFill/>
                    </a:lnB>
                  </a:tcPr>
                </a:tc>
                <a:tc>
                  <a:txBody>
                    <a:bodyPr/>
                    <a:lstStyle/>
                    <a:p>
                      <a:pPr algn="r"/>
                      <a:r>
                        <a:rPr lang="en-US" sz="1100">
                          <a:effectLst/>
                        </a:rPr>
                        <a:t>2</a:t>
                      </a:r>
                    </a:p>
                  </a:txBody>
                  <a:tcPr marL="53909" marR="53909" marT="26954" marB="26954" anchor="ctr">
                    <a:lnL>
                      <a:noFill/>
                    </a:lnL>
                    <a:lnR>
                      <a:noFill/>
                    </a:lnR>
                    <a:lnT>
                      <a:noFill/>
                    </a:lnT>
                    <a:lnB>
                      <a:noFill/>
                    </a:lnB>
                  </a:tcPr>
                </a:tc>
                <a:tc>
                  <a:txBody>
                    <a:bodyPr/>
                    <a:lstStyle/>
                    <a:p>
                      <a:pPr algn="r"/>
                      <a:r>
                        <a:rPr lang="en-US" sz="1100">
                          <a:effectLst/>
                        </a:rPr>
                        <a:t>Graduate</a:t>
                      </a:r>
                    </a:p>
                  </a:txBody>
                  <a:tcPr marL="53909" marR="53909" marT="26954" marB="26954" anchor="ctr">
                    <a:lnL>
                      <a:noFill/>
                    </a:lnL>
                    <a:lnR>
                      <a:noFill/>
                    </a:lnR>
                    <a:lnT>
                      <a:noFill/>
                    </a:lnT>
                    <a:lnB>
                      <a:noFill/>
                    </a:lnB>
                  </a:tcPr>
                </a:tc>
                <a:tc>
                  <a:txBody>
                    <a:bodyPr/>
                    <a:lstStyle/>
                    <a:p>
                      <a:pPr algn="r"/>
                      <a:r>
                        <a:rPr lang="en-US" sz="1100" dirty="0">
                          <a:effectLst/>
                        </a:rPr>
                        <a:t>No</a:t>
                      </a:r>
                    </a:p>
                  </a:txBody>
                  <a:tcPr marL="53909" marR="53909" marT="26954" marB="26954" anchor="ctr">
                    <a:lnL>
                      <a:noFill/>
                    </a:lnL>
                    <a:lnR>
                      <a:noFill/>
                    </a:lnR>
                    <a:lnT>
                      <a:noFill/>
                    </a:lnT>
                    <a:lnB>
                      <a:noFill/>
                    </a:lnB>
                  </a:tcPr>
                </a:tc>
                <a:tc>
                  <a:txBody>
                    <a:bodyPr/>
                    <a:lstStyle/>
                    <a:p>
                      <a:pPr algn="r"/>
                      <a:r>
                        <a:rPr lang="en-US" sz="1100" dirty="0">
                          <a:effectLst/>
                        </a:rPr>
                        <a:t>2340</a:t>
                      </a:r>
                    </a:p>
                  </a:txBody>
                  <a:tcPr marL="53909" marR="53909" marT="26954" marB="26954" anchor="ctr">
                    <a:lnL>
                      <a:noFill/>
                    </a:lnL>
                    <a:lnR>
                      <a:noFill/>
                    </a:lnR>
                    <a:lnT>
                      <a:noFill/>
                    </a:lnT>
                    <a:lnB>
                      <a:noFill/>
                    </a:lnB>
                  </a:tcPr>
                </a:tc>
                <a:tc>
                  <a:txBody>
                    <a:bodyPr/>
                    <a:lstStyle/>
                    <a:p>
                      <a:pPr algn="r"/>
                      <a:r>
                        <a:rPr lang="en-US" sz="1100" dirty="0">
                          <a:effectLst/>
                        </a:rPr>
                        <a:t>2546</a:t>
                      </a:r>
                    </a:p>
                  </a:txBody>
                  <a:tcPr marL="53909" marR="53909" marT="26954" marB="26954" anchor="ctr">
                    <a:lnL>
                      <a:noFill/>
                    </a:lnL>
                    <a:lnR>
                      <a:noFill/>
                    </a:lnR>
                    <a:lnT>
                      <a:noFill/>
                    </a:lnT>
                    <a:lnB>
                      <a:noFill/>
                    </a:lnB>
                  </a:tcPr>
                </a:tc>
                <a:tc>
                  <a:txBody>
                    <a:bodyPr/>
                    <a:lstStyle/>
                    <a:p>
                      <a:pPr algn="r"/>
                      <a:r>
                        <a:rPr lang="en-US" sz="1100" dirty="0">
                          <a:effectLst/>
                        </a:rPr>
                        <a:t>100.0</a:t>
                      </a:r>
                    </a:p>
                  </a:txBody>
                  <a:tcPr marL="53909" marR="53909" marT="26954" marB="26954" anchor="ctr">
                    <a:lnL>
                      <a:noFill/>
                    </a:lnL>
                    <a:lnR>
                      <a:noFill/>
                    </a:lnR>
                    <a:lnT>
                      <a:noFill/>
                    </a:lnT>
                    <a:lnB>
                      <a:noFill/>
                    </a:lnB>
                  </a:tcPr>
                </a:tc>
                <a:tc>
                  <a:txBody>
                    <a:bodyPr/>
                    <a:lstStyle/>
                    <a:p>
                      <a:pPr algn="r"/>
                      <a:r>
                        <a:rPr lang="en-US" sz="1100" dirty="0">
                          <a:effectLst/>
                        </a:rPr>
                        <a:t>360.0</a:t>
                      </a:r>
                    </a:p>
                  </a:txBody>
                  <a:tcPr marL="53909" marR="53909" marT="26954" marB="26954" anchor="ctr">
                    <a:lnL>
                      <a:noFill/>
                    </a:lnL>
                    <a:lnR>
                      <a:noFill/>
                    </a:lnR>
                    <a:lnT>
                      <a:noFill/>
                    </a:lnT>
                    <a:lnB>
                      <a:noFill/>
                    </a:lnB>
                  </a:tcPr>
                </a:tc>
                <a:tc>
                  <a:txBody>
                    <a:bodyPr/>
                    <a:lstStyle/>
                    <a:p>
                      <a:pPr algn="r"/>
                      <a:r>
                        <a:rPr lang="en-US" sz="1100" dirty="0" err="1">
                          <a:effectLst/>
                        </a:rPr>
                        <a:t>NaN</a:t>
                      </a:r>
                      <a:endParaRPr lang="en-US" sz="1100" dirty="0">
                        <a:effectLst/>
                      </a:endParaRPr>
                    </a:p>
                  </a:txBody>
                  <a:tcPr marL="53909" marR="53909" marT="26954" marB="26954" anchor="ctr">
                    <a:lnL>
                      <a:noFill/>
                    </a:lnL>
                    <a:lnR>
                      <a:noFill/>
                    </a:lnR>
                    <a:lnT>
                      <a:noFill/>
                    </a:lnT>
                    <a:lnB>
                      <a:noFill/>
                    </a:lnB>
                  </a:tcPr>
                </a:tc>
                <a:tc>
                  <a:txBody>
                    <a:bodyPr/>
                    <a:lstStyle/>
                    <a:p>
                      <a:pPr algn="r"/>
                      <a:r>
                        <a:rPr lang="en-US" sz="1100">
                          <a:effectLst/>
                        </a:rPr>
                        <a:t>Urban</a:t>
                      </a:r>
                    </a:p>
                  </a:txBody>
                  <a:tcPr marL="53909" marR="53909" marT="26954" marB="26954" anchor="ctr">
                    <a:lnL>
                      <a:noFill/>
                    </a:lnL>
                    <a:lnR>
                      <a:noFill/>
                    </a:lnR>
                    <a:lnT>
                      <a:noFill/>
                    </a:lnT>
                    <a:lnB>
                      <a:noFill/>
                    </a:lnB>
                  </a:tcPr>
                </a:tc>
                <a:tc>
                  <a:txBody>
                    <a:bodyPr/>
                    <a:lstStyle/>
                    <a:p>
                      <a:endParaRPr lang="en-US" dirty="0"/>
                    </a:p>
                  </a:txBody>
                  <a:tcPr marL="53909" marR="53909" marT="26954" marB="26954" anchor="ctr">
                    <a:lnL>
                      <a:noFill/>
                    </a:lnL>
                    <a:lnR>
                      <a:noFill/>
                    </a:lnR>
                    <a:lnT>
                      <a:noFill/>
                    </a:lnT>
                    <a:lnB>
                      <a:noFill/>
                    </a:lnB>
                  </a:tcPr>
                </a:tc>
                <a:extLst>
                  <a:ext uri="{0D108BD9-81ED-4DB2-BD59-A6C34878D82A}">
                    <a16:rowId xmlns:a16="http://schemas.microsoft.com/office/drawing/2014/main" xmlns="" val="512224660"/>
                  </a:ext>
                </a:extLst>
              </a:tr>
              <a:tr h="700815">
                <a:tc>
                  <a:txBody>
                    <a:bodyPr/>
                    <a:lstStyle/>
                    <a:p>
                      <a:pPr algn="r"/>
                      <a:r>
                        <a:rPr lang="en-US" sz="1100">
                          <a:effectLst/>
                        </a:rPr>
                        <a:t>LP001051</a:t>
                      </a:r>
                    </a:p>
                  </a:txBody>
                  <a:tcPr marL="53909" marR="53909" marT="26954" marB="26954" anchor="ctr">
                    <a:lnL>
                      <a:noFill/>
                    </a:lnL>
                    <a:lnR>
                      <a:noFill/>
                    </a:lnR>
                    <a:lnT>
                      <a:noFill/>
                    </a:lnT>
                    <a:lnB>
                      <a:noFill/>
                    </a:lnB>
                  </a:tcPr>
                </a:tc>
                <a:tc>
                  <a:txBody>
                    <a:bodyPr/>
                    <a:lstStyle/>
                    <a:p>
                      <a:pPr algn="r"/>
                      <a:r>
                        <a:rPr lang="en-US" sz="1100">
                          <a:effectLst/>
                        </a:rPr>
                        <a:t>Male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Not Graduate</a:t>
                      </a:r>
                    </a:p>
                  </a:txBody>
                  <a:tcPr marL="53909" marR="53909" marT="26954" marB="26954" anchor="ctr">
                    <a:lnL>
                      <a:noFill/>
                    </a:lnL>
                    <a:lnR>
                      <a:noFill/>
                    </a:lnR>
                    <a:lnT>
                      <a:noFill/>
                    </a:lnT>
                    <a:lnB>
                      <a:noFill/>
                    </a:lnB>
                  </a:tcPr>
                </a:tc>
                <a:tc>
                  <a:txBody>
                    <a:bodyPr/>
                    <a:lstStyle/>
                    <a:p>
                      <a:pPr algn="r"/>
                      <a:r>
                        <a:rPr lang="en-US" sz="1100">
                          <a:effectLst/>
                        </a:rPr>
                        <a:t>No</a:t>
                      </a:r>
                    </a:p>
                  </a:txBody>
                  <a:tcPr marL="53909" marR="53909" marT="26954" marB="26954" anchor="ctr">
                    <a:lnL>
                      <a:noFill/>
                    </a:lnL>
                    <a:lnR>
                      <a:noFill/>
                    </a:lnR>
                    <a:lnT>
                      <a:noFill/>
                    </a:lnT>
                    <a:lnB>
                      <a:noFill/>
                    </a:lnB>
                  </a:tcPr>
                </a:tc>
                <a:tc>
                  <a:txBody>
                    <a:bodyPr/>
                    <a:lstStyle/>
                    <a:p>
                      <a:pPr algn="r"/>
                      <a:r>
                        <a:rPr lang="en-US" sz="1100">
                          <a:effectLst/>
                        </a:rPr>
                        <a:t>3276</a:t>
                      </a:r>
                    </a:p>
                  </a:txBody>
                  <a:tcPr marL="53909" marR="53909" marT="26954" marB="26954" anchor="ctr">
                    <a:lnL>
                      <a:noFill/>
                    </a:lnL>
                    <a:lnR>
                      <a:noFill/>
                    </a:lnR>
                    <a:lnT>
                      <a:noFill/>
                    </a:lnT>
                    <a:lnB>
                      <a:noFill/>
                    </a:lnB>
                  </a:tcPr>
                </a:tc>
                <a:tc>
                  <a:txBody>
                    <a:bodyPr/>
                    <a:lstStyle/>
                    <a:p>
                      <a:pPr algn="r"/>
                      <a:r>
                        <a:rPr lang="en-US" sz="1100">
                          <a:effectLst/>
                        </a:rPr>
                        <a:t>0</a:t>
                      </a:r>
                    </a:p>
                  </a:txBody>
                  <a:tcPr marL="53909" marR="53909" marT="26954" marB="26954" anchor="ctr">
                    <a:lnL>
                      <a:noFill/>
                    </a:lnL>
                    <a:lnR>
                      <a:noFill/>
                    </a:lnR>
                    <a:lnT>
                      <a:noFill/>
                    </a:lnT>
                    <a:lnB>
                      <a:noFill/>
                    </a:lnB>
                  </a:tcPr>
                </a:tc>
                <a:tc>
                  <a:txBody>
                    <a:bodyPr/>
                    <a:lstStyle/>
                    <a:p>
                      <a:pPr algn="r"/>
                      <a:r>
                        <a:rPr lang="en-US" sz="1100">
                          <a:effectLst/>
                        </a:rPr>
                        <a:t>78.0</a:t>
                      </a:r>
                    </a:p>
                  </a:txBody>
                  <a:tcPr marL="53909" marR="53909" marT="26954" marB="26954" anchor="ctr">
                    <a:lnL>
                      <a:noFill/>
                    </a:lnL>
                    <a:lnR>
                      <a:noFill/>
                    </a:lnR>
                    <a:lnT>
                      <a:noFill/>
                    </a:lnT>
                    <a:lnB>
                      <a:noFill/>
                    </a:lnB>
                  </a:tcPr>
                </a:tc>
                <a:tc>
                  <a:txBody>
                    <a:bodyPr/>
                    <a:lstStyle/>
                    <a:p>
                      <a:pPr algn="r"/>
                      <a:r>
                        <a:rPr lang="en-US" sz="1100">
                          <a:effectLst/>
                        </a:rPr>
                        <a:t>360.0</a:t>
                      </a:r>
                    </a:p>
                  </a:txBody>
                  <a:tcPr marL="53909" marR="53909" marT="26954" marB="26954" anchor="ctr">
                    <a:lnL>
                      <a:noFill/>
                    </a:lnL>
                    <a:lnR>
                      <a:noFill/>
                    </a:lnR>
                    <a:lnT>
                      <a:noFill/>
                    </a:lnT>
                    <a:lnB>
                      <a:noFill/>
                    </a:lnB>
                  </a:tcPr>
                </a:tc>
                <a:tc>
                  <a:txBody>
                    <a:bodyPr/>
                    <a:lstStyle/>
                    <a:p>
                      <a:pPr algn="r"/>
                      <a:r>
                        <a:rPr lang="en-US" sz="1100" dirty="0">
                          <a:effectLst/>
                        </a:rPr>
                        <a:t>1.0</a:t>
                      </a:r>
                    </a:p>
                  </a:txBody>
                  <a:tcPr marL="53909" marR="53909" marT="26954" marB="26954" anchor="ctr">
                    <a:lnL>
                      <a:noFill/>
                    </a:lnL>
                    <a:lnR>
                      <a:noFill/>
                    </a:lnR>
                    <a:lnT>
                      <a:noFill/>
                    </a:lnT>
                    <a:lnB>
                      <a:noFill/>
                    </a:lnB>
                  </a:tcPr>
                </a:tc>
                <a:tc>
                  <a:txBody>
                    <a:bodyPr/>
                    <a:lstStyle/>
                    <a:p>
                      <a:pPr algn="r"/>
                      <a:r>
                        <a:rPr lang="en-US" sz="1100" dirty="0">
                          <a:effectLst/>
                        </a:rPr>
                        <a:t>Urban</a:t>
                      </a:r>
                    </a:p>
                  </a:txBody>
                  <a:tcPr marL="53909" marR="53909" marT="26954" marB="26954" anchor="ctr">
                    <a:lnL>
                      <a:noFill/>
                    </a:lnL>
                    <a:lnR>
                      <a:noFill/>
                    </a:lnR>
                    <a:lnT>
                      <a:noFill/>
                    </a:lnT>
                    <a:lnB>
                      <a:noFill/>
                    </a:lnB>
                  </a:tcPr>
                </a:tc>
                <a:tc>
                  <a:txBody>
                    <a:bodyPr/>
                    <a:lstStyle/>
                    <a:p>
                      <a:endParaRPr lang="en-US" dirty="0"/>
                    </a:p>
                  </a:txBody>
                  <a:tcPr marL="53909" marR="53909" marT="26954" marB="26954" anchor="ctr">
                    <a:lnL>
                      <a:noFill/>
                    </a:lnL>
                    <a:lnR>
                      <a:noFill/>
                    </a:lnR>
                    <a:lnT>
                      <a:noFill/>
                    </a:lnT>
                    <a:lnB>
                      <a:noFill/>
                    </a:lnB>
                  </a:tcPr>
                </a:tc>
                <a:extLst>
                  <a:ext uri="{0D108BD9-81ED-4DB2-BD59-A6C34878D82A}">
                    <a16:rowId xmlns:a16="http://schemas.microsoft.com/office/drawing/2014/main" xmlns="" val="3638434858"/>
                  </a:ext>
                </a:extLst>
              </a:tr>
            </a:tbl>
          </a:graphicData>
        </a:graphic>
      </p:graphicFrame>
      <p:sp>
        <p:nvSpPr>
          <p:cNvPr id="5" name="TextBox 4"/>
          <p:cNvSpPr txBox="1"/>
          <p:nvPr/>
        </p:nvSpPr>
        <p:spPr>
          <a:xfrm>
            <a:off x="831269" y="1454727"/>
            <a:ext cx="1003069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 take a look at the top 5 rows of the test set, notice the </a:t>
            </a:r>
            <a:r>
              <a:rPr lang="en-US" sz="2000" dirty="0" err="1" smtClean="0"/>
              <a:t>absense</a:t>
            </a:r>
            <a:r>
              <a:rPr lang="en-US" sz="2000" dirty="0" smtClean="0"/>
              <a:t> of "</a:t>
            </a:r>
            <a:r>
              <a:rPr lang="en-US" sz="2000" dirty="0" err="1" smtClean="0"/>
              <a:t>Loan_Status</a:t>
            </a:r>
            <a:r>
              <a:rPr lang="en-US" sz="2000" dirty="0" smtClean="0"/>
              <a:t>" that we will predict</a:t>
            </a:r>
          </a:p>
          <a:p>
            <a:pPr marL="342900" indent="-342900">
              <a:buFont typeface="Arial" panose="020B0604020202020204" pitchFamily="34" charset="0"/>
              <a:buChar char="•"/>
            </a:pPr>
            <a:r>
              <a:rPr lang="en-US" sz="2000" dirty="0" err="1" smtClean="0"/>
              <a:t>test.head</a:t>
            </a:r>
            <a:r>
              <a:rPr lang="en-US" sz="2000" dirty="0" smtClean="0"/>
              <a:t>()</a:t>
            </a:r>
            <a:endParaRPr lang="en-US" sz="2000" dirty="0"/>
          </a:p>
        </p:txBody>
      </p:sp>
    </p:spTree>
    <p:extLst>
      <p:ext uri="{BB962C8B-B14F-4D97-AF65-F5344CB8AC3E}">
        <p14:creationId xmlns:p14="http://schemas.microsoft.com/office/powerpoint/2010/main" xmlns="" val="1827549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170775" cy="789709"/>
          </a:xfrm>
        </p:spPr>
        <p:txBody>
          <a:bodyPr>
            <a:normAutofit fontScale="90000"/>
          </a:bodyPr>
          <a:lstStyle/>
          <a:p>
            <a:r>
              <a:rPr lang="en-US" dirty="0"/>
              <a:t>Loan prediction using Logistic Regression</a:t>
            </a:r>
          </a:p>
        </p:txBody>
      </p:sp>
      <p:sp>
        <p:nvSpPr>
          <p:cNvPr id="3" name="Content Placeholder 2"/>
          <p:cNvSpPr>
            <a:spLocks noGrp="1"/>
          </p:cNvSpPr>
          <p:nvPr>
            <p:ph idx="1"/>
          </p:nvPr>
        </p:nvSpPr>
        <p:spPr>
          <a:xfrm>
            <a:off x="802025" y="1579418"/>
            <a:ext cx="10558702" cy="4642053"/>
          </a:xfrm>
        </p:spPr>
        <p:txBody>
          <a:bodyPr/>
          <a:lstStyle/>
          <a:p>
            <a:r>
              <a:rPr lang="en-US" dirty="0"/>
              <a:t># Printing values of whether loan is accepted or rejected</a:t>
            </a:r>
          </a:p>
          <a:p>
            <a:r>
              <a:rPr lang="en-US" dirty="0" err="1" smtClean="0"/>
              <a:t>y_pred</a:t>
            </a:r>
            <a:r>
              <a:rPr lang="en-US" dirty="0" smtClean="0"/>
              <a:t> [:</a:t>
            </a:r>
            <a:r>
              <a:rPr lang="en-US" dirty="0"/>
              <a:t>100</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2446" y="2722542"/>
            <a:ext cx="8990520" cy="2355804"/>
          </a:xfrm>
          <a:prstGeom prst="rect">
            <a:avLst/>
          </a:prstGeom>
        </p:spPr>
      </p:pic>
    </p:spTree>
    <p:extLst>
      <p:ext uri="{BB962C8B-B14F-4D97-AF65-F5344CB8AC3E}">
        <p14:creationId xmlns:p14="http://schemas.microsoft.com/office/powerpoint/2010/main" xmlns="" val="4263929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323175" cy="803564"/>
          </a:xfrm>
        </p:spPr>
        <p:txBody>
          <a:bodyPr>
            <a:normAutofit fontScale="90000"/>
          </a:bodyPr>
          <a:lstStyle/>
          <a:p>
            <a:r>
              <a:rPr lang="en-US" dirty="0"/>
              <a:t>Loan prediction using Logistic Regression</a:t>
            </a:r>
            <a:r>
              <a:rPr lang="en-US" dirty="0" smtClean="0"/>
              <a:t> </a:t>
            </a:r>
            <a:endParaRPr lang="en-US" dirty="0"/>
          </a:p>
        </p:txBody>
      </p:sp>
      <p:sp>
        <p:nvSpPr>
          <p:cNvPr id="3" name="Content Placeholder 2"/>
          <p:cNvSpPr>
            <a:spLocks noGrp="1"/>
          </p:cNvSpPr>
          <p:nvPr>
            <p:ph idx="1"/>
          </p:nvPr>
        </p:nvSpPr>
        <p:spPr>
          <a:xfrm>
            <a:off x="677333" y="2160589"/>
            <a:ext cx="9921393" cy="4197160"/>
          </a:xfrm>
        </p:spPr>
        <p:txBody>
          <a:bodyPr/>
          <a:lstStyle/>
          <a:p>
            <a:r>
              <a:rPr lang="en-US" dirty="0" smtClean="0"/>
              <a:t>Confusion Matrix</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60288" y="2512648"/>
            <a:ext cx="4424183" cy="3845101"/>
          </a:xfrm>
          <a:prstGeom prst="rect">
            <a:avLst/>
          </a:prstGeom>
        </p:spPr>
      </p:pic>
    </p:spTree>
    <p:extLst>
      <p:ext uri="{BB962C8B-B14F-4D97-AF65-F5344CB8AC3E}">
        <p14:creationId xmlns:p14="http://schemas.microsoft.com/office/powerpoint/2010/main" xmlns="" val="3298594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97248" cy="692727"/>
          </a:xfrm>
        </p:spPr>
        <p:txBody>
          <a:bodyPr>
            <a:normAutofit fontScale="90000"/>
          </a:bodyPr>
          <a:lstStyle/>
          <a:p>
            <a:r>
              <a:rPr lang="en-US" dirty="0"/>
              <a:t>Loan prediction using Logistic Regression</a:t>
            </a:r>
          </a:p>
        </p:txBody>
      </p:sp>
      <p:sp>
        <p:nvSpPr>
          <p:cNvPr id="3" name="Content Placeholder 2"/>
          <p:cNvSpPr>
            <a:spLocks noGrp="1"/>
          </p:cNvSpPr>
          <p:nvPr>
            <p:ph idx="1"/>
          </p:nvPr>
        </p:nvSpPr>
        <p:spPr>
          <a:xfrm>
            <a:off x="677334" y="1427018"/>
            <a:ext cx="10697248" cy="5140036"/>
          </a:xfrm>
        </p:spPr>
        <p:txBody>
          <a:bodyPr>
            <a:normAutofit fontScale="77500" lnSpcReduction="20000"/>
          </a:bodyPr>
          <a:lstStyle/>
          <a:p>
            <a:pPr marL="0" indent="0">
              <a:buNone/>
            </a:pPr>
            <a:r>
              <a:rPr lang="en-US" dirty="0" smtClean="0"/>
              <a:t> #</a:t>
            </a:r>
            <a:r>
              <a:rPr lang="en-US" dirty="0"/>
              <a:t> Check Accuracy </a:t>
            </a:r>
          </a:p>
          <a:p>
            <a:pPr marL="0" indent="0">
              <a:buNone/>
            </a:pPr>
            <a:r>
              <a:rPr lang="en-US" dirty="0" smtClean="0"/>
              <a:t>     from</a:t>
            </a:r>
            <a:r>
              <a:rPr lang="en-US" dirty="0"/>
              <a:t> </a:t>
            </a:r>
            <a:r>
              <a:rPr lang="en-US" dirty="0" err="1"/>
              <a:t>sklearn.metrics</a:t>
            </a:r>
            <a:r>
              <a:rPr lang="en-US" dirty="0"/>
              <a:t> import </a:t>
            </a:r>
            <a:r>
              <a:rPr lang="en-US" dirty="0" err="1" smtClean="0"/>
              <a:t>accuracy_score</a:t>
            </a:r>
            <a:endParaRPr lang="en-US" dirty="0"/>
          </a:p>
          <a:p>
            <a:pPr marL="0" indent="0">
              <a:buNone/>
            </a:pPr>
            <a:r>
              <a:rPr lang="en-US" dirty="0"/>
              <a:t> </a:t>
            </a:r>
            <a:r>
              <a:rPr lang="en-US" dirty="0" smtClean="0"/>
              <a:t>    </a:t>
            </a:r>
            <a:r>
              <a:rPr lang="en-US" dirty="0" err="1" smtClean="0"/>
              <a:t>accuracy_score</a:t>
            </a:r>
            <a:r>
              <a:rPr lang="en-US" dirty="0" smtClean="0"/>
              <a:t>(</a:t>
            </a:r>
            <a:r>
              <a:rPr lang="en-US" dirty="0" err="1" smtClean="0"/>
              <a:t>y_test,y_pred</a:t>
            </a:r>
            <a:r>
              <a:rPr lang="en-US" dirty="0"/>
              <a:t>)</a:t>
            </a:r>
          </a:p>
          <a:p>
            <a:pPr marL="0" indent="0">
              <a:buNone/>
            </a:pPr>
            <a:r>
              <a:rPr lang="en-US" dirty="0" smtClean="0"/>
              <a:t>     </a:t>
            </a:r>
          </a:p>
          <a:p>
            <a:pPr marL="0" indent="0">
              <a:buNone/>
            </a:pPr>
            <a:r>
              <a:rPr lang="en-US" dirty="0"/>
              <a:t> </a:t>
            </a:r>
            <a:r>
              <a:rPr lang="en-US" dirty="0" smtClean="0"/>
              <a:t>    0.8373983739837398</a:t>
            </a:r>
          </a:p>
          <a:p>
            <a:pPr marL="0" indent="0">
              <a:buNone/>
            </a:pPr>
            <a:endParaRPr lang="en-US" dirty="0"/>
          </a:p>
          <a:p>
            <a:pPr marL="0" indent="0">
              <a:buNone/>
            </a:pPr>
            <a:r>
              <a:rPr lang="en-US" dirty="0" smtClean="0"/>
              <a:t> #</a:t>
            </a:r>
            <a:r>
              <a:rPr lang="en-US" dirty="0"/>
              <a:t> Applying k-Fold Cross Validation</a:t>
            </a:r>
          </a:p>
          <a:p>
            <a:pPr marL="0" indent="0">
              <a:buNone/>
            </a:pPr>
            <a:r>
              <a:rPr lang="en-US" dirty="0" smtClean="0"/>
              <a:t>     from</a:t>
            </a:r>
            <a:r>
              <a:rPr lang="en-US" dirty="0"/>
              <a:t> </a:t>
            </a:r>
            <a:r>
              <a:rPr lang="en-US" dirty="0" err="1"/>
              <a:t>sklearn.model_selection</a:t>
            </a:r>
            <a:r>
              <a:rPr lang="en-US" dirty="0"/>
              <a:t> import </a:t>
            </a:r>
            <a:r>
              <a:rPr lang="en-US" dirty="0" err="1"/>
              <a:t>cross_val_score</a:t>
            </a:r>
            <a:endParaRPr lang="en-US" dirty="0"/>
          </a:p>
          <a:p>
            <a:pPr marL="0" indent="0">
              <a:buNone/>
            </a:pPr>
            <a:r>
              <a:rPr lang="en-US" dirty="0" smtClean="0"/>
              <a:t>     accuracies</a:t>
            </a:r>
            <a:r>
              <a:rPr lang="en-US" dirty="0"/>
              <a:t> = </a:t>
            </a:r>
            <a:r>
              <a:rPr lang="en-US" dirty="0" err="1"/>
              <a:t>cross_val_score</a:t>
            </a:r>
            <a:r>
              <a:rPr lang="en-US" dirty="0"/>
              <a:t>(estimator = classifier, X = </a:t>
            </a:r>
            <a:r>
              <a:rPr lang="en-US" dirty="0" err="1"/>
              <a:t>X_train</a:t>
            </a:r>
            <a:r>
              <a:rPr lang="en-US" dirty="0"/>
              <a:t>, y = </a:t>
            </a:r>
            <a:r>
              <a:rPr lang="en-US" dirty="0" err="1"/>
              <a:t>y_train</a:t>
            </a:r>
            <a:r>
              <a:rPr lang="en-US" dirty="0"/>
              <a:t>, cv = 10</a:t>
            </a:r>
            <a:r>
              <a:rPr lang="en-US" dirty="0" smtClean="0"/>
              <a:t>)</a:t>
            </a:r>
          </a:p>
          <a:p>
            <a:pPr marL="0" indent="0">
              <a:buNone/>
            </a:pPr>
            <a:r>
              <a:rPr lang="en-US" dirty="0"/>
              <a:t> </a:t>
            </a:r>
            <a:r>
              <a:rPr lang="en-US" dirty="0" smtClean="0"/>
              <a:t>    </a:t>
            </a:r>
            <a:r>
              <a:rPr lang="en-US" dirty="0" err="1" smtClean="0"/>
              <a:t>accuracies.mean</a:t>
            </a:r>
            <a:r>
              <a:rPr lang="en-US" dirty="0" smtClean="0"/>
              <a:t>()</a:t>
            </a:r>
          </a:p>
          <a:p>
            <a:pPr marL="0" indent="0">
              <a:buNone/>
            </a:pPr>
            <a:r>
              <a:rPr lang="en-US" dirty="0" smtClean="0"/>
              <a:t>     #</a:t>
            </a:r>
            <a:r>
              <a:rPr lang="en-US" dirty="0"/>
              <a:t> </a:t>
            </a:r>
            <a:r>
              <a:rPr lang="en-US" dirty="0" err="1"/>
              <a:t>accuracies.std</a:t>
            </a:r>
            <a:r>
              <a:rPr lang="en-US" dirty="0" smtClean="0"/>
              <a:t>()</a:t>
            </a:r>
          </a:p>
          <a:p>
            <a:pPr marL="0" indent="0">
              <a:buNone/>
            </a:pPr>
            <a:endParaRPr lang="en-US" dirty="0"/>
          </a:p>
          <a:p>
            <a:pPr marL="0" indent="0">
              <a:buNone/>
            </a:pPr>
            <a:r>
              <a:rPr lang="en-US" dirty="0" smtClean="0"/>
              <a:t>     0.8024081632653062</a:t>
            </a:r>
            <a:endParaRPr lang="en-US" dirty="0"/>
          </a:p>
        </p:txBody>
      </p:sp>
    </p:spTree>
    <p:extLst>
      <p:ext uri="{BB962C8B-B14F-4D97-AF65-F5344CB8AC3E}">
        <p14:creationId xmlns:p14="http://schemas.microsoft.com/office/powerpoint/2010/main" xmlns="" val="2963858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614121" cy="651165"/>
          </a:xfrm>
        </p:spPr>
        <p:txBody>
          <a:bodyPr>
            <a:normAutofit fontScale="90000"/>
          </a:bodyPr>
          <a:lstStyle/>
          <a:p>
            <a:r>
              <a:rPr lang="en-US" dirty="0"/>
              <a:t>Loan prediction using random forest classification</a:t>
            </a:r>
            <a:br>
              <a:rPr lang="en-US" dirty="0"/>
            </a:br>
            <a:endParaRPr lang="en-US" dirty="0"/>
          </a:p>
        </p:txBody>
      </p:sp>
      <p:sp>
        <p:nvSpPr>
          <p:cNvPr id="3" name="Content Placeholder 2"/>
          <p:cNvSpPr>
            <a:spLocks noGrp="1"/>
          </p:cNvSpPr>
          <p:nvPr>
            <p:ph idx="1"/>
          </p:nvPr>
        </p:nvSpPr>
        <p:spPr>
          <a:xfrm>
            <a:off x="677334" y="1260765"/>
            <a:ext cx="10960484" cy="4973780"/>
          </a:xfrm>
        </p:spPr>
        <p:txBody>
          <a:bodyPr/>
          <a:lstStyle/>
          <a:p>
            <a:r>
              <a:rPr lang="en-US" dirty="0"/>
              <a:t># Printing values of whether loan is accepted or rejected</a:t>
            </a:r>
          </a:p>
          <a:p>
            <a:r>
              <a:rPr lang="en-US" dirty="0" err="1" smtClean="0"/>
              <a:t>y_pred</a:t>
            </a:r>
            <a:r>
              <a:rPr lang="en-US" dirty="0" smtClean="0"/>
              <a:t> [:</a:t>
            </a:r>
            <a:r>
              <a:rPr lang="en-US" dirty="0"/>
              <a:t>100</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05320" y="2655261"/>
            <a:ext cx="9158145" cy="2415503"/>
          </a:xfrm>
          <a:prstGeom prst="rect">
            <a:avLst/>
          </a:prstGeom>
        </p:spPr>
      </p:pic>
    </p:spTree>
    <p:extLst>
      <p:ext uri="{BB962C8B-B14F-4D97-AF65-F5344CB8AC3E}">
        <p14:creationId xmlns:p14="http://schemas.microsoft.com/office/powerpoint/2010/main" xmlns="" val="2448485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741284" cy="886691"/>
          </a:xfrm>
        </p:spPr>
        <p:txBody>
          <a:bodyPr>
            <a:normAutofit fontScale="90000"/>
          </a:bodyPr>
          <a:lstStyle/>
          <a:p>
            <a:r>
              <a:rPr lang="en-US" dirty="0"/>
              <a:t>Loan prediction using random forest classification</a:t>
            </a:r>
          </a:p>
        </p:txBody>
      </p:sp>
      <p:sp>
        <p:nvSpPr>
          <p:cNvPr id="3" name="Content Placeholder 2"/>
          <p:cNvSpPr>
            <a:spLocks noGrp="1"/>
          </p:cNvSpPr>
          <p:nvPr>
            <p:ph idx="1"/>
          </p:nvPr>
        </p:nvSpPr>
        <p:spPr>
          <a:xfrm>
            <a:off x="677333" y="1745673"/>
            <a:ext cx="9976811" cy="4655127"/>
          </a:xfrm>
        </p:spPr>
        <p:txBody>
          <a:bodyPr/>
          <a:lstStyle/>
          <a:p>
            <a:r>
              <a:rPr lang="en-US" dirty="0" smtClean="0"/>
              <a:t>Confusion matrix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58496" y="2321282"/>
            <a:ext cx="5055468" cy="3826386"/>
          </a:xfrm>
          <a:prstGeom prst="rect">
            <a:avLst/>
          </a:prstGeom>
        </p:spPr>
      </p:pic>
    </p:spTree>
    <p:extLst>
      <p:ext uri="{BB962C8B-B14F-4D97-AF65-F5344CB8AC3E}">
        <p14:creationId xmlns:p14="http://schemas.microsoft.com/office/powerpoint/2010/main" xmlns="" val="1126292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46364"/>
            <a:ext cx="10267757" cy="748145"/>
          </a:xfrm>
        </p:spPr>
        <p:txBody>
          <a:bodyPr>
            <a:normAutofit fontScale="90000"/>
          </a:bodyPr>
          <a:lstStyle/>
          <a:p>
            <a:r>
              <a:rPr lang="en-US" dirty="0"/>
              <a:t>Loan prediction using random forest classification</a:t>
            </a:r>
          </a:p>
        </p:txBody>
      </p:sp>
      <p:sp>
        <p:nvSpPr>
          <p:cNvPr id="3" name="Content Placeholder 2"/>
          <p:cNvSpPr>
            <a:spLocks noGrp="1"/>
          </p:cNvSpPr>
          <p:nvPr>
            <p:ph idx="1"/>
          </p:nvPr>
        </p:nvSpPr>
        <p:spPr>
          <a:xfrm>
            <a:off x="677333" y="1094509"/>
            <a:ext cx="11071321" cy="5763491"/>
          </a:xfrm>
        </p:spPr>
        <p:txBody>
          <a:bodyPr>
            <a:noAutofit/>
          </a:bodyPr>
          <a:lstStyle/>
          <a:p>
            <a:pPr marL="0" indent="0">
              <a:buNone/>
            </a:pPr>
            <a:r>
              <a:rPr lang="en-US" sz="2000" dirty="0" smtClean="0"/>
              <a:t>  #</a:t>
            </a:r>
            <a:r>
              <a:rPr lang="en-US" sz="2000" dirty="0"/>
              <a:t> Check Accuracy </a:t>
            </a:r>
          </a:p>
          <a:p>
            <a:pPr marL="0" indent="0">
              <a:buNone/>
            </a:pPr>
            <a:r>
              <a:rPr lang="en-US" sz="2000" dirty="0" smtClean="0"/>
              <a:t>     from</a:t>
            </a:r>
            <a:r>
              <a:rPr lang="en-US" sz="2000" dirty="0"/>
              <a:t> </a:t>
            </a:r>
            <a:r>
              <a:rPr lang="en-US" sz="2000" dirty="0" err="1"/>
              <a:t>sklearn.metrics</a:t>
            </a:r>
            <a:r>
              <a:rPr lang="en-US" sz="2000" dirty="0"/>
              <a:t> import </a:t>
            </a:r>
            <a:r>
              <a:rPr lang="en-US" sz="2000" dirty="0" err="1"/>
              <a:t>accuracy_score</a:t>
            </a:r>
            <a:endParaRPr lang="en-US" sz="2000" dirty="0"/>
          </a:p>
          <a:p>
            <a:pPr marL="0" indent="0">
              <a:buNone/>
            </a:pPr>
            <a:r>
              <a:rPr lang="en-US" sz="2000" dirty="0" smtClean="0"/>
              <a:t>     </a:t>
            </a:r>
            <a:r>
              <a:rPr lang="en-US" sz="2000" dirty="0" err="1" smtClean="0"/>
              <a:t>accuracy_score</a:t>
            </a:r>
            <a:r>
              <a:rPr lang="en-US" sz="2000" dirty="0" smtClean="0"/>
              <a:t>(</a:t>
            </a:r>
            <a:r>
              <a:rPr lang="en-US" sz="2000" dirty="0" err="1" smtClean="0"/>
              <a:t>y_test,y_pred</a:t>
            </a:r>
            <a:r>
              <a:rPr lang="en-US" sz="2000" dirty="0" smtClean="0"/>
              <a:t>)</a:t>
            </a:r>
            <a:endParaRPr lang="en-US" sz="2000" dirty="0"/>
          </a:p>
          <a:p>
            <a:pPr marL="0" indent="0">
              <a:buNone/>
            </a:pPr>
            <a:r>
              <a:rPr lang="en-US" sz="2000" dirty="0" smtClean="0"/>
              <a:t>    </a:t>
            </a:r>
          </a:p>
          <a:p>
            <a:pPr marL="0" indent="0">
              <a:buNone/>
            </a:pPr>
            <a:r>
              <a:rPr lang="en-US" sz="2000" dirty="0"/>
              <a:t> </a:t>
            </a:r>
            <a:r>
              <a:rPr lang="en-US" sz="2000" dirty="0" smtClean="0"/>
              <a:t>    0.6910569105691057</a:t>
            </a:r>
          </a:p>
          <a:p>
            <a:pPr marL="0" indent="0">
              <a:buNone/>
            </a:pPr>
            <a:r>
              <a:rPr lang="en-US" sz="2000" dirty="0"/>
              <a:t> </a:t>
            </a:r>
            <a:r>
              <a:rPr lang="en-US" sz="2000" dirty="0" smtClean="0"/>
              <a:t> #</a:t>
            </a:r>
            <a:r>
              <a:rPr lang="en-US" sz="2000" dirty="0"/>
              <a:t> Applying k-Fold Cross Validation</a:t>
            </a:r>
          </a:p>
          <a:p>
            <a:pPr marL="0" indent="0">
              <a:buNone/>
            </a:pPr>
            <a:r>
              <a:rPr lang="en-US" sz="2000" dirty="0" smtClean="0"/>
              <a:t>     from</a:t>
            </a:r>
            <a:r>
              <a:rPr lang="en-US" sz="2000" dirty="0"/>
              <a:t> </a:t>
            </a:r>
            <a:r>
              <a:rPr lang="en-US" sz="2000" dirty="0" err="1"/>
              <a:t>sklearn.model_selection</a:t>
            </a:r>
            <a:r>
              <a:rPr lang="en-US" sz="2000" dirty="0"/>
              <a:t> import </a:t>
            </a:r>
            <a:r>
              <a:rPr lang="en-US" sz="2000" dirty="0" err="1"/>
              <a:t>cross_val_score</a:t>
            </a:r>
            <a:endParaRPr lang="en-US" sz="2000" dirty="0"/>
          </a:p>
          <a:p>
            <a:pPr marL="0" indent="0">
              <a:buNone/>
            </a:pPr>
            <a:r>
              <a:rPr lang="en-US" sz="2000" dirty="0" smtClean="0"/>
              <a:t>     accuracies</a:t>
            </a:r>
            <a:r>
              <a:rPr lang="en-US" sz="2000" dirty="0"/>
              <a:t> = </a:t>
            </a:r>
            <a:r>
              <a:rPr lang="en-US" sz="2000" dirty="0" err="1"/>
              <a:t>cross_val_score</a:t>
            </a:r>
            <a:r>
              <a:rPr lang="en-US" sz="2000" dirty="0"/>
              <a:t>(estimator = classifier, X = </a:t>
            </a:r>
            <a:r>
              <a:rPr lang="en-US" sz="2000" dirty="0" err="1"/>
              <a:t>X_train</a:t>
            </a:r>
            <a:r>
              <a:rPr lang="en-US" sz="2000" dirty="0"/>
              <a:t>, y = </a:t>
            </a:r>
            <a:r>
              <a:rPr lang="en-US" sz="2000" dirty="0" err="1"/>
              <a:t>y_train</a:t>
            </a:r>
            <a:r>
              <a:rPr lang="en-US" sz="2000" dirty="0"/>
              <a:t>, cv = 10</a:t>
            </a:r>
            <a:r>
              <a:rPr lang="en-US" sz="2000" dirty="0" smtClean="0"/>
              <a:t>)</a:t>
            </a:r>
          </a:p>
          <a:p>
            <a:pPr marL="0" indent="0">
              <a:buNone/>
            </a:pPr>
            <a:r>
              <a:rPr lang="en-US" sz="2000" dirty="0" smtClean="0"/>
              <a:t>   </a:t>
            </a:r>
            <a:r>
              <a:rPr lang="en-US" sz="2000" dirty="0"/>
              <a:t/>
            </a:r>
            <a:br>
              <a:rPr lang="en-US" sz="2000" dirty="0"/>
            </a:br>
            <a:r>
              <a:rPr lang="en-US" sz="2000" dirty="0" smtClean="0"/>
              <a:t>     </a:t>
            </a:r>
            <a:r>
              <a:rPr lang="en-US" sz="2000" dirty="0" err="1" smtClean="0"/>
              <a:t>accuracies.mean</a:t>
            </a:r>
            <a:r>
              <a:rPr lang="en-US" sz="2000" dirty="0" smtClean="0"/>
              <a:t>()</a:t>
            </a:r>
          </a:p>
          <a:p>
            <a:pPr marL="0" indent="0">
              <a:buNone/>
            </a:pPr>
            <a:r>
              <a:rPr lang="en-US" sz="2000" dirty="0" smtClean="0"/>
              <a:t>     #</a:t>
            </a:r>
            <a:r>
              <a:rPr lang="en-US" sz="2000" dirty="0"/>
              <a:t> </a:t>
            </a:r>
            <a:r>
              <a:rPr lang="en-US" sz="2000" dirty="0" err="1"/>
              <a:t>accuracies.std</a:t>
            </a:r>
            <a:r>
              <a:rPr lang="en-US" sz="2000" dirty="0"/>
              <a:t>()</a:t>
            </a:r>
          </a:p>
          <a:p>
            <a:pPr marL="0" indent="0">
              <a:buNone/>
            </a:pPr>
            <a:endParaRPr lang="en-US" sz="2000" dirty="0" smtClean="0"/>
          </a:p>
          <a:p>
            <a:pPr marL="0" indent="0">
              <a:buNone/>
            </a:pPr>
            <a:r>
              <a:rPr lang="en-US" sz="2000" dirty="0"/>
              <a:t> </a:t>
            </a:r>
            <a:r>
              <a:rPr lang="en-US" sz="2000" dirty="0" smtClean="0"/>
              <a:t>   0.7148163265306122</a:t>
            </a:r>
            <a:endParaRPr lang="en-US" sz="2000" dirty="0"/>
          </a:p>
        </p:txBody>
      </p:sp>
    </p:spTree>
    <p:extLst>
      <p:ext uri="{BB962C8B-B14F-4D97-AF65-F5344CB8AC3E}">
        <p14:creationId xmlns:p14="http://schemas.microsoft.com/office/powerpoint/2010/main" xmlns="" val="747058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558702" cy="678873"/>
          </a:xfrm>
        </p:spPr>
        <p:txBody>
          <a:bodyPr>
            <a:normAutofit fontScale="90000"/>
          </a:bodyPr>
          <a:lstStyle/>
          <a:p>
            <a:r>
              <a:rPr lang="en-US" dirty="0" smtClean="0"/>
              <a:t>Loan Prediction using Decision Tree Classification</a:t>
            </a:r>
            <a:endParaRPr lang="en-US" dirty="0"/>
          </a:p>
        </p:txBody>
      </p:sp>
      <p:sp>
        <p:nvSpPr>
          <p:cNvPr id="3" name="Content Placeholder 2"/>
          <p:cNvSpPr>
            <a:spLocks noGrp="1"/>
          </p:cNvSpPr>
          <p:nvPr>
            <p:ph idx="1"/>
          </p:nvPr>
        </p:nvSpPr>
        <p:spPr>
          <a:xfrm>
            <a:off x="677334" y="1427016"/>
            <a:ext cx="10558702" cy="5056909"/>
          </a:xfrm>
        </p:spPr>
        <p:txBody>
          <a:bodyPr/>
          <a:lstStyle/>
          <a:p>
            <a:pPr>
              <a:buFont typeface="Wingdings" panose="05000000000000000000" pitchFamily="2" charset="2"/>
              <a:buChar char="Ø"/>
            </a:pPr>
            <a:r>
              <a:rPr lang="en-US" dirty="0" smtClean="0"/>
              <a:t>#</a:t>
            </a:r>
            <a:r>
              <a:rPr lang="en-US" dirty="0"/>
              <a:t> Printing values of whether loan is accepted or </a:t>
            </a:r>
            <a:r>
              <a:rPr lang="en-US" dirty="0" smtClean="0"/>
              <a:t>rejected</a:t>
            </a:r>
          </a:p>
          <a:p>
            <a:pPr>
              <a:buFont typeface="Wingdings" panose="05000000000000000000" pitchFamily="2" charset="2"/>
              <a:buChar char="Ø"/>
            </a:pPr>
            <a:r>
              <a:rPr lang="en-US" dirty="0" err="1" smtClean="0"/>
              <a:t>y_pred</a:t>
            </a:r>
            <a:r>
              <a:rPr lang="en-US" dirty="0"/>
              <a:t>[:100]</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154" y="2640923"/>
            <a:ext cx="9215100" cy="2339340"/>
          </a:xfrm>
          <a:prstGeom prst="rect">
            <a:avLst/>
          </a:prstGeom>
        </p:spPr>
      </p:pic>
    </p:spTree>
    <p:extLst>
      <p:ext uri="{BB962C8B-B14F-4D97-AF65-F5344CB8AC3E}">
        <p14:creationId xmlns:p14="http://schemas.microsoft.com/office/powerpoint/2010/main" xmlns="" val="4254723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267757" cy="581891"/>
          </a:xfrm>
        </p:spPr>
        <p:txBody>
          <a:bodyPr>
            <a:normAutofit fontScale="90000"/>
          </a:bodyPr>
          <a:lstStyle/>
          <a:p>
            <a:r>
              <a:rPr lang="en-US" dirty="0"/>
              <a:t>Loan Prediction using Decision Tree Classification</a:t>
            </a:r>
          </a:p>
        </p:txBody>
      </p:sp>
      <p:sp>
        <p:nvSpPr>
          <p:cNvPr id="3" name="Content Placeholder 2"/>
          <p:cNvSpPr>
            <a:spLocks noGrp="1"/>
          </p:cNvSpPr>
          <p:nvPr>
            <p:ph idx="1"/>
          </p:nvPr>
        </p:nvSpPr>
        <p:spPr>
          <a:xfrm>
            <a:off x="677333" y="1302327"/>
            <a:ext cx="10461721" cy="5098473"/>
          </a:xfrm>
        </p:spPr>
        <p:txBody>
          <a:bodyPr/>
          <a:lstStyle/>
          <a:p>
            <a:r>
              <a:rPr lang="en-US" dirty="0" smtClean="0"/>
              <a:t>Confusion Matrix</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17378" y="1814286"/>
            <a:ext cx="5060046" cy="4586513"/>
          </a:xfrm>
          <a:prstGeom prst="rect">
            <a:avLst/>
          </a:prstGeom>
        </p:spPr>
      </p:pic>
    </p:spTree>
    <p:extLst>
      <p:ext uri="{BB962C8B-B14F-4D97-AF65-F5344CB8AC3E}">
        <p14:creationId xmlns:p14="http://schemas.microsoft.com/office/powerpoint/2010/main" xmlns="" val="2905568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600267" cy="692727"/>
          </a:xfrm>
        </p:spPr>
        <p:txBody>
          <a:bodyPr>
            <a:normAutofit fontScale="90000"/>
          </a:bodyPr>
          <a:lstStyle/>
          <a:p>
            <a:r>
              <a:rPr lang="en-US" dirty="0"/>
              <a:t>Loan Prediction using Decision Tree Classification</a:t>
            </a:r>
          </a:p>
        </p:txBody>
      </p:sp>
      <p:sp>
        <p:nvSpPr>
          <p:cNvPr id="3" name="Content Placeholder 2"/>
          <p:cNvSpPr>
            <a:spLocks noGrp="1"/>
          </p:cNvSpPr>
          <p:nvPr>
            <p:ph idx="1"/>
          </p:nvPr>
        </p:nvSpPr>
        <p:spPr>
          <a:xfrm>
            <a:off x="677334" y="1302327"/>
            <a:ext cx="10600266" cy="5306291"/>
          </a:xfrm>
        </p:spPr>
        <p:txBody>
          <a:bodyPr>
            <a:normAutofit fontScale="85000" lnSpcReduction="20000"/>
          </a:bodyPr>
          <a:lstStyle/>
          <a:p>
            <a:pPr marL="0" indent="0">
              <a:buNone/>
            </a:pPr>
            <a:r>
              <a:rPr lang="en-US" dirty="0" smtClean="0"/>
              <a:t>   #</a:t>
            </a:r>
            <a:r>
              <a:rPr lang="en-US" dirty="0"/>
              <a:t> Check Accuracy </a:t>
            </a:r>
          </a:p>
          <a:p>
            <a:pPr marL="0" indent="0">
              <a:buNone/>
            </a:pPr>
            <a:r>
              <a:rPr lang="en-US" dirty="0" smtClean="0"/>
              <a:t>     from</a:t>
            </a:r>
            <a:r>
              <a:rPr lang="en-US" dirty="0"/>
              <a:t> </a:t>
            </a:r>
            <a:r>
              <a:rPr lang="en-US" dirty="0" err="1"/>
              <a:t>sklearn.metrics</a:t>
            </a:r>
            <a:r>
              <a:rPr lang="en-US" dirty="0"/>
              <a:t> import </a:t>
            </a:r>
            <a:r>
              <a:rPr lang="en-US" dirty="0" err="1"/>
              <a:t>accuracy_score</a:t>
            </a:r>
            <a:endParaRPr lang="en-US" dirty="0"/>
          </a:p>
          <a:p>
            <a:pPr marL="0" indent="0">
              <a:buNone/>
            </a:pPr>
            <a:r>
              <a:rPr lang="en-US" dirty="0" smtClean="0"/>
              <a:t>     </a:t>
            </a:r>
            <a:r>
              <a:rPr lang="en-US" dirty="0" err="1" smtClean="0"/>
              <a:t>accuracy_score</a:t>
            </a:r>
            <a:r>
              <a:rPr lang="en-US" dirty="0" smtClean="0"/>
              <a:t>(</a:t>
            </a:r>
            <a:r>
              <a:rPr lang="en-US" dirty="0" err="1" smtClean="0"/>
              <a:t>y_test,y_pred</a:t>
            </a:r>
            <a:r>
              <a:rPr lang="en-US" dirty="0"/>
              <a:t>)</a:t>
            </a:r>
          </a:p>
          <a:p>
            <a:pPr marL="0" indent="0">
              <a:buNone/>
            </a:pPr>
            <a:endParaRPr lang="en-US" dirty="0"/>
          </a:p>
          <a:p>
            <a:pPr marL="0" indent="0">
              <a:buNone/>
            </a:pPr>
            <a:r>
              <a:rPr lang="en-US" dirty="0" smtClean="0"/>
              <a:t>     0.8292682926829268</a:t>
            </a:r>
          </a:p>
          <a:p>
            <a:pPr marL="0" indent="0">
              <a:buNone/>
            </a:pPr>
            <a:r>
              <a:rPr lang="en-US" dirty="0" smtClean="0"/>
              <a:t>     #</a:t>
            </a:r>
            <a:r>
              <a:rPr lang="en-US" dirty="0"/>
              <a:t> Applying k-Fold Cross Validation</a:t>
            </a:r>
          </a:p>
          <a:p>
            <a:pPr marL="0" indent="0">
              <a:buNone/>
            </a:pPr>
            <a:r>
              <a:rPr lang="en-US" dirty="0" smtClean="0"/>
              <a:t>     from</a:t>
            </a:r>
            <a:r>
              <a:rPr lang="en-US" dirty="0"/>
              <a:t> </a:t>
            </a:r>
            <a:r>
              <a:rPr lang="en-US" dirty="0" err="1"/>
              <a:t>sklearn.model_selection</a:t>
            </a:r>
            <a:r>
              <a:rPr lang="en-US" dirty="0"/>
              <a:t> import </a:t>
            </a:r>
            <a:r>
              <a:rPr lang="en-US" dirty="0" err="1"/>
              <a:t>cross_val_score</a:t>
            </a:r>
            <a:endParaRPr lang="en-US" dirty="0"/>
          </a:p>
          <a:p>
            <a:pPr marL="0" indent="0">
              <a:buNone/>
            </a:pPr>
            <a:r>
              <a:rPr lang="en-US" dirty="0" smtClean="0"/>
              <a:t>     accuracies</a:t>
            </a:r>
            <a:r>
              <a:rPr lang="en-US" dirty="0"/>
              <a:t> = </a:t>
            </a:r>
            <a:r>
              <a:rPr lang="en-US" dirty="0" err="1"/>
              <a:t>cross_val_score</a:t>
            </a:r>
            <a:r>
              <a:rPr lang="en-US" dirty="0"/>
              <a:t>(estimator = classifier, X = </a:t>
            </a:r>
            <a:r>
              <a:rPr lang="en-US" dirty="0" err="1"/>
              <a:t>X_train</a:t>
            </a:r>
            <a:r>
              <a:rPr lang="en-US" dirty="0"/>
              <a:t>, y = </a:t>
            </a:r>
            <a:r>
              <a:rPr lang="en-US" dirty="0" err="1"/>
              <a:t>y_train</a:t>
            </a:r>
            <a:r>
              <a:rPr lang="en-US" dirty="0"/>
              <a:t>, cv = 10)</a:t>
            </a:r>
          </a:p>
          <a:p>
            <a:pPr marL="0" indent="0">
              <a:buNone/>
            </a:pPr>
            <a:r>
              <a:rPr lang="en-US" dirty="0" smtClean="0"/>
              <a:t>  </a:t>
            </a:r>
            <a:r>
              <a:rPr lang="en-US" dirty="0"/>
              <a:t/>
            </a:r>
            <a:br>
              <a:rPr lang="en-US" dirty="0"/>
            </a:br>
            <a:r>
              <a:rPr lang="en-US" dirty="0" smtClean="0"/>
              <a:t>     </a:t>
            </a:r>
            <a:r>
              <a:rPr lang="en-US" dirty="0" err="1" smtClean="0"/>
              <a:t>accuracies.mean</a:t>
            </a:r>
            <a:r>
              <a:rPr lang="en-US" dirty="0" smtClean="0"/>
              <a:t>()</a:t>
            </a:r>
          </a:p>
          <a:p>
            <a:pPr marL="0" indent="0">
              <a:buNone/>
            </a:pPr>
            <a:r>
              <a:rPr lang="en-US" dirty="0" smtClean="0"/>
              <a:t>    #</a:t>
            </a:r>
            <a:r>
              <a:rPr lang="en-US" dirty="0"/>
              <a:t> </a:t>
            </a:r>
            <a:r>
              <a:rPr lang="en-US" dirty="0" err="1"/>
              <a:t>accuracies.std</a:t>
            </a:r>
            <a:r>
              <a:rPr lang="en-US" dirty="0"/>
              <a:t>()</a:t>
            </a:r>
          </a:p>
          <a:p>
            <a:pPr marL="0" indent="0">
              <a:buNone/>
            </a:pPr>
            <a:r>
              <a:rPr lang="en-US" dirty="0" smtClean="0"/>
              <a:t>    </a:t>
            </a:r>
          </a:p>
          <a:p>
            <a:pPr marL="0" indent="0">
              <a:buNone/>
            </a:pPr>
            <a:r>
              <a:rPr lang="en-US" dirty="0"/>
              <a:t> </a:t>
            </a:r>
            <a:r>
              <a:rPr lang="en-US" dirty="0" smtClean="0"/>
              <a:t>    </a:t>
            </a:r>
            <a:r>
              <a:rPr lang="en-US" dirty="0"/>
              <a:t>0.7922448979591836</a:t>
            </a:r>
          </a:p>
        </p:txBody>
      </p:sp>
    </p:spTree>
    <p:extLst>
      <p:ext uri="{BB962C8B-B14F-4D97-AF65-F5344CB8AC3E}">
        <p14:creationId xmlns:p14="http://schemas.microsoft.com/office/powerpoint/2010/main" xmlns="" val="3954854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676401"/>
            <a:ext cx="9117830" cy="4364962"/>
          </a:xfrm>
        </p:spPr>
        <p:txBody>
          <a:bodyPr>
            <a:normAutofit fontScale="92500" lnSpcReduction="10000"/>
          </a:bodyPr>
          <a:lstStyle/>
          <a:p>
            <a:r>
              <a:rPr lang="en-US" sz="2200" dirty="0" smtClean="0"/>
              <a:t>Loan-Prediction</a:t>
            </a:r>
            <a:endParaRPr lang="en-US" sz="2200" dirty="0"/>
          </a:p>
          <a:p>
            <a:r>
              <a:rPr lang="en-US" sz="2200" dirty="0"/>
              <a:t>Understanding the problem statement is the first and foremost step. This would help you give an intuition of what you will face ahead of time. Let us see the problem </a:t>
            </a:r>
            <a:r>
              <a:rPr lang="en-US" sz="2200" dirty="0" smtClean="0"/>
              <a:t>statement.</a:t>
            </a:r>
            <a:endParaRPr lang="en-US" sz="2200" dirty="0"/>
          </a:p>
          <a:p>
            <a:r>
              <a:rPr lang="en-US" sz="2200" dirty="0"/>
              <a:t>Dream Housing Finance company deals in all home loans. They have presence across all urban, semi urban and rural areas. Customer first apply for home loan after that company validates the customer eligibility for loan. 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p>
          <a:p>
            <a:pPr marL="0" indent="0">
              <a:buNone/>
            </a:pPr>
            <a:endParaRPr lang="en-US" sz="2200" dirty="0"/>
          </a:p>
        </p:txBody>
      </p:sp>
    </p:spTree>
    <p:extLst>
      <p:ext uri="{BB962C8B-B14F-4D97-AF65-F5344CB8AC3E}">
        <p14:creationId xmlns:p14="http://schemas.microsoft.com/office/powerpoint/2010/main" xmlns="" val="2371836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84084" cy="1039091"/>
          </a:xfrm>
        </p:spPr>
        <p:txBody>
          <a:bodyPr>
            <a:normAutofit fontScale="90000"/>
          </a:bodyPr>
          <a:lstStyle/>
          <a:p>
            <a:r>
              <a:rPr lang="en-US" dirty="0" smtClean="0"/>
              <a:t>Loan prediction models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15840493"/>
              </p:ext>
            </p:extLst>
          </p:nvPr>
        </p:nvGraphicFramePr>
        <p:xfrm>
          <a:off x="677334" y="1648691"/>
          <a:ext cx="10849119" cy="3838432"/>
        </p:xfrm>
        <a:graphic>
          <a:graphicData uri="http://schemas.openxmlformats.org/drawingml/2006/table">
            <a:tbl>
              <a:tblPr firstRow="1" bandRow="1">
                <a:tableStyleId>{5C22544A-7EE6-4342-B048-85BDC9FD1C3A}</a:tableStyleId>
              </a:tblPr>
              <a:tblGrid>
                <a:gridCol w="3616373">
                  <a:extLst>
                    <a:ext uri="{9D8B030D-6E8A-4147-A177-3AD203B41FA5}">
                      <a16:colId xmlns:a16="http://schemas.microsoft.com/office/drawing/2014/main" xmlns="" val="2739393410"/>
                    </a:ext>
                  </a:extLst>
                </a:gridCol>
                <a:gridCol w="3616373">
                  <a:extLst>
                    <a:ext uri="{9D8B030D-6E8A-4147-A177-3AD203B41FA5}">
                      <a16:colId xmlns:a16="http://schemas.microsoft.com/office/drawing/2014/main" xmlns="" val="1540227655"/>
                    </a:ext>
                  </a:extLst>
                </a:gridCol>
                <a:gridCol w="3616373">
                  <a:extLst>
                    <a:ext uri="{9D8B030D-6E8A-4147-A177-3AD203B41FA5}">
                      <a16:colId xmlns:a16="http://schemas.microsoft.com/office/drawing/2014/main" xmlns="" val="3168677962"/>
                    </a:ext>
                  </a:extLst>
                </a:gridCol>
              </a:tblGrid>
              <a:tr h="959608">
                <a:tc>
                  <a:txBody>
                    <a:bodyPr/>
                    <a:lstStyle/>
                    <a:p>
                      <a:r>
                        <a:rPr lang="en-US" dirty="0" smtClean="0"/>
                        <a:t>Loan</a:t>
                      </a:r>
                      <a:r>
                        <a:rPr lang="en-US" baseline="0" dirty="0" smtClean="0"/>
                        <a:t> Prediction</a:t>
                      </a:r>
                      <a:endParaRPr lang="en-US" dirty="0"/>
                    </a:p>
                  </a:txBody>
                  <a:tcPr/>
                </a:tc>
                <a:tc>
                  <a:txBody>
                    <a:bodyPr/>
                    <a:lstStyle/>
                    <a:p>
                      <a:r>
                        <a:rPr lang="en-US" dirty="0" smtClean="0"/>
                        <a:t>Accuracy</a:t>
                      </a:r>
                      <a:r>
                        <a:rPr lang="en-US" baseline="0" dirty="0" smtClean="0"/>
                        <a:t> </a:t>
                      </a:r>
                      <a:endParaRPr lang="en-US" dirty="0"/>
                    </a:p>
                  </a:txBody>
                  <a:tcPr/>
                </a:tc>
                <a:tc>
                  <a:txBody>
                    <a:bodyPr/>
                    <a:lstStyle/>
                    <a:p>
                      <a:r>
                        <a:rPr lang="en-US" dirty="0" smtClean="0"/>
                        <a:t>Accuracy using K-fold</a:t>
                      </a:r>
                      <a:r>
                        <a:rPr lang="en-US" baseline="0" dirty="0" smtClean="0"/>
                        <a:t> Cross Validation</a:t>
                      </a:r>
                      <a:endParaRPr lang="en-US" dirty="0"/>
                    </a:p>
                  </a:txBody>
                  <a:tcPr/>
                </a:tc>
                <a:extLst>
                  <a:ext uri="{0D108BD9-81ED-4DB2-BD59-A6C34878D82A}">
                    <a16:rowId xmlns:a16="http://schemas.microsoft.com/office/drawing/2014/main" xmlns="" val="3065502918"/>
                  </a:ext>
                </a:extLst>
              </a:tr>
              <a:tr h="959608">
                <a:tc>
                  <a:txBody>
                    <a:bodyPr/>
                    <a:lstStyle/>
                    <a:p>
                      <a:r>
                        <a:rPr lang="en-US" u="none" dirty="0" smtClean="0"/>
                        <a:t>Using</a:t>
                      </a:r>
                      <a:r>
                        <a:rPr lang="en-US" u="none" baseline="0" dirty="0" smtClean="0"/>
                        <a:t> Logistic Regression</a:t>
                      </a:r>
                      <a:endParaRPr lang="en-US" u="non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0.7573983739837398</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0.7424081632653062</a:t>
                      </a:r>
                      <a:endParaRPr lang="en-US" dirty="0" smtClean="0"/>
                    </a:p>
                    <a:p>
                      <a:endParaRPr lang="en-US" dirty="0"/>
                    </a:p>
                  </a:txBody>
                  <a:tcPr/>
                </a:tc>
                <a:extLst>
                  <a:ext uri="{0D108BD9-81ED-4DB2-BD59-A6C34878D82A}">
                    <a16:rowId xmlns:a16="http://schemas.microsoft.com/office/drawing/2014/main" xmlns="" val="3883690272"/>
                  </a:ext>
                </a:extLst>
              </a:tr>
              <a:tr h="959608">
                <a:tc>
                  <a:txBody>
                    <a:bodyPr/>
                    <a:lstStyle/>
                    <a:p>
                      <a:r>
                        <a:rPr lang="en-US" dirty="0" smtClean="0"/>
                        <a:t>Using Random Forest</a:t>
                      </a:r>
                      <a:r>
                        <a:rPr lang="en-US" baseline="0" dirty="0" smtClean="0"/>
                        <a:t> Classification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0.8310569105691057</a:t>
                      </a:r>
                      <a:endParaRPr lang="en-US" sz="1800" dirty="0" smtClean="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0.8248163265306122</a:t>
                      </a:r>
                      <a:endParaRPr lang="en-US" sz="1800" dirty="0" smtClean="0"/>
                    </a:p>
                    <a:p>
                      <a:endParaRPr lang="en-US" dirty="0"/>
                    </a:p>
                  </a:txBody>
                  <a:tcPr/>
                </a:tc>
                <a:extLst>
                  <a:ext uri="{0D108BD9-81ED-4DB2-BD59-A6C34878D82A}">
                    <a16:rowId xmlns:a16="http://schemas.microsoft.com/office/drawing/2014/main" xmlns="" val="3084211689"/>
                  </a:ext>
                </a:extLst>
              </a:tr>
              <a:tr h="959608">
                <a:tc>
                  <a:txBody>
                    <a:bodyPr/>
                    <a:lstStyle/>
                    <a:p>
                      <a:r>
                        <a:rPr lang="en-US" dirty="0" smtClean="0"/>
                        <a:t>Using Decision Tree Classification</a:t>
                      </a:r>
                      <a:endParaRPr lang="en-US" dirty="0"/>
                    </a:p>
                  </a:txBody>
                  <a:tcPr/>
                </a:tc>
                <a:tc>
                  <a:txBody>
                    <a:bodyPr/>
                    <a:lstStyle/>
                    <a:p>
                      <a:r>
                        <a:rPr lang="en-US" sz="1800" b="0" i="0" kern="1200" dirty="0" smtClean="0">
                          <a:solidFill>
                            <a:schemeClr val="dk1"/>
                          </a:solidFill>
                          <a:effectLst/>
                          <a:latin typeface="+mn-lt"/>
                          <a:ea typeface="+mn-ea"/>
                          <a:cs typeface="+mn-cs"/>
                        </a:rPr>
                        <a:t>0.7492682926829268</a:t>
                      </a:r>
                      <a:endParaRPr lang="en-US" dirty="0"/>
                    </a:p>
                  </a:txBody>
                  <a:tcPr/>
                </a:tc>
                <a:tc>
                  <a:txBody>
                    <a:bodyPr/>
                    <a:lstStyle/>
                    <a:p>
                      <a:r>
                        <a:rPr lang="en-US" sz="1800" b="0" i="0" kern="1200" dirty="0" smtClean="0">
                          <a:solidFill>
                            <a:schemeClr val="dk1"/>
                          </a:solidFill>
                          <a:effectLst/>
                          <a:latin typeface="+mn-lt"/>
                          <a:ea typeface="+mn-ea"/>
                          <a:cs typeface="+mn-cs"/>
                        </a:rPr>
                        <a:t>0.7322448979591836</a:t>
                      </a:r>
                      <a:endParaRPr lang="en-US" dirty="0"/>
                    </a:p>
                  </a:txBody>
                  <a:tcPr/>
                </a:tc>
                <a:extLst>
                  <a:ext uri="{0D108BD9-81ED-4DB2-BD59-A6C34878D82A}">
                    <a16:rowId xmlns:a16="http://schemas.microsoft.com/office/drawing/2014/main" xmlns="" val="2274716852"/>
                  </a:ext>
                </a:extLst>
              </a:tr>
            </a:tbl>
          </a:graphicData>
        </a:graphic>
      </p:graphicFrame>
      <p:sp>
        <p:nvSpPr>
          <p:cNvPr id="5" name="TextBox 4"/>
          <p:cNvSpPr txBox="1"/>
          <p:nvPr/>
        </p:nvSpPr>
        <p:spPr>
          <a:xfrm>
            <a:off x="677334" y="5763491"/>
            <a:ext cx="10445798" cy="646331"/>
          </a:xfrm>
          <a:prstGeom prst="rect">
            <a:avLst/>
          </a:prstGeom>
          <a:noFill/>
        </p:spPr>
        <p:txBody>
          <a:bodyPr wrap="square" rtlCol="0">
            <a:spAutoFit/>
          </a:bodyPr>
          <a:lstStyle/>
          <a:p>
            <a:r>
              <a:rPr lang="en-US" dirty="0" smtClean="0"/>
              <a:t>This means that from the above accuracy table, we can conclude that </a:t>
            </a:r>
            <a:r>
              <a:rPr lang="en-US" dirty="0" smtClean="0"/>
              <a:t>Random forest</a:t>
            </a:r>
            <a:r>
              <a:rPr lang="en-US" dirty="0" smtClean="0"/>
              <a:t> classification </a:t>
            </a:r>
            <a:r>
              <a:rPr lang="en-US" dirty="0" smtClean="0"/>
              <a:t>is best model for the loan prediction problem.</a:t>
            </a:r>
            <a:endParaRPr lang="en-US" dirty="0"/>
          </a:p>
        </p:txBody>
      </p:sp>
    </p:spTree>
    <p:extLst>
      <p:ext uri="{BB962C8B-B14F-4D97-AF65-F5344CB8AC3E}">
        <p14:creationId xmlns:p14="http://schemas.microsoft.com/office/powerpoint/2010/main" xmlns="" val="2755903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316" y="2701636"/>
            <a:ext cx="8596668" cy="1510145"/>
          </a:xfrm>
        </p:spPr>
        <p:txBody>
          <a:bodyPr>
            <a:noAutofit/>
          </a:bodyPr>
          <a:lstStyle/>
          <a:p>
            <a:pPr algn="ctr"/>
            <a:r>
              <a:rPr lang="en-US" sz="10000" dirty="0" smtClean="0"/>
              <a:t>THANK YOU</a:t>
            </a:r>
            <a:endParaRPr lang="en-US" sz="10000" dirty="0"/>
          </a:p>
        </p:txBody>
      </p:sp>
    </p:spTree>
    <p:extLst>
      <p:ext uri="{BB962C8B-B14F-4D97-AF65-F5344CB8AC3E}">
        <p14:creationId xmlns:p14="http://schemas.microsoft.com/office/powerpoint/2010/main" xmlns="" val="1234725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Classification problem</a:t>
            </a:r>
            <a:endParaRPr lang="en-US" dirty="0"/>
          </a:p>
        </p:txBody>
      </p:sp>
      <p:sp>
        <p:nvSpPr>
          <p:cNvPr id="3" name="Content Placeholder 2"/>
          <p:cNvSpPr>
            <a:spLocks noGrp="1"/>
          </p:cNvSpPr>
          <p:nvPr>
            <p:ph idx="1"/>
          </p:nvPr>
        </p:nvSpPr>
        <p:spPr>
          <a:xfrm>
            <a:off x="677334" y="1690255"/>
            <a:ext cx="8813030" cy="4351107"/>
          </a:xfrm>
        </p:spPr>
        <p:txBody>
          <a:bodyPr>
            <a:normAutofit fontScale="92500"/>
          </a:bodyPr>
          <a:lstStyle/>
          <a:p>
            <a:r>
              <a:rPr lang="en-US" sz="2200" dirty="0"/>
              <a:t>It is a classification problem where we have to predict whether a loan would be approved or not. In a classification problem, we have to predict discrete values based on a given set of independent variable(s). Classification can be of two types:</a:t>
            </a:r>
          </a:p>
          <a:p>
            <a:r>
              <a:rPr lang="en-US" sz="2200" dirty="0"/>
              <a:t>Binary Classification : In this classification we have to predict either of the two given classes. For example: classifying the gender as male or female, predicting the result as win or loss, etc. Multiclass Classification : Here we have to classify the data into three or more classes. For example: classifying a movie's genre as comedy, action or romantic, classify fruits as oranges, apples, or pears, etc.</a:t>
            </a:r>
          </a:p>
          <a:p>
            <a:r>
              <a:rPr lang="en-US" sz="2200" dirty="0"/>
              <a:t>Loan prediction is a very common real-life problem that each retail bank faces </a:t>
            </a:r>
            <a:r>
              <a:rPr lang="en-US" sz="2200" dirty="0" err="1"/>
              <a:t>atleast</a:t>
            </a:r>
            <a:r>
              <a:rPr lang="en-US" sz="2200" dirty="0"/>
              <a:t> once in its lifetime. If done correctly, it can save a lot of man hours at the end of a retail bank.</a:t>
            </a:r>
          </a:p>
          <a:p>
            <a:endParaRPr lang="en-US" dirty="0"/>
          </a:p>
        </p:txBody>
      </p:sp>
    </p:spTree>
    <p:extLst>
      <p:ext uri="{BB962C8B-B14F-4D97-AF65-F5344CB8AC3E}">
        <p14:creationId xmlns:p14="http://schemas.microsoft.com/office/powerpoint/2010/main" xmlns="" val="82380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in machine learning</a:t>
            </a:r>
            <a:endParaRPr lang="en-US" dirty="0"/>
          </a:p>
        </p:txBody>
      </p:sp>
      <p:sp>
        <p:nvSpPr>
          <p:cNvPr id="3" name="Content Placeholder 2"/>
          <p:cNvSpPr>
            <a:spLocks noGrp="1"/>
          </p:cNvSpPr>
          <p:nvPr>
            <p:ph idx="1"/>
          </p:nvPr>
        </p:nvSpPr>
        <p:spPr>
          <a:xfrm>
            <a:off x="677334" y="1551709"/>
            <a:ext cx="9838266" cy="5015346"/>
          </a:xfrm>
        </p:spPr>
        <p:txBody>
          <a:bodyPr>
            <a:normAutofit fontScale="40000" lnSpcReduction="20000"/>
          </a:bodyPr>
          <a:lstStyle/>
          <a:p>
            <a:pPr marL="0" indent="0">
              <a:buNone/>
            </a:pPr>
            <a:r>
              <a:rPr lang="en-US" sz="5000" b="1" dirty="0" smtClean="0"/>
              <a:t>   </a:t>
            </a:r>
          </a:p>
          <a:p>
            <a:pPr marL="0" indent="0">
              <a:buNone/>
            </a:pPr>
            <a:r>
              <a:rPr lang="en-US" sz="5000" b="1" dirty="0"/>
              <a:t> </a:t>
            </a:r>
            <a:r>
              <a:rPr lang="en-US" sz="5000" b="1" dirty="0" smtClean="0"/>
              <a:t>   1 </a:t>
            </a:r>
            <a:r>
              <a:rPr lang="en-US" sz="5000" b="1" dirty="0"/>
              <a:t>- Data Collection</a:t>
            </a:r>
            <a:endParaRPr lang="en-US" sz="5000" dirty="0"/>
          </a:p>
          <a:p>
            <a:r>
              <a:rPr lang="en-US" sz="5000" dirty="0"/>
              <a:t>The quantity &amp; quality of your data dictate how accurate our model is</a:t>
            </a:r>
          </a:p>
          <a:p>
            <a:r>
              <a:rPr lang="en-US" sz="5000" dirty="0"/>
              <a:t>The outcome of this step is generally a representation of data (</a:t>
            </a:r>
            <a:r>
              <a:rPr lang="en-US" sz="5000" dirty="0" err="1"/>
              <a:t>Guo</a:t>
            </a:r>
            <a:r>
              <a:rPr lang="en-US" sz="5000" dirty="0"/>
              <a:t> simplifies to specifying a table) which we will use for training</a:t>
            </a:r>
          </a:p>
          <a:p>
            <a:r>
              <a:rPr lang="en-US" sz="5000" dirty="0"/>
              <a:t>Using pre-collected data, by way of datasets from </a:t>
            </a:r>
            <a:r>
              <a:rPr lang="en-US" sz="5000" dirty="0" err="1"/>
              <a:t>Kaggle</a:t>
            </a:r>
            <a:r>
              <a:rPr lang="en-US" sz="5000" dirty="0"/>
              <a:t>, UCI, etc., still fits into this step</a:t>
            </a:r>
          </a:p>
          <a:p>
            <a:pPr marL="0" indent="0">
              <a:buNone/>
            </a:pPr>
            <a:r>
              <a:rPr lang="en-US" sz="5000" dirty="0"/>
              <a:t> </a:t>
            </a:r>
            <a:br>
              <a:rPr lang="en-US" sz="5000" dirty="0"/>
            </a:br>
            <a:r>
              <a:rPr lang="en-US" sz="5000" b="1" dirty="0" smtClean="0"/>
              <a:t>2 </a:t>
            </a:r>
            <a:r>
              <a:rPr lang="en-US" sz="5000" b="1" dirty="0"/>
              <a:t>- Data Preparation</a:t>
            </a:r>
            <a:endParaRPr lang="en-US" sz="5000" dirty="0"/>
          </a:p>
          <a:p>
            <a:r>
              <a:rPr lang="en-US" sz="5000" dirty="0"/>
              <a:t>Wrangle data and prepare it for training</a:t>
            </a:r>
          </a:p>
          <a:p>
            <a:r>
              <a:rPr lang="en-US" sz="5000" dirty="0"/>
              <a:t>Clean that which may require it (remove duplicates, correct errors, deal with missing values, normalization, data type conversions, etc.)</a:t>
            </a:r>
          </a:p>
          <a:p>
            <a:r>
              <a:rPr lang="en-US" sz="5000" dirty="0"/>
              <a:t>Randomize data, which erases the effects of the particular order in which we collected and/or otherwise prepared our data.</a:t>
            </a:r>
          </a:p>
          <a:p>
            <a:endParaRPr lang="en-US" dirty="0"/>
          </a:p>
        </p:txBody>
      </p:sp>
    </p:spTree>
    <p:extLst>
      <p:ext uri="{BB962C8B-B14F-4D97-AF65-F5344CB8AC3E}">
        <p14:creationId xmlns:p14="http://schemas.microsoft.com/office/powerpoint/2010/main" xmlns="" val="3915531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in machine learning</a:t>
            </a:r>
            <a:endParaRPr lang="en-US" dirty="0"/>
          </a:p>
        </p:txBody>
      </p:sp>
      <p:sp>
        <p:nvSpPr>
          <p:cNvPr id="3" name="Content Placeholder 2"/>
          <p:cNvSpPr>
            <a:spLocks noGrp="1"/>
          </p:cNvSpPr>
          <p:nvPr>
            <p:ph idx="1"/>
          </p:nvPr>
        </p:nvSpPr>
        <p:spPr/>
        <p:txBody>
          <a:bodyPr>
            <a:normAutofit/>
          </a:bodyPr>
          <a:lstStyle/>
          <a:p>
            <a:pPr marL="0" indent="0">
              <a:buNone/>
            </a:pPr>
            <a:r>
              <a:rPr lang="en-US" sz="2200" b="1" dirty="0" smtClean="0"/>
              <a:t>   3 - Choose a Model</a:t>
            </a:r>
            <a:endParaRPr lang="en-US" sz="2200" dirty="0" smtClean="0"/>
          </a:p>
          <a:p>
            <a:r>
              <a:rPr lang="en-US" sz="2200" dirty="0" smtClean="0"/>
              <a:t>Different algorithms are for different tasks; choose the right one</a:t>
            </a:r>
          </a:p>
          <a:p>
            <a:r>
              <a:rPr lang="en-US" sz="2200" dirty="0" smtClean="0"/>
              <a:t> </a:t>
            </a:r>
            <a:br>
              <a:rPr lang="en-US" sz="2200" dirty="0" smtClean="0"/>
            </a:br>
            <a:r>
              <a:rPr lang="en-US" sz="2200" b="1" dirty="0" smtClean="0"/>
              <a:t>4 - Train the Model</a:t>
            </a:r>
            <a:endParaRPr lang="en-US" sz="2200" dirty="0" smtClean="0"/>
          </a:p>
          <a:p>
            <a:r>
              <a:rPr lang="en-US" sz="2200" dirty="0" smtClean="0"/>
              <a:t>The goal of training is to answer a question or make a prediction correctly as often as possible</a:t>
            </a:r>
          </a:p>
          <a:p>
            <a:r>
              <a:rPr lang="en-US" sz="2200" dirty="0" smtClean="0"/>
              <a:t>Linear regression example: algorithm would need to learn values for </a:t>
            </a:r>
            <a:r>
              <a:rPr lang="en-US" sz="2200" i="1" dirty="0" smtClean="0"/>
              <a:t>m</a:t>
            </a:r>
            <a:r>
              <a:rPr lang="en-US" sz="2200" dirty="0" smtClean="0"/>
              <a:t> (or </a:t>
            </a:r>
            <a:r>
              <a:rPr lang="en-US" sz="2200" i="1" dirty="0" smtClean="0"/>
              <a:t>W</a:t>
            </a:r>
            <a:r>
              <a:rPr lang="en-US" sz="2200" dirty="0" smtClean="0"/>
              <a:t>) and </a:t>
            </a:r>
            <a:r>
              <a:rPr lang="en-US" sz="2200" i="1" dirty="0" smtClean="0"/>
              <a:t>b</a:t>
            </a:r>
            <a:r>
              <a:rPr lang="en-US" sz="2200" dirty="0" smtClean="0"/>
              <a:t> (</a:t>
            </a:r>
            <a:r>
              <a:rPr lang="en-US" sz="2200" i="1" dirty="0" smtClean="0"/>
              <a:t>x</a:t>
            </a:r>
            <a:r>
              <a:rPr lang="en-US" sz="2200" dirty="0" smtClean="0"/>
              <a:t> is input, </a:t>
            </a:r>
            <a:r>
              <a:rPr lang="en-US" sz="2200" i="1" dirty="0" smtClean="0"/>
              <a:t>y</a:t>
            </a:r>
            <a:r>
              <a:rPr lang="en-US" sz="2200" dirty="0" smtClean="0"/>
              <a:t> is output)</a:t>
            </a:r>
          </a:p>
          <a:p>
            <a:r>
              <a:rPr lang="en-US" sz="2200" dirty="0" smtClean="0"/>
              <a:t>Each iteration of process is a training step </a:t>
            </a:r>
            <a:br>
              <a:rPr lang="en-US" sz="2200" dirty="0" smtClean="0"/>
            </a:br>
            <a:endParaRPr lang="en-US" sz="2200" dirty="0" smtClean="0"/>
          </a:p>
          <a:p>
            <a:endParaRPr lang="en-US" dirty="0"/>
          </a:p>
        </p:txBody>
      </p:sp>
    </p:spTree>
    <p:extLst>
      <p:ext uri="{BB962C8B-B14F-4D97-AF65-F5344CB8AC3E}">
        <p14:creationId xmlns:p14="http://schemas.microsoft.com/office/powerpoint/2010/main" xmlns="" val="1848415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involved in machine learning</a:t>
            </a:r>
            <a:endParaRPr lang="en-US"/>
          </a:p>
        </p:txBody>
      </p:sp>
      <p:sp>
        <p:nvSpPr>
          <p:cNvPr id="3" name="Content Placeholder 2"/>
          <p:cNvSpPr>
            <a:spLocks noGrp="1"/>
          </p:cNvSpPr>
          <p:nvPr>
            <p:ph idx="1"/>
          </p:nvPr>
        </p:nvSpPr>
        <p:spPr/>
        <p:txBody>
          <a:bodyPr>
            <a:normAutofit/>
          </a:bodyPr>
          <a:lstStyle/>
          <a:p>
            <a:pPr marL="0" indent="0">
              <a:buNone/>
            </a:pPr>
            <a:r>
              <a:rPr lang="en-US" sz="2200" b="1" dirty="0"/>
              <a:t> </a:t>
            </a:r>
            <a:r>
              <a:rPr lang="en-US" sz="2200" b="1" dirty="0" smtClean="0"/>
              <a:t>  </a:t>
            </a:r>
            <a:r>
              <a:rPr lang="en-US" sz="2000" b="1" dirty="0" smtClean="0"/>
              <a:t>5 </a:t>
            </a:r>
            <a:r>
              <a:rPr lang="en-US" sz="2000" b="1" dirty="0"/>
              <a:t>- Evaluate the Model</a:t>
            </a:r>
            <a:endParaRPr lang="en-US" sz="2000" dirty="0"/>
          </a:p>
          <a:p>
            <a:r>
              <a:rPr lang="en-US" sz="2000" dirty="0"/>
              <a:t>Uses some metric or combination of metrics to "measure" objective performance of model</a:t>
            </a:r>
          </a:p>
          <a:p>
            <a:r>
              <a:rPr lang="en-US" sz="2000" dirty="0"/>
              <a:t>Test the model against previously unseen data</a:t>
            </a:r>
          </a:p>
          <a:p>
            <a:r>
              <a:rPr lang="en-US" sz="2000" dirty="0"/>
              <a:t>This unseen data is meant to be somewhat representative of model performance in the real world, but still helps tune the model (as opposed to test data, which does not)</a:t>
            </a:r>
          </a:p>
          <a:p>
            <a:r>
              <a:rPr lang="en-US" sz="2000" dirty="0"/>
              <a:t>Good train/evaluate split 80/20, 70/30, or similar, depending on domain, data availability, dataset particulars, etc. </a:t>
            </a:r>
          </a:p>
        </p:txBody>
      </p:sp>
    </p:spTree>
    <p:extLst>
      <p:ext uri="{BB962C8B-B14F-4D97-AF65-F5344CB8AC3E}">
        <p14:creationId xmlns:p14="http://schemas.microsoft.com/office/powerpoint/2010/main" xmlns="" val="170881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in machine learning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200" b="1" dirty="0" smtClean="0"/>
              <a:t>   </a:t>
            </a:r>
            <a:r>
              <a:rPr lang="en-US" sz="2600" b="1" dirty="0" smtClean="0"/>
              <a:t>6 - Parameter Tuning</a:t>
            </a:r>
            <a:endParaRPr lang="en-US" sz="2600" dirty="0" smtClean="0"/>
          </a:p>
          <a:p>
            <a:r>
              <a:rPr lang="en-US" sz="2600" dirty="0" smtClean="0"/>
              <a:t>This step refers to </a:t>
            </a:r>
            <a:r>
              <a:rPr lang="en-US" sz="2600" i="1" dirty="0" smtClean="0"/>
              <a:t>hyper-parameter</a:t>
            </a:r>
            <a:r>
              <a:rPr lang="en-US" sz="2600" dirty="0" smtClean="0"/>
              <a:t> tuning, which is an "art form" as opposed to a science</a:t>
            </a:r>
          </a:p>
          <a:p>
            <a:r>
              <a:rPr lang="en-US" sz="2600" dirty="0" smtClean="0"/>
              <a:t>Tune model parameters for improved performance</a:t>
            </a:r>
          </a:p>
          <a:p>
            <a:r>
              <a:rPr lang="en-US" sz="2600" dirty="0" smtClean="0"/>
              <a:t>Simple model hyper-parameters may include: number of training steps, learning rate, initialization values and distribution, etc.</a:t>
            </a:r>
          </a:p>
          <a:p>
            <a:pPr marL="0" indent="0">
              <a:buNone/>
            </a:pPr>
            <a:r>
              <a:rPr lang="en-US" sz="2600" dirty="0" smtClean="0"/>
              <a:t> </a:t>
            </a:r>
            <a:br>
              <a:rPr lang="en-US" sz="2600" dirty="0" smtClean="0"/>
            </a:br>
            <a:r>
              <a:rPr lang="en-US" sz="2600" dirty="0" smtClean="0"/>
              <a:t>   </a:t>
            </a:r>
            <a:r>
              <a:rPr lang="en-US" sz="2600" b="1" dirty="0" smtClean="0"/>
              <a:t>7 - Make Predictions</a:t>
            </a:r>
            <a:endParaRPr lang="en-US" sz="2600" dirty="0" smtClean="0"/>
          </a:p>
          <a:p>
            <a:r>
              <a:rPr lang="en-US" sz="2600" dirty="0" smtClean="0"/>
              <a:t>Using further (test set) data which have, until this point, been withheld from the model (and for which class labels are known), are used to test the model; a better approximation of how the model will perform in the real world.</a:t>
            </a:r>
          </a:p>
          <a:p>
            <a:endParaRPr lang="en-US" dirty="0"/>
          </a:p>
        </p:txBody>
      </p:sp>
    </p:spTree>
    <p:extLst>
      <p:ext uri="{BB962C8B-B14F-4D97-AF65-F5344CB8AC3E}">
        <p14:creationId xmlns:p14="http://schemas.microsoft.com/office/powerpoint/2010/main" xmlns="" val="3919485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a:xfrm>
            <a:off x="677333" y="1930401"/>
            <a:ext cx="8937721" cy="4110962"/>
          </a:xfrm>
        </p:spPr>
        <p:txBody>
          <a:bodyPr/>
          <a:lstStyle/>
          <a:p>
            <a:r>
              <a:rPr lang="en-US" sz="2000" dirty="0" smtClean="0"/>
              <a:t>Here we have two datasets. First is train_dataset.csv, test_dataset.csv.</a:t>
            </a:r>
          </a:p>
          <a:p>
            <a:r>
              <a:rPr lang="en-US" sz="2000" dirty="0" smtClean="0"/>
              <a:t>These are datasets of loan approval applications which are featured with annual income, married or not, dependents are there or not, educated or not, credit history present or not, loan amount etc.</a:t>
            </a:r>
          </a:p>
          <a:p>
            <a:r>
              <a:rPr lang="en-US" sz="2000" dirty="0" smtClean="0"/>
              <a:t>The outcome of the dataset is represented </a:t>
            </a:r>
            <a:r>
              <a:rPr lang="en-US" sz="2000" smtClean="0"/>
              <a:t>by loan status </a:t>
            </a:r>
            <a:r>
              <a:rPr lang="en-US" sz="2000" dirty="0" smtClean="0"/>
              <a:t>in the train dataset.</a:t>
            </a:r>
          </a:p>
          <a:p>
            <a:r>
              <a:rPr lang="en-US" sz="2000" dirty="0" smtClean="0"/>
              <a:t>This column is absent in test_dataset.csv as we need to assign loan status with the help of training dataset.</a:t>
            </a:r>
          </a:p>
          <a:p>
            <a:endParaRPr lang="en-US" dirty="0"/>
          </a:p>
        </p:txBody>
      </p:sp>
    </p:spTree>
    <p:extLst>
      <p:ext uri="{BB962C8B-B14F-4D97-AF65-F5344CB8AC3E}">
        <p14:creationId xmlns:p14="http://schemas.microsoft.com/office/powerpoint/2010/main" xmlns="" val="10391850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534</TotalTime>
  <Words>1179</Words>
  <Application>Microsoft Office PowerPoint</Application>
  <PresentationFormat>Custom</PresentationFormat>
  <Paragraphs>309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Apex</vt:lpstr>
      <vt:lpstr>Loan Prediction using Machine Learning</vt:lpstr>
      <vt:lpstr>Content</vt:lpstr>
      <vt:lpstr>INTRODUCTION</vt:lpstr>
      <vt:lpstr>The Classification problem</vt:lpstr>
      <vt:lpstr>Steps involved in machine learning</vt:lpstr>
      <vt:lpstr>Steps involved in machine learning</vt:lpstr>
      <vt:lpstr>Steps involved in machine learning</vt:lpstr>
      <vt:lpstr>Steps involved in machine learning</vt:lpstr>
      <vt:lpstr>DATASETS</vt:lpstr>
      <vt:lpstr>FEATURES PRESENT IN LOAN PREDICTION</vt:lpstr>
      <vt:lpstr>Labels</vt:lpstr>
      <vt:lpstr>Visualizing data using google Colab</vt:lpstr>
      <vt:lpstr>Visualizing data using google Colab</vt:lpstr>
      <vt:lpstr>Visualizing data using google Colab</vt:lpstr>
      <vt:lpstr>Visualizing data using google Colab</vt:lpstr>
      <vt:lpstr>Visualizing data using google Colab</vt:lpstr>
      <vt:lpstr>Visualizing data using google Colab</vt:lpstr>
      <vt:lpstr>Explanation of the Code using Google Colab</vt:lpstr>
      <vt:lpstr>Loan prediction using Logistic Regression</vt:lpstr>
      <vt:lpstr>Loan prediction using Logistic Regression</vt:lpstr>
      <vt:lpstr>Loan prediction using Logistic Regression</vt:lpstr>
      <vt:lpstr>Loan prediction using Logistic Regression </vt:lpstr>
      <vt:lpstr>Loan prediction using Logistic Regression</vt:lpstr>
      <vt:lpstr>Loan prediction using random forest classification </vt:lpstr>
      <vt:lpstr>Loan prediction using random forest classification</vt:lpstr>
      <vt:lpstr>Loan prediction using random forest classification</vt:lpstr>
      <vt:lpstr>Loan Prediction using Decision Tree Classification</vt:lpstr>
      <vt:lpstr>Loan Prediction using Decision Tree Classification</vt:lpstr>
      <vt:lpstr>Loan Prediction using Decision Tree Classification</vt:lpstr>
      <vt:lpstr>Loan prediction models comparison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using Machine Learning</dc:title>
  <dc:creator>VIVEK SHENOY</dc:creator>
  <cp:lastModifiedBy>admin</cp:lastModifiedBy>
  <cp:revision>36</cp:revision>
  <dcterms:created xsi:type="dcterms:W3CDTF">2020-06-09T17:20:34Z</dcterms:created>
  <dcterms:modified xsi:type="dcterms:W3CDTF">2022-07-19T18:05:26Z</dcterms:modified>
</cp:coreProperties>
</file>