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11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29" r:id="rId76"/>
    <p:sldId id="330" r:id="rId77"/>
    <p:sldId id="331" r:id="rId78"/>
    <p:sldId id="332" r:id="rId79"/>
    <p:sldId id="333" r:id="rId80"/>
    <p:sldId id="334" r:id="rId81"/>
    <p:sldId id="335" r:id="rId82"/>
    <p:sldId id="336" r:id="rId83"/>
    <p:sldId id="337" r:id="rId84"/>
    <p:sldId id="338" r:id="rId85"/>
    <p:sldId id="339" r:id="rId86"/>
    <p:sldId id="340" r:id="rId87"/>
    <p:sldId id="341" r:id="rId88"/>
    <p:sldId id="342" r:id="rId89"/>
    <p:sldId id="343" r:id="rId90"/>
    <p:sldId id="344" r:id="rId91"/>
    <p:sldId id="345" r:id="rId92"/>
    <p:sldId id="346" r:id="rId93"/>
    <p:sldId id="347" r:id="rId94"/>
    <p:sldId id="348" r:id="rId95"/>
    <p:sldId id="349" r:id="rId96"/>
    <p:sldId id="350" r:id="rId97"/>
    <p:sldId id="351" r:id="rId98"/>
    <p:sldId id="352" r:id="rId99"/>
    <p:sldId id="353" r:id="rId100"/>
    <p:sldId id="354" r:id="rId101"/>
    <p:sldId id="355" r:id="rId102"/>
    <p:sldId id="356" r:id="rId103"/>
    <p:sldId id="357" r:id="rId104"/>
    <p:sldId id="358" r:id="rId105"/>
    <p:sldId id="359" r:id="rId106"/>
    <p:sldId id="360" r:id="rId107"/>
    <p:sldId id="361" r:id="rId108"/>
    <p:sldId id="362" r:id="rId109"/>
    <p:sldId id="363" r:id="rId110"/>
    <p:sldId id="364" r:id="rId1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slide" Target="slides/slide85.xml"/><Relationship Id="rId102" Type="http://schemas.openxmlformats.org/officeDocument/2006/relationships/slide" Target="slides/slide100.xml"/><Relationship Id="rId110" Type="http://schemas.openxmlformats.org/officeDocument/2006/relationships/slide" Target="slides/slide108.xml"/><Relationship Id="rId115" Type="http://schemas.openxmlformats.org/officeDocument/2006/relationships/theme" Target="theme/theme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13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1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11" Type="http://schemas.openxmlformats.org/officeDocument/2006/relationships/slide" Target="slides/slide10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14" Type="http://schemas.openxmlformats.org/officeDocument/2006/relationships/viewProps" Target="view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c6d0d86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5c6d0d867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" name="Google Shape;1321;g5c6d0d8677_0_1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2" name="Google Shape;1322;g5c6d0d8677_0_1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g5c8d4edbeb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0" name="Google Shape;1330;g5c8d4edbeb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Google Shape;1336;g5c8d4edbeb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7" name="Google Shape;1337;g5c8d4edbeb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" name="Google Shape;1344;g5c8d4edbeb_0_5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5" name="Google Shape;1345;g5c8d4edbeb_0_5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g5c8d4edbeb_0_5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3" name="Google Shape;1353;g5c8d4edbeb_0_5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" name="Google Shape;1360;g5c8d4edbeb_0_6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1" name="Google Shape;1361;g5c8d4edbeb_0_6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" name="Google Shape;1368;g5c8d4edbeb_0_6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9" name="Google Shape;1369;g5c8d4edbeb_0_6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" name="Google Shape;1376;g5c8d4edbeb_0_6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7" name="Google Shape;1377;g5c8d4edbeb_0_6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g5c8d4edbeb_0_7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5" name="Google Shape;1385;g5c8d4edbeb_0_7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7" name="Google Shape;1407;g5c8d4edbeb_0_6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8" name="Google Shape;1408;g5c8d4edbeb_0_6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5c6d0d867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5c6d0d867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5c6d0d8677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5c6d0d8677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5c6d0d8677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5c6d0d8677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5c6d0d8677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5c6d0d8677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5c6d0d8677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5c6d0d8677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5c6d0d8677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5c6d0d8677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5c6d0d8677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5c6d0d8677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5c6d0d8677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5c6d0d8677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5c6d0d8677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5c6d0d8677_0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04b920135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04b920135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5c6d0d8677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5c6d0d8677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5c6d0d8677_0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5c6d0d8677_0_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5c8d4edbeb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5c8d4edbeb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5c8d4edbeb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5c8d4edbeb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5c8d4edbeb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5c8d4edbeb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5c8d4edbeb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5c8d4edbeb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5c8d4edbeb_0_5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5c8d4edbeb_0_5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5c8d4edbeb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5c8d4edbeb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5c8d4edbeb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5c8d4edbeb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5c8d4edbeb_0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5c8d4edbeb_0_2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c8d4edbe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c8d4edbe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5c8d4edbeb_0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5c8d4edbeb_0_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5c8d4edbeb_0_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5c8d4edbeb_0_2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5c8d4edbeb_0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5c8d4edbeb_0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5c8d4edbeb_0_3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5c8d4edbeb_0_3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5c8d4edbeb_0_3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5c8d4edbeb_0_3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5c8d4edbeb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5c8d4edbeb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5c8d4edbeb_0_3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5c8d4edbeb_0_3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5c8d4edbeb_0_4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5c8d4edbeb_0_4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5c8d4edbeb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5c8d4edbeb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5c8d4edbeb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5c8d4edbeb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c8d4edbeb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c8d4edbeb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5c8d4edbeb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5c8d4edbeb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5c8d4edbeb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5c8d4edbeb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g5c8d4edbeb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9" name="Google Shape;709;g5c8d4edbeb_0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5c8d4edbeb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8" name="Google Shape;718;g5c8d4edbeb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5c8d4edbeb_0_4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" name="Google Shape;727;g5c8d4edbeb_0_4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5c8d4edbeb_0_4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5c8d4edbeb_0_4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g5c8d4edbeb_0_4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6" name="Google Shape;756;g5c8d4edbeb_0_4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g5c8d4edbeb_0_5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1" name="Google Shape;771;g5c8d4edbeb_0_5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g5c8d4edbeb_0_5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5" name="Google Shape;785;g5c8d4edbeb_0_5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g5c8d4edbeb_0_5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0" name="Google Shape;800;g5c8d4edbeb_0_5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c8d4edbeb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c8d4edbeb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g5c8d4edbeb_0_5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6" name="Google Shape;816;g5c8d4edbeb_0_5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g5c8d4edbeb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5" name="Google Shape;825;g5c8d4edbeb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g5c6d0d8677_0_5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3" name="Google Shape;833;g5c6d0d8677_0_5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g5c6d0d8677_0_5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1" name="Google Shape;841;g5c6d0d8677_0_5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g5c6d0d8677_0_5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9" name="Google Shape;849;g5c6d0d8677_0_5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g5c6d0d8677_0_5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7" name="Google Shape;857;g5c6d0d8677_0_5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5c6d0d8677_0_5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Google Shape;865;g5c6d0d8677_0_5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g5c6d0d8677_0_5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3" name="Google Shape;873;g5c6d0d8677_0_5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g5c6d0d8677_0_5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1" name="Google Shape;881;g5c6d0d8677_0_5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g5c6d0d8677_0_5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9" name="Google Shape;889;g5c6d0d8677_0_5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8d4edbeb_0_5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c8d4edbeb_0_5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g5c6d0d8677_0_5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0" name="Google Shape;900;g5c6d0d8677_0_5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g5c6d0d8677_0_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3" name="Google Shape;913;g5c6d0d8677_0_5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g5c6d0d8677_0_6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9" name="Google Shape;929;g5c6d0d8677_0_6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g5c6d0d8677_0_6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0" name="Google Shape;950;g5c6d0d8677_0_6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g5c6d0d8677_0_6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1" name="Google Shape;971;g5c6d0d8677_0_6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g5c6d0d8677_0_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9" name="Google Shape;979;g5c6d0d8677_0_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g5c6d0d8677_0_6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7" name="Google Shape;987;g5c6d0d8677_0_6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g5c6d0d8677_0_6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5" name="Google Shape;995;g5c6d0d8677_0_6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g5c6d0d8677_0_6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3" name="Google Shape;1003;g5c6d0d8677_0_6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g5c6d0d8677_0_6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1" name="Google Shape;1011;g5c6d0d8677_0_6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c8d4edbeb_0_5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c8d4edbeb_0_5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g5c6d0d8677_0_7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9" name="Google Shape;1019;g5c6d0d8677_0_7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g5c6d0d8677_0_7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7" name="Google Shape;1027;g5c6d0d8677_0_7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5c6d0d8677_0_7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5c6d0d8677_0_7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g5c6d0d8677_0_7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3" name="Google Shape;1043;g5c6d0d8677_0_7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g5c6d0d8677_0_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1" name="Google Shape;1051;g5c6d0d8677_0_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g5c6d0d8677_0_7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9" name="Google Shape;1059;g5c6d0d8677_0_7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g5c6d0d8677_0_7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8" name="Google Shape;1068;g5c6d0d8677_0_7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g5c6d0d8677_0_7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6" name="Google Shape;1076;g5c6d0d8677_0_7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g5c6d0d8677_0_7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4" name="Google Shape;1084;g5c6d0d8677_0_7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g5c6d0d8677_0_7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8" name="Google Shape;1098;g5c6d0d8677_0_7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6aebc8ca1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6aebc8ca1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g5c6d0d8677_0_7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2" name="Google Shape;1112;g5c6d0d8677_0_7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g5c6d0d8677_0_8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7" name="Google Shape;1127;g5c6d0d8677_0_8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g5c8d4edbeb_0_6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2" name="Google Shape;1142;g5c8d4edbeb_0_6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Google Shape;1156;g5c8d4edbeb_0_6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7" name="Google Shape;1157;g5c8d4edbeb_0_6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Google Shape;1171;g5c8d4edbeb_0_6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2" name="Google Shape;1172;g5c8d4edbeb_0_6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g5c8d4edbeb_0_6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7" name="Google Shape;1187;g5c8d4edbeb_0_6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Google Shape;1201;g5c8d4edbeb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2" name="Google Shape;1202;g5c8d4edbeb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g5c6d0d8677_0_1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0" name="Google Shape;1210;g5c6d0d8677_0_1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Google Shape;1217;g5c6d0d8677_0_1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8" name="Google Shape;1218;g5c6d0d8677_0_1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Google Shape;1225;g5c8d4edbeb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6" name="Google Shape;1226;g5c8d4edbeb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6aebc8ca16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6aebc8ca16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Google Shape;1233;g5c6d0d8677_0_1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4" name="Google Shape;1234;g5c6d0d8677_0_1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Google Shape;1241;g5c6d0d8677_0_1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2" name="Google Shape;1242;g5c6d0d8677_0_1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g5c8d4edbeb_0_6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1" name="Google Shape;1251;g5c8d4edbeb_0_6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Google Shape;1259;g5c8d4edbeb_0_6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0" name="Google Shape;1260;g5c8d4edbeb_0_6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Google Shape;1268;g5c8d4edbeb_0_7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9" name="Google Shape;1269;g5c8d4edbeb_0_7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Google Shape;1279;g5c6d0d8677_0_1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0" name="Google Shape;1280;g5c6d0d8677_0_1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Google Shape;1288;g5c6d0d8677_0_1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9" name="Google Shape;1289;g5c6d0d8677_0_1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7" name="Google Shape;1297;g5c6d0d8677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8" name="Google Shape;1298;g5c6d0d8677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" name="Google Shape;1305;g5c8d4edbeb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6" name="Google Shape;1306;g5c8d4edbeb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Google Shape;1313;g5c8d4edbeb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4" name="Google Shape;1314;g5c8d4edbeb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4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16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Google Shape;70;p17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71" name="Google Shape;71;p17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body" idx="2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Google Shape;79;p19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80" name="Google Shape;80;p19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1" name="Google Shape;81;p19"/>
          <p:cNvSpPr txBox="1">
            <a:spLocks noGrp="1"/>
          </p:cNvSpPr>
          <p:nvPr>
            <p:ph type="body" idx="1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2" name="Google Shape;82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>
            <a:spLocks noGrp="1"/>
          </p:cNvSpPr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5" name="Google Shape;85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1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8" name="Google Shape;88;p21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89" name="Google Shape;89;p21"/>
          <p:cNvSpPr txBox="1">
            <a:spLocks noGrp="1"/>
          </p:cNvSpPr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21"/>
          <p:cNvSpPr txBox="1">
            <a:spLocks noGrp="1"/>
          </p:cNvSpPr>
          <p:nvPr>
            <p:ph type="subTitle" idx="1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2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2" name="Google Shape;9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95" name="Google Shape;9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Google Shape;97;p23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98" name="Google Shape;98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9" name="Google Shape;99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0" name="Google Shape;100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dern-writer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mc:AlternateContent xmlns:mc="http://schemas.openxmlformats.org/markup-compatibility/2006" xmlns:p14="http://schemas.microsoft.com/office/powerpoint/2010/main">
    <mc:Choice Requires="p14">
      <p:transition p14:dur="0">
        <p:push dir="r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4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jp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jp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jp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What is Machine Learning?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9" name="Google Shape;109;p25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5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Supervised Learning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6" name="Google Shape;186;p3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7" name="Google Shape;187;p34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34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Google Shape;1324;p124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Evaluating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5" name="Google Shape;1325;p1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796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You should now feel comfortable with the various methods of evaluating a regression task.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26" name="Google Shape;1326;p124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7" name="Google Shape;1327;p124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" name="Google Shape;1332;p125"/>
          <p:cNvSpPr txBox="1">
            <a:spLocks noGrp="1"/>
          </p:cNvSpPr>
          <p:nvPr>
            <p:ph type="ctrTitle"/>
          </p:nvPr>
        </p:nvSpPr>
        <p:spPr>
          <a:xfrm>
            <a:off x="335850" y="807750"/>
            <a:ext cx="8520600" cy="205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Unsupervised Learning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33" name="Google Shape;1333;p125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4" name="Google Shape;1334;p125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Google Shape;1339;p126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0" name="Google Shape;1340;p1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covered supervised learning, where the </a:t>
            </a:r>
            <a:r>
              <a:rPr lang="en" sz="29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label was known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due to </a:t>
            </a:r>
            <a:r>
              <a:rPr lang="en" sz="29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historical labeled data.</a:t>
            </a:r>
            <a:endParaRPr sz="29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what happens when we don’t have historical labels?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41" name="Google Shape;1341;p126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2" name="Google Shape;1342;p126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" name="Google Shape;1347;p127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8" name="Google Shape;1348;p1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certain tasks that fall under unsupervised learning: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Clustering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Anomaly Detection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Dimensionality Reduction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49" name="Google Shape;1349;p127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0" name="Google Shape;1350;p127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p128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6" name="Google Shape;1356;p1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Clustering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Grouping together </a:t>
            </a:r>
            <a:r>
              <a:rPr lang="en" sz="29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unlabeled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data points into categories/clusters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Data points are assigned to a cluster based on similarity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57" name="Google Shape;1357;p128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8" name="Google Shape;1358;p128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" name="Google Shape;1363;p129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4" name="Google Shape;1364;p1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Anomaly Detection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Attempts to detect outliers in a dataset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example, fraudulent transactions on a credit card.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65" name="Google Shape;1365;p129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6" name="Google Shape;1366;p129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" name="Google Shape;1371;p130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2" name="Google Shape;1372;p1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Dimensionality Reduction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Data processing techniques that reduces the number of features in a data set, either for compression, or to better understand underlying trends within a data set.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73" name="Google Shape;1373;p130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4" name="Google Shape;1374;p130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" name="Google Shape;1379;p131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80" name="Google Shape;1380;p1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Unsupervised Learning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It’s important to note, these are situations where we </a:t>
            </a:r>
            <a:r>
              <a:rPr lang="en" sz="29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don’t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have the correct answer for historical data!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Which means evaluation is much harder and more nuanced!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81" name="Google Shape;1381;p131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2" name="Google Shape;1382;p131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7" name="Google Shape;1387;p132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88" name="Google Shape;1388;p132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89" name="Google Shape;1389;p132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390" name="Google Shape;1390;p132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Unsupervised Process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1" name="Google Shape;1391;p132"/>
          <p:cNvSpPr/>
          <p:nvPr/>
        </p:nvSpPr>
        <p:spPr>
          <a:xfrm>
            <a:off x="185125" y="2707875"/>
            <a:ext cx="1340400" cy="907800"/>
          </a:xfrm>
          <a:prstGeom prst="roundRect">
            <a:avLst>
              <a:gd name="adj" fmla="val 16667"/>
            </a:avLst>
          </a:prstGeom>
          <a:solidFill>
            <a:srgbClr val="20124D"/>
          </a:solidFill>
          <a:ln w="9525" cap="flat" cmpd="sng">
            <a:solidFill>
              <a:srgbClr val="3D85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2" name="Google Shape;1392;p132"/>
          <p:cNvSpPr/>
          <p:nvPr/>
        </p:nvSpPr>
        <p:spPr>
          <a:xfrm>
            <a:off x="1948450" y="2707875"/>
            <a:ext cx="1340400" cy="907800"/>
          </a:xfrm>
          <a:prstGeom prst="roundRect">
            <a:avLst>
              <a:gd name="adj" fmla="val 16667"/>
            </a:avLst>
          </a:prstGeom>
          <a:solidFill>
            <a:srgbClr val="20124D"/>
          </a:solidFill>
          <a:ln w="9525" cap="flat" cmpd="sng">
            <a:solidFill>
              <a:srgbClr val="3D85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3" name="Google Shape;1393;p132"/>
          <p:cNvSpPr/>
          <p:nvPr/>
        </p:nvSpPr>
        <p:spPr>
          <a:xfrm>
            <a:off x="3813975" y="2707875"/>
            <a:ext cx="1340400" cy="907800"/>
          </a:xfrm>
          <a:prstGeom prst="roundRect">
            <a:avLst>
              <a:gd name="adj" fmla="val 16667"/>
            </a:avLst>
          </a:prstGeom>
          <a:solidFill>
            <a:srgbClr val="20124D"/>
          </a:solidFill>
          <a:ln w="9525" cap="flat" cmpd="sng">
            <a:solidFill>
              <a:srgbClr val="3D85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4" name="Google Shape;1394;p132"/>
          <p:cNvSpPr/>
          <p:nvPr/>
        </p:nvSpPr>
        <p:spPr>
          <a:xfrm>
            <a:off x="5628400" y="2707875"/>
            <a:ext cx="1340400" cy="907800"/>
          </a:xfrm>
          <a:prstGeom prst="roundRect">
            <a:avLst>
              <a:gd name="adj" fmla="val 16667"/>
            </a:avLst>
          </a:prstGeom>
          <a:solidFill>
            <a:srgbClr val="20124D"/>
          </a:solidFill>
          <a:ln w="9525" cap="flat" cmpd="sng">
            <a:solidFill>
              <a:srgbClr val="3D85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5" name="Google Shape;1395;p132"/>
          <p:cNvSpPr/>
          <p:nvPr/>
        </p:nvSpPr>
        <p:spPr>
          <a:xfrm>
            <a:off x="7442825" y="2707875"/>
            <a:ext cx="1340400" cy="907800"/>
          </a:xfrm>
          <a:prstGeom prst="roundRect">
            <a:avLst>
              <a:gd name="adj" fmla="val 16667"/>
            </a:avLst>
          </a:prstGeom>
          <a:solidFill>
            <a:srgbClr val="20124D"/>
          </a:solidFill>
          <a:ln w="9525" cap="flat" cmpd="sng">
            <a:solidFill>
              <a:srgbClr val="3D85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96" name="Google Shape;1396;p132"/>
          <p:cNvCxnSpPr>
            <a:stCxn id="1391" idx="3"/>
            <a:endCxn id="1392" idx="1"/>
          </p:cNvCxnSpPr>
          <p:nvPr/>
        </p:nvCxnSpPr>
        <p:spPr>
          <a:xfrm>
            <a:off x="1525525" y="3161775"/>
            <a:ext cx="4230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97" name="Google Shape;1397;p132"/>
          <p:cNvCxnSpPr>
            <a:endCxn id="1393" idx="1"/>
          </p:cNvCxnSpPr>
          <p:nvPr/>
        </p:nvCxnSpPr>
        <p:spPr>
          <a:xfrm>
            <a:off x="3288975" y="3161775"/>
            <a:ext cx="5250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98" name="Google Shape;1398;p132"/>
          <p:cNvCxnSpPr>
            <a:endCxn id="1394" idx="1"/>
          </p:cNvCxnSpPr>
          <p:nvPr/>
        </p:nvCxnSpPr>
        <p:spPr>
          <a:xfrm>
            <a:off x="5154400" y="3161775"/>
            <a:ext cx="4740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99" name="Google Shape;1399;p132"/>
          <p:cNvCxnSpPr>
            <a:endCxn id="1395" idx="1"/>
          </p:cNvCxnSpPr>
          <p:nvPr/>
        </p:nvCxnSpPr>
        <p:spPr>
          <a:xfrm>
            <a:off x="6968825" y="3161775"/>
            <a:ext cx="4740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00" name="Google Shape;1400;p132"/>
          <p:cNvSpPr txBox="1"/>
          <p:nvPr/>
        </p:nvSpPr>
        <p:spPr>
          <a:xfrm>
            <a:off x="185125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Acquisition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1" name="Google Shape;1401;p132"/>
          <p:cNvSpPr txBox="1"/>
          <p:nvPr/>
        </p:nvSpPr>
        <p:spPr>
          <a:xfrm>
            <a:off x="1948450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Cleaning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2" name="Google Shape;1402;p132"/>
          <p:cNvSpPr txBox="1"/>
          <p:nvPr/>
        </p:nvSpPr>
        <p:spPr>
          <a:xfrm>
            <a:off x="3813975" y="1636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3" name="Google Shape;1403;p132"/>
          <p:cNvSpPr txBox="1"/>
          <p:nvPr/>
        </p:nvSpPr>
        <p:spPr>
          <a:xfrm>
            <a:off x="3813975" y="2631663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Training &amp;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Building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4" name="Google Shape;1404;p132"/>
          <p:cNvSpPr txBox="1"/>
          <p:nvPr/>
        </p:nvSpPr>
        <p:spPr>
          <a:xfrm>
            <a:off x="5453950" y="2857875"/>
            <a:ext cx="16893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Transformation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5" name="Google Shape;1405;p132"/>
          <p:cNvSpPr txBox="1"/>
          <p:nvPr/>
        </p:nvSpPr>
        <p:spPr>
          <a:xfrm>
            <a:off x="7398275" y="2800650"/>
            <a:ext cx="14295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Deployment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Google Shape;1410;p133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1" name="Google Shape;1411;p1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Later on in the course, we’ll explore unsupervised learning processes with specialized neural network structures, such as autoencoders.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12" name="Google Shape;1412;p133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3" name="Google Shape;1413;p133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35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5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5" name="Google Shape;195;p35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5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Supervised Learning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7" name="Google Shape;197;p35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Arial"/>
              <a:buChar char="●"/>
            </a:pPr>
            <a:r>
              <a:rPr lang="en" sz="26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 learning 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algorithms are trained using </a:t>
            </a:r>
            <a:r>
              <a:rPr lang="en" sz="26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labeled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examples, such as an input where the desired output is known. 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example, a segment of text could have a category label, such as: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○"/>
            </a:pPr>
            <a:r>
              <a:rPr lang="en" sz="26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Spam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vs. </a:t>
            </a:r>
            <a:r>
              <a:rPr lang="en" sz="26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Legitimate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Email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○"/>
            </a:pPr>
            <a:r>
              <a:rPr lang="en" sz="26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Positive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vs. </a:t>
            </a:r>
            <a:r>
              <a:rPr lang="en" sz="26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Negative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Movie Review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36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6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4" name="Google Shape;204;p36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6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Supervised Learning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" name="Google Shape;206;p36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The network receives a set of inputs along with the corresponding correct outputs, and the algorithm learns by comparing its actual output with correct outputs to find errors. 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It then modifies the model accordingly. </a:t>
            </a:r>
            <a:endParaRPr sz="2600" b="1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37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7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3" name="Google Shape;213;p37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7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Supervised Learning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" name="Google Shape;215;p37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Supervised learning is commonly used in applications where historical data predicts likely future events. </a:t>
            </a:r>
            <a:endParaRPr sz="2600" b="1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38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8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2" name="Google Shape;222;p38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8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Machine Learning Process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Google Shape;224;p38"/>
          <p:cNvSpPr/>
          <p:nvPr/>
        </p:nvSpPr>
        <p:spPr>
          <a:xfrm>
            <a:off x="185125" y="2707875"/>
            <a:ext cx="1340400" cy="907800"/>
          </a:xfrm>
          <a:prstGeom prst="roundRect">
            <a:avLst>
              <a:gd name="adj" fmla="val 16667"/>
            </a:avLst>
          </a:prstGeom>
          <a:solidFill>
            <a:srgbClr val="20124D"/>
          </a:solidFill>
          <a:ln w="9525" cap="flat" cmpd="sng">
            <a:solidFill>
              <a:srgbClr val="3D85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8"/>
          <p:cNvSpPr/>
          <p:nvPr/>
        </p:nvSpPr>
        <p:spPr>
          <a:xfrm>
            <a:off x="1948450" y="2707875"/>
            <a:ext cx="1340400" cy="907800"/>
          </a:xfrm>
          <a:prstGeom prst="roundRect">
            <a:avLst>
              <a:gd name="adj" fmla="val 16667"/>
            </a:avLst>
          </a:prstGeom>
          <a:solidFill>
            <a:srgbClr val="20124D"/>
          </a:solidFill>
          <a:ln w="9525" cap="flat" cmpd="sng">
            <a:solidFill>
              <a:srgbClr val="3D85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38"/>
          <p:cNvSpPr/>
          <p:nvPr/>
        </p:nvSpPr>
        <p:spPr>
          <a:xfrm>
            <a:off x="3813975" y="2707875"/>
            <a:ext cx="1340400" cy="907800"/>
          </a:xfrm>
          <a:prstGeom prst="roundRect">
            <a:avLst>
              <a:gd name="adj" fmla="val 16667"/>
            </a:avLst>
          </a:prstGeom>
          <a:solidFill>
            <a:srgbClr val="20124D"/>
          </a:solidFill>
          <a:ln w="9525" cap="flat" cmpd="sng">
            <a:solidFill>
              <a:srgbClr val="3D85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38"/>
          <p:cNvSpPr/>
          <p:nvPr/>
        </p:nvSpPr>
        <p:spPr>
          <a:xfrm>
            <a:off x="5628400" y="2707875"/>
            <a:ext cx="1340400" cy="907800"/>
          </a:xfrm>
          <a:prstGeom prst="roundRect">
            <a:avLst>
              <a:gd name="adj" fmla="val 16667"/>
            </a:avLst>
          </a:prstGeom>
          <a:solidFill>
            <a:srgbClr val="20124D"/>
          </a:solidFill>
          <a:ln w="9525" cap="flat" cmpd="sng">
            <a:solidFill>
              <a:srgbClr val="3D85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38"/>
          <p:cNvSpPr/>
          <p:nvPr/>
        </p:nvSpPr>
        <p:spPr>
          <a:xfrm>
            <a:off x="7442825" y="2707875"/>
            <a:ext cx="1340400" cy="907800"/>
          </a:xfrm>
          <a:prstGeom prst="roundRect">
            <a:avLst>
              <a:gd name="adj" fmla="val 16667"/>
            </a:avLst>
          </a:prstGeom>
          <a:solidFill>
            <a:srgbClr val="20124D"/>
          </a:solidFill>
          <a:ln w="9525" cap="flat" cmpd="sng">
            <a:solidFill>
              <a:srgbClr val="3D85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38"/>
          <p:cNvSpPr/>
          <p:nvPr/>
        </p:nvSpPr>
        <p:spPr>
          <a:xfrm>
            <a:off x="3813975" y="1562850"/>
            <a:ext cx="1340400" cy="907800"/>
          </a:xfrm>
          <a:prstGeom prst="roundRect">
            <a:avLst>
              <a:gd name="adj" fmla="val 16667"/>
            </a:avLst>
          </a:prstGeom>
          <a:solidFill>
            <a:srgbClr val="20124D"/>
          </a:solidFill>
          <a:ln w="9525" cap="flat" cmpd="sng">
            <a:solidFill>
              <a:srgbClr val="3D85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30" name="Google Shape;230;p38"/>
          <p:cNvCxnSpPr>
            <a:stCxn id="224" idx="3"/>
            <a:endCxn id="225" idx="1"/>
          </p:cNvCxnSpPr>
          <p:nvPr/>
        </p:nvCxnSpPr>
        <p:spPr>
          <a:xfrm>
            <a:off x="1525525" y="3161775"/>
            <a:ext cx="4230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1" name="Google Shape;231;p38"/>
          <p:cNvCxnSpPr>
            <a:endCxn id="226" idx="1"/>
          </p:cNvCxnSpPr>
          <p:nvPr/>
        </p:nvCxnSpPr>
        <p:spPr>
          <a:xfrm>
            <a:off x="3288975" y="3161775"/>
            <a:ext cx="5250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2" name="Google Shape;232;p38"/>
          <p:cNvCxnSpPr>
            <a:endCxn id="227" idx="1"/>
          </p:cNvCxnSpPr>
          <p:nvPr/>
        </p:nvCxnSpPr>
        <p:spPr>
          <a:xfrm>
            <a:off x="5154400" y="3161775"/>
            <a:ext cx="4740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3" name="Google Shape;233;p38"/>
          <p:cNvCxnSpPr>
            <a:endCxn id="228" idx="1"/>
          </p:cNvCxnSpPr>
          <p:nvPr/>
        </p:nvCxnSpPr>
        <p:spPr>
          <a:xfrm>
            <a:off x="6968825" y="3161775"/>
            <a:ext cx="4740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4" name="Google Shape;234;p38"/>
          <p:cNvCxnSpPr>
            <a:stCxn id="227" idx="2"/>
            <a:endCxn id="226" idx="2"/>
          </p:cNvCxnSpPr>
          <p:nvPr/>
        </p:nvCxnSpPr>
        <p:spPr>
          <a:xfrm rot="5400000">
            <a:off x="5391100" y="2708775"/>
            <a:ext cx="600" cy="1814400"/>
          </a:xfrm>
          <a:prstGeom prst="curvedConnector3">
            <a:avLst>
              <a:gd name="adj1" fmla="val 39687500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5" name="Google Shape;235;p38"/>
          <p:cNvCxnSpPr>
            <a:stCxn id="225" idx="0"/>
            <a:endCxn id="229" idx="1"/>
          </p:cNvCxnSpPr>
          <p:nvPr/>
        </p:nvCxnSpPr>
        <p:spPr>
          <a:xfrm rot="-5400000">
            <a:off x="2870650" y="1764675"/>
            <a:ext cx="691200" cy="1195200"/>
          </a:xfrm>
          <a:prstGeom prst="curvedConnector2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6" name="Google Shape;236;p38"/>
          <p:cNvCxnSpPr>
            <a:stCxn id="229" idx="3"/>
            <a:endCxn id="227" idx="0"/>
          </p:cNvCxnSpPr>
          <p:nvPr/>
        </p:nvCxnSpPr>
        <p:spPr>
          <a:xfrm>
            <a:off x="5154375" y="2016750"/>
            <a:ext cx="1144200" cy="691200"/>
          </a:xfrm>
          <a:prstGeom prst="curvedConnector2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7" name="Google Shape;237;p38"/>
          <p:cNvSpPr txBox="1"/>
          <p:nvPr/>
        </p:nvSpPr>
        <p:spPr>
          <a:xfrm>
            <a:off x="185125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Acquisition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8" name="Google Shape;238;p38"/>
          <p:cNvSpPr txBox="1"/>
          <p:nvPr/>
        </p:nvSpPr>
        <p:spPr>
          <a:xfrm>
            <a:off x="1948450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Cleaning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9" name="Google Shape;239;p38"/>
          <p:cNvSpPr txBox="1"/>
          <p:nvPr/>
        </p:nvSpPr>
        <p:spPr>
          <a:xfrm>
            <a:off x="3813975" y="1636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0" name="Google Shape;240;p38"/>
          <p:cNvSpPr txBox="1"/>
          <p:nvPr/>
        </p:nvSpPr>
        <p:spPr>
          <a:xfrm>
            <a:off x="3813975" y="2631663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Training &amp;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Building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1" name="Google Shape;241;p38"/>
          <p:cNvSpPr txBox="1"/>
          <p:nvPr/>
        </p:nvSpPr>
        <p:spPr>
          <a:xfrm>
            <a:off x="5628400" y="2781713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2" name="Google Shape;242;p38"/>
          <p:cNvSpPr txBox="1"/>
          <p:nvPr/>
        </p:nvSpPr>
        <p:spPr>
          <a:xfrm>
            <a:off x="7398275" y="2800650"/>
            <a:ext cx="14295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Deployment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39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9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9" name="Google Shape;249;p39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9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Machine Learning Process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1" name="Google Shape;251;p39"/>
          <p:cNvSpPr/>
          <p:nvPr/>
        </p:nvSpPr>
        <p:spPr>
          <a:xfrm>
            <a:off x="185125" y="2707875"/>
            <a:ext cx="1340400" cy="907800"/>
          </a:xfrm>
          <a:prstGeom prst="roundRect">
            <a:avLst>
              <a:gd name="adj" fmla="val 16667"/>
            </a:avLst>
          </a:prstGeom>
          <a:solidFill>
            <a:srgbClr val="20124D"/>
          </a:solidFill>
          <a:ln w="9525" cap="flat" cmpd="sng">
            <a:solidFill>
              <a:srgbClr val="3D85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39"/>
          <p:cNvSpPr txBox="1"/>
          <p:nvPr/>
        </p:nvSpPr>
        <p:spPr>
          <a:xfrm>
            <a:off x="185125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Acquisition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3" name="Google Shape;253;p39"/>
          <p:cNvSpPr txBox="1"/>
          <p:nvPr/>
        </p:nvSpPr>
        <p:spPr>
          <a:xfrm>
            <a:off x="387275" y="1161825"/>
            <a:ext cx="8455500" cy="7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Font typeface="Montserrat"/>
              <a:buChar char="●"/>
            </a:pPr>
            <a:r>
              <a:rPr lang="en" sz="2600">
                <a:latin typeface="Montserrat"/>
                <a:ea typeface="Montserrat"/>
                <a:cs typeface="Montserrat"/>
                <a:sym typeface="Montserrat"/>
              </a:rPr>
              <a:t>Get your data! Customers, Sensors, etc...</a:t>
            </a:r>
            <a:endParaRPr sz="2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40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40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0" name="Google Shape;260;p40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40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Machine Learning Process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2" name="Google Shape;262;p40"/>
          <p:cNvSpPr/>
          <p:nvPr/>
        </p:nvSpPr>
        <p:spPr>
          <a:xfrm>
            <a:off x="185125" y="2707875"/>
            <a:ext cx="1340400" cy="907800"/>
          </a:xfrm>
          <a:prstGeom prst="roundRect">
            <a:avLst>
              <a:gd name="adj" fmla="val 16667"/>
            </a:avLst>
          </a:prstGeom>
          <a:solidFill>
            <a:srgbClr val="20124D"/>
          </a:solidFill>
          <a:ln w="9525" cap="flat" cmpd="sng">
            <a:solidFill>
              <a:srgbClr val="3D85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40"/>
          <p:cNvSpPr/>
          <p:nvPr/>
        </p:nvSpPr>
        <p:spPr>
          <a:xfrm>
            <a:off x="1948450" y="2707875"/>
            <a:ext cx="1340400" cy="907800"/>
          </a:xfrm>
          <a:prstGeom prst="roundRect">
            <a:avLst>
              <a:gd name="adj" fmla="val 16667"/>
            </a:avLst>
          </a:prstGeom>
          <a:solidFill>
            <a:srgbClr val="20124D"/>
          </a:solidFill>
          <a:ln w="9525" cap="flat" cmpd="sng">
            <a:solidFill>
              <a:srgbClr val="3D85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64" name="Google Shape;264;p40"/>
          <p:cNvCxnSpPr>
            <a:stCxn id="262" idx="3"/>
            <a:endCxn id="263" idx="1"/>
          </p:cNvCxnSpPr>
          <p:nvPr/>
        </p:nvCxnSpPr>
        <p:spPr>
          <a:xfrm>
            <a:off x="1525525" y="3161775"/>
            <a:ext cx="4230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5" name="Google Shape;265;p40"/>
          <p:cNvSpPr txBox="1"/>
          <p:nvPr/>
        </p:nvSpPr>
        <p:spPr>
          <a:xfrm>
            <a:off x="185125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Acquisition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6" name="Google Shape;266;p40"/>
          <p:cNvSpPr txBox="1"/>
          <p:nvPr/>
        </p:nvSpPr>
        <p:spPr>
          <a:xfrm>
            <a:off x="1948450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Cleaning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7" name="Google Shape;267;p40"/>
          <p:cNvSpPr txBox="1"/>
          <p:nvPr/>
        </p:nvSpPr>
        <p:spPr>
          <a:xfrm>
            <a:off x="387275" y="1161825"/>
            <a:ext cx="8455500" cy="7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Font typeface="Montserrat"/>
              <a:buChar char="●"/>
            </a:pPr>
            <a:r>
              <a:rPr lang="en" sz="2600">
                <a:latin typeface="Montserrat"/>
                <a:ea typeface="Montserrat"/>
                <a:cs typeface="Montserrat"/>
                <a:sym typeface="Montserrat"/>
              </a:rPr>
              <a:t>Clean and format your data (using Pandas)</a:t>
            </a:r>
            <a:endParaRPr sz="2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Google Shape;272;p41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41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74" name="Google Shape;274;p41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41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Machine Learning Process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6" name="Google Shape;276;p41"/>
          <p:cNvSpPr/>
          <p:nvPr/>
        </p:nvSpPr>
        <p:spPr>
          <a:xfrm>
            <a:off x="185125" y="2707875"/>
            <a:ext cx="1340400" cy="907800"/>
          </a:xfrm>
          <a:prstGeom prst="roundRect">
            <a:avLst>
              <a:gd name="adj" fmla="val 16667"/>
            </a:avLst>
          </a:prstGeom>
          <a:solidFill>
            <a:srgbClr val="20124D"/>
          </a:solidFill>
          <a:ln w="9525" cap="flat" cmpd="sng">
            <a:solidFill>
              <a:srgbClr val="3D85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41"/>
          <p:cNvSpPr/>
          <p:nvPr/>
        </p:nvSpPr>
        <p:spPr>
          <a:xfrm>
            <a:off x="1948450" y="2707875"/>
            <a:ext cx="1340400" cy="907800"/>
          </a:xfrm>
          <a:prstGeom prst="roundRect">
            <a:avLst>
              <a:gd name="adj" fmla="val 16667"/>
            </a:avLst>
          </a:prstGeom>
          <a:solidFill>
            <a:srgbClr val="20124D"/>
          </a:solidFill>
          <a:ln w="9525" cap="flat" cmpd="sng">
            <a:solidFill>
              <a:srgbClr val="3D85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41"/>
          <p:cNvSpPr/>
          <p:nvPr/>
        </p:nvSpPr>
        <p:spPr>
          <a:xfrm>
            <a:off x="3813975" y="2707875"/>
            <a:ext cx="1340400" cy="907800"/>
          </a:xfrm>
          <a:prstGeom prst="roundRect">
            <a:avLst>
              <a:gd name="adj" fmla="val 16667"/>
            </a:avLst>
          </a:prstGeom>
          <a:solidFill>
            <a:srgbClr val="20124D"/>
          </a:solidFill>
          <a:ln w="9525" cap="flat" cmpd="sng">
            <a:solidFill>
              <a:srgbClr val="3D85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41"/>
          <p:cNvSpPr/>
          <p:nvPr/>
        </p:nvSpPr>
        <p:spPr>
          <a:xfrm>
            <a:off x="3813975" y="1562850"/>
            <a:ext cx="1340400" cy="907800"/>
          </a:xfrm>
          <a:prstGeom prst="roundRect">
            <a:avLst>
              <a:gd name="adj" fmla="val 16667"/>
            </a:avLst>
          </a:prstGeom>
          <a:solidFill>
            <a:srgbClr val="20124D"/>
          </a:solidFill>
          <a:ln w="9525" cap="flat" cmpd="sng">
            <a:solidFill>
              <a:srgbClr val="3D85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80" name="Google Shape;280;p41"/>
          <p:cNvCxnSpPr>
            <a:stCxn id="276" idx="3"/>
            <a:endCxn id="277" idx="1"/>
          </p:cNvCxnSpPr>
          <p:nvPr/>
        </p:nvCxnSpPr>
        <p:spPr>
          <a:xfrm>
            <a:off x="1525525" y="3161775"/>
            <a:ext cx="4230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1" name="Google Shape;281;p41"/>
          <p:cNvCxnSpPr>
            <a:endCxn id="278" idx="1"/>
          </p:cNvCxnSpPr>
          <p:nvPr/>
        </p:nvCxnSpPr>
        <p:spPr>
          <a:xfrm>
            <a:off x="3288975" y="3161775"/>
            <a:ext cx="5250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2" name="Google Shape;282;p41"/>
          <p:cNvCxnSpPr>
            <a:stCxn id="277" idx="0"/>
            <a:endCxn id="279" idx="1"/>
          </p:cNvCxnSpPr>
          <p:nvPr/>
        </p:nvCxnSpPr>
        <p:spPr>
          <a:xfrm rot="-5400000">
            <a:off x="2870650" y="1764675"/>
            <a:ext cx="691200" cy="1195200"/>
          </a:xfrm>
          <a:prstGeom prst="curvedConnector2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3" name="Google Shape;283;p41"/>
          <p:cNvSpPr txBox="1"/>
          <p:nvPr/>
        </p:nvSpPr>
        <p:spPr>
          <a:xfrm>
            <a:off x="185125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Acquisition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4" name="Google Shape;284;p41"/>
          <p:cNvSpPr txBox="1"/>
          <p:nvPr/>
        </p:nvSpPr>
        <p:spPr>
          <a:xfrm>
            <a:off x="1948450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Cleaning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5" name="Google Shape;285;p41"/>
          <p:cNvSpPr txBox="1"/>
          <p:nvPr/>
        </p:nvSpPr>
        <p:spPr>
          <a:xfrm>
            <a:off x="3813975" y="1636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6" name="Google Shape;286;p41"/>
          <p:cNvSpPr txBox="1"/>
          <p:nvPr/>
        </p:nvSpPr>
        <p:spPr>
          <a:xfrm>
            <a:off x="3813975" y="2631663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Training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Google Shape;291;p42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42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93" name="Google Shape;293;p42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42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Machine Learning Process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5" name="Google Shape;295;p42"/>
          <p:cNvSpPr/>
          <p:nvPr/>
        </p:nvSpPr>
        <p:spPr>
          <a:xfrm>
            <a:off x="185125" y="2707875"/>
            <a:ext cx="1340400" cy="907800"/>
          </a:xfrm>
          <a:prstGeom prst="roundRect">
            <a:avLst>
              <a:gd name="adj" fmla="val 16667"/>
            </a:avLst>
          </a:prstGeom>
          <a:solidFill>
            <a:srgbClr val="20124D"/>
          </a:solidFill>
          <a:ln w="9525" cap="flat" cmpd="sng">
            <a:solidFill>
              <a:srgbClr val="3D85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42"/>
          <p:cNvSpPr/>
          <p:nvPr/>
        </p:nvSpPr>
        <p:spPr>
          <a:xfrm>
            <a:off x="1948450" y="2707875"/>
            <a:ext cx="1340400" cy="907800"/>
          </a:xfrm>
          <a:prstGeom prst="roundRect">
            <a:avLst>
              <a:gd name="adj" fmla="val 16667"/>
            </a:avLst>
          </a:prstGeom>
          <a:solidFill>
            <a:srgbClr val="20124D"/>
          </a:solidFill>
          <a:ln w="9525" cap="flat" cmpd="sng">
            <a:solidFill>
              <a:srgbClr val="3D85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42"/>
          <p:cNvSpPr/>
          <p:nvPr/>
        </p:nvSpPr>
        <p:spPr>
          <a:xfrm>
            <a:off x="3813975" y="2707875"/>
            <a:ext cx="1340400" cy="907800"/>
          </a:xfrm>
          <a:prstGeom prst="roundRect">
            <a:avLst>
              <a:gd name="adj" fmla="val 16667"/>
            </a:avLst>
          </a:prstGeom>
          <a:solidFill>
            <a:srgbClr val="C27BA0"/>
          </a:solidFill>
          <a:ln w="9525" cap="flat" cmpd="sng">
            <a:solidFill>
              <a:srgbClr val="3D85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42"/>
          <p:cNvSpPr/>
          <p:nvPr/>
        </p:nvSpPr>
        <p:spPr>
          <a:xfrm>
            <a:off x="3813975" y="1562850"/>
            <a:ext cx="1340400" cy="907800"/>
          </a:xfrm>
          <a:prstGeom prst="roundRect">
            <a:avLst>
              <a:gd name="adj" fmla="val 16667"/>
            </a:avLst>
          </a:prstGeom>
          <a:solidFill>
            <a:srgbClr val="20124D"/>
          </a:solidFill>
          <a:ln w="9525" cap="flat" cmpd="sng">
            <a:solidFill>
              <a:srgbClr val="3D85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99" name="Google Shape;299;p42"/>
          <p:cNvCxnSpPr>
            <a:stCxn id="295" idx="3"/>
            <a:endCxn id="296" idx="1"/>
          </p:cNvCxnSpPr>
          <p:nvPr/>
        </p:nvCxnSpPr>
        <p:spPr>
          <a:xfrm>
            <a:off x="1525525" y="3161775"/>
            <a:ext cx="4230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0" name="Google Shape;300;p42"/>
          <p:cNvCxnSpPr>
            <a:endCxn id="297" idx="1"/>
          </p:cNvCxnSpPr>
          <p:nvPr/>
        </p:nvCxnSpPr>
        <p:spPr>
          <a:xfrm>
            <a:off x="3288975" y="3161775"/>
            <a:ext cx="5250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1" name="Google Shape;301;p42"/>
          <p:cNvCxnSpPr>
            <a:stCxn id="296" idx="0"/>
            <a:endCxn id="298" idx="1"/>
          </p:cNvCxnSpPr>
          <p:nvPr/>
        </p:nvCxnSpPr>
        <p:spPr>
          <a:xfrm rot="-5400000">
            <a:off x="2870650" y="1764675"/>
            <a:ext cx="691200" cy="1195200"/>
          </a:xfrm>
          <a:prstGeom prst="curvedConnector2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2" name="Google Shape;302;p42"/>
          <p:cNvSpPr txBox="1"/>
          <p:nvPr/>
        </p:nvSpPr>
        <p:spPr>
          <a:xfrm>
            <a:off x="185125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Acquisition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3" name="Google Shape;303;p42"/>
          <p:cNvSpPr txBox="1"/>
          <p:nvPr/>
        </p:nvSpPr>
        <p:spPr>
          <a:xfrm>
            <a:off x="1948450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Cleaning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4" name="Google Shape;304;p42"/>
          <p:cNvSpPr txBox="1"/>
          <p:nvPr/>
        </p:nvSpPr>
        <p:spPr>
          <a:xfrm>
            <a:off x="3813975" y="1636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5" name="Google Shape;305;p42"/>
          <p:cNvSpPr txBox="1"/>
          <p:nvPr/>
        </p:nvSpPr>
        <p:spPr>
          <a:xfrm>
            <a:off x="3813975" y="2631663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Training &amp;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Building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Google Shape;310;p43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43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12" name="Google Shape;312;p43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43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Machine Learning Process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4" name="Google Shape;314;p43"/>
          <p:cNvSpPr/>
          <p:nvPr/>
        </p:nvSpPr>
        <p:spPr>
          <a:xfrm>
            <a:off x="185125" y="2707875"/>
            <a:ext cx="1340400" cy="907800"/>
          </a:xfrm>
          <a:prstGeom prst="roundRect">
            <a:avLst>
              <a:gd name="adj" fmla="val 16667"/>
            </a:avLst>
          </a:prstGeom>
          <a:solidFill>
            <a:srgbClr val="20124D"/>
          </a:solidFill>
          <a:ln w="9525" cap="flat" cmpd="sng">
            <a:solidFill>
              <a:srgbClr val="3D85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43"/>
          <p:cNvSpPr/>
          <p:nvPr/>
        </p:nvSpPr>
        <p:spPr>
          <a:xfrm>
            <a:off x="1948450" y="2707875"/>
            <a:ext cx="1340400" cy="907800"/>
          </a:xfrm>
          <a:prstGeom prst="roundRect">
            <a:avLst>
              <a:gd name="adj" fmla="val 16667"/>
            </a:avLst>
          </a:prstGeom>
          <a:solidFill>
            <a:srgbClr val="20124D"/>
          </a:solidFill>
          <a:ln w="9525" cap="flat" cmpd="sng">
            <a:solidFill>
              <a:srgbClr val="3D85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43"/>
          <p:cNvSpPr/>
          <p:nvPr/>
        </p:nvSpPr>
        <p:spPr>
          <a:xfrm>
            <a:off x="3813975" y="2707875"/>
            <a:ext cx="1340400" cy="907800"/>
          </a:xfrm>
          <a:prstGeom prst="roundRect">
            <a:avLst>
              <a:gd name="adj" fmla="val 16667"/>
            </a:avLst>
          </a:prstGeom>
          <a:solidFill>
            <a:srgbClr val="20124D"/>
          </a:solidFill>
          <a:ln w="9525" cap="flat" cmpd="sng">
            <a:solidFill>
              <a:srgbClr val="3D85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43"/>
          <p:cNvSpPr/>
          <p:nvPr/>
        </p:nvSpPr>
        <p:spPr>
          <a:xfrm>
            <a:off x="5628400" y="2707875"/>
            <a:ext cx="1340400" cy="907800"/>
          </a:xfrm>
          <a:prstGeom prst="roundRect">
            <a:avLst>
              <a:gd name="adj" fmla="val 16667"/>
            </a:avLst>
          </a:prstGeom>
          <a:solidFill>
            <a:srgbClr val="C27BA0"/>
          </a:solidFill>
          <a:ln w="9525" cap="flat" cmpd="sng">
            <a:solidFill>
              <a:srgbClr val="351C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43"/>
          <p:cNvSpPr/>
          <p:nvPr/>
        </p:nvSpPr>
        <p:spPr>
          <a:xfrm>
            <a:off x="3813975" y="1562850"/>
            <a:ext cx="1340400" cy="907800"/>
          </a:xfrm>
          <a:prstGeom prst="roundRect">
            <a:avLst>
              <a:gd name="adj" fmla="val 16667"/>
            </a:avLst>
          </a:prstGeom>
          <a:solidFill>
            <a:srgbClr val="C27BA0"/>
          </a:solidFill>
          <a:ln w="9525" cap="flat" cmpd="sng">
            <a:solidFill>
              <a:srgbClr val="351C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19" name="Google Shape;319;p43"/>
          <p:cNvCxnSpPr>
            <a:stCxn id="314" idx="3"/>
            <a:endCxn id="315" idx="1"/>
          </p:cNvCxnSpPr>
          <p:nvPr/>
        </p:nvCxnSpPr>
        <p:spPr>
          <a:xfrm>
            <a:off x="1525525" y="3161775"/>
            <a:ext cx="4230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0" name="Google Shape;320;p43"/>
          <p:cNvCxnSpPr>
            <a:endCxn id="316" idx="1"/>
          </p:cNvCxnSpPr>
          <p:nvPr/>
        </p:nvCxnSpPr>
        <p:spPr>
          <a:xfrm>
            <a:off x="3288975" y="3161775"/>
            <a:ext cx="5250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1" name="Google Shape;321;p43"/>
          <p:cNvCxnSpPr>
            <a:endCxn id="317" idx="1"/>
          </p:cNvCxnSpPr>
          <p:nvPr/>
        </p:nvCxnSpPr>
        <p:spPr>
          <a:xfrm>
            <a:off x="5154400" y="3161775"/>
            <a:ext cx="4740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2" name="Google Shape;322;p43"/>
          <p:cNvCxnSpPr>
            <a:stCxn id="315" idx="0"/>
            <a:endCxn id="318" idx="1"/>
          </p:cNvCxnSpPr>
          <p:nvPr/>
        </p:nvCxnSpPr>
        <p:spPr>
          <a:xfrm rot="-5400000">
            <a:off x="2870650" y="1764675"/>
            <a:ext cx="691200" cy="1195200"/>
          </a:xfrm>
          <a:prstGeom prst="curvedConnector2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3" name="Google Shape;323;p43"/>
          <p:cNvCxnSpPr>
            <a:stCxn id="318" idx="3"/>
            <a:endCxn id="317" idx="0"/>
          </p:cNvCxnSpPr>
          <p:nvPr/>
        </p:nvCxnSpPr>
        <p:spPr>
          <a:xfrm>
            <a:off x="5154375" y="2016750"/>
            <a:ext cx="1144200" cy="691200"/>
          </a:xfrm>
          <a:prstGeom prst="curvedConnector2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4" name="Google Shape;324;p43"/>
          <p:cNvSpPr txBox="1"/>
          <p:nvPr/>
        </p:nvSpPr>
        <p:spPr>
          <a:xfrm>
            <a:off x="185125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Acquisition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5" name="Google Shape;325;p43"/>
          <p:cNvSpPr txBox="1"/>
          <p:nvPr/>
        </p:nvSpPr>
        <p:spPr>
          <a:xfrm>
            <a:off x="1948450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Cleaning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6" name="Google Shape;326;p43"/>
          <p:cNvSpPr txBox="1"/>
          <p:nvPr/>
        </p:nvSpPr>
        <p:spPr>
          <a:xfrm>
            <a:off x="3813975" y="1636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7" name="Google Shape;327;p43"/>
          <p:cNvSpPr txBox="1"/>
          <p:nvPr/>
        </p:nvSpPr>
        <p:spPr>
          <a:xfrm>
            <a:off x="3813975" y="2631663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Training &amp;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Building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8" name="Google Shape;328;p43"/>
          <p:cNvSpPr txBox="1"/>
          <p:nvPr/>
        </p:nvSpPr>
        <p:spPr>
          <a:xfrm>
            <a:off x="5628400" y="2781713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6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" name="Google Shape;116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Before we jump into Neural Networks, Tensorflow, Keras API etc… its a good idea to understand a few fundamental ideas regarding machine learning.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section we’ll cover some important theory and concepts surrounding machine learning.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7" name="Google Shape;117;p26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6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3" name="Google Shape;333;p44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44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35" name="Google Shape;335;p44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44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Machine Learning Process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7" name="Google Shape;337;p44"/>
          <p:cNvSpPr/>
          <p:nvPr/>
        </p:nvSpPr>
        <p:spPr>
          <a:xfrm>
            <a:off x="185125" y="2707875"/>
            <a:ext cx="1340400" cy="907800"/>
          </a:xfrm>
          <a:prstGeom prst="roundRect">
            <a:avLst>
              <a:gd name="adj" fmla="val 16667"/>
            </a:avLst>
          </a:prstGeom>
          <a:solidFill>
            <a:srgbClr val="20124D"/>
          </a:solidFill>
          <a:ln w="9525" cap="flat" cmpd="sng">
            <a:solidFill>
              <a:srgbClr val="3D85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44"/>
          <p:cNvSpPr/>
          <p:nvPr/>
        </p:nvSpPr>
        <p:spPr>
          <a:xfrm>
            <a:off x="1948450" y="2707875"/>
            <a:ext cx="1340400" cy="907800"/>
          </a:xfrm>
          <a:prstGeom prst="roundRect">
            <a:avLst>
              <a:gd name="adj" fmla="val 16667"/>
            </a:avLst>
          </a:prstGeom>
          <a:solidFill>
            <a:srgbClr val="20124D"/>
          </a:solidFill>
          <a:ln w="9525" cap="flat" cmpd="sng">
            <a:solidFill>
              <a:srgbClr val="3D85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44"/>
          <p:cNvSpPr/>
          <p:nvPr/>
        </p:nvSpPr>
        <p:spPr>
          <a:xfrm>
            <a:off x="3813975" y="2707875"/>
            <a:ext cx="1340400" cy="907800"/>
          </a:xfrm>
          <a:prstGeom prst="roundRect">
            <a:avLst>
              <a:gd name="adj" fmla="val 16667"/>
            </a:avLst>
          </a:prstGeom>
          <a:solidFill>
            <a:srgbClr val="20124D"/>
          </a:solidFill>
          <a:ln w="9525" cap="flat" cmpd="sng">
            <a:solidFill>
              <a:srgbClr val="3D85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44"/>
          <p:cNvSpPr/>
          <p:nvPr/>
        </p:nvSpPr>
        <p:spPr>
          <a:xfrm>
            <a:off x="5628400" y="2707875"/>
            <a:ext cx="1340400" cy="907800"/>
          </a:xfrm>
          <a:prstGeom prst="roundRect">
            <a:avLst>
              <a:gd name="adj" fmla="val 16667"/>
            </a:avLst>
          </a:prstGeom>
          <a:solidFill>
            <a:srgbClr val="C27BA0"/>
          </a:solidFill>
          <a:ln w="9525" cap="flat" cmpd="sng">
            <a:solidFill>
              <a:srgbClr val="351C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44"/>
          <p:cNvSpPr/>
          <p:nvPr/>
        </p:nvSpPr>
        <p:spPr>
          <a:xfrm>
            <a:off x="3813975" y="1562850"/>
            <a:ext cx="1340400" cy="907800"/>
          </a:xfrm>
          <a:prstGeom prst="roundRect">
            <a:avLst>
              <a:gd name="adj" fmla="val 16667"/>
            </a:avLst>
          </a:prstGeom>
          <a:solidFill>
            <a:srgbClr val="C27BA0"/>
          </a:solidFill>
          <a:ln w="9525" cap="flat" cmpd="sng">
            <a:solidFill>
              <a:srgbClr val="351C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42" name="Google Shape;342;p44"/>
          <p:cNvCxnSpPr>
            <a:stCxn id="337" idx="3"/>
            <a:endCxn id="338" idx="1"/>
          </p:cNvCxnSpPr>
          <p:nvPr/>
        </p:nvCxnSpPr>
        <p:spPr>
          <a:xfrm>
            <a:off x="1525525" y="3161775"/>
            <a:ext cx="4230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3" name="Google Shape;343;p44"/>
          <p:cNvCxnSpPr>
            <a:endCxn id="339" idx="1"/>
          </p:cNvCxnSpPr>
          <p:nvPr/>
        </p:nvCxnSpPr>
        <p:spPr>
          <a:xfrm>
            <a:off x="3288975" y="3161775"/>
            <a:ext cx="5250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4" name="Google Shape;344;p44"/>
          <p:cNvCxnSpPr>
            <a:endCxn id="340" idx="1"/>
          </p:cNvCxnSpPr>
          <p:nvPr/>
        </p:nvCxnSpPr>
        <p:spPr>
          <a:xfrm>
            <a:off x="5154400" y="3161775"/>
            <a:ext cx="4740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5" name="Google Shape;345;p44"/>
          <p:cNvCxnSpPr>
            <a:stCxn id="338" idx="0"/>
            <a:endCxn id="341" idx="1"/>
          </p:cNvCxnSpPr>
          <p:nvPr/>
        </p:nvCxnSpPr>
        <p:spPr>
          <a:xfrm rot="-5400000">
            <a:off x="2870650" y="1764675"/>
            <a:ext cx="691200" cy="1195200"/>
          </a:xfrm>
          <a:prstGeom prst="curvedConnector2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6" name="Google Shape;346;p44"/>
          <p:cNvCxnSpPr>
            <a:stCxn id="341" idx="3"/>
            <a:endCxn id="340" idx="0"/>
          </p:cNvCxnSpPr>
          <p:nvPr/>
        </p:nvCxnSpPr>
        <p:spPr>
          <a:xfrm>
            <a:off x="5154375" y="2016750"/>
            <a:ext cx="1144200" cy="691200"/>
          </a:xfrm>
          <a:prstGeom prst="curvedConnector2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47" name="Google Shape;347;p44"/>
          <p:cNvSpPr txBox="1"/>
          <p:nvPr/>
        </p:nvSpPr>
        <p:spPr>
          <a:xfrm>
            <a:off x="185125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Acquisition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8" name="Google Shape;348;p44"/>
          <p:cNvSpPr txBox="1"/>
          <p:nvPr/>
        </p:nvSpPr>
        <p:spPr>
          <a:xfrm>
            <a:off x="1948450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Cleaning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9" name="Google Shape;349;p44"/>
          <p:cNvSpPr txBox="1"/>
          <p:nvPr/>
        </p:nvSpPr>
        <p:spPr>
          <a:xfrm>
            <a:off x="3813975" y="1636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0" name="Google Shape;350;p44"/>
          <p:cNvSpPr txBox="1"/>
          <p:nvPr/>
        </p:nvSpPr>
        <p:spPr>
          <a:xfrm>
            <a:off x="3813975" y="2631663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Training &amp;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Building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1" name="Google Shape;351;p44"/>
          <p:cNvSpPr txBox="1"/>
          <p:nvPr/>
        </p:nvSpPr>
        <p:spPr>
          <a:xfrm>
            <a:off x="5628400" y="2781713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52" name="Google Shape;352;p44"/>
          <p:cNvCxnSpPr/>
          <p:nvPr/>
        </p:nvCxnSpPr>
        <p:spPr>
          <a:xfrm rot="5400000">
            <a:off x="5391100" y="2708775"/>
            <a:ext cx="600" cy="1814400"/>
          </a:xfrm>
          <a:prstGeom prst="curvedConnector3">
            <a:avLst>
              <a:gd name="adj1" fmla="val 39687500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53" name="Google Shape;353;p44"/>
          <p:cNvSpPr txBox="1"/>
          <p:nvPr/>
        </p:nvSpPr>
        <p:spPr>
          <a:xfrm>
            <a:off x="4811450" y="3803275"/>
            <a:ext cx="1340400" cy="6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Adjust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Parameters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" name="Google Shape;358;p45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45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60" name="Google Shape;360;p45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45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Machine Learning Process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2" name="Google Shape;362;p45"/>
          <p:cNvSpPr/>
          <p:nvPr/>
        </p:nvSpPr>
        <p:spPr>
          <a:xfrm>
            <a:off x="185125" y="2707875"/>
            <a:ext cx="1340400" cy="907800"/>
          </a:xfrm>
          <a:prstGeom prst="roundRect">
            <a:avLst>
              <a:gd name="adj" fmla="val 16667"/>
            </a:avLst>
          </a:prstGeom>
          <a:solidFill>
            <a:srgbClr val="20124D"/>
          </a:solidFill>
          <a:ln w="9525" cap="flat" cmpd="sng">
            <a:solidFill>
              <a:srgbClr val="3D85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45"/>
          <p:cNvSpPr/>
          <p:nvPr/>
        </p:nvSpPr>
        <p:spPr>
          <a:xfrm>
            <a:off x="1948450" y="2707875"/>
            <a:ext cx="1340400" cy="907800"/>
          </a:xfrm>
          <a:prstGeom prst="roundRect">
            <a:avLst>
              <a:gd name="adj" fmla="val 16667"/>
            </a:avLst>
          </a:prstGeom>
          <a:solidFill>
            <a:srgbClr val="20124D"/>
          </a:solidFill>
          <a:ln w="9525" cap="flat" cmpd="sng">
            <a:solidFill>
              <a:srgbClr val="3D85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45"/>
          <p:cNvSpPr/>
          <p:nvPr/>
        </p:nvSpPr>
        <p:spPr>
          <a:xfrm>
            <a:off x="3813975" y="2707875"/>
            <a:ext cx="1340400" cy="907800"/>
          </a:xfrm>
          <a:prstGeom prst="roundRect">
            <a:avLst>
              <a:gd name="adj" fmla="val 16667"/>
            </a:avLst>
          </a:prstGeom>
          <a:solidFill>
            <a:srgbClr val="20124D"/>
          </a:solidFill>
          <a:ln w="9525" cap="flat" cmpd="sng">
            <a:solidFill>
              <a:srgbClr val="3D85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45"/>
          <p:cNvSpPr/>
          <p:nvPr/>
        </p:nvSpPr>
        <p:spPr>
          <a:xfrm>
            <a:off x="5628400" y="2707875"/>
            <a:ext cx="1340400" cy="907800"/>
          </a:xfrm>
          <a:prstGeom prst="roundRect">
            <a:avLst>
              <a:gd name="adj" fmla="val 16667"/>
            </a:avLst>
          </a:prstGeom>
          <a:solidFill>
            <a:srgbClr val="20124D"/>
          </a:solidFill>
          <a:ln w="9525" cap="flat" cmpd="sng">
            <a:solidFill>
              <a:srgbClr val="3D85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45"/>
          <p:cNvSpPr/>
          <p:nvPr/>
        </p:nvSpPr>
        <p:spPr>
          <a:xfrm>
            <a:off x="7442825" y="2707875"/>
            <a:ext cx="1340400" cy="907800"/>
          </a:xfrm>
          <a:prstGeom prst="roundRect">
            <a:avLst>
              <a:gd name="adj" fmla="val 16667"/>
            </a:avLst>
          </a:prstGeom>
          <a:solidFill>
            <a:srgbClr val="20124D"/>
          </a:solidFill>
          <a:ln w="9525" cap="flat" cmpd="sng">
            <a:solidFill>
              <a:srgbClr val="3D85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45"/>
          <p:cNvSpPr/>
          <p:nvPr/>
        </p:nvSpPr>
        <p:spPr>
          <a:xfrm>
            <a:off x="3813975" y="1562850"/>
            <a:ext cx="1340400" cy="907800"/>
          </a:xfrm>
          <a:prstGeom prst="roundRect">
            <a:avLst>
              <a:gd name="adj" fmla="val 16667"/>
            </a:avLst>
          </a:prstGeom>
          <a:solidFill>
            <a:srgbClr val="20124D"/>
          </a:solidFill>
          <a:ln w="9525" cap="flat" cmpd="sng">
            <a:solidFill>
              <a:srgbClr val="3D85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68" name="Google Shape;368;p45"/>
          <p:cNvCxnSpPr>
            <a:stCxn id="362" idx="3"/>
            <a:endCxn id="363" idx="1"/>
          </p:cNvCxnSpPr>
          <p:nvPr/>
        </p:nvCxnSpPr>
        <p:spPr>
          <a:xfrm>
            <a:off x="1525525" y="3161775"/>
            <a:ext cx="4230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69" name="Google Shape;369;p45"/>
          <p:cNvCxnSpPr>
            <a:endCxn id="364" idx="1"/>
          </p:cNvCxnSpPr>
          <p:nvPr/>
        </p:nvCxnSpPr>
        <p:spPr>
          <a:xfrm>
            <a:off x="3288975" y="3161775"/>
            <a:ext cx="5250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0" name="Google Shape;370;p45"/>
          <p:cNvCxnSpPr>
            <a:endCxn id="365" idx="1"/>
          </p:cNvCxnSpPr>
          <p:nvPr/>
        </p:nvCxnSpPr>
        <p:spPr>
          <a:xfrm>
            <a:off x="5154400" y="3161775"/>
            <a:ext cx="4740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1" name="Google Shape;371;p45"/>
          <p:cNvCxnSpPr>
            <a:endCxn id="366" idx="1"/>
          </p:cNvCxnSpPr>
          <p:nvPr/>
        </p:nvCxnSpPr>
        <p:spPr>
          <a:xfrm>
            <a:off x="6968825" y="3161775"/>
            <a:ext cx="4740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2" name="Google Shape;372;p45"/>
          <p:cNvCxnSpPr>
            <a:stCxn id="365" idx="2"/>
            <a:endCxn id="364" idx="2"/>
          </p:cNvCxnSpPr>
          <p:nvPr/>
        </p:nvCxnSpPr>
        <p:spPr>
          <a:xfrm rot="5400000">
            <a:off x="5391100" y="2708775"/>
            <a:ext cx="600" cy="1814400"/>
          </a:xfrm>
          <a:prstGeom prst="curvedConnector3">
            <a:avLst>
              <a:gd name="adj1" fmla="val 39687500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3" name="Google Shape;373;p45"/>
          <p:cNvCxnSpPr>
            <a:stCxn id="363" idx="0"/>
            <a:endCxn id="367" idx="1"/>
          </p:cNvCxnSpPr>
          <p:nvPr/>
        </p:nvCxnSpPr>
        <p:spPr>
          <a:xfrm rot="-5400000">
            <a:off x="2870650" y="1764675"/>
            <a:ext cx="691200" cy="1195200"/>
          </a:xfrm>
          <a:prstGeom prst="curvedConnector2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4" name="Google Shape;374;p45"/>
          <p:cNvCxnSpPr>
            <a:stCxn id="367" idx="3"/>
            <a:endCxn id="365" idx="0"/>
          </p:cNvCxnSpPr>
          <p:nvPr/>
        </p:nvCxnSpPr>
        <p:spPr>
          <a:xfrm>
            <a:off x="5154375" y="2016750"/>
            <a:ext cx="1144200" cy="691200"/>
          </a:xfrm>
          <a:prstGeom prst="curvedConnector2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75" name="Google Shape;375;p45"/>
          <p:cNvSpPr txBox="1"/>
          <p:nvPr/>
        </p:nvSpPr>
        <p:spPr>
          <a:xfrm>
            <a:off x="185125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Acquisition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6" name="Google Shape;376;p45"/>
          <p:cNvSpPr txBox="1"/>
          <p:nvPr/>
        </p:nvSpPr>
        <p:spPr>
          <a:xfrm>
            <a:off x="1948450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Cleaning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7" name="Google Shape;377;p45"/>
          <p:cNvSpPr txBox="1"/>
          <p:nvPr/>
        </p:nvSpPr>
        <p:spPr>
          <a:xfrm>
            <a:off x="3813975" y="1636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8" name="Google Shape;378;p45"/>
          <p:cNvSpPr txBox="1"/>
          <p:nvPr/>
        </p:nvSpPr>
        <p:spPr>
          <a:xfrm>
            <a:off x="3813975" y="2631663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Training &amp;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Building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9" name="Google Shape;379;p45"/>
          <p:cNvSpPr txBox="1"/>
          <p:nvPr/>
        </p:nvSpPr>
        <p:spPr>
          <a:xfrm>
            <a:off x="5628400" y="2781713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0" name="Google Shape;380;p45"/>
          <p:cNvSpPr txBox="1"/>
          <p:nvPr/>
        </p:nvSpPr>
        <p:spPr>
          <a:xfrm>
            <a:off x="7398275" y="2800650"/>
            <a:ext cx="14295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Deployment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5" name="Google Shape;385;p46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46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87" name="Google Shape;387;p46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46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Supervised Learning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9" name="Google Shape;389;p46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What we just showed is a simplified approach to supervised learning, it contains an issue!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Is it fair to use our single split of the data to evaluate our models performance?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After all, we were given the chance to update the model parameters again and again.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7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95" name="Google Shape;395;p47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47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Supervised Learning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7" name="Google Shape;397;p47"/>
          <p:cNvSpPr txBox="1"/>
          <p:nvPr/>
        </p:nvSpPr>
        <p:spPr>
          <a:xfrm>
            <a:off x="311700" y="1229875"/>
            <a:ext cx="88323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To fix this issue, data is often split into </a:t>
            </a:r>
            <a:r>
              <a:rPr lang="en" sz="2600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3 sets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Training Data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2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■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Used to train model parameters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Validation Data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2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■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Used to determine what model hyperparameters to adjust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Test Data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2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■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Used to get some final performance metric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8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03" name="Google Shape;403;p48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48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Supervised Learning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5" name="Google Shape;405;p48"/>
          <p:cNvSpPr txBox="1"/>
          <p:nvPr/>
        </p:nvSpPr>
        <p:spPr>
          <a:xfrm>
            <a:off x="311700" y="1229875"/>
            <a:ext cx="88323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This means after we see the results on the </a:t>
            </a:r>
            <a:r>
              <a:rPr lang="en" sz="2600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final test set</a:t>
            </a: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 we don’t get to go back and adjust any model parameters!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This final measure is what we label the true performance of the model to be.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9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11" name="Google Shape;411;p49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49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Supervised Learning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3" name="Google Shape;413;p49"/>
          <p:cNvSpPr txBox="1"/>
          <p:nvPr/>
        </p:nvSpPr>
        <p:spPr>
          <a:xfrm>
            <a:off x="311700" y="1229875"/>
            <a:ext cx="88323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In this course, in general we will simplify our data by using a simple </a:t>
            </a:r>
            <a:r>
              <a:rPr lang="en" sz="2600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train/test split.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We will simply train and then evaluate on a test set (leaving the option to students to go back and adjust parameters).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After going through the course, you will be able to easily perform another split to get </a:t>
            </a:r>
            <a:r>
              <a:rPr lang="en" sz="2600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3 data sets</a:t>
            </a: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 if you desire.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0"/>
          <p:cNvSpPr txBox="1">
            <a:spLocks noGrp="1"/>
          </p:cNvSpPr>
          <p:nvPr>
            <p:ph type="ctrTitle"/>
          </p:nvPr>
        </p:nvSpPr>
        <p:spPr>
          <a:xfrm>
            <a:off x="335850" y="807750"/>
            <a:ext cx="8520600" cy="205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Overfitting and Underfitting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19" name="Google Shape;419;p50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p50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5" name="Google Shape;425;p51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51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27" name="Google Shape;427;p51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p51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9" name="Google Shape;429;p51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Arial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that we understand the full process for supervised learning, let’s touch upon the important topics of </a:t>
            </a:r>
            <a:r>
              <a:rPr lang="en" sz="26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overfitting 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and </a:t>
            </a:r>
            <a:r>
              <a:rPr lang="en" sz="26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underfitting.</a:t>
            </a:r>
            <a:endParaRPr sz="26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4" name="Google Shape;434;p52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p52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36" name="Google Shape;436;p52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52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8" name="Google Shape;438;p52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Arial"/>
              <a:buChar char="●"/>
            </a:pPr>
            <a:r>
              <a:rPr lang="en" sz="26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Overfitting </a:t>
            </a:r>
            <a:endParaRPr sz="26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model fits too much to the noise from the data.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often results in </a:t>
            </a:r>
            <a:r>
              <a:rPr lang="en" sz="26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low error on training sets but high error on test/validation sets.</a:t>
            </a:r>
            <a:endParaRPr sz="26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3" name="Google Shape;443;p53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Google Shape;444;p53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45" name="Google Shape;445;p53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Google Shape;446;p53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7" name="Google Shape;447;p53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6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48" name="Google Shape;448;p53"/>
          <p:cNvCxnSpPr/>
          <p:nvPr/>
        </p:nvCxnSpPr>
        <p:spPr>
          <a:xfrm>
            <a:off x="3098025" y="1933375"/>
            <a:ext cx="0" cy="1932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449" name="Google Shape;449;p53"/>
          <p:cNvCxnSpPr/>
          <p:nvPr/>
        </p:nvCxnSpPr>
        <p:spPr>
          <a:xfrm rot="10800000">
            <a:off x="3098025" y="3865375"/>
            <a:ext cx="29505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450" name="Google Shape;450;p53"/>
          <p:cNvSpPr/>
          <p:nvPr/>
        </p:nvSpPr>
        <p:spPr>
          <a:xfrm>
            <a:off x="3604075" y="3314300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53"/>
          <p:cNvSpPr/>
          <p:nvPr/>
        </p:nvSpPr>
        <p:spPr>
          <a:xfrm>
            <a:off x="3721975" y="2840425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53"/>
          <p:cNvSpPr/>
          <p:nvPr/>
        </p:nvSpPr>
        <p:spPr>
          <a:xfrm>
            <a:off x="4126200" y="2802575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53"/>
          <p:cNvSpPr/>
          <p:nvPr/>
        </p:nvSpPr>
        <p:spPr>
          <a:xfrm>
            <a:off x="4284625" y="2449400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53"/>
          <p:cNvSpPr/>
          <p:nvPr/>
        </p:nvSpPr>
        <p:spPr>
          <a:xfrm>
            <a:off x="4708700" y="2631975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53"/>
          <p:cNvSpPr/>
          <p:nvPr/>
        </p:nvSpPr>
        <p:spPr>
          <a:xfrm>
            <a:off x="4957675" y="2350363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53"/>
          <p:cNvSpPr/>
          <p:nvPr/>
        </p:nvSpPr>
        <p:spPr>
          <a:xfrm>
            <a:off x="5375700" y="2631975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53"/>
          <p:cNvSpPr/>
          <p:nvPr/>
        </p:nvSpPr>
        <p:spPr>
          <a:xfrm>
            <a:off x="5135700" y="2567300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53"/>
          <p:cNvSpPr/>
          <p:nvPr/>
        </p:nvSpPr>
        <p:spPr>
          <a:xfrm>
            <a:off x="5553725" y="2350363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53"/>
          <p:cNvSpPr/>
          <p:nvPr/>
        </p:nvSpPr>
        <p:spPr>
          <a:xfrm>
            <a:off x="5802725" y="2749875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53"/>
          <p:cNvSpPr/>
          <p:nvPr/>
        </p:nvSpPr>
        <p:spPr>
          <a:xfrm>
            <a:off x="3908575" y="3111700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53"/>
          <p:cNvSpPr/>
          <p:nvPr/>
        </p:nvSpPr>
        <p:spPr>
          <a:xfrm>
            <a:off x="3292100" y="3402975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53"/>
          <p:cNvSpPr txBox="1"/>
          <p:nvPr/>
        </p:nvSpPr>
        <p:spPr>
          <a:xfrm>
            <a:off x="2481200" y="261703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Overpass"/>
                <a:ea typeface="Overpass"/>
                <a:cs typeface="Overpass"/>
                <a:sym typeface="Overpass"/>
              </a:rPr>
              <a:t>Y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463" name="Google Shape;463;p53"/>
          <p:cNvSpPr txBox="1"/>
          <p:nvPr/>
        </p:nvSpPr>
        <p:spPr>
          <a:xfrm>
            <a:off x="4311775" y="389968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Overpass"/>
                <a:ea typeface="Overpass"/>
                <a:cs typeface="Overpass"/>
                <a:sym typeface="Overpass"/>
              </a:rPr>
              <a:t>X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7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" name="Google Shape;124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Section Overview: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is Machine Learning?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is Deep Learning?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Difference between Supervised and Unsupervised Learning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 Learning Process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Evaluating performance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Overfitting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5" name="Google Shape;125;p27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7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8" name="Google Shape;468;p54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69" name="Google Shape;469;p54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70" name="Google Shape;470;p54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471" name="Google Shape;471;p54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2" name="Google Shape;472;p54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6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Good Model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73" name="Google Shape;473;p54"/>
          <p:cNvCxnSpPr/>
          <p:nvPr/>
        </p:nvCxnSpPr>
        <p:spPr>
          <a:xfrm>
            <a:off x="3098025" y="1933375"/>
            <a:ext cx="0" cy="1932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474" name="Google Shape;474;p54"/>
          <p:cNvCxnSpPr/>
          <p:nvPr/>
        </p:nvCxnSpPr>
        <p:spPr>
          <a:xfrm rot="10800000">
            <a:off x="3098025" y="3865375"/>
            <a:ext cx="29505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475" name="Google Shape;475;p54"/>
          <p:cNvSpPr/>
          <p:nvPr/>
        </p:nvSpPr>
        <p:spPr>
          <a:xfrm>
            <a:off x="3604075" y="3314300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54"/>
          <p:cNvSpPr/>
          <p:nvPr/>
        </p:nvSpPr>
        <p:spPr>
          <a:xfrm>
            <a:off x="3721975" y="2840425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54"/>
          <p:cNvSpPr/>
          <p:nvPr/>
        </p:nvSpPr>
        <p:spPr>
          <a:xfrm>
            <a:off x="4126200" y="2802575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54"/>
          <p:cNvSpPr/>
          <p:nvPr/>
        </p:nvSpPr>
        <p:spPr>
          <a:xfrm>
            <a:off x="4284625" y="2449400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54"/>
          <p:cNvSpPr/>
          <p:nvPr/>
        </p:nvSpPr>
        <p:spPr>
          <a:xfrm>
            <a:off x="4708700" y="2631975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54"/>
          <p:cNvSpPr/>
          <p:nvPr/>
        </p:nvSpPr>
        <p:spPr>
          <a:xfrm>
            <a:off x="4957675" y="2350363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54"/>
          <p:cNvSpPr/>
          <p:nvPr/>
        </p:nvSpPr>
        <p:spPr>
          <a:xfrm>
            <a:off x="5375700" y="2631975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54"/>
          <p:cNvSpPr/>
          <p:nvPr/>
        </p:nvSpPr>
        <p:spPr>
          <a:xfrm>
            <a:off x="5135700" y="2567300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54"/>
          <p:cNvSpPr/>
          <p:nvPr/>
        </p:nvSpPr>
        <p:spPr>
          <a:xfrm>
            <a:off x="5553725" y="2350363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54"/>
          <p:cNvSpPr/>
          <p:nvPr/>
        </p:nvSpPr>
        <p:spPr>
          <a:xfrm>
            <a:off x="5802725" y="2749875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54"/>
          <p:cNvSpPr/>
          <p:nvPr/>
        </p:nvSpPr>
        <p:spPr>
          <a:xfrm>
            <a:off x="3908575" y="3111700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54"/>
          <p:cNvSpPr/>
          <p:nvPr/>
        </p:nvSpPr>
        <p:spPr>
          <a:xfrm>
            <a:off x="3292100" y="3402975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54"/>
          <p:cNvSpPr/>
          <p:nvPr/>
        </p:nvSpPr>
        <p:spPr>
          <a:xfrm>
            <a:off x="3266000" y="2471160"/>
            <a:ext cx="2577800" cy="1199325"/>
          </a:xfrm>
          <a:custGeom>
            <a:avLst/>
            <a:gdLst/>
            <a:ahLst/>
            <a:cxnLst/>
            <a:rect l="l" t="t" r="r" b="b"/>
            <a:pathLst>
              <a:path w="103112" h="47973" extrusionOk="0">
                <a:moveTo>
                  <a:pt x="0" y="47973"/>
                </a:moveTo>
                <a:cubicBezTo>
                  <a:pt x="8412" y="40568"/>
                  <a:pt x="33284" y="11067"/>
                  <a:pt x="50469" y="3541"/>
                </a:cubicBezTo>
                <a:cubicBezTo>
                  <a:pt x="67654" y="-3985"/>
                  <a:pt x="94338" y="2938"/>
                  <a:pt x="103112" y="2817"/>
                </a:cubicBezTo>
              </a:path>
            </a:pathLst>
          </a:custGeom>
          <a:noFill/>
          <a:ln w="19050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88" name="Google Shape;488;p54"/>
          <p:cNvSpPr txBox="1"/>
          <p:nvPr/>
        </p:nvSpPr>
        <p:spPr>
          <a:xfrm>
            <a:off x="2481200" y="261703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Overpass"/>
                <a:ea typeface="Overpass"/>
                <a:cs typeface="Overpass"/>
                <a:sym typeface="Overpass"/>
              </a:rPr>
              <a:t>Y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489" name="Google Shape;489;p54"/>
          <p:cNvSpPr txBox="1"/>
          <p:nvPr/>
        </p:nvSpPr>
        <p:spPr>
          <a:xfrm>
            <a:off x="4311775" y="389968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Overpass"/>
                <a:ea typeface="Overpass"/>
                <a:cs typeface="Overpass"/>
                <a:sym typeface="Overpass"/>
              </a:rPr>
              <a:t>X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4" name="Google Shape;494;p55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95" name="Google Shape;495;p55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96" name="Google Shape;496;p55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Google Shape;497;p55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8" name="Google Shape;498;p55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Arial"/>
              <a:buChar char="●"/>
            </a:pPr>
            <a:r>
              <a:rPr lang="en" sz="26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Overfitting </a:t>
            </a:r>
            <a:endParaRPr sz="26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99" name="Google Shape;499;p55"/>
          <p:cNvCxnSpPr/>
          <p:nvPr/>
        </p:nvCxnSpPr>
        <p:spPr>
          <a:xfrm>
            <a:off x="3098025" y="1933375"/>
            <a:ext cx="0" cy="1932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500" name="Google Shape;500;p55"/>
          <p:cNvCxnSpPr/>
          <p:nvPr/>
        </p:nvCxnSpPr>
        <p:spPr>
          <a:xfrm rot="10800000">
            <a:off x="3098025" y="3865375"/>
            <a:ext cx="29505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501" name="Google Shape;501;p55"/>
          <p:cNvSpPr/>
          <p:nvPr/>
        </p:nvSpPr>
        <p:spPr>
          <a:xfrm>
            <a:off x="3604075" y="3314300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55"/>
          <p:cNvSpPr/>
          <p:nvPr/>
        </p:nvSpPr>
        <p:spPr>
          <a:xfrm>
            <a:off x="3721975" y="2840425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55"/>
          <p:cNvSpPr/>
          <p:nvPr/>
        </p:nvSpPr>
        <p:spPr>
          <a:xfrm>
            <a:off x="4126200" y="2802575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55"/>
          <p:cNvSpPr/>
          <p:nvPr/>
        </p:nvSpPr>
        <p:spPr>
          <a:xfrm>
            <a:off x="4284625" y="2449400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55"/>
          <p:cNvSpPr/>
          <p:nvPr/>
        </p:nvSpPr>
        <p:spPr>
          <a:xfrm>
            <a:off x="4708700" y="2631975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55"/>
          <p:cNvSpPr/>
          <p:nvPr/>
        </p:nvSpPr>
        <p:spPr>
          <a:xfrm>
            <a:off x="4957675" y="2350363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55"/>
          <p:cNvSpPr/>
          <p:nvPr/>
        </p:nvSpPr>
        <p:spPr>
          <a:xfrm>
            <a:off x="5375700" y="2631975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55"/>
          <p:cNvSpPr/>
          <p:nvPr/>
        </p:nvSpPr>
        <p:spPr>
          <a:xfrm>
            <a:off x="5135700" y="2567300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55"/>
          <p:cNvSpPr/>
          <p:nvPr/>
        </p:nvSpPr>
        <p:spPr>
          <a:xfrm>
            <a:off x="5553725" y="2350363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55"/>
          <p:cNvSpPr/>
          <p:nvPr/>
        </p:nvSpPr>
        <p:spPr>
          <a:xfrm>
            <a:off x="5802725" y="2749875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55"/>
          <p:cNvSpPr/>
          <p:nvPr/>
        </p:nvSpPr>
        <p:spPr>
          <a:xfrm>
            <a:off x="3908575" y="3111700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55"/>
          <p:cNvSpPr/>
          <p:nvPr/>
        </p:nvSpPr>
        <p:spPr>
          <a:xfrm>
            <a:off x="3292100" y="3402975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55"/>
          <p:cNvSpPr txBox="1"/>
          <p:nvPr/>
        </p:nvSpPr>
        <p:spPr>
          <a:xfrm>
            <a:off x="2481200" y="261703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Overpass"/>
                <a:ea typeface="Overpass"/>
                <a:cs typeface="Overpass"/>
                <a:sym typeface="Overpass"/>
              </a:rPr>
              <a:t>Y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514" name="Google Shape;514;p55"/>
          <p:cNvSpPr txBox="1"/>
          <p:nvPr/>
        </p:nvSpPr>
        <p:spPr>
          <a:xfrm>
            <a:off x="4311775" y="389968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Overpass"/>
                <a:ea typeface="Overpass"/>
                <a:cs typeface="Overpass"/>
                <a:sym typeface="Overpass"/>
              </a:rPr>
              <a:t>X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9" name="Google Shape;519;p56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56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21" name="Google Shape;521;p56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522" name="Google Shape;522;p56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3" name="Google Shape;523;p56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Arial"/>
              <a:buChar char="●"/>
            </a:pPr>
            <a:r>
              <a:rPr lang="en" sz="26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Overfitting </a:t>
            </a:r>
            <a:endParaRPr sz="26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24" name="Google Shape;524;p56"/>
          <p:cNvCxnSpPr/>
          <p:nvPr/>
        </p:nvCxnSpPr>
        <p:spPr>
          <a:xfrm>
            <a:off x="3098025" y="1933375"/>
            <a:ext cx="0" cy="1932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525" name="Google Shape;525;p56"/>
          <p:cNvCxnSpPr/>
          <p:nvPr/>
        </p:nvCxnSpPr>
        <p:spPr>
          <a:xfrm rot="10800000">
            <a:off x="3098025" y="3865375"/>
            <a:ext cx="29505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526" name="Google Shape;526;p56"/>
          <p:cNvSpPr/>
          <p:nvPr/>
        </p:nvSpPr>
        <p:spPr>
          <a:xfrm>
            <a:off x="3604075" y="3314300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56"/>
          <p:cNvSpPr/>
          <p:nvPr/>
        </p:nvSpPr>
        <p:spPr>
          <a:xfrm>
            <a:off x="3721975" y="2840425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56"/>
          <p:cNvSpPr/>
          <p:nvPr/>
        </p:nvSpPr>
        <p:spPr>
          <a:xfrm>
            <a:off x="4126200" y="2802575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56"/>
          <p:cNvSpPr/>
          <p:nvPr/>
        </p:nvSpPr>
        <p:spPr>
          <a:xfrm>
            <a:off x="4284625" y="2449400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56"/>
          <p:cNvSpPr/>
          <p:nvPr/>
        </p:nvSpPr>
        <p:spPr>
          <a:xfrm>
            <a:off x="4708700" y="2631975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56"/>
          <p:cNvSpPr/>
          <p:nvPr/>
        </p:nvSpPr>
        <p:spPr>
          <a:xfrm>
            <a:off x="4957675" y="2350363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56"/>
          <p:cNvSpPr/>
          <p:nvPr/>
        </p:nvSpPr>
        <p:spPr>
          <a:xfrm>
            <a:off x="5375700" y="2631975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56"/>
          <p:cNvSpPr/>
          <p:nvPr/>
        </p:nvSpPr>
        <p:spPr>
          <a:xfrm>
            <a:off x="5135700" y="2567300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56"/>
          <p:cNvSpPr/>
          <p:nvPr/>
        </p:nvSpPr>
        <p:spPr>
          <a:xfrm>
            <a:off x="5553725" y="2350363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56"/>
          <p:cNvSpPr/>
          <p:nvPr/>
        </p:nvSpPr>
        <p:spPr>
          <a:xfrm>
            <a:off x="5802725" y="2749875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56"/>
          <p:cNvSpPr/>
          <p:nvPr/>
        </p:nvSpPr>
        <p:spPr>
          <a:xfrm>
            <a:off x="3908575" y="3111700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56"/>
          <p:cNvSpPr/>
          <p:nvPr/>
        </p:nvSpPr>
        <p:spPr>
          <a:xfrm>
            <a:off x="3292100" y="3402975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56"/>
          <p:cNvSpPr/>
          <p:nvPr/>
        </p:nvSpPr>
        <p:spPr>
          <a:xfrm>
            <a:off x="3211675" y="1844240"/>
            <a:ext cx="2813225" cy="1883825"/>
          </a:xfrm>
          <a:custGeom>
            <a:avLst/>
            <a:gdLst/>
            <a:ahLst/>
            <a:cxnLst/>
            <a:rect l="l" t="t" r="r" b="b"/>
            <a:pathLst>
              <a:path w="112529" h="75353" extrusionOk="0">
                <a:moveTo>
                  <a:pt x="0" y="20165"/>
                </a:moveTo>
                <a:cubicBezTo>
                  <a:pt x="845" y="27611"/>
                  <a:pt x="2656" y="55663"/>
                  <a:pt x="5071" y="64839"/>
                </a:cubicBezTo>
                <a:cubicBezTo>
                  <a:pt x="7486" y="74015"/>
                  <a:pt x="12234" y="75745"/>
                  <a:pt x="14488" y="75222"/>
                </a:cubicBezTo>
                <a:cubicBezTo>
                  <a:pt x="16742" y="74699"/>
                  <a:pt x="17266" y="67335"/>
                  <a:pt x="18594" y="61700"/>
                </a:cubicBezTo>
                <a:cubicBezTo>
                  <a:pt x="19922" y="56066"/>
                  <a:pt x="21330" y="48378"/>
                  <a:pt x="22457" y="41415"/>
                </a:cubicBezTo>
                <a:cubicBezTo>
                  <a:pt x="23584" y="34452"/>
                  <a:pt x="23946" y="17710"/>
                  <a:pt x="25355" y="19924"/>
                </a:cubicBezTo>
                <a:cubicBezTo>
                  <a:pt x="26764" y="22138"/>
                  <a:pt x="29702" y="46447"/>
                  <a:pt x="30909" y="54697"/>
                </a:cubicBezTo>
                <a:cubicBezTo>
                  <a:pt x="32116" y="62948"/>
                  <a:pt x="31110" y="71480"/>
                  <a:pt x="32599" y="69427"/>
                </a:cubicBezTo>
                <a:cubicBezTo>
                  <a:pt x="34088" y="67374"/>
                  <a:pt x="37751" y="49625"/>
                  <a:pt x="39844" y="42381"/>
                </a:cubicBezTo>
                <a:cubicBezTo>
                  <a:pt x="41937" y="35137"/>
                  <a:pt x="42902" y="31515"/>
                  <a:pt x="45156" y="25961"/>
                </a:cubicBezTo>
                <a:cubicBezTo>
                  <a:pt x="47410" y="20407"/>
                  <a:pt x="50550" y="7367"/>
                  <a:pt x="53367" y="9057"/>
                </a:cubicBezTo>
                <a:cubicBezTo>
                  <a:pt x="56184" y="10747"/>
                  <a:pt x="59364" y="25719"/>
                  <a:pt x="62060" y="36103"/>
                </a:cubicBezTo>
                <a:cubicBezTo>
                  <a:pt x="64757" y="46487"/>
                  <a:pt x="67775" y="75022"/>
                  <a:pt x="69546" y="71359"/>
                </a:cubicBezTo>
                <a:cubicBezTo>
                  <a:pt x="71317" y="67697"/>
                  <a:pt x="71518" y="25880"/>
                  <a:pt x="72685" y="14128"/>
                </a:cubicBezTo>
                <a:cubicBezTo>
                  <a:pt x="73852" y="2376"/>
                  <a:pt x="75382" y="-1930"/>
                  <a:pt x="76549" y="847"/>
                </a:cubicBezTo>
                <a:cubicBezTo>
                  <a:pt x="77716" y="3624"/>
                  <a:pt x="78642" y="20205"/>
                  <a:pt x="79688" y="30790"/>
                </a:cubicBezTo>
                <a:cubicBezTo>
                  <a:pt x="80734" y="41375"/>
                  <a:pt x="81258" y="64356"/>
                  <a:pt x="82827" y="64356"/>
                </a:cubicBezTo>
                <a:cubicBezTo>
                  <a:pt x="84397" y="64356"/>
                  <a:pt x="87576" y="40972"/>
                  <a:pt x="89105" y="30790"/>
                </a:cubicBezTo>
                <a:cubicBezTo>
                  <a:pt x="90634" y="20608"/>
                  <a:pt x="90715" y="4469"/>
                  <a:pt x="92003" y="3262"/>
                </a:cubicBezTo>
                <a:cubicBezTo>
                  <a:pt x="93291" y="2055"/>
                  <a:pt x="95787" y="14491"/>
                  <a:pt x="96833" y="23546"/>
                </a:cubicBezTo>
                <a:cubicBezTo>
                  <a:pt x="97880" y="32602"/>
                  <a:pt x="96753" y="55301"/>
                  <a:pt x="98282" y="57595"/>
                </a:cubicBezTo>
                <a:cubicBezTo>
                  <a:pt x="99811" y="59889"/>
                  <a:pt x="103635" y="44635"/>
                  <a:pt x="106009" y="37310"/>
                </a:cubicBezTo>
                <a:cubicBezTo>
                  <a:pt x="108384" y="29985"/>
                  <a:pt x="111442" y="17589"/>
                  <a:pt x="112529" y="13645"/>
                </a:cubicBezTo>
              </a:path>
            </a:pathLst>
          </a:custGeom>
          <a:noFill/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39" name="Google Shape;539;p56"/>
          <p:cNvSpPr txBox="1"/>
          <p:nvPr/>
        </p:nvSpPr>
        <p:spPr>
          <a:xfrm>
            <a:off x="2481200" y="261703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Overpass"/>
                <a:ea typeface="Overpass"/>
                <a:cs typeface="Overpass"/>
                <a:sym typeface="Overpass"/>
              </a:rPr>
              <a:t>Y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540" name="Google Shape;540;p56"/>
          <p:cNvSpPr txBox="1"/>
          <p:nvPr/>
        </p:nvSpPr>
        <p:spPr>
          <a:xfrm>
            <a:off x="4311775" y="389968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Overpass"/>
                <a:ea typeface="Overpass"/>
                <a:cs typeface="Overpass"/>
                <a:sym typeface="Overpass"/>
              </a:rPr>
              <a:t>X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5" name="Google Shape;545;p57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46" name="Google Shape;546;p57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47" name="Google Shape;547;p57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548" name="Google Shape;548;p57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9" name="Google Shape;549;p57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Arial"/>
              <a:buChar char="●"/>
            </a:pPr>
            <a:r>
              <a:rPr lang="en" sz="26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Overfitting </a:t>
            </a:r>
            <a:endParaRPr sz="26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50" name="Google Shape;550;p57"/>
          <p:cNvCxnSpPr/>
          <p:nvPr/>
        </p:nvCxnSpPr>
        <p:spPr>
          <a:xfrm>
            <a:off x="3098025" y="1933375"/>
            <a:ext cx="0" cy="1932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551" name="Google Shape;551;p57"/>
          <p:cNvCxnSpPr/>
          <p:nvPr/>
        </p:nvCxnSpPr>
        <p:spPr>
          <a:xfrm rot="10800000">
            <a:off x="3098025" y="3865375"/>
            <a:ext cx="29505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552" name="Google Shape;552;p57"/>
          <p:cNvSpPr/>
          <p:nvPr/>
        </p:nvSpPr>
        <p:spPr>
          <a:xfrm>
            <a:off x="3604075" y="3314300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57"/>
          <p:cNvSpPr/>
          <p:nvPr/>
        </p:nvSpPr>
        <p:spPr>
          <a:xfrm>
            <a:off x="3721975" y="2840425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57"/>
          <p:cNvSpPr/>
          <p:nvPr/>
        </p:nvSpPr>
        <p:spPr>
          <a:xfrm>
            <a:off x="4126200" y="2802575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57"/>
          <p:cNvSpPr/>
          <p:nvPr/>
        </p:nvSpPr>
        <p:spPr>
          <a:xfrm>
            <a:off x="4284625" y="2449400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57"/>
          <p:cNvSpPr/>
          <p:nvPr/>
        </p:nvSpPr>
        <p:spPr>
          <a:xfrm>
            <a:off x="4708700" y="2631975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57"/>
          <p:cNvSpPr/>
          <p:nvPr/>
        </p:nvSpPr>
        <p:spPr>
          <a:xfrm>
            <a:off x="4957675" y="2350363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57"/>
          <p:cNvSpPr/>
          <p:nvPr/>
        </p:nvSpPr>
        <p:spPr>
          <a:xfrm>
            <a:off x="5375700" y="2631975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57"/>
          <p:cNvSpPr/>
          <p:nvPr/>
        </p:nvSpPr>
        <p:spPr>
          <a:xfrm>
            <a:off x="5135700" y="2567300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57"/>
          <p:cNvSpPr/>
          <p:nvPr/>
        </p:nvSpPr>
        <p:spPr>
          <a:xfrm>
            <a:off x="5553725" y="2350363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57"/>
          <p:cNvSpPr/>
          <p:nvPr/>
        </p:nvSpPr>
        <p:spPr>
          <a:xfrm>
            <a:off x="5802725" y="2749875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57"/>
          <p:cNvSpPr/>
          <p:nvPr/>
        </p:nvSpPr>
        <p:spPr>
          <a:xfrm>
            <a:off x="3908575" y="3111700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57"/>
          <p:cNvSpPr/>
          <p:nvPr/>
        </p:nvSpPr>
        <p:spPr>
          <a:xfrm>
            <a:off x="3292100" y="3402975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57"/>
          <p:cNvSpPr/>
          <p:nvPr/>
        </p:nvSpPr>
        <p:spPr>
          <a:xfrm>
            <a:off x="3211675" y="1844240"/>
            <a:ext cx="2813225" cy="1883825"/>
          </a:xfrm>
          <a:custGeom>
            <a:avLst/>
            <a:gdLst/>
            <a:ahLst/>
            <a:cxnLst/>
            <a:rect l="l" t="t" r="r" b="b"/>
            <a:pathLst>
              <a:path w="112529" h="75353" extrusionOk="0">
                <a:moveTo>
                  <a:pt x="0" y="20165"/>
                </a:moveTo>
                <a:cubicBezTo>
                  <a:pt x="845" y="27611"/>
                  <a:pt x="2656" y="55663"/>
                  <a:pt x="5071" y="64839"/>
                </a:cubicBezTo>
                <a:cubicBezTo>
                  <a:pt x="7486" y="74015"/>
                  <a:pt x="12234" y="75745"/>
                  <a:pt x="14488" y="75222"/>
                </a:cubicBezTo>
                <a:cubicBezTo>
                  <a:pt x="16742" y="74699"/>
                  <a:pt x="17266" y="67335"/>
                  <a:pt x="18594" y="61700"/>
                </a:cubicBezTo>
                <a:cubicBezTo>
                  <a:pt x="19922" y="56066"/>
                  <a:pt x="21330" y="48378"/>
                  <a:pt x="22457" y="41415"/>
                </a:cubicBezTo>
                <a:cubicBezTo>
                  <a:pt x="23584" y="34452"/>
                  <a:pt x="23946" y="17710"/>
                  <a:pt x="25355" y="19924"/>
                </a:cubicBezTo>
                <a:cubicBezTo>
                  <a:pt x="26764" y="22138"/>
                  <a:pt x="29702" y="46447"/>
                  <a:pt x="30909" y="54697"/>
                </a:cubicBezTo>
                <a:cubicBezTo>
                  <a:pt x="32116" y="62948"/>
                  <a:pt x="31110" y="71480"/>
                  <a:pt x="32599" y="69427"/>
                </a:cubicBezTo>
                <a:cubicBezTo>
                  <a:pt x="34088" y="67374"/>
                  <a:pt x="37751" y="49625"/>
                  <a:pt x="39844" y="42381"/>
                </a:cubicBezTo>
                <a:cubicBezTo>
                  <a:pt x="41937" y="35137"/>
                  <a:pt x="42902" y="31515"/>
                  <a:pt x="45156" y="25961"/>
                </a:cubicBezTo>
                <a:cubicBezTo>
                  <a:pt x="47410" y="20407"/>
                  <a:pt x="50550" y="7367"/>
                  <a:pt x="53367" y="9057"/>
                </a:cubicBezTo>
                <a:cubicBezTo>
                  <a:pt x="56184" y="10747"/>
                  <a:pt x="59364" y="25719"/>
                  <a:pt x="62060" y="36103"/>
                </a:cubicBezTo>
                <a:cubicBezTo>
                  <a:pt x="64757" y="46487"/>
                  <a:pt x="67775" y="75022"/>
                  <a:pt x="69546" y="71359"/>
                </a:cubicBezTo>
                <a:cubicBezTo>
                  <a:pt x="71317" y="67697"/>
                  <a:pt x="71518" y="25880"/>
                  <a:pt x="72685" y="14128"/>
                </a:cubicBezTo>
                <a:cubicBezTo>
                  <a:pt x="73852" y="2376"/>
                  <a:pt x="75382" y="-1930"/>
                  <a:pt x="76549" y="847"/>
                </a:cubicBezTo>
                <a:cubicBezTo>
                  <a:pt x="77716" y="3624"/>
                  <a:pt x="78642" y="20205"/>
                  <a:pt x="79688" y="30790"/>
                </a:cubicBezTo>
                <a:cubicBezTo>
                  <a:pt x="80734" y="41375"/>
                  <a:pt x="81258" y="64356"/>
                  <a:pt x="82827" y="64356"/>
                </a:cubicBezTo>
                <a:cubicBezTo>
                  <a:pt x="84397" y="64356"/>
                  <a:pt x="87576" y="40972"/>
                  <a:pt x="89105" y="30790"/>
                </a:cubicBezTo>
                <a:cubicBezTo>
                  <a:pt x="90634" y="20608"/>
                  <a:pt x="90715" y="4469"/>
                  <a:pt x="92003" y="3262"/>
                </a:cubicBezTo>
                <a:cubicBezTo>
                  <a:pt x="93291" y="2055"/>
                  <a:pt x="95787" y="14491"/>
                  <a:pt x="96833" y="23546"/>
                </a:cubicBezTo>
                <a:cubicBezTo>
                  <a:pt x="97880" y="32602"/>
                  <a:pt x="96753" y="55301"/>
                  <a:pt x="98282" y="57595"/>
                </a:cubicBezTo>
                <a:cubicBezTo>
                  <a:pt x="99811" y="59889"/>
                  <a:pt x="103635" y="44635"/>
                  <a:pt x="106009" y="37310"/>
                </a:cubicBezTo>
                <a:cubicBezTo>
                  <a:pt x="108384" y="29985"/>
                  <a:pt x="111442" y="17589"/>
                  <a:pt x="112529" y="13645"/>
                </a:cubicBezTo>
              </a:path>
            </a:pathLst>
          </a:custGeom>
          <a:noFill/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5" name="Google Shape;565;p57"/>
          <p:cNvSpPr txBox="1"/>
          <p:nvPr/>
        </p:nvSpPr>
        <p:spPr>
          <a:xfrm>
            <a:off x="2481200" y="261703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Overpass"/>
                <a:ea typeface="Overpass"/>
                <a:cs typeface="Overpass"/>
                <a:sym typeface="Overpass"/>
              </a:rPr>
              <a:t>Y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566" name="Google Shape;566;p57"/>
          <p:cNvSpPr txBox="1"/>
          <p:nvPr/>
        </p:nvSpPr>
        <p:spPr>
          <a:xfrm>
            <a:off x="4311775" y="389968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Overpass"/>
                <a:ea typeface="Overpass"/>
                <a:cs typeface="Overpass"/>
                <a:sym typeface="Overpass"/>
              </a:rPr>
              <a:t>X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567" name="Google Shape;567;p57"/>
          <p:cNvSpPr/>
          <p:nvPr/>
        </p:nvSpPr>
        <p:spPr>
          <a:xfrm>
            <a:off x="4434750" y="2867775"/>
            <a:ext cx="117900" cy="117900"/>
          </a:xfrm>
          <a:prstGeom prst="ellipse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2" name="Google Shape;572;p58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73" name="Google Shape;573;p58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74" name="Google Shape;574;p58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575" name="Google Shape;575;p58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6" name="Google Shape;576;p58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Arial"/>
              <a:buChar char="●"/>
            </a:pPr>
            <a:r>
              <a:rPr lang="en" sz="26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Overfitting </a:t>
            </a:r>
            <a:endParaRPr sz="26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77" name="Google Shape;577;p58"/>
          <p:cNvCxnSpPr/>
          <p:nvPr/>
        </p:nvCxnSpPr>
        <p:spPr>
          <a:xfrm>
            <a:off x="3098025" y="1933375"/>
            <a:ext cx="0" cy="1932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578" name="Google Shape;578;p58"/>
          <p:cNvCxnSpPr/>
          <p:nvPr/>
        </p:nvCxnSpPr>
        <p:spPr>
          <a:xfrm rot="10800000">
            <a:off x="3098025" y="3865375"/>
            <a:ext cx="29505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579" name="Google Shape;579;p58"/>
          <p:cNvSpPr/>
          <p:nvPr/>
        </p:nvSpPr>
        <p:spPr>
          <a:xfrm>
            <a:off x="3604075" y="3314300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58"/>
          <p:cNvSpPr/>
          <p:nvPr/>
        </p:nvSpPr>
        <p:spPr>
          <a:xfrm>
            <a:off x="3721975" y="2840425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58"/>
          <p:cNvSpPr/>
          <p:nvPr/>
        </p:nvSpPr>
        <p:spPr>
          <a:xfrm>
            <a:off x="4126200" y="2802575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58"/>
          <p:cNvSpPr/>
          <p:nvPr/>
        </p:nvSpPr>
        <p:spPr>
          <a:xfrm>
            <a:off x="4284625" y="2449400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58"/>
          <p:cNvSpPr/>
          <p:nvPr/>
        </p:nvSpPr>
        <p:spPr>
          <a:xfrm>
            <a:off x="4708700" y="2631975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58"/>
          <p:cNvSpPr/>
          <p:nvPr/>
        </p:nvSpPr>
        <p:spPr>
          <a:xfrm>
            <a:off x="4957675" y="2350363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58"/>
          <p:cNvSpPr/>
          <p:nvPr/>
        </p:nvSpPr>
        <p:spPr>
          <a:xfrm>
            <a:off x="5375700" y="2631975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58"/>
          <p:cNvSpPr/>
          <p:nvPr/>
        </p:nvSpPr>
        <p:spPr>
          <a:xfrm>
            <a:off x="5135700" y="2567300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58"/>
          <p:cNvSpPr/>
          <p:nvPr/>
        </p:nvSpPr>
        <p:spPr>
          <a:xfrm>
            <a:off x="5553725" y="2350363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58"/>
          <p:cNvSpPr/>
          <p:nvPr/>
        </p:nvSpPr>
        <p:spPr>
          <a:xfrm>
            <a:off x="5802725" y="2749875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58"/>
          <p:cNvSpPr/>
          <p:nvPr/>
        </p:nvSpPr>
        <p:spPr>
          <a:xfrm>
            <a:off x="3908575" y="3111700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58"/>
          <p:cNvSpPr/>
          <p:nvPr/>
        </p:nvSpPr>
        <p:spPr>
          <a:xfrm>
            <a:off x="3292100" y="3402975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58"/>
          <p:cNvSpPr/>
          <p:nvPr/>
        </p:nvSpPr>
        <p:spPr>
          <a:xfrm>
            <a:off x="3211675" y="1844240"/>
            <a:ext cx="2813225" cy="1883825"/>
          </a:xfrm>
          <a:custGeom>
            <a:avLst/>
            <a:gdLst/>
            <a:ahLst/>
            <a:cxnLst/>
            <a:rect l="l" t="t" r="r" b="b"/>
            <a:pathLst>
              <a:path w="112529" h="75353" extrusionOk="0">
                <a:moveTo>
                  <a:pt x="0" y="20165"/>
                </a:moveTo>
                <a:cubicBezTo>
                  <a:pt x="845" y="27611"/>
                  <a:pt x="2656" y="55663"/>
                  <a:pt x="5071" y="64839"/>
                </a:cubicBezTo>
                <a:cubicBezTo>
                  <a:pt x="7486" y="74015"/>
                  <a:pt x="12234" y="75745"/>
                  <a:pt x="14488" y="75222"/>
                </a:cubicBezTo>
                <a:cubicBezTo>
                  <a:pt x="16742" y="74699"/>
                  <a:pt x="17266" y="67335"/>
                  <a:pt x="18594" y="61700"/>
                </a:cubicBezTo>
                <a:cubicBezTo>
                  <a:pt x="19922" y="56066"/>
                  <a:pt x="21330" y="48378"/>
                  <a:pt x="22457" y="41415"/>
                </a:cubicBezTo>
                <a:cubicBezTo>
                  <a:pt x="23584" y="34452"/>
                  <a:pt x="23946" y="17710"/>
                  <a:pt x="25355" y="19924"/>
                </a:cubicBezTo>
                <a:cubicBezTo>
                  <a:pt x="26764" y="22138"/>
                  <a:pt x="29702" y="46447"/>
                  <a:pt x="30909" y="54697"/>
                </a:cubicBezTo>
                <a:cubicBezTo>
                  <a:pt x="32116" y="62948"/>
                  <a:pt x="31110" y="71480"/>
                  <a:pt x="32599" y="69427"/>
                </a:cubicBezTo>
                <a:cubicBezTo>
                  <a:pt x="34088" y="67374"/>
                  <a:pt x="37751" y="49625"/>
                  <a:pt x="39844" y="42381"/>
                </a:cubicBezTo>
                <a:cubicBezTo>
                  <a:pt x="41937" y="35137"/>
                  <a:pt x="42902" y="31515"/>
                  <a:pt x="45156" y="25961"/>
                </a:cubicBezTo>
                <a:cubicBezTo>
                  <a:pt x="47410" y="20407"/>
                  <a:pt x="50550" y="7367"/>
                  <a:pt x="53367" y="9057"/>
                </a:cubicBezTo>
                <a:cubicBezTo>
                  <a:pt x="56184" y="10747"/>
                  <a:pt x="59364" y="25719"/>
                  <a:pt x="62060" y="36103"/>
                </a:cubicBezTo>
                <a:cubicBezTo>
                  <a:pt x="64757" y="46487"/>
                  <a:pt x="67775" y="75022"/>
                  <a:pt x="69546" y="71359"/>
                </a:cubicBezTo>
                <a:cubicBezTo>
                  <a:pt x="71317" y="67697"/>
                  <a:pt x="71518" y="25880"/>
                  <a:pt x="72685" y="14128"/>
                </a:cubicBezTo>
                <a:cubicBezTo>
                  <a:pt x="73852" y="2376"/>
                  <a:pt x="75382" y="-1930"/>
                  <a:pt x="76549" y="847"/>
                </a:cubicBezTo>
                <a:cubicBezTo>
                  <a:pt x="77716" y="3624"/>
                  <a:pt x="78642" y="20205"/>
                  <a:pt x="79688" y="30790"/>
                </a:cubicBezTo>
                <a:cubicBezTo>
                  <a:pt x="80734" y="41375"/>
                  <a:pt x="81258" y="64356"/>
                  <a:pt x="82827" y="64356"/>
                </a:cubicBezTo>
                <a:cubicBezTo>
                  <a:pt x="84397" y="64356"/>
                  <a:pt x="87576" y="40972"/>
                  <a:pt x="89105" y="30790"/>
                </a:cubicBezTo>
                <a:cubicBezTo>
                  <a:pt x="90634" y="20608"/>
                  <a:pt x="90715" y="4469"/>
                  <a:pt x="92003" y="3262"/>
                </a:cubicBezTo>
                <a:cubicBezTo>
                  <a:pt x="93291" y="2055"/>
                  <a:pt x="95787" y="14491"/>
                  <a:pt x="96833" y="23546"/>
                </a:cubicBezTo>
                <a:cubicBezTo>
                  <a:pt x="97880" y="32602"/>
                  <a:pt x="96753" y="55301"/>
                  <a:pt x="98282" y="57595"/>
                </a:cubicBezTo>
                <a:cubicBezTo>
                  <a:pt x="99811" y="59889"/>
                  <a:pt x="103635" y="44635"/>
                  <a:pt x="106009" y="37310"/>
                </a:cubicBezTo>
                <a:cubicBezTo>
                  <a:pt x="108384" y="29985"/>
                  <a:pt x="111442" y="17589"/>
                  <a:pt x="112529" y="13645"/>
                </a:cubicBezTo>
              </a:path>
            </a:pathLst>
          </a:custGeom>
          <a:noFill/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92" name="Google Shape;592;p58"/>
          <p:cNvSpPr txBox="1"/>
          <p:nvPr/>
        </p:nvSpPr>
        <p:spPr>
          <a:xfrm>
            <a:off x="2481200" y="261703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Overpass"/>
                <a:ea typeface="Overpass"/>
                <a:cs typeface="Overpass"/>
                <a:sym typeface="Overpass"/>
              </a:rPr>
              <a:t>Y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593" name="Google Shape;593;p58"/>
          <p:cNvSpPr txBox="1"/>
          <p:nvPr/>
        </p:nvSpPr>
        <p:spPr>
          <a:xfrm>
            <a:off x="4311775" y="389968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Overpass"/>
                <a:ea typeface="Overpass"/>
                <a:cs typeface="Overpass"/>
                <a:sym typeface="Overpass"/>
              </a:rPr>
              <a:t>X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594" name="Google Shape;594;p58"/>
          <p:cNvSpPr/>
          <p:nvPr/>
        </p:nvSpPr>
        <p:spPr>
          <a:xfrm>
            <a:off x="4434750" y="2867775"/>
            <a:ext cx="117900" cy="117900"/>
          </a:xfrm>
          <a:prstGeom prst="ellipse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95" name="Google Shape;595;p58"/>
          <p:cNvCxnSpPr>
            <a:stCxn id="594" idx="0"/>
          </p:cNvCxnSpPr>
          <p:nvPr/>
        </p:nvCxnSpPr>
        <p:spPr>
          <a:xfrm rot="10800000">
            <a:off x="4493700" y="2106975"/>
            <a:ext cx="0" cy="760800"/>
          </a:xfrm>
          <a:prstGeom prst="straightConnector1">
            <a:avLst/>
          </a:prstGeom>
          <a:noFill/>
          <a:ln w="19050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0" name="Google Shape;600;p59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01" name="Google Shape;601;p59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02" name="Google Shape;602;p59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603" name="Google Shape;603;p59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4" name="Google Shape;604;p59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Arial"/>
              <a:buChar char="●"/>
            </a:pPr>
            <a:r>
              <a:rPr lang="en" sz="26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Underfitting </a:t>
            </a:r>
            <a:endParaRPr sz="26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Model does not capture the underlying trend of the data and does not fit the data well enough.  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Low variance but high bias.  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Underfitting is often a result of an excessively simple model.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9" name="Google Shape;609;p60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10" name="Google Shape;610;p60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11" name="Google Shape;611;p60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612" name="Google Shape;612;p60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3" name="Google Shape;613;p60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6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14" name="Google Shape;614;p60"/>
          <p:cNvCxnSpPr/>
          <p:nvPr/>
        </p:nvCxnSpPr>
        <p:spPr>
          <a:xfrm>
            <a:off x="3098025" y="1933375"/>
            <a:ext cx="0" cy="1932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615" name="Google Shape;615;p60"/>
          <p:cNvCxnSpPr/>
          <p:nvPr/>
        </p:nvCxnSpPr>
        <p:spPr>
          <a:xfrm rot="10800000">
            <a:off x="3098025" y="3865375"/>
            <a:ext cx="29505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616" name="Google Shape;616;p60"/>
          <p:cNvSpPr/>
          <p:nvPr/>
        </p:nvSpPr>
        <p:spPr>
          <a:xfrm>
            <a:off x="3604075" y="3314300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60"/>
          <p:cNvSpPr/>
          <p:nvPr/>
        </p:nvSpPr>
        <p:spPr>
          <a:xfrm>
            <a:off x="3721975" y="2840425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60"/>
          <p:cNvSpPr/>
          <p:nvPr/>
        </p:nvSpPr>
        <p:spPr>
          <a:xfrm>
            <a:off x="4126200" y="2802575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60"/>
          <p:cNvSpPr/>
          <p:nvPr/>
        </p:nvSpPr>
        <p:spPr>
          <a:xfrm>
            <a:off x="4284625" y="2449400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60"/>
          <p:cNvSpPr/>
          <p:nvPr/>
        </p:nvSpPr>
        <p:spPr>
          <a:xfrm>
            <a:off x="4708700" y="2631975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60"/>
          <p:cNvSpPr/>
          <p:nvPr/>
        </p:nvSpPr>
        <p:spPr>
          <a:xfrm>
            <a:off x="4957675" y="2350363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60"/>
          <p:cNvSpPr/>
          <p:nvPr/>
        </p:nvSpPr>
        <p:spPr>
          <a:xfrm>
            <a:off x="5375700" y="2631975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60"/>
          <p:cNvSpPr/>
          <p:nvPr/>
        </p:nvSpPr>
        <p:spPr>
          <a:xfrm>
            <a:off x="5135700" y="2567300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60"/>
          <p:cNvSpPr/>
          <p:nvPr/>
        </p:nvSpPr>
        <p:spPr>
          <a:xfrm>
            <a:off x="5553725" y="2350363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60"/>
          <p:cNvSpPr/>
          <p:nvPr/>
        </p:nvSpPr>
        <p:spPr>
          <a:xfrm>
            <a:off x="5802725" y="2749875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60"/>
          <p:cNvSpPr/>
          <p:nvPr/>
        </p:nvSpPr>
        <p:spPr>
          <a:xfrm>
            <a:off x="3908575" y="3111700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60"/>
          <p:cNvSpPr/>
          <p:nvPr/>
        </p:nvSpPr>
        <p:spPr>
          <a:xfrm>
            <a:off x="3292100" y="3402975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60"/>
          <p:cNvSpPr txBox="1"/>
          <p:nvPr/>
        </p:nvSpPr>
        <p:spPr>
          <a:xfrm>
            <a:off x="2481200" y="261703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Overpass"/>
                <a:ea typeface="Overpass"/>
                <a:cs typeface="Overpass"/>
                <a:sym typeface="Overpass"/>
              </a:rPr>
              <a:t>Y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629" name="Google Shape;629;p60"/>
          <p:cNvSpPr txBox="1"/>
          <p:nvPr/>
        </p:nvSpPr>
        <p:spPr>
          <a:xfrm>
            <a:off x="4311775" y="389968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Overpass"/>
                <a:ea typeface="Overpass"/>
                <a:cs typeface="Overpass"/>
                <a:sym typeface="Overpass"/>
              </a:rPr>
              <a:t>X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" name="Google Shape;634;p61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35" name="Google Shape;635;p61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36" name="Google Shape;636;p61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637" name="Google Shape;637;p61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8" name="Google Shape;638;p61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6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Underfitting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39" name="Google Shape;639;p61"/>
          <p:cNvCxnSpPr/>
          <p:nvPr/>
        </p:nvCxnSpPr>
        <p:spPr>
          <a:xfrm>
            <a:off x="3098025" y="1933375"/>
            <a:ext cx="0" cy="1932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640" name="Google Shape;640;p61"/>
          <p:cNvCxnSpPr/>
          <p:nvPr/>
        </p:nvCxnSpPr>
        <p:spPr>
          <a:xfrm rot="10800000">
            <a:off x="3098025" y="3865375"/>
            <a:ext cx="29505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641" name="Google Shape;641;p61"/>
          <p:cNvSpPr/>
          <p:nvPr/>
        </p:nvSpPr>
        <p:spPr>
          <a:xfrm>
            <a:off x="3604075" y="3314300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61"/>
          <p:cNvSpPr/>
          <p:nvPr/>
        </p:nvSpPr>
        <p:spPr>
          <a:xfrm>
            <a:off x="3721975" y="2840425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61"/>
          <p:cNvSpPr/>
          <p:nvPr/>
        </p:nvSpPr>
        <p:spPr>
          <a:xfrm>
            <a:off x="4126200" y="2802575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61"/>
          <p:cNvSpPr/>
          <p:nvPr/>
        </p:nvSpPr>
        <p:spPr>
          <a:xfrm>
            <a:off x="4284625" y="2449400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61"/>
          <p:cNvSpPr/>
          <p:nvPr/>
        </p:nvSpPr>
        <p:spPr>
          <a:xfrm>
            <a:off x="4708700" y="2631975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61"/>
          <p:cNvSpPr/>
          <p:nvPr/>
        </p:nvSpPr>
        <p:spPr>
          <a:xfrm>
            <a:off x="4957675" y="2350363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p61"/>
          <p:cNvSpPr/>
          <p:nvPr/>
        </p:nvSpPr>
        <p:spPr>
          <a:xfrm>
            <a:off x="5375700" y="2631975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61"/>
          <p:cNvSpPr/>
          <p:nvPr/>
        </p:nvSpPr>
        <p:spPr>
          <a:xfrm>
            <a:off x="5135700" y="2567300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61"/>
          <p:cNvSpPr/>
          <p:nvPr/>
        </p:nvSpPr>
        <p:spPr>
          <a:xfrm>
            <a:off x="5553725" y="2350363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p61"/>
          <p:cNvSpPr/>
          <p:nvPr/>
        </p:nvSpPr>
        <p:spPr>
          <a:xfrm>
            <a:off x="5802725" y="2749875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61"/>
          <p:cNvSpPr/>
          <p:nvPr/>
        </p:nvSpPr>
        <p:spPr>
          <a:xfrm>
            <a:off x="3908575" y="3111700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61"/>
          <p:cNvSpPr/>
          <p:nvPr/>
        </p:nvSpPr>
        <p:spPr>
          <a:xfrm>
            <a:off x="3292100" y="3402975"/>
            <a:ext cx="117900" cy="11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61"/>
          <p:cNvSpPr txBox="1"/>
          <p:nvPr/>
        </p:nvSpPr>
        <p:spPr>
          <a:xfrm>
            <a:off x="2481200" y="261703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Overpass"/>
                <a:ea typeface="Overpass"/>
                <a:cs typeface="Overpass"/>
                <a:sym typeface="Overpass"/>
              </a:rPr>
              <a:t>Y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654" name="Google Shape;654;p61"/>
          <p:cNvSpPr txBox="1"/>
          <p:nvPr/>
        </p:nvSpPr>
        <p:spPr>
          <a:xfrm>
            <a:off x="4311775" y="389968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Overpass"/>
                <a:ea typeface="Overpass"/>
                <a:cs typeface="Overpass"/>
                <a:sym typeface="Overpass"/>
              </a:rPr>
              <a:t>X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cxnSp>
        <p:nvCxnSpPr>
          <p:cNvPr id="655" name="Google Shape;655;p61"/>
          <p:cNvCxnSpPr/>
          <p:nvPr/>
        </p:nvCxnSpPr>
        <p:spPr>
          <a:xfrm rot="10800000" flipH="1">
            <a:off x="3124775" y="1716550"/>
            <a:ext cx="2314800" cy="1940100"/>
          </a:xfrm>
          <a:prstGeom prst="straightConnector1">
            <a:avLst/>
          </a:prstGeom>
          <a:noFill/>
          <a:ln w="19050" cap="flat" cmpd="sng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0" name="Google Shape;660;p62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61" name="Google Shape;661;p62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62" name="Google Shape;662;p62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663" name="Google Shape;663;p62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4" name="Google Shape;664;p62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data was easy to visualize, but how can we see underfitting and overfitting when dealing with multi dimensional data sets?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First let’s imagine we trained a model and then measured its error over training time.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9" name="Google Shape;669;p63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70" name="Google Shape;670;p63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71" name="Google Shape;671;p63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672" name="Google Shape;672;p63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3" name="Google Shape;673;p63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Good Model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74" name="Google Shape;674;p63"/>
          <p:cNvCxnSpPr/>
          <p:nvPr/>
        </p:nvCxnSpPr>
        <p:spPr>
          <a:xfrm>
            <a:off x="3098025" y="1933375"/>
            <a:ext cx="0" cy="1932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675" name="Google Shape;675;p63"/>
          <p:cNvCxnSpPr/>
          <p:nvPr/>
        </p:nvCxnSpPr>
        <p:spPr>
          <a:xfrm rot="10800000">
            <a:off x="3098025" y="3865375"/>
            <a:ext cx="29505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676" name="Google Shape;676;p63"/>
          <p:cNvSpPr/>
          <p:nvPr/>
        </p:nvSpPr>
        <p:spPr>
          <a:xfrm>
            <a:off x="3205625" y="2058600"/>
            <a:ext cx="2783050" cy="1563575"/>
          </a:xfrm>
          <a:custGeom>
            <a:avLst/>
            <a:gdLst/>
            <a:ahLst/>
            <a:cxnLst/>
            <a:rect l="l" t="t" r="r" b="b"/>
            <a:pathLst>
              <a:path w="111322" h="62543" extrusionOk="0">
                <a:moveTo>
                  <a:pt x="0" y="0"/>
                </a:moveTo>
                <a:cubicBezTo>
                  <a:pt x="4387" y="9176"/>
                  <a:pt x="7767" y="44633"/>
                  <a:pt x="26321" y="55057"/>
                </a:cubicBezTo>
                <a:cubicBezTo>
                  <a:pt x="44875" y="65481"/>
                  <a:pt x="97155" y="61295"/>
                  <a:pt x="111322" y="62543"/>
                </a:cubicBezTo>
              </a:path>
            </a:pathLst>
          </a:custGeom>
          <a:noFill/>
          <a:ln w="28575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77" name="Google Shape;677;p63"/>
          <p:cNvSpPr txBox="1"/>
          <p:nvPr/>
        </p:nvSpPr>
        <p:spPr>
          <a:xfrm>
            <a:off x="2481200" y="261703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Overpass"/>
                <a:ea typeface="Overpass"/>
                <a:cs typeface="Overpass"/>
                <a:sym typeface="Overpass"/>
              </a:rPr>
              <a:t>Error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678" name="Google Shape;678;p63"/>
          <p:cNvSpPr txBox="1"/>
          <p:nvPr/>
        </p:nvSpPr>
        <p:spPr>
          <a:xfrm>
            <a:off x="4106625" y="3835200"/>
            <a:ext cx="1187700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Overpass"/>
                <a:ea typeface="Overpass"/>
                <a:cs typeface="Overpass"/>
                <a:sym typeface="Overpass"/>
              </a:rPr>
              <a:t>Training Time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8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8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3" name="Google Shape;133;p28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8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What is Machine Learning?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28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 is a method of data analysis that automates analytical model building. 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Using algorithms that iteratively learn from data, machine learning allows computers to find hidden insights without being explicitly programmed where to look.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3" name="Google Shape;683;p64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84" name="Google Shape;684;p64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85" name="Google Shape;685;p64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686" name="Google Shape;686;p64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7" name="Google Shape;687;p64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Good Model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88" name="Google Shape;688;p64"/>
          <p:cNvCxnSpPr/>
          <p:nvPr/>
        </p:nvCxnSpPr>
        <p:spPr>
          <a:xfrm>
            <a:off x="3098025" y="1933375"/>
            <a:ext cx="0" cy="1932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689" name="Google Shape;689;p64"/>
          <p:cNvCxnSpPr/>
          <p:nvPr/>
        </p:nvCxnSpPr>
        <p:spPr>
          <a:xfrm rot="10800000">
            <a:off x="3098025" y="3865375"/>
            <a:ext cx="29505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690" name="Google Shape;690;p64"/>
          <p:cNvSpPr/>
          <p:nvPr/>
        </p:nvSpPr>
        <p:spPr>
          <a:xfrm>
            <a:off x="3205625" y="2058600"/>
            <a:ext cx="2783050" cy="1563575"/>
          </a:xfrm>
          <a:custGeom>
            <a:avLst/>
            <a:gdLst/>
            <a:ahLst/>
            <a:cxnLst/>
            <a:rect l="l" t="t" r="r" b="b"/>
            <a:pathLst>
              <a:path w="111322" h="62543" extrusionOk="0">
                <a:moveTo>
                  <a:pt x="0" y="0"/>
                </a:moveTo>
                <a:cubicBezTo>
                  <a:pt x="4387" y="9176"/>
                  <a:pt x="7767" y="44633"/>
                  <a:pt x="26321" y="55057"/>
                </a:cubicBezTo>
                <a:cubicBezTo>
                  <a:pt x="44875" y="65481"/>
                  <a:pt x="97155" y="61295"/>
                  <a:pt x="111322" y="62543"/>
                </a:cubicBezTo>
              </a:path>
            </a:pathLst>
          </a:custGeom>
          <a:noFill/>
          <a:ln w="28575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91" name="Google Shape;691;p64"/>
          <p:cNvSpPr txBox="1"/>
          <p:nvPr/>
        </p:nvSpPr>
        <p:spPr>
          <a:xfrm>
            <a:off x="2481200" y="261703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Overpass"/>
                <a:ea typeface="Overpass"/>
                <a:cs typeface="Overpass"/>
                <a:sym typeface="Overpass"/>
              </a:rPr>
              <a:t>Error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692" name="Google Shape;692;p64"/>
          <p:cNvSpPr txBox="1"/>
          <p:nvPr/>
        </p:nvSpPr>
        <p:spPr>
          <a:xfrm>
            <a:off x="4203200" y="3835200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Overpass"/>
                <a:ea typeface="Overpass"/>
                <a:cs typeface="Overpass"/>
                <a:sym typeface="Overpass"/>
              </a:rPr>
              <a:t>Epochs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7" name="Google Shape;697;p65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98" name="Google Shape;698;p65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99" name="Google Shape;699;p65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700" name="Google Shape;700;p65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1" name="Google Shape;701;p65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Bad Model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02" name="Google Shape;702;p65"/>
          <p:cNvCxnSpPr/>
          <p:nvPr/>
        </p:nvCxnSpPr>
        <p:spPr>
          <a:xfrm>
            <a:off x="3098025" y="1933375"/>
            <a:ext cx="0" cy="1932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703" name="Google Shape;703;p65"/>
          <p:cNvCxnSpPr/>
          <p:nvPr/>
        </p:nvCxnSpPr>
        <p:spPr>
          <a:xfrm rot="10800000">
            <a:off x="3098025" y="3865375"/>
            <a:ext cx="29505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704" name="Google Shape;704;p65"/>
          <p:cNvSpPr txBox="1"/>
          <p:nvPr/>
        </p:nvSpPr>
        <p:spPr>
          <a:xfrm>
            <a:off x="2481200" y="261703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Overpass"/>
                <a:ea typeface="Overpass"/>
                <a:cs typeface="Overpass"/>
                <a:sym typeface="Overpass"/>
              </a:rPr>
              <a:t>Error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05" name="Google Shape;705;p65"/>
          <p:cNvSpPr txBox="1"/>
          <p:nvPr/>
        </p:nvSpPr>
        <p:spPr>
          <a:xfrm>
            <a:off x="4203200" y="3835200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Overpass"/>
                <a:ea typeface="Overpass"/>
                <a:cs typeface="Overpass"/>
                <a:sym typeface="Overpass"/>
              </a:rPr>
              <a:t>Epochs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06" name="Google Shape;706;p65"/>
          <p:cNvSpPr/>
          <p:nvPr/>
        </p:nvSpPr>
        <p:spPr>
          <a:xfrm>
            <a:off x="3121125" y="2493275"/>
            <a:ext cx="2716625" cy="1122875"/>
          </a:xfrm>
          <a:custGeom>
            <a:avLst/>
            <a:gdLst/>
            <a:ahLst/>
            <a:cxnLst/>
            <a:rect l="l" t="t" r="r" b="b"/>
            <a:pathLst>
              <a:path w="108665" h="44915" extrusionOk="0">
                <a:moveTo>
                  <a:pt x="0" y="44915"/>
                </a:moveTo>
                <a:cubicBezTo>
                  <a:pt x="11390" y="43949"/>
                  <a:pt x="50227" y="46605"/>
                  <a:pt x="68338" y="39119"/>
                </a:cubicBezTo>
                <a:cubicBezTo>
                  <a:pt x="86449" y="31633"/>
                  <a:pt x="101944" y="6520"/>
                  <a:pt x="108665" y="0"/>
                </a:cubicBezTo>
              </a:path>
            </a:pathLst>
          </a:custGeom>
          <a:noFill/>
          <a:ln w="28575" cap="flat" cmpd="sng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1" name="Google Shape;711;p66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12" name="Google Shape;712;p66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13" name="Google Shape;713;p66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714" name="Google Shape;714;p66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5" name="Google Shape;715;p66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When thinking about </a:t>
            </a:r>
            <a:r>
              <a:rPr lang="en" sz="26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overfitting 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and </a:t>
            </a:r>
            <a:r>
              <a:rPr lang="en" sz="26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underfitting 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want to keep in mind the relationship of model performance on the training set versus the test/validation set.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0" name="Google Shape;720;p67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21" name="Google Shape;721;p67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22" name="Google Shape;722;p67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723" name="Google Shape;723;p67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4" name="Google Shape;724;p67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imagine we split our data into a </a:t>
            </a:r>
            <a:r>
              <a:rPr lang="en" sz="2600" b="1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training set</a:t>
            </a:r>
            <a:r>
              <a:rPr lang="en" sz="2600" b="1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and a</a:t>
            </a:r>
            <a:r>
              <a:rPr lang="en" sz="2600" b="1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600" b="1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test set</a:t>
            </a:r>
            <a:endParaRPr sz="2600" b="1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9" name="Google Shape;729;p68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30" name="Google Shape;730;p68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31" name="Google Shape;731;p68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732" name="Google Shape;732;p68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3" name="Google Shape;733;p68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first see performance on the </a:t>
            </a:r>
            <a:r>
              <a:rPr lang="en" sz="2600" b="1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training set</a:t>
            </a:r>
            <a:r>
              <a:rPr lang="en" sz="2600" b="1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600" b="1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34" name="Google Shape;734;p68"/>
          <p:cNvCxnSpPr/>
          <p:nvPr/>
        </p:nvCxnSpPr>
        <p:spPr>
          <a:xfrm>
            <a:off x="3459113" y="2472025"/>
            <a:ext cx="0" cy="1932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735" name="Google Shape;735;p68"/>
          <p:cNvCxnSpPr/>
          <p:nvPr/>
        </p:nvCxnSpPr>
        <p:spPr>
          <a:xfrm rot="10800000">
            <a:off x="3459113" y="4404025"/>
            <a:ext cx="29505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736" name="Google Shape;736;p68"/>
          <p:cNvSpPr txBox="1"/>
          <p:nvPr/>
        </p:nvSpPr>
        <p:spPr>
          <a:xfrm>
            <a:off x="4381138" y="4404025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Overpass"/>
                <a:ea typeface="Overpass"/>
                <a:cs typeface="Overpass"/>
                <a:sym typeface="Overpass"/>
              </a:rPr>
              <a:t>Epochs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37" name="Google Shape;737;p68"/>
          <p:cNvSpPr txBox="1"/>
          <p:nvPr/>
        </p:nvSpPr>
        <p:spPr>
          <a:xfrm>
            <a:off x="2736938" y="3154225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Overpass"/>
                <a:ea typeface="Overpass"/>
                <a:cs typeface="Overpass"/>
                <a:sym typeface="Overpass"/>
              </a:rPr>
              <a:t>Error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38" name="Google Shape;738;p68"/>
          <p:cNvSpPr/>
          <p:nvPr/>
        </p:nvSpPr>
        <p:spPr>
          <a:xfrm>
            <a:off x="3604075" y="2686450"/>
            <a:ext cx="2638150" cy="1460950"/>
          </a:xfrm>
          <a:custGeom>
            <a:avLst/>
            <a:gdLst/>
            <a:ahLst/>
            <a:cxnLst/>
            <a:rect l="l" t="t" r="r" b="b"/>
            <a:pathLst>
              <a:path w="105526" h="58438" extrusionOk="0">
                <a:moveTo>
                  <a:pt x="0" y="0"/>
                </a:moveTo>
                <a:cubicBezTo>
                  <a:pt x="3381" y="8251"/>
                  <a:pt x="2696" y="39763"/>
                  <a:pt x="20284" y="49503"/>
                </a:cubicBezTo>
                <a:cubicBezTo>
                  <a:pt x="37872" y="59243"/>
                  <a:pt x="91319" y="56949"/>
                  <a:pt x="105526" y="58438"/>
                </a:cubicBezTo>
              </a:path>
            </a:pathLst>
          </a:custGeom>
          <a:noFill/>
          <a:ln w="28575" cap="flat" cmpd="sng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3" name="Google Shape;743;p69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44" name="Google Shape;744;p69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45" name="Google Shape;745;p69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746" name="Google Shape;746;p69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7" name="Google Shape;747;p69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Next we check performance on the </a:t>
            </a:r>
            <a:r>
              <a:rPr lang="en" sz="2600" b="1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test set </a:t>
            </a:r>
            <a:endParaRPr sz="2600" b="1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48" name="Google Shape;748;p69"/>
          <p:cNvCxnSpPr/>
          <p:nvPr/>
        </p:nvCxnSpPr>
        <p:spPr>
          <a:xfrm>
            <a:off x="3459113" y="2472025"/>
            <a:ext cx="0" cy="1932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749" name="Google Shape;749;p69"/>
          <p:cNvCxnSpPr/>
          <p:nvPr/>
        </p:nvCxnSpPr>
        <p:spPr>
          <a:xfrm rot="10800000">
            <a:off x="3459113" y="4404025"/>
            <a:ext cx="29505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750" name="Google Shape;750;p69"/>
          <p:cNvSpPr txBox="1"/>
          <p:nvPr/>
        </p:nvSpPr>
        <p:spPr>
          <a:xfrm>
            <a:off x="4381138" y="4404025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Overpass"/>
                <a:ea typeface="Overpass"/>
                <a:cs typeface="Overpass"/>
                <a:sym typeface="Overpass"/>
              </a:rPr>
              <a:t>Epochs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51" name="Google Shape;751;p69"/>
          <p:cNvSpPr txBox="1"/>
          <p:nvPr/>
        </p:nvSpPr>
        <p:spPr>
          <a:xfrm>
            <a:off x="2736938" y="3154225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Overpass"/>
                <a:ea typeface="Overpass"/>
                <a:cs typeface="Overpass"/>
                <a:sym typeface="Overpass"/>
              </a:rPr>
              <a:t>Error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52" name="Google Shape;752;p69"/>
          <p:cNvSpPr/>
          <p:nvPr/>
        </p:nvSpPr>
        <p:spPr>
          <a:xfrm>
            <a:off x="3604075" y="2686450"/>
            <a:ext cx="2638150" cy="1460950"/>
          </a:xfrm>
          <a:custGeom>
            <a:avLst/>
            <a:gdLst/>
            <a:ahLst/>
            <a:cxnLst/>
            <a:rect l="l" t="t" r="r" b="b"/>
            <a:pathLst>
              <a:path w="105526" h="58438" extrusionOk="0">
                <a:moveTo>
                  <a:pt x="0" y="0"/>
                </a:moveTo>
                <a:cubicBezTo>
                  <a:pt x="3381" y="8251"/>
                  <a:pt x="2696" y="39763"/>
                  <a:pt x="20284" y="49503"/>
                </a:cubicBezTo>
                <a:cubicBezTo>
                  <a:pt x="37872" y="59243"/>
                  <a:pt x="91319" y="56949"/>
                  <a:pt x="105526" y="58438"/>
                </a:cubicBezTo>
              </a:path>
            </a:pathLst>
          </a:custGeom>
          <a:noFill/>
          <a:ln w="28575" cap="flat" cmpd="sng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53" name="Google Shape;753;p69"/>
          <p:cNvSpPr/>
          <p:nvPr/>
        </p:nvSpPr>
        <p:spPr>
          <a:xfrm>
            <a:off x="3670475" y="2686450"/>
            <a:ext cx="2595900" cy="1279878"/>
          </a:xfrm>
          <a:custGeom>
            <a:avLst/>
            <a:gdLst/>
            <a:ahLst/>
            <a:cxnLst/>
            <a:rect l="l" t="t" r="r" b="b"/>
            <a:pathLst>
              <a:path w="103836" h="55394" extrusionOk="0">
                <a:moveTo>
                  <a:pt x="0" y="0"/>
                </a:moveTo>
                <a:cubicBezTo>
                  <a:pt x="4186" y="8452"/>
                  <a:pt x="7808" y="41817"/>
                  <a:pt x="25114" y="50711"/>
                </a:cubicBezTo>
                <a:cubicBezTo>
                  <a:pt x="42420" y="59606"/>
                  <a:pt x="90716" y="52924"/>
                  <a:pt x="103836" y="53367"/>
                </a:cubicBezTo>
              </a:path>
            </a:pathLst>
          </a:custGeom>
          <a:noFill/>
          <a:ln w="28575" cap="flat" cmpd="sng">
            <a:solidFill>
              <a:srgbClr val="0B5394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8" name="Google Shape;758;p70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59" name="Google Shape;759;p70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60" name="Google Shape;760;p70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761" name="Google Shape;761;p70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2" name="Google Shape;762;p70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Ideally the model would perform well on both, with similar behavior. </a:t>
            </a:r>
            <a:endParaRPr sz="2600" b="1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63" name="Google Shape;763;p70"/>
          <p:cNvCxnSpPr/>
          <p:nvPr/>
        </p:nvCxnSpPr>
        <p:spPr>
          <a:xfrm>
            <a:off x="3459113" y="2472025"/>
            <a:ext cx="0" cy="1932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764" name="Google Shape;764;p70"/>
          <p:cNvCxnSpPr/>
          <p:nvPr/>
        </p:nvCxnSpPr>
        <p:spPr>
          <a:xfrm rot="10800000">
            <a:off x="3459113" y="4404025"/>
            <a:ext cx="29505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765" name="Google Shape;765;p70"/>
          <p:cNvSpPr txBox="1"/>
          <p:nvPr/>
        </p:nvSpPr>
        <p:spPr>
          <a:xfrm>
            <a:off x="4381138" y="4404025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Overpass"/>
                <a:ea typeface="Overpass"/>
                <a:cs typeface="Overpass"/>
                <a:sym typeface="Overpass"/>
              </a:rPr>
              <a:t>Epochs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66" name="Google Shape;766;p70"/>
          <p:cNvSpPr txBox="1"/>
          <p:nvPr/>
        </p:nvSpPr>
        <p:spPr>
          <a:xfrm>
            <a:off x="2736938" y="3154225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Overpass"/>
                <a:ea typeface="Overpass"/>
                <a:cs typeface="Overpass"/>
                <a:sym typeface="Overpass"/>
              </a:rPr>
              <a:t>Error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67" name="Google Shape;767;p70"/>
          <p:cNvSpPr/>
          <p:nvPr/>
        </p:nvSpPr>
        <p:spPr>
          <a:xfrm>
            <a:off x="3604075" y="2686450"/>
            <a:ext cx="2638150" cy="1460950"/>
          </a:xfrm>
          <a:custGeom>
            <a:avLst/>
            <a:gdLst/>
            <a:ahLst/>
            <a:cxnLst/>
            <a:rect l="l" t="t" r="r" b="b"/>
            <a:pathLst>
              <a:path w="105526" h="58438" extrusionOk="0">
                <a:moveTo>
                  <a:pt x="0" y="0"/>
                </a:moveTo>
                <a:cubicBezTo>
                  <a:pt x="3381" y="8251"/>
                  <a:pt x="2696" y="39763"/>
                  <a:pt x="20284" y="49503"/>
                </a:cubicBezTo>
                <a:cubicBezTo>
                  <a:pt x="37872" y="59243"/>
                  <a:pt x="91319" y="56949"/>
                  <a:pt x="105526" y="58438"/>
                </a:cubicBezTo>
              </a:path>
            </a:pathLst>
          </a:custGeom>
          <a:noFill/>
          <a:ln w="28575" cap="flat" cmpd="sng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68" name="Google Shape;768;p70"/>
          <p:cNvSpPr/>
          <p:nvPr/>
        </p:nvSpPr>
        <p:spPr>
          <a:xfrm>
            <a:off x="3670475" y="2686450"/>
            <a:ext cx="2595900" cy="1279878"/>
          </a:xfrm>
          <a:custGeom>
            <a:avLst/>
            <a:gdLst/>
            <a:ahLst/>
            <a:cxnLst/>
            <a:rect l="l" t="t" r="r" b="b"/>
            <a:pathLst>
              <a:path w="103836" h="55394" extrusionOk="0">
                <a:moveTo>
                  <a:pt x="0" y="0"/>
                </a:moveTo>
                <a:cubicBezTo>
                  <a:pt x="4186" y="8452"/>
                  <a:pt x="7808" y="41817"/>
                  <a:pt x="25114" y="50711"/>
                </a:cubicBezTo>
                <a:cubicBezTo>
                  <a:pt x="42420" y="59606"/>
                  <a:pt x="90716" y="52924"/>
                  <a:pt x="103836" y="53367"/>
                </a:cubicBezTo>
              </a:path>
            </a:pathLst>
          </a:custGeom>
          <a:noFill/>
          <a:ln w="28575" cap="flat" cmpd="sng">
            <a:solidFill>
              <a:srgbClr val="0B5394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3" name="Google Shape;773;p71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74" name="Google Shape;774;p71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75" name="Google Shape;775;p71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776" name="Google Shape;776;p71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7" name="Google Shape;777;p71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what happens if we overfit on the training data? That means we would perform poorly on new test data!</a:t>
            </a:r>
            <a:endParaRPr sz="2600" b="1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78" name="Google Shape;778;p71"/>
          <p:cNvCxnSpPr/>
          <p:nvPr/>
        </p:nvCxnSpPr>
        <p:spPr>
          <a:xfrm>
            <a:off x="3459113" y="2472025"/>
            <a:ext cx="0" cy="1932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779" name="Google Shape;779;p71"/>
          <p:cNvCxnSpPr/>
          <p:nvPr/>
        </p:nvCxnSpPr>
        <p:spPr>
          <a:xfrm rot="10800000">
            <a:off x="3459113" y="4404025"/>
            <a:ext cx="29505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780" name="Google Shape;780;p71"/>
          <p:cNvSpPr txBox="1"/>
          <p:nvPr/>
        </p:nvSpPr>
        <p:spPr>
          <a:xfrm>
            <a:off x="4381138" y="4404025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Overpass"/>
                <a:ea typeface="Overpass"/>
                <a:cs typeface="Overpass"/>
                <a:sym typeface="Overpass"/>
              </a:rPr>
              <a:t>Epochs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81" name="Google Shape;781;p71"/>
          <p:cNvSpPr txBox="1"/>
          <p:nvPr/>
        </p:nvSpPr>
        <p:spPr>
          <a:xfrm>
            <a:off x="2736938" y="3154225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Overpass"/>
                <a:ea typeface="Overpass"/>
                <a:cs typeface="Overpass"/>
                <a:sym typeface="Overpass"/>
              </a:rPr>
              <a:t>Error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82" name="Google Shape;782;p71"/>
          <p:cNvSpPr/>
          <p:nvPr/>
        </p:nvSpPr>
        <p:spPr>
          <a:xfrm>
            <a:off x="3604075" y="2686450"/>
            <a:ext cx="2638150" cy="1460950"/>
          </a:xfrm>
          <a:custGeom>
            <a:avLst/>
            <a:gdLst/>
            <a:ahLst/>
            <a:cxnLst/>
            <a:rect l="l" t="t" r="r" b="b"/>
            <a:pathLst>
              <a:path w="105526" h="58438" extrusionOk="0">
                <a:moveTo>
                  <a:pt x="0" y="0"/>
                </a:moveTo>
                <a:cubicBezTo>
                  <a:pt x="3381" y="8251"/>
                  <a:pt x="2696" y="39763"/>
                  <a:pt x="20284" y="49503"/>
                </a:cubicBezTo>
                <a:cubicBezTo>
                  <a:pt x="37872" y="59243"/>
                  <a:pt x="91319" y="56949"/>
                  <a:pt x="105526" y="58438"/>
                </a:cubicBezTo>
              </a:path>
            </a:pathLst>
          </a:custGeom>
          <a:noFill/>
          <a:ln w="28575" cap="flat" cmpd="sng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7" name="Google Shape;787;p72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88" name="Google Shape;788;p72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89" name="Google Shape;789;p72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790" name="Google Shape;790;p72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1" name="Google Shape;791;p72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what happens if we overfit on the training data? That means we would perform poorly on new test data!</a:t>
            </a:r>
            <a:endParaRPr sz="2600" b="1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92" name="Google Shape;792;p72"/>
          <p:cNvCxnSpPr/>
          <p:nvPr/>
        </p:nvCxnSpPr>
        <p:spPr>
          <a:xfrm>
            <a:off x="3459113" y="2472025"/>
            <a:ext cx="0" cy="1932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793" name="Google Shape;793;p72"/>
          <p:cNvCxnSpPr/>
          <p:nvPr/>
        </p:nvCxnSpPr>
        <p:spPr>
          <a:xfrm rot="10800000">
            <a:off x="3459113" y="4404025"/>
            <a:ext cx="29505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794" name="Google Shape;794;p72"/>
          <p:cNvSpPr txBox="1"/>
          <p:nvPr/>
        </p:nvSpPr>
        <p:spPr>
          <a:xfrm>
            <a:off x="4381138" y="4404025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Overpass"/>
                <a:ea typeface="Overpass"/>
                <a:cs typeface="Overpass"/>
                <a:sym typeface="Overpass"/>
              </a:rPr>
              <a:t>Epochs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95" name="Google Shape;795;p72"/>
          <p:cNvSpPr txBox="1"/>
          <p:nvPr/>
        </p:nvSpPr>
        <p:spPr>
          <a:xfrm>
            <a:off x="2736938" y="3154225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Overpass"/>
                <a:ea typeface="Overpass"/>
                <a:cs typeface="Overpass"/>
                <a:sym typeface="Overpass"/>
              </a:rPr>
              <a:t>Error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96" name="Google Shape;796;p72"/>
          <p:cNvSpPr/>
          <p:nvPr/>
        </p:nvSpPr>
        <p:spPr>
          <a:xfrm>
            <a:off x="3604075" y="2686450"/>
            <a:ext cx="2638150" cy="1460950"/>
          </a:xfrm>
          <a:custGeom>
            <a:avLst/>
            <a:gdLst/>
            <a:ahLst/>
            <a:cxnLst/>
            <a:rect l="l" t="t" r="r" b="b"/>
            <a:pathLst>
              <a:path w="105526" h="58438" extrusionOk="0">
                <a:moveTo>
                  <a:pt x="0" y="0"/>
                </a:moveTo>
                <a:cubicBezTo>
                  <a:pt x="3381" y="8251"/>
                  <a:pt x="2696" y="39763"/>
                  <a:pt x="20284" y="49503"/>
                </a:cubicBezTo>
                <a:cubicBezTo>
                  <a:pt x="37872" y="59243"/>
                  <a:pt x="91319" y="56949"/>
                  <a:pt x="105526" y="58438"/>
                </a:cubicBezTo>
              </a:path>
            </a:pathLst>
          </a:custGeom>
          <a:noFill/>
          <a:ln w="28575" cap="flat" cmpd="sng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7" name="Google Shape;797;p72"/>
          <p:cNvSpPr/>
          <p:nvPr/>
        </p:nvSpPr>
        <p:spPr>
          <a:xfrm>
            <a:off x="3676525" y="2674375"/>
            <a:ext cx="2402700" cy="1457325"/>
          </a:xfrm>
          <a:custGeom>
            <a:avLst/>
            <a:gdLst/>
            <a:ahLst/>
            <a:cxnLst/>
            <a:rect l="l" t="t" r="r" b="b"/>
            <a:pathLst>
              <a:path w="96108" h="58293" extrusionOk="0">
                <a:moveTo>
                  <a:pt x="0" y="0"/>
                </a:moveTo>
                <a:cubicBezTo>
                  <a:pt x="3823" y="9619"/>
                  <a:pt x="6922" y="52884"/>
                  <a:pt x="22940" y="57714"/>
                </a:cubicBezTo>
                <a:cubicBezTo>
                  <a:pt x="38958" y="62544"/>
                  <a:pt x="83913" y="33767"/>
                  <a:pt x="96108" y="28978"/>
                </a:cubicBezTo>
              </a:path>
            </a:pathLst>
          </a:custGeom>
          <a:noFill/>
          <a:ln w="28575" cap="flat" cmpd="sng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2" name="Google Shape;802;p73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03" name="Google Shape;803;p73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04" name="Google Shape;804;p73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805" name="Google Shape;805;p73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6" name="Google Shape;806;p73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a good indication of training too much on the training data, you should look for the point to cut off training time!</a:t>
            </a:r>
            <a:endParaRPr sz="2600" b="1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07" name="Google Shape;807;p73"/>
          <p:cNvCxnSpPr/>
          <p:nvPr/>
        </p:nvCxnSpPr>
        <p:spPr>
          <a:xfrm>
            <a:off x="3459125" y="2710600"/>
            <a:ext cx="0" cy="1693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808" name="Google Shape;808;p73"/>
          <p:cNvCxnSpPr/>
          <p:nvPr/>
        </p:nvCxnSpPr>
        <p:spPr>
          <a:xfrm rot="10800000">
            <a:off x="3459113" y="4404025"/>
            <a:ext cx="29505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809" name="Google Shape;809;p73"/>
          <p:cNvSpPr txBox="1"/>
          <p:nvPr/>
        </p:nvSpPr>
        <p:spPr>
          <a:xfrm>
            <a:off x="4381138" y="4404025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Overpass"/>
                <a:ea typeface="Overpass"/>
                <a:cs typeface="Overpass"/>
                <a:sym typeface="Overpass"/>
              </a:rPr>
              <a:t>Epochs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810" name="Google Shape;810;p73"/>
          <p:cNvSpPr txBox="1"/>
          <p:nvPr/>
        </p:nvSpPr>
        <p:spPr>
          <a:xfrm>
            <a:off x="2736938" y="3154225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Overpass"/>
                <a:ea typeface="Overpass"/>
                <a:cs typeface="Overpass"/>
                <a:sym typeface="Overpass"/>
              </a:rPr>
              <a:t>Error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811" name="Google Shape;811;p73"/>
          <p:cNvSpPr/>
          <p:nvPr/>
        </p:nvSpPr>
        <p:spPr>
          <a:xfrm>
            <a:off x="3604075" y="2686450"/>
            <a:ext cx="2638150" cy="1460950"/>
          </a:xfrm>
          <a:custGeom>
            <a:avLst/>
            <a:gdLst/>
            <a:ahLst/>
            <a:cxnLst/>
            <a:rect l="l" t="t" r="r" b="b"/>
            <a:pathLst>
              <a:path w="105526" h="58438" extrusionOk="0">
                <a:moveTo>
                  <a:pt x="0" y="0"/>
                </a:moveTo>
                <a:cubicBezTo>
                  <a:pt x="3381" y="8251"/>
                  <a:pt x="2696" y="39763"/>
                  <a:pt x="20284" y="49503"/>
                </a:cubicBezTo>
                <a:cubicBezTo>
                  <a:pt x="37872" y="59243"/>
                  <a:pt x="91319" y="56949"/>
                  <a:pt x="105526" y="58438"/>
                </a:cubicBezTo>
              </a:path>
            </a:pathLst>
          </a:custGeom>
          <a:noFill/>
          <a:ln w="28575" cap="flat" cmpd="sng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12" name="Google Shape;812;p73"/>
          <p:cNvSpPr/>
          <p:nvPr/>
        </p:nvSpPr>
        <p:spPr>
          <a:xfrm>
            <a:off x="3676525" y="2674375"/>
            <a:ext cx="2402700" cy="1457325"/>
          </a:xfrm>
          <a:custGeom>
            <a:avLst/>
            <a:gdLst/>
            <a:ahLst/>
            <a:cxnLst/>
            <a:rect l="l" t="t" r="r" b="b"/>
            <a:pathLst>
              <a:path w="96108" h="58293" extrusionOk="0">
                <a:moveTo>
                  <a:pt x="0" y="0"/>
                </a:moveTo>
                <a:cubicBezTo>
                  <a:pt x="3823" y="9619"/>
                  <a:pt x="6922" y="52884"/>
                  <a:pt x="22940" y="57714"/>
                </a:cubicBezTo>
                <a:cubicBezTo>
                  <a:pt x="38958" y="62544"/>
                  <a:pt x="83913" y="33767"/>
                  <a:pt x="96108" y="28978"/>
                </a:cubicBezTo>
              </a:path>
            </a:pathLst>
          </a:custGeom>
          <a:noFill/>
          <a:ln w="28575" cap="flat" cmpd="sng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</p:sp>
      <p:cxnSp>
        <p:nvCxnSpPr>
          <p:cNvPr id="813" name="Google Shape;813;p73"/>
          <p:cNvCxnSpPr/>
          <p:nvPr/>
        </p:nvCxnSpPr>
        <p:spPr>
          <a:xfrm rot="10800000">
            <a:off x="4665688" y="3600925"/>
            <a:ext cx="0" cy="806100"/>
          </a:xfrm>
          <a:prstGeom prst="straightConnector1">
            <a:avLst/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triangl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9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9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2" name="Google Shape;142;p29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9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What is it used for?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" name="Google Shape;144;p29"/>
          <p:cNvSpPr txBox="1"/>
          <p:nvPr/>
        </p:nvSpPr>
        <p:spPr>
          <a:xfrm>
            <a:off x="517400" y="1011875"/>
            <a:ext cx="86265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355600" lvl="0" indent="-342900" algn="l" rtl="0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Fraud detection.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3556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Web search results.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3556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Real-time ads on web pages 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3556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Credit scoring.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Prediction of equipment failures.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New pricing models.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Network intrusion detection.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50000"/>
              </a:lnSpc>
              <a:spcBef>
                <a:spcPts val="2700"/>
              </a:spcBef>
              <a:spcAft>
                <a:spcPts val="0"/>
              </a:spcAft>
              <a:buNone/>
            </a:pP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" name="Google Shape;145;p29"/>
          <p:cNvSpPr txBox="1"/>
          <p:nvPr/>
        </p:nvSpPr>
        <p:spPr>
          <a:xfrm>
            <a:off x="4977725" y="1011875"/>
            <a:ext cx="41160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355600" lvl="0" indent="-342900" algn="l" rtl="0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Recommendation Engines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3556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Customer Segmentation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3556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Text Sentiment Analysis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3556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Customer Churn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Pattern and image recognition.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Email spam filtering.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2700"/>
              </a:spcBef>
              <a:spcAft>
                <a:spcPts val="0"/>
              </a:spcAft>
              <a:buNone/>
            </a:pP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4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8" name="Google Shape;818;p74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19" name="Google Shape;819;p74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20" name="Google Shape;820;p74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821" name="Google Shape;821;p74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2" name="Google Shape;822;p74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check on this idea again when we actually begin creating models!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now just be aware of this possible issue!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7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Evaluating Performance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8" name="Google Shape;828;p7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CLASSIFICATION </a:t>
            </a:r>
            <a:endParaRPr sz="3500"/>
          </a:p>
        </p:txBody>
      </p:sp>
      <p:pic>
        <p:nvPicPr>
          <p:cNvPr id="829" name="Google Shape;829;p75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30" name="Google Shape;830;p75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76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6" name="Google Shape;836;p7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just learned that after our machine learning process is complete, we will use performance metrics to evaluate how our model did.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discuss classification metrics in more detail!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37" name="Google Shape;837;p76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38" name="Google Shape;838;p76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77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4" name="Google Shape;844;p7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key classification metrics we need to understand are: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Accuracy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Precision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F1-Score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45" name="Google Shape;845;p77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46" name="Google Shape;846;p77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78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2" name="Google Shape;852;p7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first, we should understand the reasoning behind these metrics and how they will actually work in the real world!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53" name="Google Shape;853;p78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54" name="Google Shape;854;p78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79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0" name="Google Shape;860;p7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Typically in any classification task your model can only achieve two results: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Either your model was </a:t>
            </a:r>
            <a:r>
              <a:rPr lang="en" sz="29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correct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in its prediction.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 your model was </a:t>
            </a:r>
            <a:r>
              <a:rPr lang="en" sz="29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incorrect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in its prediction.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61" name="Google Shape;861;p79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62" name="Google Shape;862;p79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80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8" name="Google Shape;868;p8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Fortunately incorrect vs correct expands to situations where you have multiple classes.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the purposes of explaining the metrics, let’s imagine a </a:t>
            </a:r>
            <a:r>
              <a:rPr lang="en" sz="29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binary classification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situation, where we only have two available classes.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69" name="Google Shape;869;p80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70" name="Google Shape;870;p80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81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6" name="Google Shape;876;p8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our example, we will attempt to predict if an image is a dog or a cat.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Since this is supervised learning, we will first </a:t>
            </a:r>
            <a:r>
              <a:rPr lang="en" sz="29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fit/train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 model on </a:t>
            </a:r>
            <a:r>
              <a:rPr lang="en" sz="29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training data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then </a:t>
            </a:r>
            <a:r>
              <a:rPr lang="en" sz="29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test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model on </a:t>
            </a:r>
            <a:r>
              <a:rPr lang="en" sz="29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testing data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Once we have the model’s predictions from the </a:t>
            </a:r>
            <a:r>
              <a:rPr lang="en" sz="29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X_test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data, we compare it to the </a:t>
            </a:r>
            <a:r>
              <a:rPr lang="en" sz="29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true y values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(the correct labels).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77" name="Google Shape;877;p81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78" name="Google Shape;878;p81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82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84" name="Google Shape;884;p82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85" name="Google Shape;885;p82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86" name="Google Shape;886;p82"/>
          <p:cNvSpPr/>
          <p:nvPr/>
        </p:nvSpPr>
        <p:spPr>
          <a:xfrm>
            <a:off x="3467550" y="1700675"/>
            <a:ext cx="2208900" cy="1534800"/>
          </a:xfrm>
          <a:prstGeom prst="roundRect">
            <a:avLst>
              <a:gd name="adj" fmla="val 16667"/>
            </a:avLst>
          </a:prstGeom>
          <a:solidFill>
            <a:srgbClr val="D9D2E9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TRAINED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83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92" name="Google Shape;892;p83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93" name="Google Shape;893;p83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94" name="Google Shape;894;p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284" y="1121371"/>
            <a:ext cx="1805550" cy="1201500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895" name="Google Shape;895;p83"/>
          <p:cNvSpPr txBox="1"/>
          <p:nvPr/>
        </p:nvSpPr>
        <p:spPr>
          <a:xfrm>
            <a:off x="-1" y="232287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latin typeface="Overpass"/>
                <a:ea typeface="Overpass"/>
                <a:cs typeface="Overpass"/>
                <a:sym typeface="Overpass"/>
              </a:rPr>
              <a:t>Test Image </a:t>
            </a:r>
            <a:endParaRPr sz="2200" b="1"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latin typeface="Overpass"/>
                <a:ea typeface="Overpass"/>
                <a:cs typeface="Overpass"/>
                <a:sym typeface="Overpass"/>
              </a:rPr>
              <a:t>from X_test</a:t>
            </a:r>
            <a:endParaRPr sz="2200"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896" name="Google Shape;896;p83"/>
          <p:cNvSpPr/>
          <p:nvPr/>
        </p:nvSpPr>
        <p:spPr>
          <a:xfrm>
            <a:off x="3467550" y="1700675"/>
            <a:ext cx="2208900" cy="1534800"/>
          </a:xfrm>
          <a:prstGeom prst="roundRect">
            <a:avLst>
              <a:gd name="adj" fmla="val 16667"/>
            </a:avLst>
          </a:prstGeom>
          <a:solidFill>
            <a:srgbClr val="D9D2E9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TRAINED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97" name="Google Shape;897;p83"/>
          <p:cNvCxnSpPr>
            <a:endCxn id="896" idx="1"/>
          </p:cNvCxnSpPr>
          <p:nvPr/>
        </p:nvCxnSpPr>
        <p:spPr>
          <a:xfrm>
            <a:off x="2219250" y="1721375"/>
            <a:ext cx="1248300" cy="746700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30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30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2" name="Google Shape;152;p30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30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What are Neural Networks?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4" name="Google Shape;154;p30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Neural Networks are a way of modeling biological neuron systems mathematically.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These networks can then be used to solve tasks that many other types of algorithms can not (e.g. image classification)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Deep Learning simply refers to neural networks with more than one hidden layer.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84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03" name="Google Shape;903;p84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04" name="Google Shape;904;p84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05" name="Google Shape;905;p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284" y="1121371"/>
            <a:ext cx="1805550" cy="1201500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906" name="Google Shape;906;p84"/>
          <p:cNvSpPr txBox="1"/>
          <p:nvPr/>
        </p:nvSpPr>
        <p:spPr>
          <a:xfrm>
            <a:off x="-1" y="232287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latin typeface="Overpass"/>
                <a:ea typeface="Overpass"/>
                <a:cs typeface="Overpass"/>
                <a:sym typeface="Overpass"/>
              </a:rPr>
              <a:t>Test Image </a:t>
            </a:r>
            <a:endParaRPr sz="2200" b="1"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latin typeface="Overpass"/>
                <a:ea typeface="Overpass"/>
                <a:cs typeface="Overpass"/>
                <a:sym typeface="Overpass"/>
              </a:rPr>
              <a:t>from X_test</a:t>
            </a:r>
            <a:endParaRPr sz="2200"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07" name="Google Shape;907;p84"/>
          <p:cNvSpPr txBox="1"/>
          <p:nvPr/>
        </p:nvSpPr>
        <p:spPr>
          <a:xfrm>
            <a:off x="-1" y="385087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latin typeface="Overpass"/>
                <a:ea typeface="Overpass"/>
                <a:cs typeface="Overpass"/>
                <a:sym typeface="Overpass"/>
              </a:rPr>
              <a:t>Correct Label</a:t>
            </a:r>
            <a:endParaRPr sz="2200" b="1"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latin typeface="Overpass"/>
                <a:ea typeface="Overpass"/>
                <a:cs typeface="Overpass"/>
                <a:sym typeface="Overpass"/>
              </a:rPr>
              <a:t>from y_test</a:t>
            </a:r>
            <a:endParaRPr sz="2200"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08" name="Google Shape;908;p84"/>
          <p:cNvSpPr/>
          <p:nvPr/>
        </p:nvSpPr>
        <p:spPr>
          <a:xfrm>
            <a:off x="420150" y="3373875"/>
            <a:ext cx="1741800" cy="4770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verpass"/>
                <a:ea typeface="Overpass"/>
                <a:cs typeface="Overpass"/>
                <a:sym typeface="Overpass"/>
              </a:rPr>
              <a:t>DOG</a:t>
            </a:r>
            <a:endParaRPr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09" name="Google Shape;909;p84"/>
          <p:cNvSpPr/>
          <p:nvPr/>
        </p:nvSpPr>
        <p:spPr>
          <a:xfrm>
            <a:off x="3467550" y="1700675"/>
            <a:ext cx="2208900" cy="1534800"/>
          </a:xfrm>
          <a:prstGeom prst="roundRect">
            <a:avLst>
              <a:gd name="adj" fmla="val 16667"/>
            </a:avLst>
          </a:prstGeom>
          <a:solidFill>
            <a:srgbClr val="D9D2E9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TRAINED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10" name="Google Shape;910;p84"/>
          <p:cNvCxnSpPr>
            <a:endCxn id="909" idx="1"/>
          </p:cNvCxnSpPr>
          <p:nvPr/>
        </p:nvCxnSpPr>
        <p:spPr>
          <a:xfrm>
            <a:off x="2219250" y="1721375"/>
            <a:ext cx="1248300" cy="746700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85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16" name="Google Shape;916;p85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17" name="Google Shape;917;p85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18" name="Google Shape;918;p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284" y="1121371"/>
            <a:ext cx="1805550" cy="1201500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919" name="Google Shape;919;p85"/>
          <p:cNvSpPr txBox="1"/>
          <p:nvPr/>
        </p:nvSpPr>
        <p:spPr>
          <a:xfrm>
            <a:off x="-1" y="232287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latin typeface="Overpass"/>
                <a:ea typeface="Overpass"/>
                <a:cs typeface="Overpass"/>
                <a:sym typeface="Overpass"/>
              </a:rPr>
              <a:t>Test Image </a:t>
            </a:r>
            <a:endParaRPr sz="2200" b="1"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latin typeface="Overpass"/>
                <a:ea typeface="Overpass"/>
                <a:cs typeface="Overpass"/>
                <a:sym typeface="Overpass"/>
              </a:rPr>
              <a:t>from X_test</a:t>
            </a:r>
            <a:endParaRPr sz="2200"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20" name="Google Shape;920;p85"/>
          <p:cNvSpPr txBox="1"/>
          <p:nvPr/>
        </p:nvSpPr>
        <p:spPr>
          <a:xfrm>
            <a:off x="-1" y="385087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latin typeface="Overpass"/>
                <a:ea typeface="Overpass"/>
                <a:cs typeface="Overpass"/>
                <a:sym typeface="Overpass"/>
              </a:rPr>
              <a:t>Correct Label</a:t>
            </a:r>
            <a:endParaRPr sz="2200" b="1"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latin typeface="Overpass"/>
                <a:ea typeface="Overpass"/>
                <a:cs typeface="Overpass"/>
                <a:sym typeface="Overpass"/>
              </a:rPr>
              <a:t>from y_test</a:t>
            </a:r>
            <a:endParaRPr sz="2200"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21" name="Google Shape;921;p85"/>
          <p:cNvSpPr/>
          <p:nvPr/>
        </p:nvSpPr>
        <p:spPr>
          <a:xfrm>
            <a:off x="420150" y="3373875"/>
            <a:ext cx="1741800" cy="4770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verpass"/>
                <a:ea typeface="Overpass"/>
                <a:cs typeface="Overpass"/>
                <a:sym typeface="Overpass"/>
              </a:rPr>
              <a:t>DOG</a:t>
            </a:r>
            <a:endParaRPr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22" name="Google Shape;922;p85"/>
          <p:cNvSpPr/>
          <p:nvPr/>
        </p:nvSpPr>
        <p:spPr>
          <a:xfrm>
            <a:off x="3467550" y="1700675"/>
            <a:ext cx="2208900" cy="1534800"/>
          </a:xfrm>
          <a:prstGeom prst="roundRect">
            <a:avLst>
              <a:gd name="adj" fmla="val 16667"/>
            </a:avLst>
          </a:prstGeom>
          <a:solidFill>
            <a:srgbClr val="D9D2E9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TRAINED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23" name="Google Shape;923;p85"/>
          <p:cNvCxnSpPr>
            <a:endCxn id="922" idx="1"/>
          </p:cNvCxnSpPr>
          <p:nvPr/>
        </p:nvCxnSpPr>
        <p:spPr>
          <a:xfrm>
            <a:off x="2219250" y="1721375"/>
            <a:ext cx="1248300" cy="746700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24" name="Google Shape;924;p85"/>
          <p:cNvCxnSpPr>
            <a:stCxn id="922" idx="3"/>
          </p:cNvCxnSpPr>
          <p:nvPr/>
        </p:nvCxnSpPr>
        <p:spPr>
          <a:xfrm>
            <a:off x="5676450" y="2468075"/>
            <a:ext cx="835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25" name="Google Shape;925;p85"/>
          <p:cNvSpPr/>
          <p:nvPr/>
        </p:nvSpPr>
        <p:spPr>
          <a:xfrm>
            <a:off x="6512250" y="2229575"/>
            <a:ext cx="1741800" cy="4770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verpass"/>
                <a:ea typeface="Overpass"/>
                <a:cs typeface="Overpass"/>
                <a:sym typeface="Overpass"/>
              </a:rPr>
              <a:t>DOG</a:t>
            </a:r>
            <a:endParaRPr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26" name="Google Shape;926;p85"/>
          <p:cNvSpPr txBox="1"/>
          <p:nvPr/>
        </p:nvSpPr>
        <p:spPr>
          <a:xfrm>
            <a:off x="6135849" y="274852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latin typeface="Overpass"/>
                <a:ea typeface="Overpass"/>
                <a:cs typeface="Overpass"/>
                <a:sym typeface="Overpass"/>
              </a:rPr>
              <a:t>Prediction on </a:t>
            </a:r>
            <a:endParaRPr sz="2200" b="1"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latin typeface="Overpass"/>
                <a:ea typeface="Overpass"/>
                <a:cs typeface="Overpass"/>
                <a:sym typeface="Overpass"/>
              </a:rPr>
              <a:t>Test Image</a:t>
            </a:r>
            <a:endParaRPr sz="2200" b="1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86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32" name="Google Shape;932;p86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33" name="Google Shape;933;p86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34" name="Google Shape;934;p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284" y="1121371"/>
            <a:ext cx="1805550" cy="1201500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935" name="Google Shape;935;p86"/>
          <p:cNvSpPr txBox="1"/>
          <p:nvPr/>
        </p:nvSpPr>
        <p:spPr>
          <a:xfrm>
            <a:off x="-1" y="232287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latin typeface="Overpass"/>
                <a:ea typeface="Overpass"/>
                <a:cs typeface="Overpass"/>
                <a:sym typeface="Overpass"/>
              </a:rPr>
              <a:t>Test Image </a:t>
            </a:r>
            <a:endParaRPr sz="2200" b="1"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latin typeface="Overpass"/>
                <a:ea typeface="Overpass"/>
                <a:cs typeface="Overpass"/>
                <a:sym typeface="Overpass"/>
              </a:rPr>
              <a:t>from X_test</a:t>
            </a:r>
            <a:endParaRPr sz="2200"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36" name="Google Shape;936;p86"/>
          <p:cNvSpPr txBox="1"/>
          <p:nvPr/>
        </p:nvSpPr>
        <p:spPr>
          <a:xfrm>
            <a:off x="-1" y="385087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latin typeface="Overpass"/>
                <a:ea typeface="Overpass"/>
                <a:cs typeface="Overpass"/>
                <a:sym typeface="Overpass"/>
              </a:rPr>
              <a:t>Correct Label</a:t>
            </a:r>
            <a:endParaRPr sz="2200" b="1"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latin typeface="Overpass"/>
                <a:ea typeface="Overpass"/>
                <a:cs typeface="Overpass"/>
                <a:sym typeface="Overpass"/>
              </a:rPr>
              <a:t>from y_test</a:t>
            </a:r>
            <a:endParaRPr sz="2200"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37" name="Google Shape;937;p86"/>
          <p:cNvSpPr/>
          <p:nvPr/>
        </p:nvSpPr>
        <p:spPr>
          <a:xfrm>
            <a:off x="420150" y="3373875"/>
            <a:ext cx="1741800" cy="4770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verpass"/>
                <a:ea typeface="Overpass"/>
                <a:cs typeface="Overpass"/>
                <a:sym typeface="Overpass"/>
              </a:rPr>
              <a:t>DOG</a:t>
            </a:r>
            <a:endParaRPr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38" name="Google Shape;938;p86"/>
          <p:cNvSpPr/>
          <p:nvPr/>
        </p:nvSpPr>
        <p:spPr>
          <a:xfrm>
            <a:off x="3467550" y="1700675"/>
            <a:ext cx="2208900" cy="1534800"/>
          </a:xfrm>
          <a:prstGeom prst="roundRect">
            <a:avLst>
              <a:gd name="adj" fmla="val 16667"/>
            </a:avLst>
          </a:prstGeom>
          <a:solidFill>
            <a:srgbClr val="D9D2E9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TRAINED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39" name="Google Shape;939;p86"/>
          <p:cNvCxnSpPr>
            <a:endCxn id="938" idx="1"/>
          </p:cNvCxnSpPr>
          <p:nvPr/>
        </p:nvCxnSpPr>
        <p:spPr>
          <a:xfrm>
            <a:off x="2219250" y="1721375"/>
            <a:ext cx="1248300" cy="746700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40" name="Google Shape;940;p86"/>
          <p:cNvCxnSpPr>
            <a:stCxn id="938" idx="3"/>
          </p:cNvCxnSpPr>
          <p:nvPr/>
        </p:nvCxnSpPr>
        <p:spPr>
          <a:xfrm>
            <a:off x="5676450" y="2468075"/>
            <a:ext cx="835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41" name="Google Shape;941;p86"/>
          <p:cNvSpPr/>
          <p:nvPr/>
        </p:nvSpPr>
        <p:spPr>
          <a:xfrm>
            <a:off x="6512250" y="2229575"/>
            <a:ext cx="1741800" cy="4770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verpass"/>
                <a:ea typeface="Overpass"/>
                <a:cs typeface="Overpass"/>
                <a:sym typeface="Overpass"/>
              </a:rPr>
              <a:t>DOG</a:t>
            </a:r>
            <a:endParaRPr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42" name="Google Shape;942;p86"/>
          <p:cNvSpPr txBox="1"/>
          <p:nvPr/>
        </p:nvSpPr>
        <p:spPr>
          <a:xfrm>
            <a:off x="6135849" y="274852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latin typeface="Overpass"/>
                <a:ea typeface="Overpass"/>
                <a:cs typeface="Overpass"/>
                <a:sym typeface="Overpass"/>
              </a:rPr>
              <a:t>Prediction on </a:t>
            </a:r>
            <a:endParaRPr sz="2200" b="1"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latin typeface="Overpass"/>
                <a:ea typeface="Overpass"/>
                <a:cs typeface="Overpass"/>
                <a:sym typeface="Overpass"/>
              </a:rPr>
              <a:t>Test Image</a:t>
            </a:r>
            <a:endParaRPr sz="2200"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43" name="Google Shape;943;p86"/>
          <p:cNvSpPr/>
          <p:nvPr/>
        </p:nvSpPr>
        <p:spPr>
          <a:xfrm>
            <a:off x="3730050" y="3824100"/>
            <a:ext cx="4728600" cy="7467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Overpass"/>
                <a:ea typeface="Overpass"/>
                <a:cs typeface="Overpass"/>
                <a:sym typeface="Overpass"/>
              </a:rPr>
              <a:t>DOG == DOG ?</a:t>
            </a:r>
            <a:endParaRPr sz="26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44" name="Google Shape;944;p86"/>
          <p:cNvSpPr txBox="1"/>
          <p:nvPr/>
        </p:nvSpPr>
        <p:spPr>
          <a:xfrm>
            <a:off x="3083850" y="4570800"/>
            <a:ext cx="6021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latin typeface="Overpass"/>
                <a:ea typeface="Overpass"/>
                <a:cs typeface="Overpass"/>
                <a:sym typeface="Overpass"/>
              </a:rPr>
              <a:t>Compare Prediction to Correct Label</a:t>
            </a:r>
            <a:endParaRPr sz="2200" b="1">
              <a:latin typeface="Overpass"/>
              <a:ea typeface="Overpass"/>
              <a:cs typeface="Overpass"/>
              <a:sym typeface="Overpass"/>
            </a:endParaRPr>
          </a:p>
        </p:txBody>
      </p:sp>
      <p:cxnSp>
        <p:nvCxnSpPr>
          <p:cNvPr id="945" name="Google Shape;945;p86"/>
          <p:cNvCxnSpPr>
            <a:stCxn id="937" idx="3"/>
            <a:endCxn id="943" idx="1"/>
          </p:cNvCxnSpPr>
          <p:nvPr/>
        </p:nvCxnSpPr>
        <p:spPr>
          <a:xfrm>
            <a:off x="2161950" y="3612375"/>
            <a:ext cx="1568100" cy="585000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46" name="Google Shape;946;p86"/>
          <p:cNvCxnSpPr>
            <a:stCxn id="941" idx="3"/>
            <a:endCxn id="943" idx="3"/>
          </p:cNvCxnSpPr>
          <p:nvPr/>
        </p:nvCxnSpPr>
        <p:spPr>
          <a:xfrm>
            <a:off x="8254050" y="2468075"/>
            <a:ext cx="204600" cy="1729500"/>
          </a:xfrm>
          <a:prstGeom prst="curvedConnector3">
            <a:avLst>
              <a:gd name="adj1" fmla="val 216386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47" name="Google Shape;947;p86"/>
          <p:cNvSpPr/>
          <p:nvPr/>
        </p:nvSpPr>
        <p:spPr>
          <a:xfrm>
            <a:off x="3836875" y="3871950"/>
            <a:ext cx="663600" cy="651000"/>
          </a:xfrm>
          <a:prstGeom prst="donut">
            <a:avLst>
              <a:gd name="adj" fmla="val 25000"/>
            </a:avLst>
          </a:prstGeom>
          <a:solidFill>
            <a:srgbClr val="00FF00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p87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53" name="Google Shape;953;p87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54" name="Google Shape;954;p87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55" name="Google Shape;955;p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284" y="1121371"/>
            <a:ext cx="1805550" cy="1201500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956" name="Google Shape;956;p87"/>
          <p:cNvSpPr txBox="1"/>
          <p:nvPr/>
        </p:nvSpPr>
        <p:spPr>
          <a:xfrm>
            <a:off x="-1" y="232287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latin typeface="Overpass"/>
                <a:ea typeface="Overpass"/>
                <a:cs typeface="Overpass"/>
                <a:sym typeface="Overpass"/>
              </a:rPr>
              <a:t>Test Image </a:t>
            </a:r>
            <a:endParaRPr sz="2200" b="1"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latin typeface="Overpass"/>
                <a:ea typeface="Overpass"/>
                <a:cs typeface="Overpass"/>
                <a:sym typeface="Overpass"/>
              </a:rPr>
              <a:t>from X_test</a:t>
            </a:r>
            <a:endParaRPr sz="2200"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57" name="Google Shape;957;p87"/>
          <p:cNvSpPr txBox="1"/>
          <p:nvPr/>
        </p:nvSpPr>
        <p:spPr>
          <a:xfrm>
            <a:off x="-1" y="385087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latin typeface="Overpass"/>
                <a:ea typeface="Overpass"/>
                <a:cs typeface="Overpass"/>
                <a:sym typeface="Overpass"/>
              </a:rPr>
              <a:t>Correct Label</a:t>
            </a:r>
            <a:endParaRPr sz="2200" b="1"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latin typeface="Overpass"/>
                <a:ea typeface="Overpass"/>
                <a:cs typeface="Overpass"/>
                <a:sym typeface="Overpass"/>
              </a:rPr>
              <a:t>from y_test</a:t>
            </a:r>
            <a:endParaRPr sz="2200"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58" name="Google Shape;958;p87"/>
          <p:cNvSpPr/>
          <p:nvPr/>
        </p:nvSpPr>
        <p:spPr>
          <a:xfrm>
            <a:off x="420150" y="3373875"/>
            <a:ext cx="1741800" cy="4770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verpass"/>
                <a:ea typeface="Overpass"/>
                <a:cs typeface="Overpass"/>
                <a:sym typeface="Overpass"/>
              </a:rPr>
              <a:t>DOG</a:t>
            </a:r>
            <a:endParaRPr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59" name="Google Shape;959;p87"/>
          <p:cNvSpPr/>
          <p:nvPr/>
        </p:nvSpPr>
        <p:spPr>
          <a:xfrm>
            <a:off x="3467550" y="1700675"/>
            <a:ext cx="2208900" cy="1534800"/>
          </a:xfrm>
          <a:prstGeom prst="roundRect">
            <a:avLst>
              <a:gd name="adj" fmla="val 16667"/>
            </a:avLst>
          </a:prstGeom>
          <a:solidFill>
            <a:srgbClr val="D9D2E9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TRAINED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60" name="Google Shape;960;p87"/>
          <p:cNvCxnSpPr>
            <a:endCxn id="959" idx="1"/>
          </p:cNvCxnSpPr>
          <p:nvPr/>
        </p:nvCxnSpPr>
        <p:spPr>
          <a:xfrm>
            <a:off x="2219250" y="1721375"/>
            <a:ext cx="1248300" cy="746700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61" name="Google Shape;961;p87"/>
          <p:cNvCxnSpPr>
            <a:stCxn id="959" idx="3"/>
          </p:cNvCxnSpPr>
          <p:nvPr/>
        </p:nvCxnSpPr>
        <p:spPr>
          <a:xfrm>
            <a:off x="5676450" y="2468075"/>
            <a:ext cx="835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62" name="Google Shape;962;p87"/>
          <p:cNvSpPr/>
          <p:nvPr/>
        </p:nvSpPr>
        <p:spPr>
          <a:xfrm>
            <a:off x="6512250" y="2229575"/>
            <a:ext cx="1741800" cy="4770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verpass"/>
                <a:ea typeface="Overpass"/>
                <a:cs typeface="Overpass"/>
                <a:sym typeface="Overpass"/>
              </a:rPr>
              <a:t>CAT</a:t>
            </a:r>
            <a:endParaRPr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63" name="Google Shape;963;p87"/>
          <p:cNvSpPr txBox="1"/>
          <p:nvPr/>
        </p:nvSpPr>
        <p:spPr>
          <a:xfrm>
            <a:off x="6135849" y="274852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latin typeface="Overpass"/>
                <a:ea typeface="Overpass"/>
                <a:cs typeface="Overpass"/>
                <a:sym typeface="Overpass"/>
              </a:rPr>
              <a:t>Prediction on </a:t>
            </a:r>
            <a:endParaRPr sz="2200" b="1"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latin typeface="Overpass"/>
                <a:ea typeface="Overpass"/>
                <a:cs typeface="Overpass"/>
                <a:sym typeface="Overpass"/>
              </a:rPr>
              <a:t>Test Image</a:t>
            </a:r>
            <a:endParaRPr sz="2200"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64" name="Google Shape;964;p87"/>
          <p:cNvSpPr/>
          <p:nvPr/>
        </p:nvSpPr>
        <p:spPr>
          <a:xfrm>
            <a:off x="3730050" y="3824100"/>
            <a:ext cx="4728600" cy="7467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Overpass"/>
                <a:ea typeface="Overpass"/>
                <a:cs typeface="Overpass"/>
                <a:sym typeface="Overpass"/>
              </a:rPr>
              <a:t>DOG == CAT ?</a:t>
            </a:r>
            <a:endParaRPr sz="26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65" name="Google Shape;965;p87"/>
          <p:cNvSpPr txBox="1"/>
          <p:nvPr/>
        </p:nvSpPr>
        <p:spPr>
          <a:xfrm>
            <a:off x="3083850" y="4570800"/>
            <a:ext cx="6021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latin typeface="Overpass"/>
                <a:ea typeface="Overpass"/>
                <a:cs typeface="Overpass"/>
                <a:sym typeface="Overpass"/>
              </a:rPr>
              <a:t>Compare Prediction to Correct Label</a:t>
            </a:r>
            <a:endParaRPr sz="2200" b="1">
              <a:latin typeface="Overpass"/>
              <a:ea typeface="Overpass"/>
              <a:cs typeface="Overpass"/>
              <a:sym typeface="Overpass"/>
            </a:endParaRPr>
          </a:p>
        </p:txBody>
      </p:sp>
      <p:cxnSp>
        <p:nvCxnSpPr>
          <p:cNvPr id="966" name="Google Shape;966;p87"/>
          <p:cNvCxnSpPr>
            <a:stCxn id="958" idx="3"/>
            <a:endCxn id="964" idx="1"/>
          </p:cNvCxnSpPr>
          <p:nvPr/>
        </p:nvCxnSpPr>
        <p:spPr>
          <a:xfrm>
            <a:off x="2161950" y="3612375"/>
            <a:ext cx="1568100" cy="585000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67" name="Google Shape;967;p87"/>
          <p:cNvCxnSpPr>
            <a:stCxn id="962" idx="3"/>
            <a:endCxn id="964" idx="3"/>
          </p:cNvCxnSpPr>
          <p:nvPr/>
        </p:nvCxnSpPr>
        <p:spPr>
          <a:xfrm>
            <a:off x="8254050" y="2468075"/>
            <a:ext cx="204600" cy="1729500"/>
          </a:xfrm>
          <a:prstGeom prst="curvedConnector3">
            <a:avLst>
              <a:gd name="adj1" fmla="val 216386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68" name="Google Shape;968;p87"/>
          <p:cNvSpPr/>
          <p:nvPr/>
        </p:nvSpPr>
        <p:spPr>
          <a:xfrm>
            <a:off x="3836475" y="3867600"/>
            <a:ext cx="659700" cy="659700"/>
          </a:xfrm>
          <a:prstGeom prst="noSmoking">
            <a:avLst>
              <a:gd name="adj" fmla="val 18750"/>
            </a:avLst>
          </a:prstGeom>
          <a:solidFill>
            <a:srgbClr val="FF0000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p88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4" name="Google Shape;974;p8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repeat this process for all the images in our X test data.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At the end we will have a count of correct matches and a count of incorrect matches.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key realization we need to make, is that </a:t>
            </a:r>
            <a:r>
              <a:rPr lang="en" sz="29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the real world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" sz="29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 all incorrect or correct matches hold equal value!</a:t>
            </a:r>
            <a:endParaRPr sz="29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75" name="Google Shape;975;p88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76" name="Google Shape;976;p88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p89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2" name="Google Shape;982;p8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Also in the real world, a single metric won’t tell the complete story!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understand all of this, let’s bring back the 4 metrics we mentioned and see how they are calculated.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could organize our predicted values compared to the real values in a </a:t>
            </a:r>
            <a:r>
              <a:rPr lang="en" sz="29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confusion matrix.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83" name="Google Shape;983;p89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84" name="Google Shape;984;p89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p90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0" name="Google Shape;990;p9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Accuracy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Accuracy in classification problems is the </a:t>
            </a:r>
            <a:r>
              <a:rPr lang="en" sz="29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number of correct predictions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made by the model divided by the </a:t>
            </a:r>
            <a:r>
              <a:rPr lang="en" sz="29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total number of predictions.</a:t>
            </a:r>
            <a:endParaRPr sz="29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91" name="Google Shape;991;p90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92" name="Google Shape;992;p90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91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8" name="Google Shape;998;p9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Accuracy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example, if the X_test set was 100 images and our model </a:t>
            </a:r>
            <a:r>
              <a:rPr lang="en" sz="29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correctly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predicted 80 images, then we have </a:t>
            </a:r>
            <a:r>
              <a:rPr lang="en" sz="29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80/100.</a:t>
            </a:r>
            <a:endParaRPr sz="29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0.8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</a:t>
            </a:r>
            <a:r>
              <a:rPr lang="en" sz="29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80% accuracy.</a:t>
            </a:r>
            <a:endParaRPr sz="29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99" name="Google Shape;999;p91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0" name="Google Shape;1000;p91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p92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6" name="Google Shape;1006;p9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Accuracy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Accuracy is useful when target classes are well balanced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our example, we would have roughly the same amount of cat images as we have dog images.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07" name="Google Shape;1007;p92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8" name="Google Shape;1008;p92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p93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4" name="Google Shape;1014;p9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Accuracy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Accuracy is </a:t>
            </a:r>
            <a:r>
              <a:rPr lang="en" sz="29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good choice with </a:t>
            </a:r>
            <a:r>
              <a:rPr lang="en" sz="29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unbalanced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classes!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Imagine we had 99 images of dogs and 1 image of a cat.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our model was simply a line that always predicted </a:t>
            </a:r>
            <a:r>
              <a:rPr lang="en" sz="29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we would get 99% accuracy!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15" name="Google Shape;1015;p93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6" name="Google Shape;1016;p93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31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31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1" name="Google Shape;161;p31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31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3" name="Google Shape;163;p31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There are different types of machine learning we will focus on during the next sections of the course: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Supervised Learning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Unsupervised Learning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p94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2" name="Google Shape;1022;p9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Accuracy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Imagine we had 99 images of dogs and 1 image of a cat.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our model was simply a line that always predicted </a:t>
            </a:r>
            <a:r>
              <a:rPr lang="en" sz="29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we would get 99% accuracy!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situation we’ll want to understand </a:t>
            </a:r>
            <a:r>
              <a:rPr lang="en" sz="29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and </a:t>
            </a:r>
            <a:r>
              <a:rPr lang="en" sz="29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precision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23" name="Google Shape;1023;p94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4" name="Google Shape;1024;p94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p95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0" name="Google Shape;1030;p9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Ability of a model to find all the relevant cases within a dataset.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precise definition of recall is the number of true positives </a:t>
            </a:r>
            <a:r>
              <a:rPr lang="en" sz="29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divided by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the number of true positives plus the number of false negatives.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31" name="Google Shape;1031;p95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2" name="Google Shape;1032;p95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96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8" name="Google Shape;1038;p9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Precision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Ability of a classification model to identify only the relevant data points.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Precision is defined as the number of true positives divided by the number of true positives plus the number of false positives.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39" name="Google Shape;1039;p96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0" name="Google Shape;1040;p96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97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46" name="Google Shape;1046;p9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 and Precision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Often you have a trade-off between Recall and Precision.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While recall expresses the ability to find all relevant instances in a dataset, precision expresses the proportion of the data points our model says was relevant actually were relevant.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47" name="Google Shape;1047;p97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8" name="Google Shape;1048;p97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p98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4" name="Google Shape;1054;p9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F1-Score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cases where we want to find an optimal blend of precision and recall we can combine the two metrics using what is called the F1 score.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55" name="Google Shape;1055;p98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6" name="Google Shape;1056;p98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p99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62" name="Google Shape;1062;p9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F1-Score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F1 score is the harmonic mean of precision and recall taking both metrics into account in the following equation: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63" name="Google Shape;1063;p99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4" name="Google Shape;1064;p99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5" name="Google Shape;1065;p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42075" y="3007279"/>
            <a:ext cx="4623350" cy="156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p100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1" name="Google Shape;1071;p10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F1-Score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use the harmonic mean instead of a simple average because it punishes extreme values.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classifier with a precision of 1.0 and a recall of 0.0 has a simple average of 0.5 but an F1 score of 0.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72" name="Google Shape;1072;p100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3" name="Google Shape;1073;p100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p101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9" name="Google Shape;1079;p10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also view all correctly classified versus incorrectly classified images in the form of a confusion matrix.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80" name="Google Shape;1080;p101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1" name="Google Shape;1081;p101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p102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87" name="Google Shape;1087;p102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088" name="Google Shape;1088;p102"/>
          <p:cNvSpPr txBox="1"/>
          <p:nvPr/>
        </p:nvSpPr>
        <p:spPr>
          <a:xfrm>
            <a:off x="5371500" y="1492500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Math &amp;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Statistics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9" name="Google Shape;1089;p102"/>
          <p:cNvSpPr txBox="1"/>
          <p:nvPr/>
        </p:nvSpPr>
        <p:spPr>
          <a:xfrm>
            <a:off x="4122900" y="3571675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Domain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Knowledge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0" name="Google Shape;1090;p102"/>
          <p:cNvSpPr txBox="1"/>
          <p:nvPr/>
        </p:nvSpPr>
        <p:spPr>
          <a:xfrm>
            <a:off x="4490700" y="1626600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Machine Learning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1" name="Google Shape;1091;p102"/>
          <p:cNvSpPr txBox="1"/>
          <p:nvPr/>
        </p:nvSpPr>
        <p:spPr>
          <a:xfrm>
            <a:off x="3834850" y="2792545"/>
            <a:ext cx="9879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Software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2" name="Google Shape;1092;p102"/>
          <p:cNvSpPr txBox="1"/>
          <p:nvPr/>
        </p:nvSpPr>
        <p:spPr>
          <a:xfrm>
            <a:off x="5146575" y="2748813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Research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3" name="Google Shape;1093;p102"/>
          <p:cNvSpPr txBox="1"/>
          <p:nvPr/>
        </p:nvSpPr>
        <p:spPr>
          <a:xfrm>
            <a:off x="4751975" y="2406900"/>
            <a:ext cx="4491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4" name="Google Shape;1094;p102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Confusion Matrix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95" name="Google Shape;1095;p102" descr="Screen Shot 2017-05-01 at 7.20.32 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5825" y="1130138"/>
            <a:ext cx="7584734" cy="377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p103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01" name="Google Shape;1101;p103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102" name="Google Shape;1102;p103"/>
          <p:cNvSpPr txBox="1"/>
          <p:nvPr/>
        </p:nvSpPr>
        <p:spPr>
          <a:xfrm>
            <a:off x="5371500" y="1492500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Math &amp;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Statistics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3" name="Google Shape;1103;p103"/>
          <p:cNvSpPr txBox="1"/>
          <p:nvPr/>
        </p:nvSpPr>
        <p:spPr>
          <a:xfrm>
            <a:off x="4122900" y="3571675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Domain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Knowledge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4" name="Google Shape;1104;p103"/>
          <p:cNvSpPr txBox="1"/>
          <p:nvPr/>
        </p:nvSpPr>
        <p:spPr>
          <a:xfrm>
            <a:off x="4490700" y="1626600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Machine Learning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5" name="Google Shape;1105;p103"/>
          <p:cNvSpPr txBox="1"/>
          <p:nvPr/>
        </p:nvSpPr>
        <p:spPr>
          <a:xfrm>
            <a:off x="3834850" y="2792545"/>
            <a:ext cx="9879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Software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6" name="Google Shape;1106;p103"/>
          <p:cNvSpPr txBox="1"/>
          <p:nvPr/>
        </p:nvSpPr>
        <p:spPr>
          <a:xfrm>
            <a:off x="5146575" y="2748813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Research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7" name="Google Shape;1107;p103"/>
          <p:cNvSpPr txBox="1"/>
          <p:nvPr/>
        </p:nvSpPr>
        <p:spPr>
          <a:xfrm>
            <a:off x="4751975" y="2406900"/>
            <a:ext cx="4491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8" name="Google Shape;1108;p103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Confusion Matrix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09" name="Google Shape;1109;p103" descr="Screen Shot 2017-05-01 at 7.23.49 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2025" y="1029725"/>
            <a:ext cx="7526107" cy="411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9" name="Google Shape;169;p32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32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1" name="Google Shape;171;p32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Automated analytical models.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Neural Networks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A type of machine learning architecture modeled after biological neurons.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A neural network with more than one hidden layer.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4" name="Google Shape;1114;p104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15" name="Google Shape;1115;p104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16" name="Google Shape;1116;p104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117" name="Google Shape;1117;p104"/>
          <p:cNvSpPr txBox="1"/>
          <p:nvPr/>
        </p:nvSpPr>
        <p:spPr>
          <a:xfrm>
            <a:off x="5371500" y="1492500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Math &amp;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Statistics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8" name="Google Shape;1118;p104"/>
          <p:cNvSpPr txBox="1"/>
          <p:nvPr/>
        </p:nvSpPr>
        <p:spPr>
          <a:xfrm>
            <a:off x="4122900" y="3571675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Domain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Knowledge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9" name="Google Shape;1119;p104"/>
          <p:cNvSpPr txBox="1"/>
          <p:nvPr/>
        </p:nvSpPr>
        <p:spPr>
          <a:xfrm>
            <a:off x="4490700" y="1626600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Machine Learning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0" name="Google Shape;1120;p104"/>
          <p:cNvSpPr txBox="1"/>
          <p:nvPr/>
        </p:nvSpPr>
        <p:spPr>
          <a:xfrm>
            <a:off x="3834850" y="2792545"/>
            <a:ext cx="9879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Software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1" name="Google Shape;1121;p104"/>
          <p:cNvSpPr txBox="1"/>
          <p:nvPr/>
        </p:nvSpPr>
        <p:spPr>
          <a:xfrm>
            <a:off x="5146575" y="2748813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Research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2" name="Google Shape;1122;p104"/>
          <p:cNvSpPr txBox="1"/>
          <p:nvPr/>
        </p:nvSpPr>
        <p:spPr>
          <a:xfrm>
            <a:off x="4751975" y="2406900"/>
            <a:ext cx="4491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3" name="Google Shape;1123;p104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Model Evaluation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4" name="Google Shape;1124;p104"/>
          <p:cNvSpPr txBox="1"/>
          <p:nvPr/>
        </p:nvSpPr>
        <p:spPr>
          <a:xfrm>
            <a:off x="311700" y="1229975"/>
            <a:ext cx="80760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The main point to remember with the confusion matrix and the various calculated metrics is that they are all fundamentally ways of comparing the predicted values versus the true values.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What constitutes “good” metrics, will really depend on the specific situation!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9" name="Google Shape;1129;p105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30" name="Google Shape;1130;p105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31" name="Google Shape;1131;p105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132" name="Google Shape;1132;p105"/>
          <p:cNvSpPr txBox="1"/>
          <p:nvPr/>
        </p:nvSpPr>
        <p:spPr>
          <a:xfrm>
            <a:off x="5371500" y="1492500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Math &amp;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Statistics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3" name="Google Shape;1133;p105"/>
          <p:cNvSpPr txBox="1"/>
          <p:nvPr/>
        </p:nvSpPr>
        <p:spPr>
          <a:xfrm>
            <a:off x="4122900" y="3571675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Domain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Knowledge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4" name="Google Shape;1134;p105"/>
          <p:cNvSpPr txBox="1"/>
          <p:nvPr/>
        </p:nvSpPr>
        <p:spPr>
          <a:xfrm>
            <a:off x="4490700" y="1626600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Machine Learning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5" name="Google Shape;1135;p105"/>
          <p:cNvSpPr txBox="1"/>
          <p:nvPr/>
        </p:nvSpPr>
        <p:spPr>
          <a:xfrm>
            <a:off x="3834850" y="2792545"/>
            <a:ext cx="9879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Software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6" name="Google Shape;1136;p105"/>
          <p:cNvSpPr txBox="1"/>
          <p:nvPr/>
        </p:nvSpPr>
        <p:spPr>
          <a:xfrm>
            <a:off x="5146575" y="2748813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Research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7" name="Google Shape;1137;p105"/>
          <p:cNvSpPr txBox="1"/>
          <p:nvPr/>
        </p:nvSpPr>
        <p:spPr>
          <a:xfrm>
            <a:off x="4751975" y="2406900"/>
            <a:ext cx="4491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8" name="Google Shape;1138;p105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Model Evaluation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9" name="Google Shape;1139;p105"/>
          <p:cNvSpPr txBox="1"/>
          <p:nvPr/>
        </p:nvSpPr>
        <p:spPr>
          <a:xfrm>
            <a:off x="311700" y="1229975"/>
            <a:ext cx="80760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Still confused on the confusion matrix?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No problem! Check out the Wikipedia page for it, it has a really good diagram with all the formulas for all the metrics.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Throughout the training, we’ll usually just print out metrics (e.g. accuracy).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4" name="Google Shape;1144;p106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45" name="Google Shape;1145;p106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46" name="Google Shape;1146;p106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147" name="Google Shape;1147;p106"/>
          <p:cNvSpPr txBox="1"/>
          <p:nvPr/>
        </p:nvSpPr>
        <p:spPr>
          <a:xfrm>
            <a:off x="5371500" y="1492500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Math &amp;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Statistics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8" name="Google Shape;1148;p106"/>
          <p:cNvSpPr txBox="1"/>
          <p:nvPr/>
        </p:nvSpPr>
        <p:spPr>
          <a:xfrm>
            <a:off x="4122900" y="3571675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Domain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Knowledge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9" name="Google Shape;1149;p106"/>
          <p:cNvSpPr txBox="1"/>
          <p:nvPr/>
        </p:nvSpPr>
        <p:spPr>
          <a:xfrm>
            <a:off x="4490700" y="1626600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Machine Learning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0" name="Google Shape;1150;p106"/>
          <p:cNvSpPr txBox="1"/>
          <p:nvPr/>
        </p:nvSpPr>
        <p:spPr>
          <a:xfrm>
            <a:off x="3834850" y="2792545"/>
            <a:ext cx="9879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Software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1" name="Google Shape;1151;p106"/>
          <p:cNvSpPr txBox="1"/>
          <p:nvPr/>
        </p:nvSpPr>
        <p:spPr>
          <a:xfrm>
            <a:off x="5146575" y="2748813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Research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2" name="Google Shape;1152;p106"/>
          <p:cNvSpPr txBox="1"/>
          <p:nvPr/>
        </p:nvSpPr>
        <p:spPr>
          <a:xfrm>
            <a:off x="4751975" y="2406900"/>
            <a:ext cx="4491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3" name="Google Shape;1153;p106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Model Evaluation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4" name="Google Shape;1154;p106"/>
          <p:cNvSpPr txBox="1"/>
          <p:nvPr/>
        </p:nvSpPr>
        <p:spPr>
          <a:xfrm>
            <a:off x="311700" y="1229975"/>
            <a:ext cx="80760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Let’s think back on this idea of: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○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What is a good enough accuracy?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This all depends on the context of the situation!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Did you create a model to predict presence of a disease?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Is the disease presence well balanced in the general population? (Probably not!)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9" name="Google Shape;1159;p107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60" name="Google Shape;1160;p107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61" name="Google Shape;1161;p107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162" name="Google Shape;1162;p107"/>
          <p:cNvSpPr txBox="1"/>
          <p:nvPr/>
        </p:nvSpPr>
        <p:spPr>
          <a:xfrm>
            <a:off x="5371500" y="1492500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Math &amp;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Statistics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3" name="Google Shape;1163;p107"/>
          <p:cNvSpPr txBox="1"/>
          <p:nvPr/>
        </p:nvSpPr>
        <p:spPr>
          <a:xfrm>
            <a:off x="4122900" y="3571675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Domain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Knowledge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4" name="Google Shape;1164;p107"/>
          <p:cNvSpPr txBox="1"/>
          <p:nvPr/>
        </p:nvSpPr>
        <p:spPr>
          <a:xfrm>
            <a:off x="4490700" y="1626600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Machine Learning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5" name="Google Shape;1165;p107"/>
          <p:cNvSpPr txBox="1"/>
          <p:nvPr/>
        </p:nvSpPr>
        <p:spPr>
          <a:xfrm>
            <a:off x="3834850" y="2792545"/>
            <a:ext cx="9879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Software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6" name="Google Shape;1166;p107"/>
          <p:cNvSpPr txBox="1"/>
          <p:nvPr/>
        </p:nvSpPr>
        <p:spPr>
          <a:xfrm>
            <a:off x="5146575" y="2748813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Research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7" name="Google Shape;1167;p107"/>
          <p:cNvSpPr txBox="1"/>
          <p:nvPr/>
        </p:nvSpPr>
        <p:spPr>
          <a:xfrm>
            <a:off x="4751975" y="2406900"/>
            <a:ext cx="4491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8" name="Google Shape;1168;p107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Model Evaluation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9" name="Google Shape;1169;p107"/>
          <p:cNvSpPr txBox="1"/>
          <p:nvPr/>
        </p:nvSpPr>
        <p:spPr>
          <a:xfrm>
            <a:off x="311700" y="1229975"/>
            <a:ext cx="80760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Often models are used as quick diagnostic tests to have </a:t>
            </a:r>
            <a:r>
              <a:rPr lang="en" sz="2800" b="1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before</a:t>
            </a: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having a more invasive test (e.g. getting urine test before getting a biopsy)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We also need to consider what is at stake!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4" name="Google Shape;1174;p108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75" name="Google Shape;1175;p108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76" name="Google Shape;1176;p108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177" name="Google Shape;1177;p108"/>
          <p:cNvSpPr txBox="1"/>
          <p:nvPr/>
        </p:nvSpPr>
        <p:spPr>
          <a:xfrm>
            <a:off x="5371500" y="1492500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Math &amp;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Statistics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8" name="Google Shape;1178;p108"/>
          <p:cNvSpPr txBox="1"/>
          <p:nvPr/>
        </p:nvSpPr>
        <p:spPr>
          <a:xfrm>
            <a:off x="4122900" y="3571675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Domain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Knowledge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9" name="Google Shape;1179;p108"/>
          <p:cNvSpPr txBox="1"/>
          <p:nvPr/>
        </p:nvSpPr>
        <p:spPr>
          <a:xfrm>
            <a:off x="4490700" y="1626600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Machine Learning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0" name="Google Shape;1180;p108"/>
          <p:cNvSpPr txBox="1"/>
          <p:nvPr/>
        </p:nvSpPr>
        <p:spPr>
          <a:xfrm>
            <a:off x="3834850" y="2792545"/>
            <a:ext cx="9879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Software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1" name="Google Shape;1181;p108"/>
          <p:cNvSpPr txBox="1"/>
          <p:nvPr/>
        </p:nvSpPr>
        <p:spPr>
          <a:xfrm>
            <a:off x="5146575" y="2748813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Research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2" name="Google Shape;1182;p108"/>
          <p:cNvSpPr txBox="1"/>
          <p:nvPr/>
        </p:nvSpPr>
        <p:spPr>
          <a:xfrm>
            <a:off x="4751975" y="2406900"/>
            <a:ext cx="4491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3" name="Google Shape;1183;p108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Model Evaluation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4" name="Google Shape;1184;p108"/>
          <p:cNvSpPr txBox="1"/>
          <p:nvPr/>
        </p:nvSpPr>
        <p:spPr>
          <a:xfrm>
            <a:off x="311700" y="1229975"/>
            <a:ext cx="80760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Often we have a precision/recall trade off, We need to decide if the model will should focus on fixing False Positives vs. False Negatives.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In disease diagnosis, it is probably better to go in the direction of False positives, so we make sure we correctly classify as many cases of disease as possible!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9" name="Google Shape;1189;p109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90" name="Google Shape;1190;p109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91" name="Google Shape;1191;p109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192" name="Google Shape;1192;p109"/>
          <p:cNvSpPr txBox="1"/>
          <p:nvPr/>
        </p:nvSpPr>
        <p:spPr>
          <a:xfrm>
            <a:off x="5371500" y="1492500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Math &amp;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Statistics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3" name="Google Shape;1193;p109"/>
          <p:cNvSpPr txBox="1"/>
          <p:nvPr/>
        </p:nvSpPr>
        <p:spPr>
          <a:xfrm>
            <a:off x="4122900" y="3571675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Domain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Knowledge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4" name="Google Shape;1194;p109"/>
          <p:cNvSpPr txBox="1"/>
          <p:nvPr/>
        </p:nvSpPr>
        <p:spPr>
          <a:xfrm>
            <a:off x="4490700" y="1626600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Machine Learning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5" name="Google Shape;1195;p109"/>
          <p:cNvSpPr txBox="1"/>
          <p:nvPr/>
        </p:nvSpPr>
        <p:spPr>
          <a:xfrm>
            <a:off x="3834850" y="2792545"/>
            <a:ext cx="9879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Software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6" name="Google Shape;1196;p109"/>
          <p:cNvSpPr txBox="1"/>
          <p:nvPr/>
        </p:nvSpPr>
        <p:spPr>
          <a:xfrm>
            <a:off x="5146575" y="2748813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Research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7" name="Google Shape;1197;p109"/>
          <p:cNvSpPr txBox="1"/>
          <p:nvPr/>
        </p:nvSpPr>
        <p:spPr>
          <a:xfrm>
            <a:off x="4751975" y="2406900"/>
            <a:ext cx="4491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8" name="Google Shape;1198;p109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Model Evaluation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9" name="Google Shape;1199;p109"/>
          <p:cNvSpPr txBox="1"/>
          <p:nvPr/>
        </p:nvSpPr>
        <p:spPr>
          <a:xfrm>
            <a:off x="311700" y="1229975"/>
            <a:ext cx="80760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All of this is to say, machine learning is not performed in a “vacuum”, but instead a collaborative process where we should consult with experts in the domain (e.g. medical doctors)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Google Shape;1204;p1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Evaluating Performance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5" name="Google Shape;1205;p110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REGRESSION</a:t>
            </a:r>
            <a:endParaRPr sz="3500"/>
          </a:p>
        </p:txBody>
      </p:sp>
      <p:pic>
        <p:nvPicPr>
          <p:cNvPr id="1206" name="Google Shape;1206;p110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7" name="Google Shape;1207;p110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p111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Evaluating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3" name="Google Shape;1213;p1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take a moment now to discuss evaluating Regression Models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Regression is a task when a model attempts to predict continuous values (unlike categorical values, which is classification)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14" name="Google Shape;1214;p111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5" name="Google Shape;1215;p111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p112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Evaluating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1" name="Google Shape;1221;p1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You may have heard of some evaluation metrics like accuracy or recall.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These sort of metrics aren’t useful for regression problems, we need metrics designed for </a:t>
            </a:r>
            <a:r>
              <a:rPr lang="en" sz="3000" b="1">
                <a:latin typeface="Montserrat"/>
                <a:ea typeface="Montserrat"/>
                <a:cs typeface="Montserrat"/>
                <a:sym typeface="Montserrat"/>
              </a:rPr>
              <a:t>continuous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 values!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22" name="Google Shape;1222;p112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3" name="Google Shape;1223;p112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Google Shape;1228;p113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Evaluating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9" name="Google Shape;1229;p1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For example, attempting to predict the price of a house given its features is a </a:t>
            </a:r>
            <a:r>
              <a:rPr lang="en" sz="3000" b="1">
                <a:latin typeface="Montserrat"/>
                <a:ea typeface="Montserrat"/>
                <a:cs typeface="Montserrat"/>
                <a:sym typeface="Montserrat"/>
              </a:rPr>
              <a:t>regression task.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Attempting to predict the country a house is in given its features would be a classification task.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30" name="Google Shape;1230;p113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1" name="Google Shape;1231;p113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33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33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8" name="Google Shape;178;p33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33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0" name="Google Shape;180;p33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Let’s begin by learning about one of the most common machine learning tasks- Supervised Learning!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p114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Evaluating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37" name="Google Shape;1237;p1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discuss some of the most common evaluation metrics for regression: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1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Mean Absolute Error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1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Mean Squared Error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1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Root Mean Square Error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38" name="Google Shape;1238;p114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9" name="Google Shape;1239;p114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Google Shape;1244;p115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Evaluating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5" name="Google Shape;1245;p1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796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Mean Absolute Error (MAE)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1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is the mean of the absolute value of errors.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1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Easy to understand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46" name="Google Shape;1246;p115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7" name="Google Shape;1247;p115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8" name="Google Shape;1248;p115" descr="Screen Shot 2017-05-01 at 11.04.18 A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50100" y="3323477"/>
            <a:ext cx="5186449" cy="162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3" name="Google Shape;1253;p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0675" y="1596175"/>
            <a:ext cx="4981824" cy="3623524"/>
          </a:xfrm>
          <a:prstGeom prst="rect">
            <a:avLst/>
          </a:prstGeom>
          <a:noFill/>
          <a:ln>
            <a:noFill/>
          </a:ln>
        </p:spPr>
      </p:pic>
      <p:sp>
        <p:nvSpPr>
          <p:cNvPr id="1254" name="Google Shape;1254;p116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Evaluating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5" name="Google Shape;1255;p1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MAE won’t punish large errors however.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56" name="Google Shape;1256;p116" descr="watermark.jpg"/>
          <p:cNvPicPr preferRelativeResize="0"/>
          <p:nvPr/>
        </p:nvPicPr>
        <p:blipFill rotWithShape="1">
          <a:blip r:embed="rId4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7" name="Google Shape;1257;p116" descr="watermark.jpg"/>
          <p:cNvPicPr preferRelativeResize="0"/>
          <p:nvPr/>
        </p:nvPicPr>
        <p:blipFill rotWithShape="1">
          <a:blip r:embed="rId4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2" name="Google Shape;1262;p117"/>
          <p:cNvPicPr preferRelativeResize="0"/>
          <p:nvPr/>
        </p:nvPicPr>
        <p:blipFill rotWithShape="1">
          <a:blip r:embed="rId3">
            <a:alphaModFix/>
          </a:blip>
          <a:srcRect t="53246" r="49346"/>
          <a:stretch/>
        </p:blipFill>
        <p:spPr>
          <a:xfrm>
            <a:off x="2770950" y="2046550"/>
            <a:ext cx="3359750" cy="2255550"/>
          </a:xfrm>
          <a:prstGeom prst="rect">
            <a:avLst/>
          </a:prstGeom>
          <a:noFill/>
          <a:ln>
            <a:noFill/>
          </a:ln>
        </p:spPr>
      </p:pic>
      <p:sp>
        <p:nvSpPr>
          <p:cNvPr id="1263" name="Google Shape;1263;p117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Evaluating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4" name="Google Shape;1264;p1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MAE won’t punish large errors however.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65" name="Google Shape;1265;p117" descr="watermark.jpg"/>
          <p:cNvPicPr preferRelativeResize="0"/>
          <p:nvPr/>
        </p:nvPicPr>
        <p:blipFill rotWithShape="1">
          <a:blip r:embed="rId4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6" name="Google Shape;1266;p117" descr="watermark.jpg"/>
          <p:cNvPicPr preferRelativeResize="0"/>
          <p:nvPr/>
        </p:nvPicPr>
        <p:blipFill rotWithShape="1">
          <a:blip r:embed="rId4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1" name="Google Shape;1271;p118"/>
          <p:cNvPicPr preferRelativeResize="0"/>
          <p:nvPr/>
        </p:nvPicPr>
        <p:blipFill rotWithShape="1">
          <a:blip r:embed="rId3">
            <a:alphaModFix/>
          </a:blip>
          <a:srcRect t="53246" r="49346"/>
          <a:stretch/>
        </p:blipFill>
        <p:spPr>
          <a:xfrm>
            <a:off x="2770950" y="2046550"/>
            <a:ext cx="3359750" cy="2255550"/>
          </a:xfrm>
          <a:prstGeom prst="rect">
            <a:avLst/>
          </a:prstGeom>
          <a:noFill/>
          <a:ln>
            <a:noFill/>
          </a:ln>
        </p:spPr>
      </p:pic>
      <p:sp>
        <p:nvSpPr>
          <p:cNvPr id="1272" name="Google Shape;1272;p118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Evaluating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3" name="Google Shape;1273;p1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want our error metrics to account for these!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74" name="Google Shape;1274;p118" descr="watermark.jpg"/>
          <p:cNvPicPr preferRelativeResize="0"/>
          <p:nvPr/>
        </p:nvPicPr>
        <p:blipFill rotWithShape="1">
          <a:blip r:embed="rId4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5" name="Google Shape;1275;p118" descr="watermark.jpg"/>
          <p:cNvPicPr preferRelativeResize="0"/>
          <p:nvPr/>
        </p:nvPicPr>
        <p:blipFill rotWithShape="1">
          <a:blip r:embed="rId4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76" name="Google Shape;1276;p118"/>
          <p:cNvCxnSpPr/>
          <p:nvPr/>
        </p:nvCxnSpPr>
        <p:spPr>
          <a:xfrm flipH="1">
            <a:off x="3857325" y="2275950"/>
            <a:ext cx="978300" cy="4287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277" name="Google Shape;1277;p118"/>
          <p:cNvCxnSpPr/>
          <p:nvPr/>
        </p:nvCxnSpPr>
        <p:spPr>
          <a:xfrm>
            <a:off x="4871825" y="2251800"/>
            <a:ext cx="0" cy="471000"/>
          </a:xfrm>
          <a:prstGeom prst="straightConnector1">
            <a:avLst/>
          </a:prstGeom>
          <a:noFill/>
          <a:ln w="19050" cap="flat" cmpd="sng">
            <a:solidFill>
              <a:srgbClr val="E06666"/>
            </a:solidFill>
            <a:prstDash val="solid"/>
            <a:round/>
            <a:headEnd type="diamond" w="med" len="med"/>
            <a:tailEnd type="diamond" w="med" len="med"/>
          </a:ln>
        </p:spPr>
      </p:cxn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" name="Google Shape;1282;p119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Evaluating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3" name="Google Shape;1283;p1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796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Mean Squared Error (MSE)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1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is the mean of the squared errors.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1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Larger errors are noted more than with MAE, making MSE more popular.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84" name="Google Shape;1284;p119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5" name="Google Shape;1285;p119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6" name="Google Shape;1286;p119" descr="Screen Shot 2017-05-01 at 11.04.25 A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54725" y="3803600"/>
            <a:ext cx="3864275" cy="121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" name="Google Shape;1291;p120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Evaluating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2" name="Google Shape;1292;p1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796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Root Mean Square Error (RMSE)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1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is the root of the  mean of the squared errors.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1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Most popular (has same units as y)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93" name="Google Shape;1293;p120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4" name="Google Shape;1294;p120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5" name="Google Shape;1295;p120" descr="Screen Shot 2017-05-01 at 11.04.31 A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11225" y="3310551"/>
            <a:ext cx="5743402" cy="190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Google Shape;1300;p121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1" name="Google Shape;1301;p1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Most common question from students: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“Is this value of RMSE good?”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Context is everything!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RMSE of $10 is fantastic for predicting the price of a house, but horrible for predicting the price of a candy bar!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02" name="Google Shape;1302;p121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3" name="Google Shape;1303;p121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" name="Google Shape;1308;p122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9" name="Google Shape;1309;p1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Compare your error metric to the average value of the label in your data set to try to get an intuition of its overall performance.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Domain knowledge also plays an important role here!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10" name="Google Shape;1310;p122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1" name="Google Shape;1311;p122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Google Shape;1316;p123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7" name="Google Shape;1317;p1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Context of importance is also necessary to consider.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may create a model to predict how much medication to give, in which case small fluctuations in RMSE may actually be very significant.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18" name="Google Shape;1318;p123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9" name="Google Shape;1319;p123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2966</Words>
  <Application>Microsoft Office PowerPoint</Application>
  <PresentationFormat>On-screen Show (16:9)</PresentationFormat>
  <Paragraphs>580</Paragraphs>
  <Slides>109</Slides>
  <Notes>109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109</vt:i4>
      </vt:variant>
    </vt:vector>
  </HeadingPairs>
  <TitlesOfParts>
    <vt:vector size="117" baseType="lpstr">
      <vt:lpstr>Arial</vt:lpstr>
      <vt:lpstr>Montserrat</vt:lpstr>
      <vt:lpstr>Oswald</vt:lpstr>
      <vt:lpstr>Overpass</vt:lpstr>
      <vt:lpstr>Roboto</vt:lpstr>
      <vt:lpstr>Source Code Pro</vt:lpstr>
      <vt:lpstr>Simple Light</vt:lpstr>
      <vt:lpstr>Modern Writer</vt:lpstr>
      <vt:lpstr>What is Machine Learning?</vt:lpstr>
      <vt:lpstr>Machine Learning  </vt:lpstr>
      <vt:lpstr>Machine Learning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Supervised Learning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Overfitting and Underfitting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Evaluating Performance</vt:lpstr>
      <vt:lpstr>Model Evaluation  </vt:lpstr>
      <vt:lpstr>Model Evaluation   </vt:lpstr>
      <vt:lpstr>Model Evaluation   </vt:lpstr>
      <vt:lpstr>Model Evaluation   </vt:lpstr>
      <vt:lpstr>Model Evaluation   </vt:lpstr>
      <vt:lpstr>Model Evaluation   </vt:lpstr>
      <vt:lpstr>Model Evaluation   </vt:lpstr>
      <vt:lpstr>Model Evaluation   </vt:lpstr>
      <vt:lpstr>Model Evaluation   </vt:lpstr>
      <vt:lpstr>Model Evaluation   </vt:lpstr>
      <vt:lpstr>Model Evaluation   </vt:lpstr>
      <vt:lpstr>Model Evaluation   </vt:lpstr>
      <vt:lpstr>Model Evaluation   </vt:lpstr>
      <vt:lpstr>Model Evaluation   </vt:lpstr>
      <vt:lpstr>Model Evaluation   </vt:lpstr>
      <vt:lpstr>Model Evaluation   </vt:lpstr>
      <vt:lpstr>Model Evaluation   </vt:lpstr>
      <vt:lpstr>Model Evaluation   </vt:lpstr>
      <vt:lpstr>Model Evaluation   </vt:lpstr>
      <vt:lpstr>Model Evaluation   </vt:lpstr>
      <vt:lpstr>Model Evaluation   </vt:lpstr>
      <vt:lpstr>Model Evaluation   </vt:lpstr>
      <vt:lpstr>Model Evaluation   </vt:lpstr>
      <vt:lpstr>Model Evaluation   </vt:lpstr>
      <vt:lpstr>Model Evaluation   </vt:lpstr>
      <vt:lpstr>Model Evaluation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Evaluating Performance</vt:lpstr>
      <vt:lpstr>Evaluating Regression</vt:lpstr>
      <vt:lpstr>Evaluating Regression </vt:lpstr>
      <vt:lpstr>Evaluating Regression </vt:lpstr>
      <vt:lpstr>Evaluating Regression </vt:lpstr>
      <vt:lpstr>Evaluating Regression </vt:lpstr>
      <vt:lpstr>Evaluating Regression </vt:lpstr>
      <vt:lpstr>Evaluating Regression </vt:lpstr>
      <vt:lpstr>Evaluating Regression </vt:lpstr>
      <vt:lpstr>Evaluating Regression </vt:lpstr>
      <vt:lpstr>Evaluating Regression </vt:lpstr>
      <vt:lpstr>Machine Learning  </vt:lpstr>
      <vt:lpstr>Machine Learning  </vt:lpstr>
      <vt:lpstr>Machine Learning  </vt:lpstr>
      <vt:lpstr>Evaluating Regression </vt:lpstr>
      <vt:lpstr>Unsupervised Learning</vt:lpstr>
      <vt:lpstr>Machine Learning  </vt:lpstr>
      <vt:lpstr>Machine Learning  </vt:lpstr>
      <vt:lpstr>Machine Learning  </vt:lpstr>
      <vt:lpstr>Machine Learning  </vt:lpstr>
      <vt:lpstr>Machine Learning  </vt:lpstr>
      <vt:lpstr>Machine Learning  </vt:lpstr>
      <vt:lpstr>PowerPoint Presentation</vt:lpstr>
      <vt:lpstr>Machine Learning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Machine Learning?</dc:title>
  <cp:lastModifiedBy>Dewangan, Dhananjay</cp:lastModifiedBy>
  <cp:revision>2</cp:revision>
  <dcterms:modified xsi:type="dcterms:W3CDTF">2020-06-14T18:48:26Z</dcterms:modified>
</cp:coreProperties>
</file>