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874B256-2A1F-4DF4-970D-762CE7ACFDED}">
  <a:tblStyle styleId="{0874B256-2A1F-4DF4-970D-762CE7ACFDE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220" Type="http://schemas.openxmlformats.org/officeDocument/2006/relationships/slide" Target="slides/slide215.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1" Type="http://schemas.openxmlformats.org/officeDocument/2006/relationships/slide" Target="slides/slide116.xml"/><Relationship Id="rId120" Type="http://schemas.openxmlformats.org/officeDocument/2006/relationships/slide" Target="slides/slide115.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10" Type="http://schemas.openxmlformats.org/officeDocument/2006/relationships/slide" Target="slides/slide105.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3ebe5d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3ebe5d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3ebe5deb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3ebe5deb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8" name="Shape 1628"/>
        <p:cNvGrpSpPr/>
        <p:nvPr/>
      </p:nvGrpSpPr>
      <p:grpSpPr>
        <a:xfrm>
          <a:off x="0" y="0"/>
          <a:ext cx="0" cy="0"/>
          <a:chOff x="0" y="0"/>
          <a:chExt cx="0" cy="0"/>
        </a:xfrm>
      </p:grpSpPr>
      <p:sp>
        <p:nvSpPr>
          <p:cNvPr id="1629" name="Google Shape;1629;g73ebe5debd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0" name="Google Shape;1630;g73ebe5debd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7" name="Shape 1637"/>
        <p:cNvGrpSpPr/>
        <p:nvPr/>
      </p:nvGrpSpPr>
      <p:grpSpPr>
        <a:xfrm>
          <a:off x="0" y="0"/>
          <a:ext cx="0" cy="0"/>
          <a:chOff x="0" y="0"/>
          <a:chExt cx="0" cy="0"/>
        </a:xfrm>
      </p:grpSpPr>
      <p:sp>
        <p:nvSpPr>
          <p:cNvPr id="1638" name="Google Shape;1638;g73ebe5debd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9" name="Google Shape;1639;g73ebe5debd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5" name="Shape 1645"/>
        <p:cNvGrpSpPr/>
        <p:nvPr/>
      </p:nvGrpSpPr>
      <p:grpSpPr>
        <a:xfrm>
          <a:off x="0" y="0"/>
          <a:ext cx="0" cy="0"/>
          <a:chOff x="0" y="0"/>
          <a:chExt cx="0" cy="0"/>
        </a:xfrm>
      </p:grpSpPr>
      <p:sp>
        <p:nvSpPr>
          <p:cNvPr id="1646" name="Google Shape;1646;g73ebe5debd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7" name="Google Shape;1647;g73ebe5debd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3" name="Shape 1653"/>
        <p:cNvGrpSpPr/>
        <p:nvPr/>
      </p:nvGrpSpPr>
      <p:grpSpPr>
        <a:xfrm>
          <a:off x="0" y="0"/>
          <a:ext cx="0" cy="0"/>
          <a:chOff x="0" y="0"/>
          <a:chExt cx="0" cy="0"/>
        </a:xfrm>
      </p:grpSpPr>
      <p:sp>
        <p:nvSpPr>
          <p:cNvPr id="1654" name="Google Shape;1654;g73ebe5debd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5" name="Google Shape;1655;g73ebe5debd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1" name="Shape 1661"/>
        <p:cNvGrpSpPr/>
        <p:nvPr/>
      </p:nvGrpSpPr>
      <p:grpSpPr>
        <a:xfrm>
          <a:off x="0" y="0"/>
          <a:ext cx="0" cy="0"/>
          <a:chOff x="0" y="0"/>
          <a:chExt cx="0" cy="0"/>
        </a:xfrm>
      </p:grpSpPr>
      <p:sp>
        <p:nvSpPr>
          <p:cNvPr id="1662" name="Google Shape;1662;g73ebe5debd_0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3" name="Google Shape;1663;g73ebe5debd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9" name="Shape 1669"/>
        <p:cNvGrpSpPr/>
        <p:nvPr/>
      </p:nvGrpSpPr>
      <p:grpSpPr>
        <a:xfrm>
          <a:off x="0" y="0"/>
          <a:ext cx="0" cy="0"/>
          <a:chOff x="0" y="0"/>
          <a:chExt cx="0" cy="0"/>
        </a:xfrm>
      </p:grpSpPr>
      <p:sp>
        <p:nvSpPr>
          <p:cNvPr id="1670" name="Google Shape;1670;g73ebe5debd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1" name="Google Shape;1671;g73ebe5debd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7" name="Shape 1677"/>
        <p:cNvGrpSpPr/>
        <p:nvPr/>
      </p:nvGrpSpPr>
      <p:grpSpPr>
        <a:xfrm>
          <a:off x="0" y="0"/>
          <a:ext cx="0" cy="0"/>
          <a:chOff x="0" y="0"/>
          <a:chExt cx="0" cy="0"/>
        </a:xfrm>
      </p:grpSpPr>
      <p:sp>
        <p:nvSpPr>
          <p:cNvPr id="1678" name="Google Shape;1678;g73ebe5debd_0_1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9" name="Google Shape;1679;g73ebe5debd_0_1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5" name="Shape 1685"/>
        <p:cNvGrpSpPr/>
        <p:nvPr/>
      </p:nvGrpSpPr>
      <p:grpSpPr>
        <a:xfrm>
          <a:off x="0" y="0"/>
          <a:ext cx="0" cy="0"/>
          <a:chOff x="0" y="0"/>
          <a:chExt cx="0" cy="0"/>
        </a:xfrm>
      </p:grpSpPr>
      <p:sp>
        <p:nvSpPr>
          <p:cNvPr id="1686" name="Google Shape;1686;g73ebe5debd_0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7" name="Google Shape;1687;g73ebe5debd_0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3" name="Shape 1693"/>
        <p:cNvGrpSpPr/>
        <p:nvPr/>
      </p:nvGrpSpPr>
      <p:grpSpPr>
        <a:xfrm>
          <a:off x="0" y="0"/>
          <a:ext cx="0" cy="0"/>
          <a:chOff x="0" y="0"/>
          <a:chExt cx="0" cy="0"/>
        </a:xfrm>
      </p:grpSpPr>
      <p:sp>
        <p:nvSpPr>
          <p:cNvPr id="1694" name="Google Shape;1694;g73ebe5debd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5" name="Google Shape;1695;g73ebe5debd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1" name="Shape 1701"/>
        <p:cNvGrpSpPr/>
        <p:nvPr/>
      </p:nvGrpSpPr>
      <p:grpSpPr>
        <a:xfrm>
          <a:off x="0" y="0"/>
          <a:ext cx="0" cy="0"/>
          <a:chOff x="0" y="0"/>
          <a:chExt cx="0" cy="0"/>
        </a:xfrm>
      </p:grpSpPr>
      <p:sp>
        <p:nvSpPr>
          <p:cNvPr id="1702" name="Google Shape;1702;g73ebe5debd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3" name="Google Shape;1703;g73ebe5debd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3ebe5deb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3ebe5deb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9" name="Shape 1709"/>
        <p:cNvGrpSpPr/>
        <p:nvPr/>
      </p:nvGrpSpPr>
      <p:grpSpPr>
        <a:xfrm>
          <a:off x="0" y="0"/>
          <a:ext cx="0" cy="0"/>
          <a:chOff x="0" y="0"/>
          <a:chExt cx="0" cy="0"/>
        </a:xfrm>
      </p:grpSpPr>
      <p:sp>
        <p:nvSpPr>
          <p:cNvPr id="1710" name="Google Shape;1710;g73ebe5debd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1" name="Google Shape;1711;g73ebe5debd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7" name="Shape 1717"/>
        <p:cNvGrpSpPr/>
        <p:nvPr/>
      </p:nvGrpSpPr>
      <p:grpSpPr>
        <a:xfrm>
          <a:off x="0" y="0"/>
          <a:ext cx="0" cy="0"/>
          <a:chOff x="0" y="0"/>
          <a:chExt cx="0" cy="0"/>
        </a:xfrm>
      </p:grpSpPr>
      <p:sp>
        <p:nvSpPr>
          <p:cNvPr id="1718" name="Google Shape;1718;g73ebe5debd_0_1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73ebe5debd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5" name="Shape 1725"/>
        <p:cNvGrpSpPr/>
        <p:nvPr/>
      </p:nvGrpSpPr>
      <p:grpSpPr>
        <a:xfrm>
          <a:off x="0" y="0"/>
          <a:ext cx="0" cy="0"/>
          <a:chOff x="0" y="0"/>
          <a:chExt cx="0" cy="0"/>
        </a:xfrm>
      </p:grpSpPr>
      <p:sp>
        <p:nvSpPr>
          <p:cNvPr id="1726" name="Google Shape;1726;g73ebe5debd_0_1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73ebe5debd_0_1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4" name="Shape 1734"/>
        <p:cNvGrpSpPr/>
        <p:nvPr/>
      </p:nvGrpSpPr>
      <p:grpSpPr>
        <a:xfrm>
          <a:off x="0" y="0"/>
          <a:ext cx="0" cy="0"/>
          <a:chOff x="0" y="0"/>
          <a:chExt cx="0" cy="0"/>
        </a:xfrm>
      </p:grpSpPr>
      <p:sp>
        <p:nvSpPr>
          <p:cNvPr id="1735" name="Google Shape;1735;g73ebe5debd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6" name="Google Shape;1736;g73ebe5debd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3" name="Shape 1743"/>
        <p:cNvGrpSpPr/>
        <p:nvPr/>
      </p:nvGrpSpPr>
      <p:grpSpPr>
        <a:xfrm>
          <a:off x="0" y="0"/>
          <a:ext cx="0" cy="0"/>
          <a:chOff x="0" y="0"/>
          <a:chExt cx="0" cy="0"/>
        </a:xfrm>
      </p:grpSpPr>
      <p:sp>
        <p:nvSpPr>
          <p:cNvPr id="1744" name="Google Shape;1744;g73ebe5debd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5" name="Google Shape;1745;g73ebe5debd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2" name="Shape 1752"/>
        <p:cNvGrpSpPr/>
        <p:nvPr/>
      </p:nvGrpSpPr>
      <p:grpSpPr>
        <a:xfrm>
          <a:off x="0" y="0"/>
          <a:ext cx="0" cy="0"/>
          <a:chOff x="0" y="0"/>
          <a:chExt cx="0" cy="0"/>
        </a:xfrm>
      </p:grpSpPr>
      <p:sp>
        <p:nvSpPr>
          <p:cNvPr id="1753" name="Google Shape;1753;g73ebe5debd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4" name="Google Shape;1754;g73ebe5debd_0_1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1" name="Shape 1761"/>
        <p:cNvGrpSpPr/>
        <p:nvPr/>
      </p:nvGrpSpPr>
      <p:grpSpPr>
        <a:xfrm>
          <a:off x="0" y="0"/>
          <a:ext cx="0" cy="0"/>
          <a:chOff x="0" y="0"/>
          <a:chExt cx="0" cy="0"/>
        </a:xfrm>
      </p:grpSpPr>
      <p:sp>
        <p:nvSpPr>
          <p:cNvPr id="1762" name="Google Shape;1762;g73ebe5debd_0_1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3" name="Google Shape;1763;g73ebe5debd_0_1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0" name="Shape 1770"/>
        <p:cNvGrpSpPr/>
        <p:nvPr/>
      </p:nvGrpSpPr>
      <p:grpSpPr>
        <a:xfrm>
          <a:off x="0" y="0"/>
          <a:ext cx="0" cy="0"/>
          <a:chOff x="0" y="0"/>
          <a:chExt cx="0" cy="0"/>
        </a:xfrm>
      </p:grpSpPr>
      <p:sp>
        <p:nvSpPr>
          <p:cNvPr id="1771" name="Google Shape;1771;g73ebe5debd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2" name="Google Shape;1772;g73ebe5debd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9" name="Shape 1779"/>
        <p:cNvGrpSpPr/>
        <p:nvPr/>
      </p:nvGrpSpPr>
      <p:grpSpPr>
        <a:xfrm>
          <a:off x="0" y="0"/>
          <a:ext cx="0" cy="0"/>
          <a:chOff x="0" y="0"/>
          <a:chExt cx="0" cy="0"/>
        </a:xfrm>
      </p:grpSpPr>
      <p:sp>
        <p:nvSpPr>
          <p:cNvPr id="1780" name="Google Shape;1780;g73ebe5debd_0_1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1" name="Google Shape;1781;g73ebe5debd_0_1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8" name="Shape 1788"/>
        <p:cNvGrpSpPr/>
        <p:nvPr/>
      </p:nvGrpSpPr>
      <p:grpSpPr>
        <a:xfrm>
          <a:off x="0" y="0"/>
          <a:ext cx="0" cy="0"/>
          <a:chOff x="0" y="0"/>
          <a:chExt cx="0" cy="0"/>
        </a:xfrm>
      </p:grpSpPr>
      <p:sp>
        <p:nvSpPr>
          <p:cNvPr id="1789" name="Google Shape;1789;g73ebe5debd_0_1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0" name="Google Shape;1790;g73ebe5debd_0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3ebe5deb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3ebe5deb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7" name="Shape 1797"/>
        <p:cNvGrpSpPr/>
        <p:nvPr/>
      </p:nvGrpSpPr>
      <p:grpSpPr>
        <a:xfrm>
          <a:off x="0" y="0"/>
          <a:ext cx="0" cy="0"/>
          <a:chOff x="0" y="0"/>
          <a:chExt cx="0" cy="0"/>
        </a:xfrm>
      </p:grpSpPr>
      <p:sp>
        <p:nvSpPr>
          <p:cNvPr id="1798" name="Google Shape;1798;g73ebe5debd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9" name="Google Shape;1799;g73ebe5debd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6" name="Shape 1806"/>
        <p:cNvGrpSpPr/>
        <p:nvPr/>
      </p:nvGrpSpPr>
      <p:grpSpPr>
        <a:xfrm>
          <a:off x="0" y="0"/>
          <a:ext cx="0" cy="0"/>
          <a:chOff x="0" y="0"/>
          <a:chExt cx="0" cy="0"/>
        </a:xfrm>
      </p:grpSpPr>
      <p:sp>
        <p:nvSpPr>
          <p:cNvPr id="1807" name="Google Shape;1807;g73ebe5debd_0_1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73ebe5debd_0_1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5" name="Shape 1815"/>
        <p:cNvGrpSpPr/>
        <p:nvPr/>
      </p:nvGrpSpPr>
      <p:grpSpPr>
        <a:xfrm>
          <a:off x="0" y="0"/>
          <a:ext cx="0" cy="0"/>
          <a:chOff x="0" y="0"/>
          <a:chExt cx="0" cy="0"/>
        </a:xfrm>
      </p:grpSpPr>
      <p:sp>
        <p:nvSpPr>
          <p:cNvPr id="1816" name="Google Shape;1816;g73ebe5debd_0_1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7" name="Google Shape;1817;g73ebe5debd_0_1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3" name="Shape 1823"/>
        <p:cNvGrpSpPr/>
        <p:nvPr/>
      </p:nvGrpSpPr>
      <p:grpSpPr>
        <a:xfrm>
          <a:off x="0" y="0"/>
          <a:ext cx="0" cy="0"/>
          <a:chOff x="0" y="0"/>
          <a:chExt cx="0" cy="0"/>
        </a:xfrm>
      </p:grpSpPr>
      <p:sp>
        <p:nvSpPr>
          <p:cNvPr id="1824" name="Google Shape;1824;g73ebe5debd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5" name="Google Shape;1825;g73ebe5debd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1" name="Shape 1831"/>
        <p:cNvGrpSpPr/>
        <p:nvPr/>
      </p:nvGrpSpPr>
      <p:grpSpPr>
        <a:xfrm>
          <a:off x="0" y="0"/>
          <a:ext cx="0" cy="0"/>
          <a:chOff x="0" y="0"/>
          <a:chExt cx="0" cy="0"/>
        </a:xfrm>
      </p:grpSpPr>
      <p:sp>
        <p:nvSpPr>
          <p:cNvPr id="1832" name="Google Shape;1832;g73ebe5debd_0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3" name="Google Shape;1833;g73ebe5debd_0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4" name="Shape 1844"/>
        <p:cNvGrpSpPr/>
        <p:nvPr/>
      </p:nvGrpSpPr>
      <p:grpSpPr>
        <a:xfrm>
          <a:off x="0" y="0"/>
          <a:ext cx="0" cy="0"/>
          <a:chOff x="0" y="0"/>
          <a:chExt cx="0" cy="0"/>
        </a:xfrm>
      </p:grpSpPr>
      <p:sp>
        <p:nvSpPr>
          <p:cNvPr id="1845" name="Google Shape;1845;g73ebe5debd_0_1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6" name="Google Shape;1846;g73ebe5debd_0_1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7" name="Shape 1857"/>
        <p:cNvGrpSpPr/>
        <p:nvPr/>
      </p:nvGrpSpPr>
      <p:grpSpPr>
        <a:xfrm>
          <a:off x="0" y="0"/>
          <a:ext cx="0" cy="0"/>
          <a:chOff x="0" y="0"/>
          <a:chExt cx="0" cy="0"/>
        </a:xfrm>
      </p:grpSpPr>
      <p:sp>
        <p:nvSpPr>
          <p:cNvPr id="1858" name="Google Shape;1858;g73ebe5debd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73ebe5debd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1" name="Shape 1871"/>
        <p:cNvGrpSpPr/>
        <p:nvPr/>
      </p:nvGrpSpPr>
      <p:grpSpPr>
        <a:xfrm>
          <a:off x="0" y="0"/>
          <a:ext cx="0" cy="0"/>
          <a:chOff x="0" y="0"/>
          <a:chExt cx="0" cy="0"/>
        </a:xfrm>
      </p:grpSpPr>
      <p:sp>
        <p:nvSpPr>
          <p:cNvPr id="1872" name="Google Shape;1872;g73ebe5debd_0_1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3" name="Google Shape;1873;g73ebe5debd_0_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6" name="Shape 1886"/>
        <p:cNvGrpSpPr/>
        <p:nvPr/>
      </p:nvGrpSpPr>
      <p:grpSpPr>
        <a:xfrm>
          <a:off x="0" y="0"/>
          <a:ext cx="0" cy="0"/>
          <a:chOff x="0" y="0"/>
          <a:chExt cx="0" cy="0"/>
        </a:xfrm>
      </p:grpSpPr>
      <p:sp>
        <p:nvSpPr>
          <p:cNvPr id="1887" name="Google Shape;1887;g73ebe5debd_0_1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8" name="Google Shape;1888;g73ebe5debd_0_1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1" name="Shape 1901"/>
        <p:cNvGrpSpPr/>
        <p:nvPr/>
      </p:nvGrpSpPr>
      <p:grpSpPr>
        <a:xfrm>
          <a:off x="0" y="0"/>
          <a:ext cx="0" cy="0"/>
          <a:chOff x="0" y="0"/>
          <a:chExt cx="0" cy="0"/>
        </a:xfrm>
      </p:grpSpPr>
      <p:sp>
        <p:nvSpPr>
          <p:cNvPr id="1902" name="Google Shape;1902;g73ebe5debd_0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3" name="Google Shape;1903;g73ebe5debd_0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3ebe5deb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3ebe5deb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4" name="Shape 1914"/>
        <p:cNvGrpSpPr/>
        <p:nvPr/>
      </p:nvGrpSpPr>
      <p:grpSpPr>
        <a:xfrm>
          <a:off x="0" y="0"/>
          <a:ext cx="0" cy="0"/>
          <a:chOff x="0" y="0"/>
          <a:chExt cx="0" cy="0"/>
        </a:xfrm>
      </p:grpSpPr>
      <p:sp>
        <p:nvSpPr>
          <p:cNvPr id="1915" name="Google Shape;1915;g73ebe5debd_0_1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6" name="Google Shape;1916;g73ebe5debd_0_1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7" name="Shape 1927"/>
        <p:cNvGrpSpPr/>
        <p:nvPr/>
      </p:nvGrpSpPr>
      <p:grpSpPr>
        <a:xfrm>
          <a:off x="0" y="0"/>
          <a:ext cx="0" cy="0"/>
          <a:chOff x="0" y="0"/>
          <a:chExt cx="0" cy="0"/>
        </a:xfrm>
      </p:grpSpPr>
      <p:sp>
        <p:nvSpPr>
          <p:cNvPr id="1928" name="Google Shape;1928;g73ebe5debd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9" name="Google Shape;1929;g73ebe5debd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0" name="Shape 1940"/>
        <p:cNvGrpSpPr/>
        <p:nvPr/>
      </p:nvGrpSpPr>
      <p:grpSpPr>
        <a:xfrm>
          <a:off x="0" y="0"/>
          <a:ext cx="0" cy="0"/>
          <a:chOff x="0" y="0"/>
          <a:chExt cx="0" cy="0"/>
        </a:xfrm>
      </p:grpSpPr>
      <p:sp>
        <p:nvSpPr>
          <p:cNvPr id="1941" name="Google Shape;1941;g73ebe5debd_0_1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2" name="Google Shape;1942;g73ebe5debd_0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3" name="Shape 1953"/>
        <p:cNvGrpSpPr/>
        <p:nvPr/>
      </p:nvGrpSpPr>
      <p:grpSpPr>
        <a:xfrm>
          <a:off x="0" y="0"/>
          <a:ext cx="0" cy="0"/>
          <a:chOff x="0" y="0"/>
          <a:chExt cx="0" cy="0"/>
        </a:xfrm>
      </p:grpSpPr>
      <p:sp>
        <p:nvSpPr>
          <p:cNvPr id="1954" name="Google Shape;1954;g73ebe5debd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5" name="Google Shape;1955;g73ebe5debd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8" name="Shape 1968"/>
        <p:cNvGrpSpPr/>
        <p:nvPr/>
      </p:nvGrpSpPr>
      <p:grpSpPr>
        <a:xfrm>
          <a:off x="0" y="0"/>
          <a:ext cx="0" cy="0"/>
          <a:chOff x="0" y="0"/>
          <a:chExt cx="0" cy="0"/>
        </a:xfrm>
      </p:grpSpPr>
      <p:sp>
        <p:nvSpPr>
          <p:cNvPr id="1969" name="Google Shape;1969;g73ebe5debd_0_1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0" name="Google Shape;1970;g73ebe5debd_0_1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4" name="Shape 1984"/>
        <p:cNvGrpSpPr/>
        <p:nvPr/>
      </p:nvGrpSpPr>
      <p:grpSpPr>
        <a:xfrm>
          <a:off x="0" y="0"/>
          <a:ext cx="0" cy="0"/>
          <a:chOff x="0" y="0"/>
          <a:chExt cx="0" cy="0"/>
        </a:xfrm>
      </p:grpSpPr>
      <p:sp>
        <p:nvSpPr>
          <p:cNvPr id="1985" name="Google Shape;1985;g73ebe5debd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6" name="Google Shape;1986;g73ebe5debd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1" name="Shape 2001"/>
        <p:cNvGrpSpPr/>
        <p:nvPr/>
      </p:nvGrpSpPr>
      <p:grpSpPr>
        <a:xfrm>
          <a:off x="0" y="0"/>
          <a:ext cx="0" cy="0"/>
          <a:chOff x="0" y="0"/>
          <a:chExt cx="0" cy="0"/>
        </a:xfrm>
      </p:grpSpPr>
      <p:sp>
        <p:nvSpPr>
          <p:cNvPr id="2002" name="Google Shape;2002;g73ebe5debd_0_1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3" name="Google Shape;2003;g73ebe5debd_0_1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8" name="Shape 2018"/>
        <p:cNvGrpSpPr/>
        <p:nvPr/>
      </p:nvGrpSpPr>
      <p:grpSpPr>
        <a:xfrm>
          <a:off x="0" y="0"/>
          <a:ext cx="0" cy="0"/>
          <a:chOff x="0" y="0"/>
          <a:chExt cx="0" cy="0"/>
        </a:xfrm>
      </p:grpSpPr>
      <p:sp>
        <p:nvSpPr>
          <p:cNvPr id="2019" name="Google Shape;2019;g73ebe5debd_0_1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0" name="Google Shape;2020;g73ebe5debd_0_1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5" name="Shape 2035"/>
        <p:cNvGrpSpPr/>
        <p:nvPr/>
      </p:nvGrpSpPr>
      <p:grpSpPr>
        <a:xfrm>
          <a:off x="0" y="0"/>
          <a:ext cx="0" cy="0"/>
          <a:chOff x="0" y="0"/>
          <a:chExt cx="0" cy="0"/>
        </a:xfrm>
      </p:grpSpPr>
      <p:sp>
        <p:nvSpPr>
          <p:cNvPr id="2036" name="Google Shape;2036;g73ebe5debd_0_1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7" name="Google Shape;2037;g73ebe5debd_0_1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2" name="Shape 2052"/>
        <p:cNvGrpSpPr/>
        <p:nvPr/>
      </p:nvGrpSpPr>
      <p:grpSpPr>
        <a:xfrm>
          <a:off x="0" y="0"/>
          <a:ext cx="0" cy="0"/>
          <a:chOff x="0" y="0"/>
          <a:chExt cx="0" cy="0"/>
        </a:xfrm>
      </p:grpSpPr>
      <p:sp>
        <p:nvSpPr>
          <p:cNvPr id="2053" name="Google Shape;2053;g73ebe5debd_0_1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4" name="Google Shape;2054;g73ebe5debd_0_1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3ebe5deb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ebe5deb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9" name="Shape 2069"/>
        <p:cNvGrpSpPr/>
        <p:nvPr/>
      </p:nvGrpSpPr>
      <p:grpSpPr>
        <a:xfrm>
          <a:off x="0" y="0"/>
          <a:ext cx="0" cy="0"/>
          <a:chOff x="0" y="0"/>
          <a:chExt cx="0" cy="0"/>
        </a:xfrm>
      </p:grpSpPr>
      <p:sp>
        <p:nvSpPr>
          <p:cNvPr id="2070" name="Google Shape;2070;g73ebe5debd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1" name="Google Shape;2071;g73ebe5debd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4" name="Shape 2084"/>
        <p:cNvGrpSpPr/>
        <p:nvPr/>
      </p:nvGrpSpPr>
      <p:grpSpPr>
        <a:xfrm>
          <a:off x="0" y="0"/>
          <a:ext cx="0" cy="0"/>
          <a:chOff x="0" y="0"/>
          <a:chExt cx="0" cy="0"/>
        </a:xfrm>
      </p:grpSpPr>
      <p:sp>
        <p:nvSpPr>
          <p:cNvPr id="2085" name="Google Shape;2085;g73ebe5debd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6" name="Google Shape;2086;g73ebe5debd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4" name="Shape 2104"/>
        <p:cNvGrpSpPr/>
        <p:nvPr/>
      </p:nvGrpSpPr>
      <p:grpSpPr>
        <a:xfrm>
          <a:off x="0" y="0"/>
          <a:ext cx="0" cy="0"/>
          <a:chOff x="0" y="0"/>
          <a:chExt cx="0" cy="0"/>
        </a:xfrm>
      </p:grpSpPr>
      <p:sp>
        <p:nvSpPr>
          <p:cNvPr id="2105" name="Google Shape;2105;g73ebe5debd_0_1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6" name="Google Shape;2106;g73ebe5debd_0_1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7" name="Shape 2127"/>
        <p:cNvGrpSpPr/>
        <p:nvPr/>
      </p:nvGrpSpPr>
      <p:grpSpPr>
        <a:xfrm>
          <a:off x="0" y="0"/>
          <a:ext cx="0" cy="0"/>
          <a:chOff x="0" y="0"/>
          <a:chExt cx="0" cy="0"/>
        </a:xfrm>
      </p:grpSpPr>
      <p:sp>
        <p:nvSpPr>
          <p:cNvPr id="2128" name="Google Shape;2128;g73ebe5debd_0_1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9" name="Google Shape;2129;g73ebe5debd_0_1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7" name="Shape 2147"/>
        <p:cNvGrpSpPr/>
        <p:nvPr/>
      </p:nvGrpSpPr>
      <p:grpSpPr>
        <a:xfrm>
          <a:off x="0" y="0"/>
          <a:ext cx="0" cy="0"/>
          <a:chOff x="0" y="0"/>
          <a:chExt cx="0" cy="0"/>
        </a:xfrm>
      </p:grpSpPr>
      <p:sp>
        <p:nvSpPr>
          <p:cNvPr id="2148" name="Google Shape;2148;g73ebe5debd_0_1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9" name="Google Shape;2149;g73ebe5debd_0_1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7" name="Shape 2167"/>
        <p:cNvGrpSpPr/>
        <p:nvPr/>
      </p:nvGrpSpPr>
      <p:grpSpPr>
        <a:xfrm>
          <a:off x="0" y="0"/>
          <a:ext cx="0" cy="0"/>
          <a:chOff x="0" y="0"/>
          <a:chExt cx="0" cy="0"/>
        </a:xfrm>
      </p:grpSpPr>
      <p:sp>
        <p:nvSpPr>
          <p:cNvPr id="2168" name="Google Shape;2168;g73ebe5debd_0_1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9" name="Google Shape;2169;g73ebe5debd_0_1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5" name="Shape 2175"/>
        <p:cNvGrpSpPr/>
        <p:nvPr/>
      </p:nvGrpSpPr>
      <p:grpSpPr>
        <a:xfrm>
          <a:off x="0" y="0"/>
          <a:ext cx="0" cy="0"/>
          <a:chOff x="0" y="0"/>
          <a:chExt cx="0" cy="0"/>
        </a:xfrm>
      </p:grpSpPr>
      <p:sp>
        <p:nvSpPr>
          <p:cNvPr id="2176" name="Google Shape;2176;g73ebe5debd_0_1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7" name="Google Shape;2177;g73ebe5debd_0_1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3" name="Shape 2183"/>
        <p:cNvGrpSpPr/>
        <p:nvPr/>
      </p:nvGrpSpPr>
      <p:grpSpPr>
        <a:xfrm>
          <a:off x="0" y="0"/>
          <a:ext cx="0" cy="0"/>
          <a:chOff x="0" y="0"/>
          <a:chExt cx="0" cy="0"/>
        </a:xfrm>
      </p:grpSpPr>
      <p:sp>
        <p:nvSpPr>
          <p:cNvPr id="2184" name="Google Shape;2184;g73ebe5debd_0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5" name="Google Shape;2185;g73ebe5debd_0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1" name="Shape 2191"/>
        <p:cNvGrpSpPr/>
        <p:nvPr/>
      </p:nvGrpSpPr>
      <p:grpSpPr>
        <a:xfrm>
          <a:off x="0" y="0"/>
          <a:ext cx="0" cy="0"/>
          <a:chOff x="0" y="0"/>
          <a:chExt cx="0" cy="0"/>
        </a:xfrm>
      </p:grpSpPr>
      <p:sp>
        <p:nvSpPr>
          <p:cNvPr id="2192" name="Google Shape;2192;g73ebe5debd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3" name="Google Shape;2193;g73ebe5debd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0" name="Shape 2200"/>
        <p:cNvGrpSpPr/>
        <p:nvPr/>
      </p:nvGrpSpPr>
      <p:grpSpPr>
        <a:xfrm>
          <a:off x="0" y="0"/>
          <a:ext cx="0" cy="0"/>
          <a:chOff x="0" y="0"/>
          <a:chExt cx="0" cy="0"/>
        </a:xfrm>
      </p:grpSpPr>
      <p:sp>
        <p:nvSpPr>
          <p:cNvPr id="2201" name="Google Shape;2201;g73ebe5debd_0_2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2" name="Google Shape;2202;g73ebe5debd_0_2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3ebe5deb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3ebe5deb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9" name="Shape 2209"/>
        <p:cNvGrpSpPr/>
        <p:nvPr/>
      </p:nvGrpSpPr>
      <p:grpSpPr>
        <a:xfrm>
          <a:off x="0" y="0"/>
          <a:ext cx="0" cy="0"/>
          <a:chOff x="0" y="0"/>
          <a:chExt cx="0" cy="0"/>
        </a:xfrm>
      </p:grpSpPr>
      <p:sp>
        <p:nvSpPr>
          <p:cNvPr id="2210" name="Google Shape;2210;g73ebe5debd_0_2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1" name="Google Shape;2211;g73ebe5debd_0_2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7" name="Shape 2217"/>
        <p:cNvGrpSpPr/>
        <p:nvPr/>
      </p:nvGrpSpPr>
      <p:grpSpPr>
        <a:xfrm>
          <a:off x="0" y="0"/>
          <a:ext cx="0" cy="0"/>
          <a:chOff x="0" y="0"/>
          <a:chExt cx="0" cy="0"/>
        </a:xfrm>
      </p:grpSpPr>
      <p:sp>
        <p:nvSpPr>
          <p:cNvPr id="2218" name="Google Shape;2218;g73ebe5debd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9" name="Google Shape;2219;g73ebe5debd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5" name="Shape 2225"/>
        <p:cNvGrpSpPr/>
        <p:nvPr/>
      </p:nvGrpSpPr>
      <p:grpSpPr>
        <a:xfrm>
          <a:off x="0" y="0"/>
          <a:ext cx="0" cy="0"/>
          <a:chOff x="0" y="0"/>
          <a:chExt cx="0" cy="0"/>
        </a:xfrm>
      </p:grpSpPr>
      <p:sp>
        <p:nvSpPr>
          <p:cNvPr id="2226" name="Google Shape;2226;g73ebe5debd_0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7" name="Google Shape;2227;g73ebe5debd_0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5" name="Shape 2235"/>
        <p:cNvGrpSpPr/>
        <p:nvPr/>
      </p:nvGrpSpPr>
      <p:grpSpPr>
        <a:xfrm>
          <a:off x="0" y="0"/>
          <a:ext cx="0" cy="0"/>
          <a:chOff x="0" y="0"/>
          <a:chExt cx="0" cy="0"/>
        </a:xfrm>
      </p:grpSpPr>
      <p:sp>
        <p:nvSpPr>
          <p:cNvPr id="2236" name="Google Shape;2236;g73ebe5debd_0_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7" name="Google Shape;2237;g73ebe5debd_0_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3" name="Shape 2243"/>
        <p:cNvGrpSpPr/>
        <p:nvPr/>
      </p:nvGrpSpPr>
      <p:grpSpPr>
        <a:xfrm>
          <a:off x="0" y="0"/>
          <a:ext cx="0" cy="0"/>
          <a:chOff x="0" y="0"/>
          <a:chExt cx="0" cy="0"/>
        </a:xfrm>
      </p:grpSpPr>
      <p:sp>
        <p:nvSpPr>
          <p:cNvPr id="2244" name="Google Shape;2244;g73ebe5debd_0_2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5" name="Google Shape;2245;g73ebe5debd_0_2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1" name="Shape 2251"/>
        <p:cNvGrpSpPr/>
        <p:nvPr/>
      </p:nvGrpSpPr>
      <p:grpSpPr>
        <a:xfrm>
          <a:off x="0" y="0"/>
          <a:ext cx="0" cy="0"/>
          <a:chOff x="0" y="0"/>
          <a:chExt cx="0" cy="0"/>
        </a:xfrm>
      </p:grpSpPr>
      <p:sp>
        <p:nvSpPr>
          <p:cNvPr id="2252" name="Google Shape;2252;g73ebe5debd_0_2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3" name="Google Shape;2253;g73ebe5debd_0_2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9" name="Shape 2259"/>
        <p:cNvGrpSpPr/>
        <p:nvPr/>
      </p:nvGrpSpPr>
      <p:grpSpPr>
        <a:xfrm>
          <a:off x="0" y="0"/>
          <a:ext cx="0" cy="0"/>
          <a:chOff x="0" y="0"/>
          <a:chExt cx="0" cy="0"/>
        </a:xfrm>
      </p:grpSpPr>
      <p:sp>
        <p:nvSpPr>
          <p:cNvPr id="2260" name="Google Shape;2260;g73ebe5debd_0_2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1" name="Google Shape;2261;g73ebe5debd_0_2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6" name="Shape 2266"/>
        <p:cNvGrpSpPr/>
        <p:nvPr/>
      </p:nvGrpSpPr>
      <p:grpSpPr>
        <a:xfrm>
          <a:off x="0" y="0"/>
          <a:ext cx="0" cy="0"/>
          <a:chOff x="0" y="0"/>
          <a:chExt cx="0" cy="0"/>
        </a:xfrm>
      </p:grpSpPr>
      <p:sp>
        <p:nvSpPr>
          <p:cNvPr id="2267" name="Google Shape;2267;g73ebe5debd_0_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8" name="Google Shape;2268;g73ebe5debd_0_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4" name="Shape 2274"/>
        <p:cNvGrpSpPr/>
        <p:nvPr/>
      </p:nvGrpSpPr>
      <p:grpSpPr>
        <a:xfrm>
          <a:off x="0" y="0"/>
          <a:ext cx="0" cy="0"/>
          <a:chOff x="0" y="0"/>
          <a:chExt cx="0" cy="0"/>
        </a:xfrm>
      </p:grpSpPr>
      <p:sp>
        <p:nvSpPr>
          <p:cNvPr id="2275" name="Google Shape;2275;g73ebe5debd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6" name="Google Shape;2276;g73ebe5debd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2" name="Shape 2282"/>
        <p:cNvGrpSpPr/>
        <p:nvPr/>
      </p:nvGrpSpPr>
      <p:grpSpPr>
        <a:xfrm>
          <a:off x="0" y="0"/>
          <a:ext cx="0" cy="0"/>
          <a:chOff x="0" y="0"/>
          <a:chExt cx="0" cy="0"/>
        </a:xfrm>
      </p:grpSpPr>
      <p:sp>
        <p:nvSpPr>
          <p:cNvPr id="2283" name="Google Shape;2283;g73ebe5debd_0_2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4" name="Google Shape;2284;g73ebe5debd_0_2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3ebe5deb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3ebe5deb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7" name="Shape 2297"/>
        <p:cNvGrpSpPr/>
        <p:nvPr/>
      </p:nvGrpSpPr>
      <p:grpSpPr>
        <a:xfrm>
          <a:off x="0" y="0"/>
          <a:ext cx="0" cy="0"/>
          <a:chOff x="0" y="0"/>
          <a:chExt cx="0" cy="0"/>
        </a:xfrm>
      </p:grpSpPr>
      <p:sp>
        <p:nvSpPr>
          <p:cNvPr id="2298" name="Google Shape;2298;g73ebe5debd_0_2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9" name="Google Shape;2299;g73ebe5debd_0_2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5" name="Shape 2315"/>
        <p:cNvGrpSpPr/>
        <p:nvPr/>
      </p:nvGrpSpPr>
      <p:grpSpPr>
        <a:xfrm>
          <a:off x="0" y="0"/>
          <a:ext cx="0" cy="0"/>
          <a:chOff x="0" y="0"/>
          <a:chExt cx="0" cy="0"/>
        </a:xfrm>
      </p:grpSpPr>
      <p:sp>
        <p:nvSpPr>
          <p:cNvPr id="2316" name="Google Shape;2316;g73ebe5debd_0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7" name="Google Shape;2317;g73ebe5debd_0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3" name="Shape 2333"/>
        <p:cNvGrpSpPr/>
        <p:nvPr/>
      </p:nvGrpSpPr>
      <p:grpSpPr>
        <a:xfrm>
          <a:off x="0" y="0"/>
          <a:ext cx="0" cy="0"/>
          <a:chOff x="0" y="0"/>
          <a:chExt cx="0" cy="0"/>
        </a:xfrm>
      </p:grpSpPr>
      <p:sp>
        <p:nvSpPr>
          <p:cNvPr id="2334" name="Google Shape;2334;g73ebe5debd_0_2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5" name="Google Shape;2335;g73ebe5debd_0_2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1" name="Shape 2351"/>
        <p:cNvGrpSpPr/>
        <p:nvPr/>
      </p:nvGrpSpPr>
      <p:grpSpPr>
        <a:xfrm>
          <a:off x="0" y="0"/>
          <a:ext cx="0" cy="0"/>
          <a:chOff x="0" y="0"/>
          <a:chExt cx="0" cy="0"/>
        </a:xfrm>
      </p:grpSpPr>
      <p:sp>
        <p:nvSpPr>
          <p:cNvPr id="2352" name="Google Shape;2352;g73ebe5debd_0_2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3" name="Google Shape;2353;g73ebe5debd_0_2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0" name="Shape 2370"/>
        <p:cNvGrpSpPr/>
        <p:nvPr/>
      </p:nvGrpSpPr>
      <p:grpSpPr>
        <a:xfrm>
          <a:off x="0" y="0"/>
          <a:ext cx="0" cy="0"/>
          <a:chOff x="0" y="0"/>
          <a:chExt cx="0" cy="0"/>
        </a:xfrm>
      </p:grpSpPr>
      <p:sp>
        <p:nvSpPr>
          <p:cNvPr id="2371" name="Google Shape;2371;g73ebe5debd_0_2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2" name="Google Shape;2372;g73ebe5debd_0_2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4" name="Shape 2384"/>
        <p:cNvGrpSpPr/>
        <p:nvPr/>
      </p:nvGrpSpPr>
      <p:grpSpPr>
        <a:xfrm>
          <a:off x="0" y="0"/>
          <a:ext cx="0" cy="0"/>
          <a:chOff x="0" y="0"/>
          <a:chExt cx="0" cy="0"/>
        </a:xfrm>
      </p:grpSpPr>
      <p:sp>
        <p:nvSpPr>
          <p:cNvPr id="2385" name="Google Shape;2385;g73ebe5debd_0_2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6" name="Google Shape;2386;g73ebe5debd_0_2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8" name="Shape 2398"/>
        <p:cNvGrpSpPr/>
        <p:nvPr/>
      </p:nvGrpSpPr>
      <p:grpSpPr>
        <a:xfrm>
          <a:off x="0" y="0"/>
          <a:ext cx="0" cy="0"/>
          <a:chOff x="0" y="0"/>
          <a:chExt cx="0" cy="0"/>
        </a:xfrm>
      </p:grpSpPr>
      <p:sp>
        <p:nvSpPr>
          <p:cNvPr id="2399" name="Google Shape;2399;g73ebe5debd_0_2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0" name="Google Shape;2400;g73ebe5debd_0_2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2" name="Shape 2412"/>
        <p:cNvGrpSpPr/>
        <p:nvPr/>
      </p:nvGrpSpPr>
      <p:grpSpPr>
        <a:xfrm>
          <a:off x="0" y="0"/>
          <a:ext cx="0" cy="0"/>
          <a:chOff x="0" y="0"/>
          <a:chExt cx="0" cy="0"/>
        </a:xfrm>
      </p:grpSpPr>
      <p:sp>
        <p:nvSpPr>
          <p:cNvPr id="2413" name="Google Shape;2413;g73ebe5debd_0_2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4" name="Google Shape;2414;g73ebe5debd_0_2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6" name="Shape 2426"/>
        <p:cNvGrpSpPr/>
        <p:nvPr/>
      </p:nvGrpSpPr>
      <p:grpSpPr>
        <a:xfrm>
          <a:off x="0" y="0"/>
          <a:ext cx="0" cy="0"/>
          <a:chOff x="0" y="0"/>
          <a:chExt cx="0" cy="0"/>
        </a:xfrm>
      </p:grpSpPr>
      <p:sp>
        <p:nvSpPr>
          <p:cNvPr id="2427" name="Google Shape;2427;g73ebe5debd_0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8" name="Google Shape;2428;g73ebe5debd_0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1" name="Shape 2441"/>
        <p:cNvGrpSpPr/>
        <p:nvPr/>
      </p:nvGrpSpPr>
      <p:grpSpPr>
        <a:xfrm>
          <a:off x="0" y="0"/>
          <a:ext cx="0" cy="0"/>
          <a:chOff x="0" y="0"/>
          <a:chExt cx="0" cy="0"/>
        </a:xfrm>
      </p:grpSpPr>
      <p:sp>
        <p:nvSpPr>
          <p:cNvPr id="2442" name="Google Shape;2442;g73ebe5debd_0_2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3" name="Google Shape;2443;g73ebe5debd_0_2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3ebe5deb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ebe5deb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6" name="Shape 2456"/>
        <p:cNvGrpSpPr/>
        <p:nvPr/>
      </p:nvGrpSpPr>
      <p:grpSpPr>
        <a:xfrm>
          <a:off x="0" y="0"/>
          <a:ext cx="0" cy="0"/>
          <a:chOff x="0" y="0"/>
          <a:chExt cx="0" cy="0"/>
        </a:xfrm>
      </p:grpSpPr>
      <p:sp>
        <p:nvSpPr>
          <p:cNvPr id="2457" name="Google Shape;2457;g73ebe5debd_0_2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8" name="Google Shape;2458;g73ebe5debd_0_2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2" name="Shape 2472"/>
        <p:cNvGrpSpPr/>
        <p:nvPr/>
      </p:nvGrpSpPr>
      <p:grpSpPr>
        <a:xfrm>
          <a:off x="0" y="0"/>
          <a:ext cx="0" cy="0"/>
          <a:chOff x="0" y="0"/>
          <a:chExt cx="0" cy="0"/>
        </a:xfrm>
      </p:grpSpPr>
      <p:sp>
        <p:nvSpPr>
          <p:cNvPr id="2473" name="Google Shape;2473;g73ebe5debd_0_2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4" name="Google Shape;2474;g73ebe5debd_0_2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0" name="Shape 2480"/>
        <p:cNvGrpSpPr/>
        <p:nvPr/>
      </p:nvGrpSpPr>
      <p:grpSpPr>
        <a:xfrm>
          <a:off x="0" y="0"/>
          <a:ext cx="0" cy="0"/>
          <a:chOff x="0" y="0"/>
          <a:chExt cx="0" cy="0"/>
        </a:xfrm>
      </p:grpSpPr>
      <p:sp>
        <p:nvSpPr>
          <p:cNvPr id="2481" name="Google Shape;2481;g73ebe5debd_0_2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2" name="Google Shape;2482;g73ebe5debd_0_2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9" name="Shape 2489"/>
        <p:cNvGrpSpPr/>
        <p:nvPr/>
      </p:nvGrpSpPr>
      <p:grpSpPr>
        <a:xfrm>
          <a:off x="0" y="0"/>
          <a:ext cx="0" cy="0"/>
          <a:chOff x="0" y="0"/>
          <a:chExt cx="0" cy="0"/>
        </a:xfrm>
      </p:grpSpPr>
      <p:sp>
        <p:nvSpPr>
          <p:cNvPr id="2490" name="Google Shape;2490;g73ebe5debd_0_2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1" name="Google Shape;2491;g73ebe5debd_0_2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7" name="Shape 2497"/>
        <p:cNvGrpSpPr/>
        <p:nvPr/>
      </p:nvGrpSpPr>
      <p:grpSpPr>
        <a:xfrm>
          <a:off x="0" y="0"/>
          <a:ext cx="0" cy="0"/>
          <a:chOff x="0" y="0"/>
          <a:chExt cx="0" cy="0"/>
        </a:xfrm>
      </p:grpSpPr>
      <p:sp>
        <p:nvSpPr>
          <p:cNvPr id="2498" name="Google Shape;2498;g73ebe5debd_0_2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9" name="Google Shape;2499;g73ebe5debd_0_2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5" name="Shape 2505"/>
        <p:cNvGrpSpPr/>
        <p:nvPr/>
      </p:nvGrpSpPr>
      <p:grpSpPr>
        <a:xfrm>
          <a:off x="0" y="0"/>
          <a:ext cx="0" cy="0"/>
          <a:chOff x="0" y="0"/>
          <a:chExt cx="0" cy="0"/>
        </a:xfrm>
      </p:grpSpPr>
      <p:sp>
        <p:nvSpPr>
          <p:cNvPr id="2506" name="Google Shape;2506;g73ebe5debd_0_2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7" name="Google Shape;2507;g73ebe5debd_0_2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3" name="Shape 2513"/>
        <p:cNvGrpSpPr/>
        <p:nvPr/>
      </p:nvGrpSpPr>
      <p:grpSpPr>
        <a:xfrm>
          <a:off x="0" y="0"/>
          <a:ext cx="0" cy="0"/>
          <a:chOff x="0" y="0"/>
          <a:chExt cx="0" cy="0"/>
        </a:xfrm>
      </p:grpSpPr>
      <p:sp>
        <p:nvSpPr>
          <p:cNvPr id="2514" name="Google Shape;2514;g73ebe5debd_0_2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5" name="Google Shape;2515;g73ebe5debd_0_2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1" name="Shape 2521"/>
        <p:cNvGrpSpPr/>
        <p:nvPr/>
      </p:nvGrpSpPr>
      <p:grpSpPr>
        <a:xfrm>
          <a:off x="0" y="0"/>
          <a:ext cx="0" cy="0"/>
          <a:chOff x="0" y="0"/>
          <a:chExt cx="0" cy="0"/>
        </a:xfrm>
      </p:grpSpPr>
      <p:sp>
        <p:nvSpPr>
          <p:cNvPr id="2522" name="Google Shape;2522;g73ebe5debd_0_2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3" name="Google Shape;2523;g73ebe5debd_0_2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0" name="Shape 2530"/>
        <p:cNvGrpSpPr/>
        <p:nvPr/>
      </p:nvGrpSpPr>
      <p:grpSpPr>
        <a:xfrm>
          <a:off x="0" y="0"/>
          <a:ext cx="0" cy="0"/>
          <a:chOff x="0" y="0"/>
          <a:chExt cx="0" cy="0"/>
        </a:xfrm>
      </p:grpSpPr>
      <p:sp>
        <p:nvSpPr>
          <p:cNvPr id="2531" name="Google Shape;2531;g73ebe5debd_0_2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2" name="Google Shape;2532;g73ebe5debd_0_2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8" name="Shape 2538"/>
        <p:cNvGrpSpPr/>
        <p:nvPr/>
      </p:nvGrpSpPr>
      <p:grpSpPr>
        <a:xfrm>
          <a:off x="0" y="0"/>
          <a:ext cx="0" cy="0"/>
          <a:chOff x="0" y="0"/>
          <a:chExt cx="0" cy="0"/>
        </a:xfrm>
      </p:grpSpPr>
      <p:sp>
        <p:nvSpPr>
          <p:cNvPr id="2539" name="Google Shape;2539;g73ebe5debd_0_2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0" name="Google Shape;2540;g73ebe5debd_0_2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3ebe5deb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3ebe5deb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6" name="Shape 2546"/>
        <p:cNvGrpSpPr/>
        <p:nvPr/>
      </p:nvGrpSpPr>
      <p:grpSpPr>
        <a:xfrm>
          <a:off x="0" y="0"/>
          <a:ext cx="0" cy="0"/>
          <a:chOff x="0" y="0"/>
          <a:chExt cx="0" cy="0"/>
        </a:xfrm>
      </p:grpSpPr>
      <p:sp>
        <p:nvSpPr>
          <p:cNvPr id="2547" name="Google Shape;2547;g73ebe5debd_0_2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8" name="Google Shape;2548;g73ebe5debd_0_2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4" name="Shape 2554"/>
        <p:cNvGrpSpPr/>
        <p:nvPr/>
      </p:nvGrpSpPr>
      <p:grpSpPr>
        <a:xfrm>
          <a:off x="0" y="0"/>
          <a:ext cx="0" cy="0"/>
          <a:chOff x="0" y="0"/>
          <a:chExt cx="0" cy="0"/>
        </a:xfrm>
      </p:grpSpPr>
      <p:sp>
        <p:nvSpPr>
          <p:cNvPr id="2555" name="Google Shape;2555;g73ebe5debd_0_2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6" name="Google Shape;2556;g73ebe5debd_0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2" name="Shape 2562"/>
        <p:cNvGrpSpPr/>
        <p:nvPr/>
      </p:nvGrpSpPr>
      <p:grpSpPr>
        <a:xfrm>
          <a:off x="0" y="0"/>
          <a:ext cx="0" cy="0"/>
          <a:chOff x="0" y="0"/>
          <a:chExt cx="0" cy="0"/>
        </a:xfrm>
      </p:grpSpPr>
      <p:sp>
        <p:nvSpPr>
          <p:cNvPr id="2563" name="Google Shape;2563;g73ebe5debd_0_2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4" name="Google Shape;2564;g73ebe5debd_0_2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0" name="Shape 2570"/>
        <p:cNvGrpSpPr/>
        <p:nvPr/>
      </p:nvGrpSpPr>
      <p:grpSpPr>
        <a:xfrm>
          <a:off x="0" y="0"/>
          <a:ext cx="0" cy="0"/>
          <a:chOff x="0" y="0"/>
          <a:chExt cx="0" cy="0"/>
        </a:xfrm>
      </p:grpSpPr>
      <p:sp>
        <p:nvSpPr>
          <p:cNvPr id="2571" name="Google Shape;2571;g73ebe5debd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2" name="Google Shape;2572;g73ebe5debd_0_2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8" name="Shape 2578"/>
        <p:cNvGrpSpPr/>
        <p:nvPr/>
      </p:nvGrpSpPr>
      <p:grpSpPr>
        <a:xfrm>
          <a:off x="0" y="0"/>
          <a:ext cx="0" cy="0"/>
          <a:chOff x="0" y="0"/>
          <a:chExt cx="0" cy="0"/>
        </a:xfrm>
      </p:grpSpPr>
      <p:sp>
        <p:nvSpPr>
          <p:cNvPr id="2579" name="Google Shape;2579;g73ebe5debd_0_2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0" name="Google Shape;2580;g73ebe5debd_0_2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8" name="Shape 2588"/>
        <p:cNvGrpSpPr/>
        <p:nvPr/>
      </p:nvGrpSpPr>
      <p:grpSpPr>
        <a:xfrm>
          <a:off x="0" y="0"/>
          <a:ext cx="0" cy="0"/>
          <a:chOff x="0" y="0"/>
          <a:chExt cx="0" cy="0"/>
        </a:xfrm>
      </p:grpSpPr>
      <p:sp>
        <p:nvSpPr>
          <p:cNvPr id="2589" name="Google Shape;2589;g73ebe5debd_0_2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0" name="Google Shape;2590;g73ebe5debd_0_2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6" name="Shape 2596"/>
        <p:cNvGrpSpPr/>
        <p:nvPr/>
      </p:nvGrpSpPr>
      <p:grpSpPr>
        <a:xfrm>
          <a:off x="0" y="0"/>
          <a:ext cx="0" cy="0"/>
          <a:chOff x="0" y="0"/>
          <a:chExt cx="0" cy="0"/>
        </a:xfrm>
      </p:grpSpPr>
      <p:sp>
        <p:nvSpPr>
          <p:cNvPr id="2597" name="Google Shape;2597;g6ae82da9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8" name="Google Shape;2598;g6ae82da9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3" name="Shape 2603"/>
        <p:cNvGrpSpPr/>
        <p:nvPr/>
      </p:nvGrpSpPr>
      <p:grpSpPr>
        <a:xfrm>
          <a:off x="0" y="0"/>
          <a:ext cx="0" cy="0"/>
          <a:chOff x="0" y="0"/>
          <a:chExt cx="0" cy="0"/>
        </a:xfrm>
      </p:grpSpPr>
      <p:sp>
        <p:nvSpPr>
          <p:cNvPr id="2604" name="Google Shape;2604;g6ae82da9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5" name="Google Shape;2605;g6ae82da9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1" name="Shape 2611"/>
        <p:cNvGrpSpPr/>
        <p:nvPr/>
      </p:nvGrpSpPr>
      <p:grpSpPr>
        <a:xfrm>
          <a:off x="0" y="0"/>
          <a:ext cx="0" cy="0"/>
          <a:chOff x="0" y="0"/>
          <a:chExt cx="0" cy="0"/>
        </a:xfrm>
      </p:grpSpPr>
      <p:sp>
        <p:nvSpPr>
          <p:cNvPr id="2612" name="Google Shape;2612;g6b0b0701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3" name="Google Shape;2613;g6b0b0701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9" name="Shape 2619"/>
        <p:cNvGrpSpPr/>
        <p:nvPr/>
      </p:nvGrpSpPr>
      <p:grpSpPr>
        <a:xfrm>
          <a:off x="0" y="0"/>
          <a:ext cx="0" cy="0"/>
          <a:chOff x="0" y="0"/>
          <a:chExt cx="0" cy="0"/>
        </a:xfrm>
      </p:grpSpPr>
      <p:sp>
        <p:nvSpPr>
          <p:cNvPr id="2620" name="Google Shape;2620;g6b0b0701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1" name="Google Shape;2621;g6b0b0701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3ebe5deb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3ebe5deb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7" name="Shape 2627"/>
        <p:cNvGrpSpPr/>
        <p:nvPr/>
      </p:nvGrpSpPr>
      <p:grpSpPr>
        <a:xfrm>
          <a:off x="0" y="0"/>
          <a:ext cx="0" cy="0"/>
          <a:chOff x="0" y="0"/>
          <a:chExt cx="0" cy="0"/>
        </a:xfrm>
      </p:grpSpPr>
      <p:sp>
        <p:nvSpPr>
          <p:cNvPr id="2628" name="Google Shape;2628;g6b0b07010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9" name="Google Shape;2629;g6b0b07010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5" name="Shape 2635"/>
        <p:cNvGrpSpPr/>
        <p:nvPr/>
      </p:nvGrpSpPr>
      <p:grpSpPr>
        <a:xfrm>
          <a:off x="0" y="0"/>
          <a:ext cx="0" cy="0"/>
          <a:chOff x="0" y="0"/>
          <a:chExt cx="0" cy="0"/>
        </a:xfrm>
      </p:grpSpPr>
      <p:sp>
        <p:nvSpPr>
          <p:cNvPr id="2636" name="Google Shape;2636;g6b0b0701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7" name="Google Shape;2637;g6b0b0701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3" name="Shape 2643"/>
        <p:cNvGrpSpPr/>
        <p:nvPr/>
      </p:nvGrpSpPr>
      <p:grpSpPr>
        <a:xfrm>
          <a:off x="0" y="0"/>
          <a:ext cx="0" cy="0"/>
          <a:chOff x="0" y="0"/>
          <a:chExt cx="0" cy="0"/>
        </a:xfrm>
      </p:grpSpPr>
      <p:sp>
        <p:nvSpPr>
          <p:cNvPr id="2644" name="Google Shape;2644;g6b0b0701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5" name="Google Shape;2645;g6b0b0701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1" name="Shape 2651"/>
        <p:cNvGrpSpPr/>
        <p:nvPr/>
      </p:nvGrpSpPr>
      <p:grpSpPr>
        <a:xfrm>
          <a:off x="0" y="0"/>
          <a:ext cx="0" cy="0"/>
          <a:chOff x="0" y="0"/>
          <a:chExt cx="0" cy="0"/>
        </a:xfrm>
      </p:grpSpPr>
      <p:sp>
        <p:nvSpPr>
          <p:cNvPr id="2652" name="Google Shape;2652;g6b0b07010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3" name="Google Shape;2653;g6b0b07010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9" name="Shape 2659"/>
        <p:cNvGrpSpPr/>
        <p:nvPr/>
      </p:nvGrpSpPr>
      <p:grpSpPr>
        <a:xfrm>
          <a:off x="0" y="0"/>
          <a:ext cx="0" cy="0"/>
          <a:chOff x="0" y="0"/>
          <a:chExt cx="0" cy="0"/>
        </a:xfrm>
      </p:grpSpPr>
      <p:sp>
        <p:nvSpPr>
          <p:cNvPr id="2660" name="Google Shape;2660;g6b0b0701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1" name="Google Shape;2661;g6b0b0701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6" name="Shape 2666"/>
        <p:cNvGrpSpPr/>
        <p:nvPr/>
      </p:nvGrpSpPr>
      <p:grpSpPr>
        <a:xfrm>
          <a:off x="0" y="0"/>
          <a:ext cx="0" cy="0"/>
          <a:chOff x="0" y="0"/>
          <a:chExt cx="0" cy="0"/>
        </a:xfrm>
      </p:grpSpPr>
      <p:sp>
        <p:nvSpPr>
          <p:cNvPr id="2667" name="Google Shape;2667;g6b0b07010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8" name="Google Shape;2668;g6b0b07010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4" name="Shape 2674"/>
        <p:cNvGrpSpPr/>
        <p:nvPr/>
      </p:nvGrpSpPr>
      <p:grpSpPr>
        <a:xfrm>
          <a:off x="0" y="0"/>
          <a:ext cx="0" cy="0"/>
          <a:chOff x="0" y="0"/>
          <a:chExt cx="0" cy="0"/>
        </a:xfrm>
      </p:grpSpPr>
      <p:sp>
        <p:nvSpPr>
          <p:cNvPr id="2675" name="Google Shape;2675;g6b0b07010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6" name="Google Shape;2676;g6b0b07010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2" name="Shape 2682"/>
        <p:cNvGrpSpPr/>
        <p:nvPr/>
      </p:nvGrpSpPr>
      <p:grpSpPr>
        <a:xfrm>
          <a:off x="0" y="0"/>
          <a:ext cx="0" cy="0"/>
          <a:chOff x="0" y="0"/>
          <a:chExt cx="0" cy="0"/>
        </a:xfrm>
      </p:grpSpPr>
      <p:sp>
        <p:nvSpPr>
          <p:cNvPr id="2683" name="Google Shape;2683;g6b0b07010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4" name="Google Shape;2684;g6b0b07010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0" name="Shape 2690"/>
        <p:cNvGrpSpPr/>
        <p:nvPr/>
      </p:nvGrpSpPr>
      <p:grpSpPr>
        <a:xfrm>
          <a:off x="0" y="0"/>
          <a:ext cx="0" cy="0"/>
          <a:chOff x="0" y="0"/>
          <a:chExt cx="0" cy="0"/>
        </a:xfrm>
      </p:grpSpPr>
      <p:sp>
        <p:nvSpPr>
          <p:cNvPr id="2691" name="Google Shape;2691;g6b1971c6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2" name="Google Shape;2692;g6b1971c6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8" name="Shape 2698"/>
        <p:cNvGrpSpPr/>
        <p:nvPr/>
      </p:nvGrpSpPr>
      <p:grpSpPr>
        <a:xfrm>
          <a:off x="0" y="0"/>
          <a:ext cx="0" cy="0"/>
          <a:chOff x="0" y="0"/>
          <a:chExt cx="0" cy="0"/>
        </a:xfrm>
      </p:grpSpPr>
      <p:sp>
        <p:nvSpPr>
          <p:cNvPr id="2699" name="Google Shape;2699;g6b1971c65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0" name="Google Shape;2700;g6b1971c6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73ebe5de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3ebe5de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73ebe5deb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3ebe5deb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5" name="Shape 2705"/>
        <p:cNvGrpSpPr/>
        <p:nvPr/>
      </p:nvGrpSpPr>
      <p:grpSpPr>
        <a:xfrm>
          <a:off x="0" y="0"/>
          <a:ext cx="0" cy="0"/>
          <a:chOff x="0" y="0"/>
          <a:chExt cx="0" cy="0"/>
        </a:xfrm>
      </p:grpSpPr>
      <p:sp>
        <p:nvSpPr>
          <p:cNvPr id="2706" name="Google Shape;2706;g6b1971c6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7" name="Google Shape;2707;g6b1971c6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3" name="Shape 2713"/>
        <p:cNvGrpSpPr/>
        <p:nvPr/>
      </p:nvGrpSpPr>
      <p:grpSpPr>
        <a:xfrm>
          <a:off x="0" y="0"/>
          <a:ext cx="0" cy="0"/>
          <a:chOff x="0" y="0"/>
          <a:chExt cx="0" cy="0"/>
        </a:xfrm>
      </p:grpSpPr>
      <p:sp>
        <p:nvSpPr>
          <p:cNvPr id="2714" name="Google Shape;2714;g6b1971c6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5" name="Google Shape;2715;g6b1971c6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1" name="Shape 2721"/>
        <p:cNvGrpSpPr/>
        <p:nvPr/>
      </p:nvGrpSpPr>
      <p:grpSpPr>
        <a:xfrm>
          <a:off x="0" y="0"/>
          <a:ext cx="0" cy="0"/>
          <a:chOff x="0" y="0"/>
          <a:chExt cx="0" cy="0"/>
        </a:xfrm>
      </p:grpSpPr>
      <p:sp>
        <p:nvSpPr>
          <p:cNvPr id="2722" name="Google Shape;2722;g6b1971c65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3" name="Google Shape;2723;g6b1971c65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9" name="Shape 2729"/>
        <p:cNvGrpSpPr/>
        <p:nvPr/>
      </p:nvGrpSpPr>
      <p:grpSpPr>
        <a:xfrm>
          <a:off x="0" y="0"/>
          <a:ext cx="0" cy="0"/>
          <a:chOff x="0" y="0"/>
          <a:chExt cx="0" cy="0"/>
        </a:xfrm>
      </p:grpSpPr>
      <p:sp>
        <p:nvSpPr>
          <p:cNvPr id="2730" name="Google Shape;2730;g6b1971c65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1" name="Google Shape;2731;g6b1971c6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7" name="Shape 2737"/>
        <p:cNvGrpSpPr/>
        <p:nvPr/>
      </p:nvGrpSpPr>
      <p:grpSpPr>
        <a:xfrm>
          <a:off x="0" y="0"/>
          <a:ext cx="0" cy="0"/>
          <a:chOff x="0" y="0"/>
          <a:chExt cx="0" cy="0"/>
        </a:xfrm>
      </p:grpSpPr>
      <p:sp>
        <p:nvSpPr>
          <p:cNvPr id="2738" name="Google Shape;2738;g6b1971c6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9" name="Google Shape;2739;g6b1971c6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5" name="Shape 2745"/>
        <p:cNvGrpSpPr/>
        <p:nvPr/>
      </p:nvGrpSpPr>
      <p:grpSpPr>
        <a:xfrm>
          <a:off x="0" y="0"/>
          <a:ext cx="0" cy="0"/>
          <a:chOff x="0" y="0"/>
          <a:chExt cx="0" cy="0"/>
        </a:xfrm>
      </p:grpSpPr>
      <p:sp>
        <p:nvSpPr>
          <p:cNvPr id="2746" name="Google Shape;2746;g6b1971c65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7" name="Google Shape;2747;g6b1971c65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3" name="Shape 2753"/>
        <p:cNvGrpSpPr/>
        <p:nvPr/>
      </p:nvGrpSpPr>
      <p:grpSpPr>
        <a:xfrm>
          <a:off x="0" y="0"/>
          <a:ext cx="0" cy="0"/>
          <a:chOff x="0" y="0"/>
          <a:chExt cx="0" cy="0"/>
        </a:xfrm>
      </p:grpSpPr>
      <p:sp>
        <p:nvSpPr>
          <p:cNvPr id="2754" name="Google Shape;2754;g6b1971c65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5" name="Google Shape;2755;g6b1971c65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0" name="Shape 2760"/>
        <p:cNvGrpSpPr/>
        <p:nvPr/>
      </p:nvGrpSpPr>
      <p:grpSpPr>
        <a:xfrm>
          <a:off x="0" y="0"/>
          <a:ext cx="0" cy="0"/>
          <a:chOff x="0" y="0"/>
          <a:chExt cx="0" cy="0"/>
        </a:xfrm>
      </p:grpSpPr>
      <p:sp>
        <p:nvSpPr>
          <p:cNvPr id="2761" name="Google Shape;2761;g6b1971c6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2" name="Google Shape;2762;g6b1971c6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7" name="Shape 2767"/>
        <p:cNvGrpSpPr/>
        <p:nvPr/>
      </p:nvGrpSpPr>
      <p:grpSpPr>
        <a:xfrm>
          <a:off x="0" y="0"/>
          <a:ext cx="0" cy="0"/>
          <a:chOff x="0" y="0"/>
          <a:chExt cx="0" cy="0"/>
        </a:xfrm>
      </p:grpSpPr>
      <p:sp>
        <p:nvSpPr>
          <p:cNvPr id="2768" name="Google Shape;2768;g6b1971c65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9" name="Google Shape;2769;g6b1971c65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4" name="Shape 2774"/>
        <p:cNvGrpSpPr/>
        <p:nvPr/>
      </p:nvGrpSpPr>
      <p:grpSpPr>
        <a:xfrm>
          <a:off x="0" y="0"/>
          <a:ext cx="0" cy="0"/>
          <a:chOff x="0" y="0"/>
          <a:chExt cx="0" cy="0"/>
        </a:xfrm>
      </p:grpSpPr>
      <p:sp>
        <p:nvSpPr>
          <p:cNvPr id="2775" name="Google Shape;2775;g6b1971c6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6" name="Google Shape;2776;g6b1971c6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3ebe5deb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3ebe5deb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1" name="Shape 2781"/>
        <p:cNvGrpSpPr/>
        <p:nvPr/>
      </p:nvGrpSpPr>
      <p:grpSpPr>
        <a:xfrm>
          <a:off x="0" y="0"/>
          <a:ext cx="0" cy="0"/>
          <a:chOff x="0" y="0"/>
          <a:chExt cx="0" cy="0"/>
        </a:xfrm>
      </p:grpSpPr>
      <p:sp>
        <p:nvSpPr>
          <p:cNvPr id="2782" name="Google Shape;2782;g6b1971c65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3" name="Google Shape;2783;g6b1971c65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8" name="Shape 2788"/>
        <p:cNvGrpSpPr/>
        <p:nvPr/>
      </p:nvGrpSpPr>
      <p:grpSpPr>
        <a:xfrm>
          <a:off x="0" y="0"/>
          <a:ext cx="0" cy="0"/>
          <a:chOff x="0" y="0"/>
          <a:chExt cx="0" cy="0"/>
        </a:xfrm>
      </p:grpSpPr>
      <p:sp>
        <p:nvSpPr>
          <p:cNvPr id="2789" name="Google Shape;2789;g6b1971c65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0" name="Google Shape;2790;g6b1971c65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5" name="Shape 2795"/>
        <p:cNvGrpSpPr/>
        <p:nvPr/>
      </p:nvGrpSpPr>
      <p:grpSpPr>
        <a:xfrm>
          <a:off x="0" y="0"/>
          <a:ext cx="0" cy="0"/>
          <a:chOff x="0" y="0"/>
          <a:chExt cx="0" cy="0"/>
        </a:xfrm>
      </p:grpSpPr>
      <p:sp>
        <p:nvSpPr>
          <p:cNvPr id="2796" name="Google Shape;2796;g6b1971c65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7" name="Google Shape;2797;g6b1971c65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2" name="Shape 2802"/>
        <p:cNvGrpSpPr/>
        <p:nvPr/>
      </p:nvGrpSpPr>
      <p:grpSpPr>
        <a:xfrm>
          <a:off x="0" y="0"/>
          <a:ext cx="0" cy="0"/>
          <a:chOff x="0" y="0"/>
          <a:chExt cx="0" cy="0"/>
        </a:xfrm>
      </p:grpSpPr>
      <p:sp>
        <p:nvSpPr>
          <p:cNvPr id="2803" name="Google Shape;2803;g6b1971c65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4" name="Google Shape;2804;g6b1971c65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9" name="Shape 2809"/>
        <p:cNvGrpSpPr/>
        <p:nvPr/>
      </p:nvGrpSpPr>
      <p:grpSpPr>
        <a:xfrm>
          <a:off x="0" y="0"/>
          <a:ext cx="0" cy="0"/>
          <a:chOff x="0" y="0"/>
          <a:chExt cx="0" cy="0"/>
        </a:xfrm>
      </p:grpSpPr>
      <p:sp>
        <p:nvSpPr>
          <p:cNvPr id="2810" name="Google Shape;2810;g6b1971c65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1" name="Google Shape;2811;g6b1971c6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7" name="Shape 2817"/>
        <p:cNvGrpSpPr/>
        <p:nvPr/>
      </p:nvGrpSpPr>
      <p:grpSpPr>
        <a:xfrm>
          <a:off x="0" y="0"/>
          <a:ext cx="0" cy="0"/>
          <a:chOff x="0" y="0"/>
          <a:chExt cx="0" cy="0"/>
        </a:xfrm>
      </p:grpSpPr>
      <p:sp>
        <p:nvSpPr>
          <p:cNvPr id="2818" name="Google Shape;2818;g6b1971c65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9" name="Google Shape;2819;g6b1971c65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5" name="Shape 2825"/>
        <p:cNvGrpSpPr/>
        <p:nvPr/>
      </p:nvGrpSpPr>
      <p:grpSpPr>
        <a:xfrm>
          <a:off x="0" y="0"/>
          <a:ext cx="0" cy="0"/>
          <a:chOff x="0" y="0"/>
          <a:chExt cx="0" cy="0"/>
        </a:xfrm>
      </p:grpSpPr>
      <p:sp>
        <p:nvSpPr>
          <p:cNvPr id="2826" name="Google Shape;2826;g6b1971c65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7" name="Google Shape;2827;g6b1971c65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3ebe5deb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3ebe5deb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3ebe5deb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3ebe5deb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73ebe5deb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3ebe5deb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73ebe5deb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3ebe5deb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73ebe5deb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3ebe5deb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73ebe5deb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3ebe5deb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73ebe5deb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3ebe5deb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73ebe5debd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3ebe5debd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3ebe5deb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3ebe5deb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73ebe5deb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3ebe5deb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73ebe5deb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3ebe5deb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73ebe5deb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3ebe5deb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73ebe5deb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3ebe5deb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g73ebe5deb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3ebe5deb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73ebe5deb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73ebe5deb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g73ebe5debd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73ebe5debd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73ebe5debd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73ebe5debd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73ebe5debd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73ebe5debd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73ebe5debd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73ebe5debd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3ebe5deb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3ebe5deb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g73ebe5debd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73ebe5debd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g73ebe5debd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73ebe5debd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g73ebe5deb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73ebe5deb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Google Shape;651;g73ebe5debd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73ebe5debd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g73ebe5deb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73ebe5deb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Google Shape;717;g73ebe5debd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73ebe5debd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9" name="Shape 749"/>
        <p:cNvGrpSpPr/>
        <p:nvPr/>
      </p:nvGrpSpPr>
      <p:grpSpPr>
        <a:xfrm>
          <a:off x="0" y="0"/>
          <a:ext cx="0" cy="0"/>
          <a:chOff x="0" y="0"/>
          <a:chExt cx="0" cy="0"/>
        </a:xfrm>
      </p:grpSpPr>
      <p:sp>
        <p:nvSpPr>
          <p:cNvPr id="750" name="Google Shape;750;g73ebe5debd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73ebe5debd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2" name="Shape 782"/>
        <p:cNvGrpSpPr/>
        <p:nvPr/>
      </p:nvGrpSpPr>
      <p:grpSpPr>
        <a:xfrm>
          <a:off x="0" y="0"/>
          <a:ext cx="0" cy="0"/>
          <a:chOff x="0" y="0"/>
          <a:chExt cx="0" cy="0"/>
        </a:xfrm>
      </p:grpSpPr>
      <p:sp>
        <p:nvSpPr>
          <p:cNvPr id="783" name="Google Shape;783;g73ebe5deb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73ebe5deb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1" name="Shape 791"/>
        <p:cNvGrpSpPr/>
        <p:nvPr/>
      </p:nvGrpSpPr>
      <p:grpSpPr>
        <a:xfrm>
          <a:off x="0" y="0"/>
          <a:ext cx="0" cy="0"/>
          <a:chOff x="0" y="0"/>
          <a:chExt cx="0" cy="0"/>
        </a:xfrm>
      </p:grpSpPr>
      <p:sp>
        <p:nvSpPr>
          <p:cNvPr id="792" name="Google Shape;792;g73ebe5debd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73ebe5debd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9" name="Shape 799"/>
        <p:cNvGrpSpPr/>
        <p:nvPr/>
      </p:nvGrpSpPr>
      <p:grpSpPr>
        <a:xfrm>
          <a:off x="0" y="0"/>
          <a:ext cx="0" cy="0"/>
          <a:chOff x="0" y="0"/>
          <a:chExt cx="0" cy="0"/>
        </a:xfrm>
      </p:grpSpPr>
      <p:sp>
        <p:nvSpPr>
          <p:cNvPr id="800" name="Google Shape;800;g73ebe5debd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73ebe5debd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3ebe5de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3ebe5de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7" name="Shape 807"/>
        <p:cNvGrpSpPr/>
        <p:nvPr/>
      </p:nvGrpSpPr>
      <p:grpSpPr>
        <a:xfrm>
          <a:off x="0" y="0"/>
          <a:ext cx="0" cy="0"/>
          <a:chOff x="0" y="0"/>
          <a:chExt cx="0" cy="0"/>
        </a:xfrm>
      </p:grpSpPr>
      <p:sp>
        <p:nvSpPr>
          <p:cNvPr id="808" name="Google Shape;808;g73ebe5debd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73ebe5debd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Google Shape;816;g73ebe5deb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73ebe5deb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3" name="Shape 823"/>
        <p:cNvGrpSpPr/>
        <p:nvPr/>
      </p:nvGrpSpPr>
      <p:grpSpPr>
        <a:xfrm>
          <a:off x="0" y="0"/>
          <a:ext cx="0" cy="0"/>
          <a:chOff x="0" y="0"/>
          <a:chExt cx="0" cy="0"/>
        </a:xfrm>
      </p:grpSpPr>
      <p:sp>
        <p:nvSpPr>
          <p:cNvPr id="824" name="Google Shape;824;g73ebe5debd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73ebe5debd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1" name="Shape 831"/>
        <p:cNvGrpSpPr/>
        <p:nvPr/>
      </p:nvGrpSpPr>
      <p:grpSpPr>
        <a:xfrm>
          <a:off x="0" y="0"/>
          <a:ext cx="0" cy="0"/>
          <a:chOff x="0" y="0"/>
          <a:chExt cx="0" cy="0"/>
        </a:xfrm>
      </p:grpSpPr>
      <p:sp>
        <p:nvSpPr>
          <p:cNvPr id="832" name="Google Shape;832;g73ebe5debd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73ebe5debd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9" name="Shape 839"/>
        <p:cNvGrpSpPr/>
        <p:nvPr/>
      </p:nvGrpSpPr>
      <p:grpSpPr>
        <a:xfrm>
          <a:off x="0" y="0"/>
          <a:ext cx="0" cy="0"/>
          <a:chOff x="0" y="0"/>
          <a:chExt cx="0" cy="0"/>
        </a:xfrm>
      </p:grpSpPr>
      <p:sp>
        <p:nvSpPr>
          <p:cNvPr id="840" name="Google Shape;840;g73ebe5deb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73ebe5deb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Google Shape;848;g73ebe5debd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73ebe5debd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5" name="Shape 855"/>
        <p:cNvGrpSpPr/>
        <p:nvPr/>
      </p:nvGrpSpPr>
      <p:grpSpPr>
        <a:xfrm>
          <a:off x="0" y="0"/>
          <a:ext cx="0" cy="0"/>
          <a:chOff x="0" y="0"/>
          <a:chExt cx="0" cy="0"/>
        </a:xfrm>
      </p:grpSpPr>
      <p:sp>
        <p:nvSpPr>
          <p:cNvPr id="856" name="Google Shape;856;g73ebe5debd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73ebe5debd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3" name="Shape 863"/>
        <p:cNvGrpSpPr/>
        <p:nvPr/>
      </p:nvGrpSpPr>
      <p:grpSpPr>
        <a:xfrm>
          <a:off x="0" y="0"/>
          <a:ext cx="0" cy="0"/>
          <a:chOff x="0" y="0"/>
          <a:chExt cx="0" cy="0"/>
        </a:xfrm>
      </p:grpSpPr>
      <p:sp>
        <p:nvSpPr>
          <p:cNvPr id="864" name="Google Shape;864;g73ebe5debd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73ebe5debd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1" name="Shape 871"/>
        <p:cNvGrpSpPr/>
        <p:nvPr/>
      </p:nvGrpSpPr>
      <p:grpSpPr>
        <a:xfrm>
          <a:off x="0" y="0"/>
          <a:ext cx="0" cy="0"/>
          <a:chOff x="0" y="0"/>
          <a:chExt cx="0" cy="0"/>
        </a:xfrm>
      </p:grpSpPr>
      <p:sp>
        <p:nvSpPr>
          <p:cNvPr id="872" name="Google Shape;872;g73ebe5debd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73ebe5debd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9" name="Shape 879"/>
        <p:cNvGrpSpPr/>
        <p:nvPr/>
      </p:nvGrpSpPr>
      <p:grpSpPr>
        <a:xfrm>
          <a:off x="0" y="0"/>
          <a:ext cx="0" cy="0"/>
          <a:chOff x="0" y="0"/>
          <a:chExt cx="0" cy="0"/>
        </a:xfrm>
      </p:grpSpPr>
      <p:sp>
        <p:nvSpPr>
          <p:cNvPr id="880" name="Google Shape;880;g73ebe5debd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73ebe5debd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3ebe5de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ebe5de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0" name="Shape 900"/>
        <p:cNvGrpSpPr/>
        <p:nvPr/>
      </p:nvGrpSpPr>
      <p:grpSpPr>
        <a:xfrm>
          <a:off x="0" y="0"/>
          <a:ext cx="0" cy="0"/>
          <a:chOff x="0" y="0"/>
          <a:chExt cx="0" cy="0"/>
        </a:xfrm>
      </p:grpSpPr>
      <p:sp>
        <p:nvSpPr>
          <p:cNvPr id="901" name="Google Shape;901;g73ebe5debd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73ebe5debd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1" name="Shape 921"/>
        <p:cNvGrpSpPr/>
        <p:nvPr/>
      </p:nvGrpSpPr>
      <p:grpSpPr>
        <a:xfrm>
          <a:off x="0" y="0"/>
          <a:ext cx="0" cy="0"/>
          <a:chOff x="0" y="0"/>
          <a:chExt cx="0" cy="0"/>
        </a:xfrm>
      </p:grpSpPr>
      <p:sp>
        <p:nvSpPr>
          <p:cNvPr id="922" name="Google Shape;922;g73ebe5debd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73ebe5debd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9" name="Shape 929"/>
        <p:cNvGrpSpPr/>
        <p:nvPr/>
      </p:nvGrpSpPr>
      <p:grpSpPr>
        <a:xfrm>
          <a:off x="0" y="0"/>
          <a:ext cx="0" cy="0"/>
          <a:chOff x="0" y="0"/>
          <a:chExt cx="0" cy="0"/>
        </a:xfrm>
      </p:grpSpPr>
      <p:sp>
        <p:nvSpPr>
          <p:cNvPr id="930" name="Google Shape;930;g73ebe5debd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73ebe5debd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5" name="Shape 945"/>
        <p:cNvGrpSpPr/>
        <p:nvPr/>
      </p:nvGrpSpPr>
      <p:grpSpPr>
        <a:xfrm>
          <a:off x="0" y="0"/>
          <a:ext cx="0" cy="0"/>
          <a:chOff x="0" y="0"/>
          <a:chExt cx="0" cy="0"/>
        </a:xfrm>
      </p:grpSpPr>
      <p:sp>
        <p:nvSpPr>
          <p:cNvPr id="946" name="Google Shape;946;g73ebe5debd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73ebe5debd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1" name="Shape 961"/>
        <p:cNvGrpSpPr/>
        <p:nvPr/>
      </p:nvGrpSpPr>
      <p:grpSpPr>
        <a:xfrm>
          <a:off x="0" y="0"/>
          <a:ext cx="0" cy="0"/>
          <a:chOff x="0" y="0"/>
          <a:chExt cx="0" cy="0"/>
        </a:xfrm>
      </p:grpSpPr>
      <p:sp>
        <p:nvSpPr>
          <p:cNvPr id="962" name="Google Shape;962;g73ebe5debd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73ebe5debd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7" name="Shape 977"/>
        <p:cNvGrpSpPr/>
        <p:nvPr/>
      </p:nvGrpSpPr>
      <p:grpSpPr>
        <a:xfrm>
          <a:off x="0" y="0"/>
          <a:ext cx="0" cy="0"/>
          <a:chOff x="0" y="0"/>
          <a:chExt cx="0" cy="0"/>
        </a:xfrm>
      </p:grpSpPr>
      <p:sp>
        <p:nvSpPr>
          <p:cNvPr id="978" name="Google Shape;978;g73ebe5debd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73ebe5debd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3" name="Shape 993"/>
        <p:cNvGrpSpPr/>
        <p:nvPr/>
      </p:nvGrpSpPr>
      <p:grpSpPr>
        <a:xfrm>
          <a:off x="0" y="0"/>
          <a:ext cx="0" cy="0"/>
          <a:chOff x="0" y="0"/>
          <a:chExt cx="0" cy="0"/>
        </a:xfrm>
      </p:grpSpPr>
      <p:sp>
        <p:nvSpPr>
          <p:cNvPr id="994" name="Google Shape;994;g73ebe5debd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73ebe5debd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0" name="Shape 1010"/>
        <p:cNvGrpSpPr/>
        <p:nvPr/>
      </p:nvGrpSpPr>
      <p:grpSpPr>
        <a:xfrm>
          <a:off x="0" y="0"/>
          <a:ext cx="0" cy="0"/>
          <a:chOff x="0" y="0"/>
          <a:chExt cx="0" cy="0"/>
        </a:xfrm>
      </p:grpSpPr>
      <p:sp>
        <p:nvSpPr>
          <p:cNvPr id="1011" name="Google Shape;1011;g73ebe5debd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73ebe5debd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7" name="Shape 1027"/>
        <p:cNvGrpSpPr/>
        <p:nvPr/>
      </p:nvGrpSpPr>
      <p:grpSpPr>
        <a:xfrm>
          <a:off x="0" y="0"/>
          <a:ext cx="0" cy="0"/>
          <a:chOff x="0" y="0"/>
          <a:chExt cx="0" cy="0"/>
        </a:xfrm>
      </p:grpSpPr>
      <p:sp>
        <p:nvSpPr>
          <p:cNvPr id="1028" name="Google Shape;1028;g73ebe5debd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73ebe5debd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5" name="Shape 1045"/>
        <p:cNvGrpSpPr/>
        <p:nvPr/>
      </p:nvGrpSpPr>
      <p:grpSpPr>
        <a:xfrm>
          <a:off x="0" y="0"/>
          <a:ext cx="0" cy="0"/>
          <a:chOff x="0" y="0"/>
          <a:chExt cx="0" cy="0"/>
        </a:xfrm>
      </p:grpSpPr>
      <p:sp>
        <p:nvSpPr>
          <p:cNvPr id="1046" name="Google Shape;1046;g73ebe5debd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73ebe5debd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3ebe5deb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3ebe5deb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3" name="Shape 1063"/>
        <p:cNvGrpSpPr/>
        <p:nvPr/>
      </p:nvGrpSpPr>
      <p:grpSpPr>
        <a:xfrm>
          <a:off x="0" y="0"/>
          <a:ext cx="0" cy="0"/>
          <a:chOff x="0" y="0"/>
          <a:chExt cx="0" cy="0"/>
        </a:xfrm>
      </p:grpSpPr>
      <p:sp>
        <p:nvSpPr>
          <p:cNvPr id="1064" name="Google Shape;1064;g73ebe5debd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73ebe5debd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1" name="Shape 1081"/>
        <p:cNvGrpSpPr/>
        <p:nvPr/>
      </p:nvGrpSpPr>
      <p:grpSpPr>
        <a:xfrm>
          <a:off x="0" y="0"/>
          <a:ext cx="0" cy="0"/>
          <a:chOff x="0" y="0"/>
          <a:chExt cx="0" cy="0"/>
        </a:xfrm>
      </p:grpSpPr>
      <p:sp>
        <p:nvSpPr>
          <p:cNvPr id="1082" name="Google Shape;1082;g73ebe5debd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73ebe5debd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6" name="Shape 1096"/>
        <p:cNvGrpSpPr/>
        <p:nvPr/>
      </p:nvGrpSpPr>
      <p:grpSpPr>
        <a:xfrm>
          <a:off x="0" y="0"/>
          <a:ext cx="0" cy="0"/>
          <a:chOff x="0" y="0"/>
          <a:chExt cx="0" cy="0"/>
        </a:xfrm>
      </p:grpSpPr>
      <p:sp>
        <p:nvSpPr>
          <p:cNvPr id="1097" name="Google Shape;1097;g73ebe5debd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73ebe5debd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3" name="Shape 1113"/>
        <p:cNvGrpSpPr/>
        <p:nvPr/>
      </p:nvGrpSpPr>
      <p:grpSpPr>
        <a:xfrm>
          <a:off x="0" y="0"/>
          <a:ext cx="0" cy="0"/>
          <a:chOff x="0" y="0"/>
          <a:chExt cx="0" cy="0"/>
        </a:xfrm>
      </p:grpSpPr>
      <p:sp>
        <p:nvSpPr>
          <p:cNvPr id="1114" name="Google Shape;1114;g73ebe5debd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73ebe5debd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0" name="Shape 1130"/>
        <p:cNvGrpSpPr/>
        <p:nvPr/>
      </p:nvGrpSpPr>
      <p:grpSpPr>
        <a:xfrm>
          <a:off x="0" y="0"/>
          <a:ext cx="0" cy="0"/>
          <a:chOff x="0" y="0"/>
          <a:chExt cx="0" cy="0"/>
        </a:xfrm>
      </p:grpSpPr>
      <p:sp>
        <p:nvSpPr>
          <p:cNvPr id="1131" name="Google Shape;1131;g73ebe5debd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2" name="Google Shape;1132;g73ebe5debd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4" name="Shape 1144"/>
        <p:cNvGrpSpPr/>
        <p:nvPr/>
      </p:nvGrpSpPr>
      <p:grpSpPr>
        <a:xfrm>
          <a:off x="0" y="0"/>
          <a:ext cx="0" cy="0"/>
          <a:chOff x="0" y="0"/>
          <a:chExt cx="0" cy="0"/>
        </a:xfrm>
      </p:grpSpPr>
      <p:sp>
        <p:nvSpPr>
          <p:cNvPr id="1145" name="Google Shape;1145;g73ebe5debd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73ebe5debd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2" name="Shape 1152"/>
        <p:cNvGrpSpPr/>
        <p:nvPr/>
      </p:nvGrpSpPr>
      <p:grpSpPr>
        <a:xfrm>
          <a:off x="0" y="0"/>
          <a:ext cx="0" cy="0"/>
          <a:chOff x="0" y="0"/>
          <a:chExt cx="0" cy="0"/>
        </a:xfrm>
      </p:grpSpPr>
      <p:sp>
        <p:nvSpPr>
          <p:cNvPr id="1153" name="Google Shape;1153;g73ebe5debd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73ebe5debd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0" name="Shape 1160"/>
        <p:cNvGrpSpPr/>
        <p:nvPr/>
      </p:nvGrpSpPr>
      <p:grpSpPr>
        <a:xfrm>
          <a:off x="0" y="0"/>
          <a:ext cx="0" cy="0"/>
          <a:chOff x="0" y="0"/>
          <a:chExt cx="0" cy="0"/>
        </a:xfrm>
      </p:grpSpPr>
      <p:sp>
        <p:nvSpPr>
          <p:cNvPr id="1161" name="Google Shape;1161;g73ebe5debd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73ebe5debd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8" name="Shape 1168"/>
        <p:cNvGrpSpPr/>
        <p:nvPr/>
      </p:nvGrpSpPr>
      <p:grpSpPr>
        <a:xfrm>
          <a:off x="0" y="0"/>
          <a:ext cx="0" cy="0"/>
          <a:chOff x="0" y="0"/>
          <a:chExt cx="0" cy="0"/>
        </a:xfrm>
      </p:grpSpPr>
      <p:sp>
        <p:nvSpPr>
          <p:cNvPr id="1169" name="Google Shape;1169;g73ebe5debd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73ebe5debd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6" name="Shape 1176"/>
        <p:cNvGrpSpPr/>
        <p:nvPr/>
      </p:nvGrpSpPr>
      <p:grpSpPr>
        <a:xfrm>
          <a:off x="0" y="0"/>
          <a:ext cx="0" cy="0"/>
          <a:chOff x="0" y="0"/>
          <a:chExt cx="0" cy="0"/>
        </a:xfrm>
      </p:grpSpPr>
      <p:sp>
        <p:nvSpPr>
          <p:cNvPr id="1177" name="Google Shape;1177;g73ebe5debd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73ebe5debd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3ebe5deb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3ebe5de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4" name="Shape 1184"/>
        <p:cNvGrpSpPr/>
        <p:nvPr/>
      </p:nvGrpSpPr>
      <p:grpSpPr>
        <a:xfrm>
          <a:off x="0" y="0"/>
          <a:ext cx="0" cy="0"/>
          <a:chOff x="0" y="0"/>
          <a:chExt cx="0" cy="0"/>
        </a:xfrm>
      </p:grpSpPr>
      <p:sp>
        <p:nvSpPr>
          <p:cNvPr id="1185" name="Google Shape;1185;g73ebe5debd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73ebe5debd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2" name="Shape 1192"/>
        <p:cNvGrpSpPr/>
        <p:nvPr/>
      </p:nvGrpSpPr>
      <p:grpSpPr>
        <a:xfrm>
          <a:off x="0" y="0"/>
          <a:ext cx="0" cy="0"/>
          <a:chOff x="0" y="0"/>
          <a:chExt cx="0" cy="0"/>
        </a:xfrm>
      </p:grpSpPr>
      <p:sp>
        <p:nvSpPr>
          <p:cNvPr id="1193" name="Google Shape;1193;g73ebe5debd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73ebe5debd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0" name="Shape 1200"/>
        <p:cNvGrpSpPr/>
        <p:nvPr/>
      </p:nvGrpSpPr>
      <p:grpSpPr>
        <a:xfrm>
          <a:off x="0" y="0"/>
          <a:ext cx="0" cy="0"/>
          <a:chOff x="0" y="0"/>
          <a:chExt cx="0" cy="0"/>
        </a:xfrm>
      </p:grpSpPr>
      <p:sp>
        <p:nvSpPr>
          <p:cNvPr id="1201" name="Google Shape;1201;g73ebe5debd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73ebe5debd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8" name="Shape 1208"/>
        <p:cNvGrpSpPr/>
        <p:nvPr/>
      </p:nvGrpSpPr>
      <p:grpSpPr>
        <a:xfrm>
          <a:off x="0" y="0"/>
          <a:ext cx="0" cy="0"/>
          <a:chOff x="0" y="0"/>
          <a:chExt cx="0" cy="0"/>
        </a:xfrm>
      </p:grpSpPr>
      <p:sp>
        <p:nvSpPr>
          <p:cNvPr id="1209" name="Google Shape;1209;g73ebe5deb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73ebe5deb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0" name="Shape 1240"/>
        <p:cNvGrpSpPr/>
        <p:nvPr/>
      </p:nvGrpSpPr>
      <p:grpSpPr>
        <a:xfrm>
          <a:off x="0" y="0"/>
          <a:ext cx="0" cy="0"/>
          <a:chOff x="0" y="0"/>
          <a:chExt cx="0" cy="0"/>
        </a:xfrm>
      </p:grpSpPr>
      <p:sp>
        <p:nvSpPr>
          <p:cNvPr id="1241" name="Google Shape;1241;g73ebe5debd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73ebe5debd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2" name="Shape 1272"/>
        <p:cNvGrpSpPr/>
        <p:nvPr/>
      </p:nvGrpSpPr>
      <p:grpSpPr>
        <a:xfrm>
          <a:off x="0" y="0"/>
          <a:ext cx="0" cy="0"/>
          <a:chOff x="0" y="0"/>
          <a:chExt cx="0" cy="0"/>
        </a:xfrm>
      </p:grpSpPr>
      <p:sp>
        <p:nvSpPr>
          <p:cNvPr id="1273" name="Google Shape;1273;g73ebe5debd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73ebe5debd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4" name="Shape 1304"/>
        <p:cNvGrpSpPr/>
        <p:nvPr/>
      </p:nvGrpSpPr>
      <p:grpSpPr>
        <a:xfrm>
          <a:off x="0" y="0"/>
          <a:ext cx="0" cy="0"/>
          <a:chOff x="0" y="0"/>
          <a:chExt cx="0" cy="0"/>
        </a:xfrm>
      </p:grpSpPr>
      <p:sp>
        <p:nvSpPr>
          <p:cNvPr id="1305" name="Google Shape;1305;g73ebe5debd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73ebe5debd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4" name="Shape 1344"/>
        <p:cNvGrpSpPr/>
        <p:nvPr/>
      </p:nvGrpSpPr>
      <p:grpSpPr>
        <a:xfrm>
          <a:off x="0" y="0"/>
          <a:ext cx="0" cy="0"/>
          <a:chOff x="0" y="0"/>
          <a:chExt cx="0" cy="0"/>
        </a:xfrm>
      </p:grpSpPr>
      <p:sp>
        <p:nvSpPr>
          <p:cNvPr id="1345" name="Google Shape;1345;g73ebe5debd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73ebe5debd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7" name="Shape 1387"/>
        <p:cNvGrpSpPr/>
        <p:nvPr/>
      </p:nvGrpSpPr>
      <p:grpSpPr>
        <a:xfrm>
          <a:off x="0" y="0"/>
          <a:ext cx="0" cy="0"/>
          <a:chOff x="0" y="0"/>
          <a:chExt cx="0" cy="0"/>
        </a:xfrm>
      </p:grpSpPr>
      <p:sp>
        <p:nvSpPr>
          <p:cNvPr id="1388" name="Google Shape;1388;g73ebe5debd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9" name="Google Shape;1389;g73ebe5debd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5" name="Shape 1395"/>
        <p:cNvGrpSpPr/>
        <p:nvPr/>
      </p:nvGrpSpPr>
      <p:grpSpPr>
        <a:xfrm>
          <a:off x="0" y="0"/>
          <a:ext cx="0" cy="0"/>
          <a:chOff x="0" y="0"/>
          <a:chExt cx="0" cy="0"/>
        </a:xfrm>
      </p:grpSpPr>
      <p:sp>
        <p:nvSpPr>
          <p:cNvPr id="1396" name="Google Shape;1396;g73ebe5debd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7" name="Google Shape;1397;g73ebe5debd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3ebe5deb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3ebe5deb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3" name="Shape 1403"/>
        <p:cNvGrpSpPr/>
        <p:nvPr/>
      </p:nvGrpSpPr>
      <p:grpSpPr>
        <a:xfrm>
          <a:off x="0" y="0"/>
          <a:ext cx="0" cy="0"/>
          <a:chOff x="0" y="0"/>
          <a:chExt cx="0" cy="0"/>
        </a:xfrm>
      </p:grpSpPr>
      <p:sp>
        <p:nvSpPr>
          <p:cNvPr id="1404" name="Google Shape;1404;g73ebe5debd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5" name="Google Shape;1405;g73ebe5debd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3" name="Shape 1413"/>
        <p:cNvGrpSpPr/>
        <p:nvPr/>
      </p:nvGrpSpPr>
      <p:grpSpPr>
        <a:xfrm>
          <a:off x="0" y="0"/>
          <a:ext cx="0" cy="0"/>
          <a:chOff x="0" y="0"/>
          <a:chExt cx="0" cy="0"/>
        </a:xfrm>
      </p:grpSpPr>
      <p:sp>
        <p:nvSpPr>
          <p:cNvPr id="1414" name="Google Shape;1414;g73ebe5debd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5" name="Google Shape;1415;g73ebe5debd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5" name="Shape 1425"/>
        <p:cNvGrpSpPr/>
        <p:nvPr/>
      </p:nvGrpSpPr>
      <p:grpSpPr>
        <a:xfrm>
          <a:off x="0" y="0"/>
          <a:ext cx="0" cy="0"/>
          <a:chOff x="0" y="0"/>
          <a:chExt cx="0" cy="0"/>
        </a:xfrm>
      </p:grpSpPr>
      <p:sp>
        <p:nvSpPr>
          <p:cNvPr id="1426" name="Google Shape;1426;g73ebe5debd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7" name="Google Shape;1427;g73ebe5debd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7" name="Shape 1437"/>
        <p:cNvGrpSpPr/>
        <p:nvPr/>
      </p:nvGrpSpPr>
      <p:grpSpPr>
        <a:xfrm>
          <a:off x="0" y="0"/>
          <a:ext cx="0" cy="0"/>
          <a:chOff x="0" y="0"/>
          <a:chExt cx="0" cy="0"/>
        </a:xfrm>
      </p:grpSpPr>
      <p:sp>
        <p:nvSpPr>
          <p:cNvPr id="1438" name="Google Shape;1438;g73ebe5debd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9" name="Google Shape;1439;g73ebe5debd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5" name="Shape 1445"/>
        <p:cNvGrpSpPr/>
        <p:nvPr/>
      </p:nvGrpSpPr>
      <p:grpSpPr>
        <a:xfrm>
          <a:off x="0" y="0"/>
          <a:ext cx="0" cy="0"/>
          <a:chOff x="0" y="0"/>
          <a:chExt cx="0" cy="0"/>
        </a:xfrm>
      </p:grpSpPr>
      <p:sp>
        <p:nvSpPr>
          <p:cNvPr id="1446" name="Google Shape;1446;g73ebe5debd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7" name="Google Shape;1447;g73ebe5debd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3" name="Shape 1453"/>
        <p:cNvGrpSpPr/>
        <p:nvPr/>
      </p:nvGrpSpPr>
      <p:grpSpPr>
        <a:xfrm>
          <a:off x="0" y="0"/>
          <a:ext cx="0" cy="0"/>
          <a:chOff x="0" y="0"/>
          <a:chExt cx="0" cy="0"/>
        </a:xfrm>
      </p:grpSpPr>
      <p:sp>
        <p:nvSpPr>
          <p:cNvPr id="1454" name="Google Shape;1454;g73ebe5debd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5" name="Google Shape;1455;g73ebe5debd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6" name="Shape 1496"/>
        <p:cNvGrpSpPr/>
        <p:nvPr/>
      </p:nvGrpSpPr>
      <p:grpSpPr>
        <a:xfrm>
          <a:off x="0" y="0"/>
          <a:ext cx="0" cy="0"/>
          <a:chOff x="0" y="0"/>
          <a:chExt cx="0" cy="0"/>
        </a:xfrm>
      </p:grpSpPr>
      <p:sp>
        <p:nvSpPr>
          <p:cNvPr id="1497" name="Google Shape;1497;g73ebe5debd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8" name="Google Shape;1498;g73ebe5debd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4" name="Shape 1554"/>
        <p:cNvGrpSpPr/>
        <p:nvPr/>
      </p:nvGrpSpPr>
      <p:grpSpPr>
        <a:xfrm>
          <a:off x="0" y="0"/>
          <a:ext cx="0" cy="0"/>
          <a:chOff x="0" y="0"/>
          <a:chExt cx="0" cy="0"/>
        </a:xfrm>
      </p:grpSpPr>
      <p:sp>
        <p:nvSpPr>
          <p:cNvPr id="1555" name="Google Shape;1555;g73ebe5debd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6" name="Google Shape;1556;g73ebe5debd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2" name="Shape 1612"/>
        <p:cNvGrpSpPr/>
        <p:nvPr/>
      </p:nvGrpSpPr>
      <p:grpSpPr>
        <a:xfrm>
          <a:off x="0" y="0"/>
          <a:ext cx="0" cy="0"/>
          <a:chOff x="0" y="0"/>
          <a:chExt cx="0" cy="0"/>
        </a:xfrm>
      </p:grpSpPr>
      <p:sp>
        <p:nvSpPr>
          <p:cNvPr id="1613" name="Google Shape;1613;g73ebe5debd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4" name="Google Shape;1614;g73ebe5debd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0" name="Shape 1620"/>
        <p:cNvGrpSpPr/>
        <p:nvPr/>
      </p:nvGrpSpPr>
      <p:grpSpPr>
        <a:xfrm>
          <a:off x="0" y="0"/>
          <a:ext cx="0" cy="0"/>
          <a:chOff x="0" y="0"/>
          <a:chExt cx="0" cy="0"/>
        </a:xfrm>
      </p:grpSpPr>
      <p:sp>
        <p:nvSpPr>
          <p:cNvPr id="1621" name="Google Shape;1621;g73ebe5debd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2" name="Google Shape;1622;g73ebe5debd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7.jpg"/><Relationship Id="rId4" Type="http://schemas.openxmlformats.org/officeDocument/2006/relationships/image" Target="../media/image1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7.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7.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7.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7.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7.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7.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7.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7.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7.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7.jpg"/><Relationship Id="rId4" Type="http://schemas.openxmlformats.org/officeDocument/2006/relationships/image" Target="../media/image10.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0.png"/><Relationship Id="rId4" Type="http://schemas.openxmlformats.org/officeDocument/2006/relationships/image" Target="../media/image7.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0.png"/><Relationship Id="rId4" Type="http://schemas.openxmlformats.org/officeDocument/2006/relationships/image" Target="../media/image7.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0.png"/><Relationship Id="rId4" Type="http://schemas.openxmlformats.org/officeDocument/2006/relationships/image" Target="../media/image7.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7.jpg"/><Relationship Id="rId4" Type="http://schemas.openxmlformats.org/officeDocument/2006/relationships/image" Target="../media/image8.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7.jpg"/><Relationship Id="rId4" Type="http://schemas.openxmlformats.org/officeDocument/2006/relationships/image" Target="../media/image8.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0.png"/><Relationship Id="rId4" Type="http://schemas.openxmlformats.org/officeDocument/2006/relationships/image" Target="../media/image7.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7.jp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2.png"/><Relationship Id="rId4" Type="http://schemas.openxmlformats.org/officeDocument/2006/relationships/image" Target="../media/image7.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2.png"/><Relationship Id="rId4" Type="http://schemas.openxmlformats.org/officeDocument/2006/relationships/image" Target="../media/image7.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7.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7.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7.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7.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7.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7.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7.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7.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7.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7.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7.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7.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7.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7.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7.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7.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7.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7.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7.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7.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7.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7.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7.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7.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4.png"/><Relationship Id="rId4" Type="http://schemas.openxmlformats.org/officeDocument/2006/relationships/image" Target="../media/image7.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7.jp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7.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7.jp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7.jpg"/><Relationship Id="rId4" Type="http://schemas.openxmlformats.org/officeDocument/2006/relationships/image" Target="../media/image21.png"/><Relationship Id="rId5" Type="http://schemas.openxmlformats.org/officeDocument/2006/relationships/image" Target="../media/image13.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7.jp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7.jp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7.jp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6.xml"/><Relationship Id="rId3" Type="http://schemas.openxmlformats.org/officeDocument/2006/relationships/image" Target="../media/image17.jp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7.jp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image" Target="../media/image7.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7.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 Id="rId3" Type="http://schemas.openxmlformats.org/officeDocument/2006/relationships/image" Target="../media/image7.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7.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7.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7.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7.jp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7.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7.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7.jpg"/><Relationship Id="rId4" Type="http://schemas.openxmlformats.org/officeDocument/2006/relationships/image" Target="../media/image15.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15.png"/><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22.png"/><Relationship Id="rId4" Type="http://schemas.openxmlformats.org/officeDocument/2006/relationships/image" Target="../media/image7.jpg"/><Relationship Id="rId5" Type="http://schemas.openxmlformats.org/officeDocument/2006/relationships/image" Target="../media/image18.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7.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7.jpg"/><Relationship Id="rId4" Type="http://schemas.openxmlformats.org/officeDocument/2006/relationships/image" Target="../media/image19.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7.jp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7.jp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7.jp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image" Target="../media/image7.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 Id="rId3" Type="http://schemas.openxmlformats.org/officeDocument/2006/relationships/image" Target="../media/image7.jp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7.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7.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7.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7.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 Id="rId3" Type="http://schemas.openxmlformats.org/officeDocument/2006/relationships/image" Target="../media/image7.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7.jpg"/><Relationship Id="rId4" Type="http://schemas.openxmlformats.org/officeDocument/2006/relationships/image" Target="../media/image23.png"/><Relationship Id="rId5" Type="http://schemas.openxmlformats.org/officeDocument/2006/relationships/image" Target="../media/image20.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7.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6.xml"/><Relationship Id="rId3" Type="http://schemas.openxmlformats.org/officeDocument/2006/relationships/image" Target="../media/image17.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7.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7.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7.jp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 Id="rId3" Type="http://schemas.openxmlformats.org/officeDocument/2006/relationships/image" Target="../media/image7.jp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7.jp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7.jp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4.xml"/><Relationship Id="rId3" Type="http://schemas.openxmlformats.org/officeDocument/2006/relationships/image" Target="../media/image17.jp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7.jp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7.jp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7.jp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7.jp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9.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7.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7.jp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7.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 Id="rId3" Type="http://schemas.openxmlformats.org/officeDocument/2006/relationships/image" Target="../media/image7.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4.xml"/><Relationship Id="rId3" Type="http://schemas.openxmlformats.org/officeDocument/2006/relationships/image" Target="../media/image7.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7.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6.xml"/><Relationship Id="rId3" Type="http://schemas.openxmlformats.org/officeDocument/2006/relationships/image" Target="../media/image17.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7.xml"/><Relationship Id="rId3" Type="http://schemas.openxmlformats.org/officeDocument/2006/relationships/image" Target="../media/image17.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8.xml"/><Relationship Id="rId3" Type="http://schemas.openxmlformats.org/officeDocument/2006/relationships/image" Target="../media/image17.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9.xml"/><Relationship Id="rId3" Type="http://schemas.openxmlformats.org/officeDocument/2006/relationships/image" Target="../media/image1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0.xml"/><Relationship Id="rId3" Type="http://schemas.openxmlformats.org/officeDocument/2006/relationships/image" Target="../media/image17.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1.xml"/><Relationship Id="rId3" Type="http://schemas.openxmlformats.org/officeDocument/2006/relationships/image" Target="../media/image17.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2.xml"/><Relationship Id="rId3" Type="http://schemas.openxmlformats.org/officeDocument/2006/relationships/image" Target="../media/image17.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3.xml"/><Relationship Id="rId3" Type="http://schemas.openxmlformats.org/officeDocument/2006/relationships/image" Target="../media/image17.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 Id="rId3" Type="http://schemas.openxmlformats.org/officeDocument/2006/relationships/image" Target="../media/image7.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 Id="rId3" Type="http://schemas.openxmlformats.org/officeDocument/2006/relationships/image" Target="../media/image7.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 Id="rId3" Type="http://schemas.openxmlformats.org/officeDocument/2006/relationships/image" Target="../media/image7.jpg"/><Relationship Id="rId4" Type="http://schemas.openxmlformats.org/officeDocument/2006/relationships/hyperlink" Target="https://www.tensorflow.org/tensorboard/tensorboard_in_notebook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6.png"/><Relationship Id="rId4"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7.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7.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7.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7.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7.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7.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7.jpg"/><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7.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7.jpg"/><Relationship Id="rId4" Type="http://schemas.openxmlformats.org/officeDocument/2006/relationships/image" Target="../media/image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7.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7.jpg"/><Relationship Id="rId4" Type="http://schemas.openxmlformats.org/officeDocument/2006/relationships/image" Target="../media/image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7.jpg"/><Relationship Id="rId4" Type="http://schemas.openxmlformats.org/officeDocument/2006/relationships/image" Target="../media/image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7.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7.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7.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7.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7.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7.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7.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7.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7.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7.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7.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7.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7.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7.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Understanding Artificial Neural Networks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26" name="Google Shape;126;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Stained Neurons in cerebral cortex</a:t>
            </a:r>
            <a:endParaRPr sz="2900">
              <a:solidFill>
                <a:srgbClr val="434343"/>
              </a:solidFill>
              <a:latin typeface="Montserrat"/>
              <a:ea typeface="Montserrat"/>
              <a:cs typeface="Montserrat"/>
              <a:sym typeface="Montserrat"/>
            </a:endParaRPr>
          </a:p>
        </p:txBody>
      </p:sp>
      <p:pic>
        <p:nvPicPr>
          <p:cNvPr descr="watermark.jpg" id="127" name="Google Shape;127;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9" name="Google Shape;129;p22"/>
          <p:cNvPicPr preferRelativeResize="0"/>
          <p:nvPr/>
        </p:nvPicPr>
        <p:blipFill>
          <a:blip r:embed="rId4">
            <a:alphaModFix/>
          </a:blip>
          <a:stretch>
            <a:fillRect/>
          </a:stretch>
        </p:blipFill>
        <p:spPr>
          <a:xfrm>
            <a:off x="2877025" y="1743375"/>
            <a:ext cx="3578249" cy="296357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1" name="Shape 1631"/>
        <p:cNvGrpSpPr/>
        <p:nvPr/>
      </p:nvGrpSpPr>
      <p:grpSpPr>
        <a:xfrm>
          <a:off x="0" y="0"/>
          <a:ext cx="0" cy="0"/>
          <a:chOff x="0" y="0"/>
          <a:chExt cx="0" cy="0"/>
        </a:xfrm>
      </p:grpSpPr>
      <p:sp>
        <p:nvSpPr>
          <p:cNvPr id="1632" name="Google Shape;1632;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33" name="Google Shape;1633;p11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34" name="Google Shape;1634;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35" name="Google Shape;1635;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36" name="Google Shape;1636;p112"/>
          <p:cNvPicPr preferRelativeResize="0"/>
          <p:nvPr/>
        </p:nvPicPr>
        <p:blipFill>
          <a:blip r:embed="rId4">
            <a:alphaModFix/>
          </a:blip>
          <a:stretch>
            <a:fillRect/>
          </a:stretch>
        </p:blipFill>
        <p:spPr>
          <a:xfrm>
            <a:off x="1240275" y="2171375"/>
            <a:ext cx="6838950" cy="176212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0" name="Shape 1640"/>
        <p:cNvGrpSpPr/>
        <p:nvPr/>
      </p:nvGrpSpPr>
      <p:grpSpPr>
        <a:xfrm>
          <a:off x="0" y="0"/>
          <a:ext cx="0" cy="0"/>
          <a:chOff x="0" y="0"/>
          <a:chExt cx="0" cy="0"/>
        </a:xfrm>
      </p:grpSpPr>
      <p:sp>
        <p:nvSpPr>
          <p:cNvPr id="1641" name="Google Shape;1641;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42" name="Google Shape;1642;p113"/>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 calculates the probabilities distribution of the event over </a:t>
            </a:r>
            <a:r>
              <a:rPr b="1" lang="en" sz="3000">
                <a:solidFill>
                  <a:srgbClr val="434343"/>
                </a:solidFill>
                <a:latin typeface="Montserrat"/>
                <a:ea typeface="Montserrat"/>
                <a:cs typeface="Montserrat"/>
                <a:sym typeface="Montserrat"/>
              </a:rPr>
              <a:t>K </a:t>
            </a:r>
            <a:r>
              <a:rPr lang="en" sz="3000">
                <a:solidFill>
                  <a:srgbClr val="434343"/>
                </a:solidFill>
                <a:latin typeface="Montserrat"/>
                <a:ea typeface="Montserrat"/>
                <a:cs typeface="Montserrat"/>
                <a:sym typeface="Montserrat"/>
              </a:rPr>
              <a:t>different events.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function will calculate the probabilities of each target class over all possible target classes.</a:t>
            </a:r>
            <a:endParaRPr sz="3000">
              <a:solidFill>
                <a:srgbClr val="434343"/>
              </a:solidFill>
              <a:latin typeface="Montserrat"/>
              <a:ea typeface="Montserrat"/>
              <a:cs typeface="Montserrat"/>
              <a:sym typeface="Montserrat"/>
            </a:endParaRPr>
          </a:p>
        </p:txBody>
      </p:sp>
      <p:pic>
        <p:nvPicPr>
          <p:cNvPr descr="watermark.jpg" id="1643" name="Google Shape;1643;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4" name="Google Shape;1644;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8" name="Shape 1648"/>
        <p:cNvGrpSpPr/>
        <p:nvPr/>
      </p:nvGrpSpPr>
      <p:grpSpPr>
        <a:xfrm>
          <a:off x="0" y="0"/>
          <a:ext cx="0" cy="0"/>
          <a:chOff x="0" y="0"/>
          <a:chExt cx="0" cy="0"/>
        </a:xfrm>
      </p:grpSpPr>
      <p:sp>
        <p:nvSpPr>
          <p:cNvPr id="1649" name="Google Shape;1649;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50" name="Google Shape;1650;p11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range will be 0 to 1, and </a:t>
            </a:r>
            <a:r>
              <a:rPr b="1" lang="en" sz="3000">
                <a:solidFill>
                  <a:srgbClr val="434343"/>
                </a:solidFill>
                <a:latin typeface="Montserrat"/>
                <a:ea typeface="Montserrat"/>
                <a:cs typeface="Montserrat"/>
                <a:sym typeface="Montserrat"/>
              </a:rPr>
              <a:t>the sum of all the probabilities will be equal to one.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model returns the probabilities of each class and the target class chosen will have the highest probability.</a:t>
            </a:r>
            <a:endParaRPr sz="3000">
              <a:solidFill>
                <a:srgbClr val="434343"/>
              </a:solidFill>
              <a:latin typeface="Montserrat"/>
              <a:ea typeface="Montserrat"/>
              <a:cs typeface="Montserrat"/>
              <a:sym typeface="Montserrat"/>
            </a:endParaRPr>
          </a:p>
        </p:txBody>
      </p:sp>
      <p:pic>
        <p:nvPicPr>
          <p:cNvPr descr="watermark.jpg" id="1651" name="Google Shape;1651;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2" name="Google Shape;1652;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6" name="Shape 1656"/>
        <p:cNvGrpSpPr/>
        <p:nvPr/>
      </p:nvGrpSpPr>
      <p:grpSpPr>
        <a:xfrm>
          <a:off x="0" y="0"/>
          <a:ext cx="0" cy="0"/>
          <a:chOff x="0" y="0"/>
          <a:chExt cx="0" cy="0"/>
        </a:xfrm>
      </p:grpSpPr>
      <p:sp>
        <p:nvSpPr>
          <p:cNvPr id="1657" name="Google Shape;1657;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58" name="Google Shape;1658;p11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thing to keep in mind is that if you use softmax for multi-class problems you get this sort of output: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659" name="Google Shape;1659;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0" name="Google Shape;1660;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4" name="Shape 1664"/>
        <p:cNvGrpSpPr/>
        <p:nvPr/>
      </p:nvGrpSpPr>
      <p:grpSpPr>
        <a:xfrm>
          <a:off x="0" y="0"/>
          <a:ext cx="0" cy="0"/>
          <a:chOff x="0" y="0"/>
          <a:chExt cx="0" cy="0"/>
        </a:xfrm>
      </p:grpSpPr>
      <p:sp>
        <p:nvSpPr>
          <p:cNvPr id="1665" name="Google Shape;1665;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66" name="Google Shape;1666;p11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probabilities for each class all sum up to 1. We choose the highest probability as our assignment.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667" name="Google Shape;1667;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8" name="Google Shape;1668;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2" name="Shape 1672"/>
        <p:cNvGrpSpPr/>
        <p:nvPr/>
      </p:nvGrpSpPr>
      <p:grpSpPr>
        <a:xfrm>
          <a:off x="0" y="0"/>
          <a:ext cx="0" cy="0"/>
          <a:chOff x="0" y="0"/>
          <a:chExt cx="0" cy="0"/>
        </a:xfrm>
      </p:grpSpPr>
      <p:sp>
        <p:nvSpPr>
          <p:cNvPr id="1673" name="Google Shape;1673;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74" name="Google Shape;1674;p11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Perceptrons expanded to neural network model</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Weights and Biases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Activation Functions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to learn about Cost Functions!</a:t>
            </a:r>
            <a:endParaRPr sz="3000">
              <a:solidFill>
                <a:srgbClr val="434343"/>
              </a:solidFill>
              <a:latin typeface="Montserrat"/>
              <a:ea typeface="Montserrat"/>
              <a:cs typeface="Montserrat"/>
              <a:sym typeface="Montserrat"/>
            </a:endParaRPr>
          </a:p>
        </p:txBody>
      </p:sp>
      <p:pic>
        <p:nvPicPr>
          <p:cNvPr descr="watermark.jpg" id="1675" name="Google Shape;1675;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76" name="Google Shape;1676;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0" name="Shape 1680"/>
        <p:cNvGrpSpPr/>
        <p:nvPr/>
      </p:nvGrpSpPr>
      <p:grpSpPr>
        <a:xfrm>
          <a:off x="0" y="0"/>
          <a:ext cx="0" cy="0"/>
          <a:chOff x="0" y="0"/>
          <a:chExt cx="0" cy="0"/>
        </a:xfrm>
      </p:grpSpPr>
      <p:sp>
        <p:nvSpPr>
          <p:cNvPr id="1681" name="Google Shape;1681;p1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Cost Functions and Gradient Descent</a:t>
            </a:r>
            <a:endParaRPr b="1">
              <a:latin typeface="Montserrat"/>
              <a:ea typeface="Montserrat"/>
              <a:cs typeface="Montserrat"/>
              <a:sym typeface="Montserrat"/>
            </a:endParaRPr>
          </a:p>
        </p:txBody>
      </p:sp>
      <p:sp>
        <p:nvSpPr>
          <p:cNvPr id="1682" name="Google Shape;1682;p1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683" name="Google Shape;1683;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84" name="Google Shape;1684;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8" name="Shape 1688"/>
        <p:cNvGrpSpPr/>
        <p:nvPr/>
      </p:nvGrpSpPr>
      <p:grpSpPr>
        <a:xfrm>
          <a:off x="0" y="0"/>
          <a:ext cx="0" cy="0"/>
          <a:chOff x="0" y="0"/>
          <a:chExt cx="0" cy="0"/>
        </a:xfrm>
      </p:grpSpPr>
      <p:sp>
        <p:nvSpPr>
          <p:cNvPr id="1689" name="Google Shape;1689;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90" name="Google Shape;1690;p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understand that neural networks take in inputs, multiply them by weights, and add biases to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this result is passed through an activation function which at the end of all the layers leads to some output.</a:t>
            </a:r>
            <a:endParaRPr sz="3000">
              <a:solidFill>
                <a:srgbClr val="434343"/>
              </a:solidFill>
              <a:latin typeface="Montserrat"/>
              <a:ea typeface="Montserrat"/>
              <a:cs typeface="Montserrat"/>
              <a:sym typeface="Montserrat"/>
            </a:endParaRPr>
          </a:p>
        </p:txBody>
      </p:sp>
      <p:pic>
        <p:nvPicPr>
          <p:cNvPr descr="watermark.jpg" id="1691" name="Google Shape;1691;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92" name="Google Shape;1692;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6" name="Shape 1696"/>
        <p:cNvGrpSpPr/>
        <p:nvPr/>
      </p:nvGrpSpPr>
      <p:grpSpPr>
        <a:xfrm>
          <a:off x="0" y="0"/>
          <a:ext cx="0" cy="0"/>
          <a:chOff x="0" y="0"/>
          <a:chExt cx="0" cy="0"/>
        </a:xfrm>
      </p:grpSpPr>
      <p:sp>
        <p:nvSpPr>
          <p:cNvPr id="1697" name="Google Shape;1697;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98" name="Google Shape;1698;p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output </a:t>
            </a:r>
            <a:r>
              <a:rPr b="1" lang="en" sz="3000">
                <a:solidFill>
                  <a:srgbClr val="434343"/>
                </a:solidFill>
                <a:latin typeface="Montserrat"/>
                <a:ea typeface="Montserrat"/>
                <a:cs typeface="Montserrat"/>
                <a:sym typeface="Montserrat"/>
              </a:rPr>
              <a:t>ŷ </a:t>
            </a:r>
            <a:r>
              <a:rPr lang="en" sz="3000">
                <a:solidFill>
                  <a:srgbClr val="434343"/>
                </a:solidFill>
                <a:latin typeface="Montserrat"/>
                <a:ea typeface="Montserrat"/>
                <a:cs typeface="Montserrat"/>
                <a:sym typeface="Montserrat"/>
              </a:rPr>
              <a:t>is the model’s estimation of what it predicts the label to be.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after the network creates its prediction, how do we evaluate 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after the evaluation how can we update the network’s weights and biases?</a:t>
            </a:r>
            <a:endParaRPr sz="3000">
              <a:solidFill>
                <a:srgbClr val="434343"/>
              </a:solidFill>
              <a:latin typeface="Montserrat"/>
              <a:ea typeface="Montserrat"/>
              <a:cs typeface="Montserrat"/>
              <a:sym typeface="Montserrat"/>
            </a:endParaRPr>
          </a:p>
        </p:txBody>
      </p:sp>
      <p:pic>
        <p:nvPicPr>
          <p:cNvPr descr="watermark.jpg" id="1699" name="Google Shape;1699;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0" name="Google Shape;1700;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4" name="Shape 1704"/>
        <p:cNvGrpSpPr/>
        <p:nvPr/>
      </p:nvGrpSpPr>
      <p:grpSpPr>
        <a:xfrm>
          <a:off x="0" y="0"/>
          <a:ext cx="0" cy="0"/>
          <a:chOff x="0" y="0"/>
          <a:chExt cx="0" cy="0"/>
        </a:xfrm>
      </p:grpSpPr>
      <p:sp>
        <p:nvSpPr>
          <p:cNvPr id="1705" name="Google Shape;1705;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06" name="Google Shape;1706;p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take the estimated outputs of the network and then compare them to the real values of the label.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is using the training data set during the fitting/training of the model.</a:t>
            </a:r>
            <a:endParaRPr sz="3000">
              <a:solidFill>
                <a:srgbClr val="434343"/>
              </a:solidFill>
              <a:latin typeface="Montserrat"/>
              <a:ea typeface="Montserrat"/>
              <a:cs typeface="Montserrat"/>
              <a:sym typeface="Montserrat"/>
            </a:endParaRPr>
          </a:p>
        </p:txBody>
      </p:sp>
      <p:pic>
        <p:nvPicPr>
          <p:cNvPr descr="watermark.jpg" id="1707" name="Google Shape;1707;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8" name="Google Shape;1708;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921625" y="1415325"/>
            <a:ext cx="5781998" cy="3728175"/>
          </a:xfrm>
          <a:prstGeom prst="rect">
            <a:avLst/>
          </a:prstGeom>
          <a:noFill/>
          <a:ln>
            <a:noFill/>
          </a:ln>
        </p:spPr>
      </p:pic>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36" name="Google Shape;136;p2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2" name="Shape 1712"/>
        <p:cNvGrpSpPr/>
        <p:nvPr/>
      </p:nvGrpSpPr>
      <p:grpSpPr>
        <a:xfrm>
          <a:off x="0" y="0"/>
          <a:ext cx="0" cy="0"/>
          <a:chOff x="0" y="0"/>
          <a:chExt cx="0" cy="0"/>
        </a:xfrm>
      </p:grpSpPr>
      <p:sp>
        <p:nvSpPr>
          <p:cNvPr id="1713" name="Google Shape;1713;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14" name="Google Shape;1714;p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cost function (often referred to as a loss function) must be an average so it can output a single value.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keep track of our loss/cost during training to monitor network performance.</a:t>
            </a:r>
            <a:endParaRPr sz="3000">
              <a:solidFill>
                <a:srgbClr val="434343"/>
              </a:solidFill>
              <a:latin typeface="Montserrat"/>
              <a:ea typeface="Montserrat"/>
              <a:cs typeface="Montserrat"/>
              <a:sym typeface="Montserrat"/>
            </a:endParaRPr>
          </a:p>
        </p:txBody>
      </p:sp>
      <p:pic>
        <p:nvPicPr>
          <p:cNvPr descr="watermark.jpg" id="1715" name="Google Shape;1715;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16" name="Google Shape;1716;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0" name="Shape 1720"/>
        <p:cNvGrpSpPr/>
        <p:nvPr/>
      </p:nvGrpSpPr>
      <p:grpSpPr>
        <a:xfrm>
          <a:off x="0" y="0"/>
          <a:ext cx="0" cy="0"/>
          <a:chOff x="0" y="0"/>
          <a:chExt cx="0" cy="0"/>
        </a:xfrm>
      </p:grpSpPr>
      <p:sp>
        <p:nvSpPr>
          <p:cNvPr id="1721" name="Google Shape;1721;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22" name="Google Shape;1722;p123"/>
          <p:cNvSpPr txBox="1"/>
          <p:nvPr>
            <p:ph idx="1" type="body"/>
          </p:nvPr>
        </p:nvSpPr>
        <p:spPr>
          <a:xfrm>
            <a:off x="311700" y="1152475"/>
            <a:ext cx="87498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the following variables: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 to represent the true value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to represent neuron’s prediction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terms of weights and bias: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w*x + b = z</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Pass z into activation function σ(z) = a </a:t>
            </a:r>
            <a:endParaRPr sz="3000">
              <a:solidFill>
                <a:srgbClr val="434343"/>
              </a:solidFill>
              <a:latin typeface="Montserrat"/>
              <a:ea typeface="Montserrat"/>
              <a:cs typeface="Montserrat"/>
              <a:sym typeface="Montserrat"/>
            </a:endParaRPr>
          </a:p>
        </p:txBody>
      </p:sp>
      <p:pic>
        <p:nvPicPr>
          <p:cNvPr descr="watermark.jpg" id="1723" name="Google Shape;1723;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4" name="Google Shape;1724;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8" name="Shape 1728"/>
        <p:cNvGrpSpPr/>
        <p:nvPr/>
      </p:nvGrpSpPr>
      <p:grpSpPr>
        <a:xfrm>
          <a:off x="0" y="0"/>
          <a:ext cx="0" cy="0"/>
          <a:chOff x="0" y="0"/>
          <a:chExt cx="0" cy="0"/>
        </a:xfrm>
      </p:grpSpPr>
      <p:sp>
        <p:nvSpPr>
          <p:cNvPr id="1729" name="Google Shape;1729;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30" name="Google Shape;1730;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very common cost function is the quadratic cost function:</a:t>
            </a:r>
            <a:endParaRPr sz="3000">
              <a:solidFill>
                <a:srgbClr val="434343"/>
              </a:solidFill>
              <a:latin typeface="Montserrat"/>
              <a:ea typeface="Montserrat"/>
              <a:cs typeface="Montserrat"/>
              <a:sym typeface="Montserrat"/>
            </a:endParaRPr>
          </a:p>
        </p:txBody>
      </p:sp>
      <p:pic>
        <p:nvPicPr>
          <p:cNvPr descr="watermark.jpg" id="1731" name="Google Shape;1731;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2" name="Google Shape;1732;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33" name="Google Shape;1733;p124"/>
          <p:cNvPicPr preferRelativeResize="0"/>
          <p:nvPr/>
        </p:nvPicPr>
        <p:blipFill>
          <a:blip r:embed="rId4">
            <a:alphaModFix/>
          </a:blip>
          <a:stretch>
            <a:fillRect/>
          </a:stretch>
        </p:blipFill>
        <p:spPr>
          <a:xfrm>
            <a:off x="1699197" y="2545175"/>
            <a:ext cx="5745600" cy="1759900"/>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7" name="Shape 1737"/>
        <p:cNvGrpSpPr/>
        <p:nvPr/>
      </p:nvGrpSpPr>
      <p:grpSpPr>
        <a:xfrm>
          <a:off x="0" y="0"/>
          <a:ext cx="0" cy="0"/>
          <a:chOff x="0" y="0"/>
          <a:chExt cx="0" cy="0"/>
        </a:xfrm>
      </p:grpSpPr>
      <p:pic>
        <p:nvPicPr>
          <p:cNvPr id="1738" name="Google Shape;1738;p125"/>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39" name="Google Shape;1739;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40" name="Google Shape;1740;p12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simply calculate the difference between the real values y(x) against our predicted values a(x).</a:t>
            </a:r>
            <a:endParaRPr sz="3000">
              <a:solidFill>
                <a:srgbClr val="434343"/>
              </a:solidFill>
              <a:latin typeface="Montserrat"/>
              <a:ea typeface="Montserrat"/>
              <a:cs typeface="Montserrat"/>
              <a:sym typeface="Montserrat"/>
            </a:endParaRPr>
          </a:p>
        </p:txBody>
      </p:sp>
      <p:pic>
        <p:nvPicPr>
          <p:cNvPr descr="watermark.jpg" id="1741" name="Google Shape;1741;p1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42" name="Google Shape;1742;p1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6" name="Shape 1746"/>
        <p:cNvGrpSpPr/>
        <p:nvPr/>
      </p:nvGrpSpPr>
      <p:grpSpPr>
        <a:xfrm>
          <a:off x="0" y="0"/>
          <a:ext cx="0" cy="0"/>
          <a:chOff x="0" y="0"/>
          <a:chExt cx="0" cy="0"/>
        </a:xfrm>
      </p:grpSpPr>
      <p:pic>
        <p:nvPicPr>
          <p:cNvPr id="1747" name="Google Shape;1747;p126"/>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48" name="Google Shape;1748;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49" name="Google Shape;1749;p12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The notation shown here corresponds to vector inputs and outputs, since we will be dealing with a </a:t>
            </a:r>
            <a:r>
              <a:rPr b="1" lang="en" sz="3000">
                <a:solidFill>
                  <a:srgbClr val="434343"/>
                </a:solidFill>
                <a:latin typeface="Montserrat"/>
                <a:ea typeface="Montserrat"/>
                <a:cs typeface="Montserrat"/>
                <a:sym typeface="Montserrat"/>
              </a:rPr>
              <a:t>batch </a:t>
            </a:r>
            <a:r>
              <a:rPr lang="en" sz="3000">
                <a:solidFill>
                  <a:srgbClr val="434343"/>
                </a:solidFill>
                <a:latin typeface="Montserrat"/>
                <a:ea typeface="Montserrat"/>
                <a:cs typeface="Montserrat"/>
                <a:sym typeface="Montserrat"/>
              </a:rPr>
              <a:t>of training points and predictions.</a:t>
            </a:r>
            <a:endParaRPr sz="3000">
              <a:solidFill>
                <a:srgbClr val="434343"/>
              </a:solidFill>
              <a:latin typeface="Montserrat"/>
              <a:ea typeface="Montserrat"/>
              <a:cs typeface="Montserrat"/>
              <a:sym typeface="Montserrat"/>
            </a:endParaRPr>
          </a:p>
        </p:txBody>
      </p:sp>
      <p:pic>
        <p:nvPicPr>
          <p:cNvPr descr="watermark.jpg" id="1750" name="Google Shape;1750;p12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51" name="Google Shape;1751;p12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5" name="Shape 1755"/>
        <p:cNvGrpSpPr/>
        <p:nvPr/>
      </p:nvGrpSpPr>
      <p:grpSpPr>
        <a:xfrm>
          <a:off x="0" y="0"/>
          <a:ext cx="0" cy="0"/>
          <a:chOff x="0" y="0"/>
          <a:chExt cx="0" cy="0"/>
        </a:xfrm>
      </p:grpSpPr>
      <p:pic>
        <p:nvPicPr>
          <p:cNvPr id="1756" name="Google Shape;1756;p127"/>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57" name="Google Shape;1757;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58" name="Google Shape;1758;p12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squaring this does 2 useful things for us, keeps everything positive and </a:t>
            </a:r>
            <a:r>
              <a:rPr b="1" lang="en" sz="3000">
                <a:solidFill>
                  <a:srgbClr val="434343"/>
                </a:solidFill>
                <a:latin typeface="Montserrat"/>
                <a:ea typeface="Montserrat"/>
                <a:cs typeface="Montserrat"/>
                <a:sym typeface="Montserrat"/>
              </a:rPr>
              <a:t>punishes</a:t>
            </a:r>
            <a:r>
              <a:rPr lang="en" sz="3000">
                <a:solidFill>
                  <a:srgbClr val="434343"/>
                </a:solidFill>
                <a:latin typeface="Montserrat"/>
                <a:ea typeface="Montserrat"/>
                <a:cs typeface="Montserrat"/>
                <a:sym typeface="Montserrat"/>
              </a:rPr>
              <a:t> large errors!</a:t>
            </a:r>
            <a:endParaRPr sz="3000">
              <a:solidFill>
                <a:srgbClr val="434343"/>
              </a:solidFill>
              <a:latin typeface="Montserrat"/>
              <a:ea typeface="Montserrat"/>
              <a:cs typeface="Montserrat"/>
              <a:sym typeface="Montserrat"/>
            </a:endParaRPr>
          </a:p>
        </p:txBody>
      </p:sp>
      <p:pic>
        <p:nvPicPr>
          <p:cNvPr descr="watermark.jpg" id="1759" name="Google Shape;1759;p12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60" name="Google Shape;1760;p12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4" name="Shape 1764"/>
        <p:cNvGrpSpPr/>
        <p:nvPr/>
      </p:nvGrpSpPr>
      <p:grpSpPr>
        <a:xfrm>
          <a:off x="0" y="0"/>
          <a:ext cx="0" cy="0"/>
          <a:chOff x="0" y="0"/>
          <a:chExt cx="0" cy="0"/>
        </a:xfrm>
      </p:grpSpPr>
      <p:sp>
        <p:nvSpPr>
          <p:cNvPr id="1765" name="Google Shape;1765;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66" name="Google Shape;1766;p12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think of the cost function as:</a:t>
            </a:r>
            <a:endParaRPr sz="3000">
              <a:solidFill>
                <a:srgbClr val="434343"/>
              </a:solidFill>
              <a:latin typeface="Montserrat"/>
              <a:ea typeface="Montserrat"/>
              <a:cs typeface="Montserrat"/>
              <a:sym typeface="Montserrat"/>
            </a:endParaRPr>
          </a:p>
        </p:txBody>
      </p:sp>
      <p:pic>
        <p:nvPicPr>
          <p:cNvPr descr="watermark.jpg" id="1767" name="Google Shape;1767;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8" name="Google Shape;1768;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69" name="Google Shape;1769;p128"/>
          <p:cNvPicPr preferRelativeResize="0"/>
          <p:nvPr/>
        </p:nvPicPr>
        <p:blipFill>
          <a:blip r:embed="rId4">
            <a:alphaModFix/>
          </a:blip>
          <a:stretch>
            <a:fillRect/>
          </a:stretch>
        </p:blipFill>
        <p:spPr>
          <a:xfrm>
            <a:off x="3295571" y="1786625"/>
            <a:ext cx="3283519" cy="847625"/>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3" name="Shape 1773"/>
        <p:cNvGrpSpPr/>
        <p:nvPr/>
      </p:nvGrpSpPr>
      <p:grpSpPr>
        <a:xfrm>
          <a:off x="0" y="0"/>
          <a:ext cx="0" cy="0"/>
          <a:chOff x="0" y="0"/>
          <a:chExt cx="0" cy="0"/>
        </a:xfrm>
      </p:grpSpPr>
      <p:sp>
        <p:nvSpPr>
          <p:cNvPr id="1774" name="Google Shape;177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75" name="Google Shape;1775;p12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is our neural network's weights, </a:t>
            </a:r>
            <a:r>
              <a:rPr b="1"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 is our neural network's biases, </a:t>
            </a:r>
            <a:r>
              <a:rPr b="1" lang="en" sz="3000">
                <a:solidFill>
                  <a:srgbClr val="434343"/>
                </a:solidFill>
                <a:latin typeface="Montserrat"/>
                <a:ea typeface="Montserrat"/>
                <a:cs typeface="Montserrat"/>
                <a:sym typeface="Montserrat"/>
              </a:rPr>
              <a:t>S</a:t>
            </a:r>
            <a:r>
              <a:rPr b="1" baseline="30000" lang="en" sz="31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input of a single training sample, and </a:t>
            </a:r>
            <a:r>
              <a:rPr b="1" lang="en" sz="3000">
                <a:solidFill>
                  <a:srgbClr val="434343"/>
                </a:solidFill>
                <a:latin typeface="Montserrat"/>
                <a:ea typeface="Montserrat"/>
                <a:cs typeface="Montserrat"/>
                <a:sym typeface="Montserrat"/>
              </a:rPr>
              <a:t>E</a:t>
            </a:r>
            <a:r>
              <a:rPr b="1" baseline="30000" lang="en" sz="30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desired output of that training sample. </a:t>
            </a:r>
            <a:endParaRPr sz="3000">
              <a:solidFill>
                <a:srgbClr val="434343"/>
              </a:solidFill>
              <a:latin typeface="Montserrat"/>
              <a:ea typeface="Montserrat"/>
              <a:cs typeface="Montserrat"/>
              <a:sym typeface="Montserrat"/>
            </a:endParaRPr>
          </a:p>
        </p:txBody>
      </p:sp>
      <p:pic>
        <p:nvPicPr>
          <p:cNvPr descr="watermark.jpg" id="1776" name="Google Shape;177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7" name="Google Shape;177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78" name="Google Shape;1778;p129"/>
          <p:cNvPicPr preferRelativeResize="0"/>
          <p:nvPr/>
        </p:nvPicPr>
        <p:blipFill>
          <a:blip r:embed="rId4">
            <a:alphaModFix/>
          </a:blip>
          <a:stretch>
            <a:fillRect/>
          </a:stretch>
        </p:blipFill>
        <p:spPr>
          <a:xfrm>
            <a:off x="3338071" y="3817575"/>
            <a:ext cx="3283519" cy="847625"/>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2" name="Shape 1782"/>
        <p:cNvGrpSpPr/>
        <p:nvPr/>
      </p:nvGrpSpPr>
      <p:grpSpPr>
        <a:xfrm>
          <a:off x="0" y="0"/>
          <a:ext cx="0" cy="0"/>
          <a:chOff x="0" y="0"/>
          <a:chExt cx="0" cy="0"/>
        </a:xfrm>
      </p:grpSpPr>
      <p:pic>
        <p:nvPicPr>
          <p:cNvPr id="1783" name="Google Shape;1783;p130"/>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84" name="Google Shape;1784;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85" name="Google Shape;1785;p13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that information was all encoded in our simplified notation.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t>
            </a:r>
            <a:r>
              <a:rPr b="1" lang="en" sz="3000">
                <a:solidFill>
                  <a:srgbClr val="434343"/>
                </a:solidFill>
                <a:latin typeface="Montserrat"/>
                <a:ea typeface="Montserrat"/>
                <a:cs typeface="Montserrat"/>
                <a:sym typeface="Montserrat"/>
              </a:rPr>
              <a:t>a(x)</a:t>
            </a:r>
            <a:r>
              <a:rPr lang="en" sz="3000">
                <a:solidFill>
                  <a:srgbClr val="434343"/>
                </a:solidFill>
                <a:latin typeface="Montserrat"/>
                <a:ea typeface="Montserrat"/>
                <a:cs typeface="Montserrat"/>
                <a:sym typeface="Montserrat"/>
              </a:rPr>
              <a:t> holds information about weights and biases.</a:t>
            </a:r>
            <a:endParaRPr sz="3000">
              <a:solidFill>
                <a:srgbClr val="434343"/>
              </a:solidFill>
              <a:latin typeface="Montserrat"/>
              <a:ea typeface="Montserrat"/>
              <a:cs typeface="Montserrat"/>
              <a:sym typeface="Montserrat"/>
            </a:endParaRPr>
          </a:p>
        </p:txBody>
      </p:sp>
      <p:pic>
        <p:nvPicPr>
          <p:cNvPr descr="watermark.jpg" id="1786" name="Google Shape;1786;p13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87" name="Google Shape;1787;p13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1" name="Shape 1791"/>
        <p:cNvGrpSpPr/>
        <p:nvPr/>
      </p:nvGrpSpPr>
      <p:grpSpPr>
        <a:xfrm>
          <a:off x="0" y="0"/>
          <a:ext cx="0" cy="0"/>
          <a:chOff x="0" y="0"/>
          <a:chExt cx="0" cy="0"/>
        </a:xfrm>
      </p:grpSpPr>
      <p:sp>
        <p:nvSpPr>
          <p:cNvPr id="1792" name="Google Shape;1792;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93" name="Google Shape;1793;p13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if we have a huge network, we can expect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to be quite complex, with huge vectors of weights and biases.</a:t>
            </a:r>
            <a:endParaRPr sz="3000">
              <a:solidFill>
                <a:srgbClr val="434343"/>
              </a:solidFill>
              <a:latin typeface="Montserrat"/>
              <a:ea typeface="Montserrat"/>
              <a:cs typeface="Montserrat"/>
              <a:sym typeface="Montserrat"/>
            </a:endParaRPr>
          </a:p>
        </p:txBody>
      </p:sp>
      <p:pic>
        <p:nvPicPr>
          <p:cNvPr descr="watermark.jpg" id="1794" name="Google Shape;1794;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5" name="Google Shape;1795;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96" name="Google Shape;1796;p131"/>
          <p:cNvPicPr preferRelativeResize="0"/>
          <p:nvPr/>
        </p:nvPicPr>
        <p:blipFill>
          <a:blip r:embed="rId4">
            <a:alphaModFix/>
          </a:blip>
          <a:stretch>
            <a:fillRect/>
          </a:stretch>
        </p:blipFill>
        <p:spPr>
          <a:xfrm>
            <a:off x="3295571" y="3539225"/>
            <a:ext cx="3283519" cy="847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24"/>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45" name="Google Shape;145;p2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0" name="Shape 1800"/>
        <p:cNvGrpSpPr/>
        <p:nvPr/>
      </p:nvGrpSpPr>
      <p:grpSpPr>
        <a:xfrm>
          <a:off x="0" y="0"/>
          <a:ext cx="0" cy="0"/>
          <a:chOff x="0" y="0"/>
          <a:chExt cx="0" cy="0"/>
        </a:xfrm>
      </p:grpSpPr>
      <p:pic>
        <p:nvPicPr>
          <p:cNvPr id="1801" name="Google Shape;1801;p132"/>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802" name="Google Shape;180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03" name="Google Shape;1803;p13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is a small network with all its parameters labeled:</a:t>
            </a:r>
            <a:endParaRPr sz="3000">
              <a:solidFill>
                <a:srgbClr val="434343"/>
              </a:solidFill>
              <a:latin typeface="Montserrat"/>
              <a:ea typeface="Montserrat"/>
              <a:cs typeface="Montserrat"/>
              <a:sym typeface="Montserrat"/>
            </a:endParaRPr>
          </a:p>
        </p:txBody>
      </p:sp>
      <p:pic>
        <p:nvPicPr>
          <p:cNvPr descr="watermark.jpg" id="1804" name="Google Shape;1804;p13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05" name="Google Shape;1805;p13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9" name="Shape 1809"/>
        <p:cNvGrpSpPr/>
        <p:nvPr/>
      </p:nvGrpSpPr>
      <p:grpSpPr>
        <a:xfrm>
          <a:off x="0" y="0"/>
          <a:ext cx="0" cy="0"/>
          <a:chOff x="0" y="0"/>
          <a:chExt cx="0" cy="0"/>
        </a:xfrm>
      </p:grpSpPr>
      <p:pic>
        <p:nvPicPr>
          <p:cNvPr id="1810" name="Google Shape;1810;p133"/>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811" name="Google Shape;1811;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2" name="Google Shape;1812;p13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a lot to calculate!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solve this?</a:t>
            </a:r>
            <a:endParaRPr sz="3000">
              <a:solidFill>
                <a:srgbClr val="434343"/>
              </a:solidFill>
              <a:latin typeface="Montserrat"/>
              <a:ea typeface="Montserrat"/>
              <a:cs typeface="Montserrat"/>
              <a:sym typeface="Montserrat"/>
            </a:endParaRPr>
          </a:p>
        </p:txBody>
      </p:sp>
      <p:pic>
        <p:nvPicPr>
          <p:cNvPr descr="watermark.jpg" id="1813" name="Google Shape;1813;p13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14" name="Google Shape;1814;p13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8" name="Shape 1818"/>
        <p:cNvGrpSpPr/>
        <p:nvPr/>
      </p:nvGrpSpPr>
      <p:grpSpPr>
        <a:xfrm>
          <a:off x="0" y="0"/>
          <a:ext cx="0" cy="0"/>
          <a:chOff x="0" y="0"/>
          <a:chExt cx="0" cy="0"/>
        </a:xfrm>
      </p:grpSpPr>
      <p:pic>
        <p:nvPicPr>
          <p:cNvPr descr="watermark.jpg" id="1819" name="Google Shape;1819;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20" name="Google Shape;1820;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1" name="Google Shape;1821;p13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real case, this means we have some cost function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dependent lots of weights!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C(w1,w2,w3,....wn)</a:t>
            </a:r>
            <a:endParaRPr b="1"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figure out which weights lead us to the lowest cost?</a:t>
            </a:r>
            <a:endParaRPr sz="3000">
              <a:solidFill>
                <a:srgbClr val="434343"/>
              </a:solidFill>
              <a:latin typeface="Montserrat"/>
              <a:ea typeface="Montserrat"/>
              <a:cs typeface="Montserrat"/>
              <a:sym typeface="Montserrat"/>
            </a:endParaRPr>
          </a:p>
        </p:txBody>
      </p:sp>
      <p:pic>
        <p:nvPicPr>
          <p:cNvPr descr="watermark.jpg" id="1822" name="Google Shape;1822;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6" name="Shape 1826"/>
        <p:cNvGrpSpPr/>
        <p:nvPr/>
      </p:nvGrpSpPr>
      <p:grpSpPr>
        <a:xfrm>
          <a:off x="0" y="0"/>
          <a:ext cx="0" cy="0"/>
          <a:chOff x="0" y="0"/>
          <a:chExt cx="0" cy="0"/>
        </a:xfrm>
      </p:grpSpPr>
      <p:pic>
        <p:nvPicPr>
          <p:cNvPr descr="watermark.jpg" id="1827" name="Google Shape;1827;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28" name="Google Shape;1828;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9" name="Google Shape;1829;p13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simplicity, let’s imagine we only had one weight in our cost function </a:t>
            </a:r>
            <a:r>
              <a:rPr b="1" lang="en" sz="3000">
                <a:solidFill>
                  <a:srgbClr val="434343"/>
                </a:solidFill>
                <a:latin typeface="Montserrat"/>
                <a:ea typeface="Montserrat"/>
                <a:cs typeface="Montserrat"/>
                <a:sym typeface="Montserrat"/>
              </a:rPr>
              <a:t>w.</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a:t>
            </a:r>
            <a:r>
              <a:rPr b="1" lang="en" sz="3000">
                <a:solidFill>
                  <a:srgbClr val="434343"/>
                </a:solidFill>
                <a:latin typeface="Montserrat"/>
                <a:ea typeface="Montserrat"/>
                <a:cs typeface="Montserrat"/>
                <a:sym typeface="Montserrat"/>
              </a:rPr>
              <a:t>minimize</a:t>
            </a:r>
            <a:r>
              <a:rPr lang="en" sz="3000">
                <a:solidFill>
                  <a:srgbClr val="434343"/>
                </a:solidFill>
                <a:latin typeface="Montserrat"/>
                <a:ea typeface="Montserrat"/>
                <a:cs typeface="Montserrat"/>
                <a:sym typeface="Montserrat"/>
              </a:rPr>
              <a:t> our loss/cost (overall error).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Which means we need to figure out 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results in the minimum of </a:t>
            </a:r>
            <a:r>
              <a:rPr b="1" lang="en" sz="3000">
                <a:solidFill>
                  <a:srgbClr val="434343"/>
                </a:solidFill>
                <a:latin typeface="Montserrat"/>
                <a:ea typeface="Montserrat"/>
                <a:cs typeface="Montserrat"/>
                <a:sym typeface="Montserrat"/>
              </a:rPr>
              <a:t>C(w)</a:t>
            </a:r>
            <a:endParaRPr b="1" sz="3000">
              <a:solidFill>
                <a:srgbClr val="434343"/>
              </a:solidFill>
              <a:latin typeface="Montserrat"/>
              <a:ea typeface="Montserrat"/>
              <a:cs typeface="Montserrat"/>
              <a:sym typeface="Montserrat"/>
            </a:endParaRPr>
          </a:p>
        </p:txBody>
      </p:sp>
      <p:pic>
        <p:nvPicPr>
          <p:cNvPr descr="watermark.jpg" id="1830" name="Google Shape;1830;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4" name="Shape 1834"/>
        <p:cNvGrpSpPr/>
        <p:nvPr/>
      </p:nvGrpSpPr>
      <p:grpSpPr>
        <a:xfrm>
          <a:off x="0" y="0"/>
          <a:ext cx="0" cy="0"/>
          <a:chOff x="0" y="0"/>
          <a:chExt cx="0" cy="0"/>
        </a:xfrm>
      </p:grpSpPr>
      <p:pic>
        <p:nvPicPr>
          <p:cNvPr descr="watermark.jpg" id="1835" name="Google Shape;1835;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36" name="Google Shape;1836;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37" name="Google Shape;1837;p136"/>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“simple” function </a:t>
            </a:r>
            <a:r>
              <a:rPr b="1" lang="en" sz="3000">
                <a:solidFill>
                  <a:srgbClr val="434343"/>
                </a:solidFill>
                <a:latin typeface="Montserrat"/>
                <a:ea typeface="Montserrat"/>
                <a:cs typeface="Montserrat"/>
                <a:sym typeface="Montserrat"/>
              </a:rPr>
              <a:t>C(w)</a:t>
            </a:r>
            <a:endParaRPr sz="3000">
              <a:solidFill>
                <a:srgbClr val="434343"/>
              </a:solidFill>
              <a:latin typeface="Montserrat"/>
              <a:ea typeface="Montserrat"/>
              <a:cs typeface="Montserrat"/>
              <a:sym typeface="Montserrat"/>
            </a:endParaRPr>
          </a:p>
        </p:txBody>
      </p:sp>
      <p:pic>
        <p:nvPicPr>
          <p:cNvPr descr="watermark.jpg" id="1838" name="Google Shape;1838;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39" name="Google Shape;1839;p136"/>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40" name="Google Shape;1840;p13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41" name="Google Shape;1841;p13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3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43" name="Google Shape;1843;p13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7" name="Shape 1847"/>
        <p:cNvGrpSpPr/>
        <p:nvPr/>
      </p:nvGrpSpPr>
      <p:grpSpPr>
        <a:xfrm>
          <a:off x="0" y="0"/>
          <a:ext cx="0" cy="0"/>
          <a:chOff x="0" y="0"/>
          <a:chExt cx="0" cy="0"/>
        </a:xfrm>
      </p:grpSpPr>
      <p:pic>
        <p:nvPicPr>
          <p:cNvPr descr="watermark.jpg" id="1848" name="Google Shape;1848;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49" name="Google Shape;1849;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50" name="Google Shape;1850;p137"/>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851" name="Google Shape;1851;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52" name="Google Shape;1852;p137"/>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53" name="Google Shape;1853;p13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54" name="Google Shape;1854;p13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13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56" name="Google Shape;1856;p13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0" name="Shape 1860"/>
        <p:cNvGrpSpPr/>
        <p:nvPr/>
      </p:nvGrpSpPr>
      <p:grpSpPr>
        <a:xfrm>
          <a:off x="0" y="0"/>
          <a:ext cx="0" cy="0"/>
          <a:chOff x="0" y="0"/>
          <a:chExt cx="0" cy="0"/>
        </a:xfrm>
      </p:grpSpPr>
      <p:pic>
        <p:nvPicPr>
          <p:cNvPr descr="watermark.jpg" id="1861" name="Google Shape;1861;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62" name="Google Shape;1862;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63" name="Google Shape;1863;p138"/>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864" name="Google Shape;1864;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65" name="Google Shape;1865;p138"/>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66" name="Google Shape;1866;p13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67" name="Google Shape;1867;p13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3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69" name="Google Shape;1869;p138"/>
          <p:cNvSpPr/>
          <p:nvPr/>
        </p:nvSpPr>
        <p:spPr>
          <a:xfrm rot="1770454">
            <a:off x="6399057" y="3837857"/>
            <a:ext cx="718725" cy="247452"/>
          </a:xfrm>
          <a:prstGeom prst="lef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13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4" name="Shape 1874"/>
        <p:cNvGrpSpPr/>
        <p:nvPr/>
      </p:nvGrpSpPr>
      <p:grpSpPr>
        <a:xfrm>
          <a:off x="0" y="0"/>
          <a:ext cx="0" cy="0"/>
          <a:chOff x="0" y="0"/>
          <a:chExt cx="0" cy="0"/>
        </a:xfrm>
      </p:grpSpPr>
      <p:pic>
        <p:nvPicPr>
          <p:cNvPr descr="watermark.jpg" id="1875" name="Google Shape;1875;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76" name="Google Shape;1876;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77" name="Google Shape;1877;p139"/>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878" name="Google Shape;1878;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79" name="Google Shape;1879;p139"/>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80" name="Google Shape;1880;p13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81" name="Google Shape;1881;p13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13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83" name="Google Shape;1883;p13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884" name="Google Shape;1884;p13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885" name="Google Shape;1885;p13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9" name="Shape 1889"/>
        <p:cNvGrpSpPr/>
        <p:nvPr/>
      </p:nvGrpSpPr>
      <p:grpSpPr>
        <a:xfrm>
          <a:off x="0" y="0"/>
          <a:ext cx="0" cy="0"/>
          <a:chOff x="0" y="0"/>
          <a:chExt cx="0" cy="0"/>
        </a:xfrm>
      </p:grpSpPr>
      <p:pic>
        <p:nvPicPr>
          <p:cNvPr descr="watermark.jpg" id="1890" name="Google Shape;1890;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91" name="Google Shape;1891;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2" name="Google Shape;1892;p14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of calculus know we could take a derivative and solve for 0.</a:t>
            </a:r>
            <a:endParaRPr sz="3000">
              <a:solidFill>
                <a:srgbClr val="434343"/>
              </a:solidFill>
              <a:latin typeface="Montserrat"/>
              <a:ea typeface="Montserrat"/>
              <a:cs typeface="Montserrat"/>
              <a:sym typeface="Montserrat"/>
            </a:endParaRPr>
          </a:p>
        </p:txBody>
      </p:sp>
      <p:pic>
        <p:nvPicPr>
          <p:cNvPr descr="watermark.jpg" id="1893" name="Google Shape;1893;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94" name="Google Shape;1894;p14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895" name="Google Shape;1895;p14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96" name="Google Shape;1896;p14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4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98" name="Google Shape;1898;p14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899" name="Google Shape;1899;p14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00" name="Google Shape;1900;p14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4" name="Shape 1904"/>
        <p:cNvGrpSpPr/>
        <p:nvPr/>
      </p:nvGrpSpPr>
      <p:grpSpPr>
        <a:xfrm>
          <a:off x="0" y="0"/>
          <a:ext cx="0" cy="0"/>
          <a:chOff x="0" y="0"/>
          <a:chExt cx="0" cy="0"/>
        </a:xfrm>
      </p:grpSpPr>
      <p:pic>
        <p:nvPicPr>
          <p:cNvPr descr="watermark.jpg" id="1905" name="Google Shape;1905;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06" name="Google Shape;1906;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07" name="Google Shape;1907;p14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recall our real cost function will be very complex!</a:t>
            </a:r>
            <a:endParaRPr sz="3000">
              <a:solidFill>
                <a:srgbClr val="434343"/>
              </a:solidFill>
              <a:latin typeface="Montserrat"/>
              <a:ea typeface="Montserrat"/>
              <a:cs typeface="Montserrat"/>
              <a:sym typeface="Montserrat"/>
            </a:endParaRPr>
          </a:p>
        </p:txBody>
      </p:sp>
      <p:pic>
        <p:nvPicPr>
          <p:cNvPr descr="watermark.jpg" id="1908" name="Google Shape;1908;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09" name="Google Shape;1909;p14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10" name="Google Shape;1910;p14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11" name="Google Shape;1911;p14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12" name="Google Shape;1912;p14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13" name="Google Shape;1913;p141"/>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id="152" name="Google Shape;152;p25"/>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54" name="Google Shape;154;p2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really simplify this!</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7" name="Shape 1917"/>
        <p:cNvGrpSpPr/>
        <p:nvPr/>
      </p:nvGrpSpPr>
      <p:grpSpPr>
        <a:xfrm>
          <a:off x="0" y="0"/>
          <a:ext cx="0" cy="0"/>
          <a:chOff x="0" y="0"/>
          <a:chExt cx="0" cy="0"/>
        </a:xfrm>
      </p:grpSpPr>
      <p:pic>
        <p:nvPicPr>
          <p:cNvPr descr="watermark.jpg" id="1918" name="Google Shape;1918;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19" name="Google Shape;1919;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20" name="Google Shape;1920;p14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a:t>
            </a:r>
            <a:endParaRPr b="1" sz="3000">
              <a:solidFill>
                <a:srgbClr val="434343"/>
              </a:solidFill>
              <a:latin typeface="Montserrat"/>
              <a:ea typeface="Montserrat"/>
              <a:cs typeface="Montserrat"/>
              <a:sym typeface="Montserrat"/>
            </a:endParaRPr>
          </a:p>
        </p:txBody>
      </p:sp>
      <p:pic>
        <p:nvPicPr>
          <p:cNvPr descr="watermark.jpg" id="1921" name="Google Shape;1921;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22" name="Google Shape;1922;p14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23" name="Google Shape;1923;p14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24" name="Google Shape;1924;p14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25" name="Google Shape;1925;p14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26" name="Google Shape;1926;p142"/>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0" name="Shape 1930"/>
        <p:cNvGrpSpPr/>
        <p:nvPr/>
      </p:nvGrpSpPr>
      <p:grpSpPr>
        <a:xfrm>
          <a:off x="0" y="0"/>
          <a:ext cx="0" cy="0"/>
          <a:chOff x="0" y="0"/>
          <a:chExt cx="0" cy="0"/>
        </a:xfrm>
      </p:grpSpPr>
      <p:pic>
        <p:nvPicPr>
          <p:cNvPr descr="watermark.jpg" id="1931" name="Google Shape;1931;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32" name="Google Shape;1932;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33" name="Google Shape;1933;p14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 </a:t>
            </a:r>
            <a:r>
              <a:rPr lang="en" sz="3000">
                <a:solidFill>
                  <a:srgbClr val="434343"/>
                </a:solidFill>
                <a:latin typeface="Montserrat"/>
                <a:ea typeface="Montserrat"/>
                <a:cs typeface="Montserrat"/>
                <a:sym typeface="Montserrat"/>
              </a:rPr>
              <a:t>since our networks will have 1000s of weights</a:t>
            </a:r>
            <a:endParaRPr b="1" sz="3000">
              <a:solidFill>
                <a:srgbClr val="434343"/>
              </a:solidFill>
              <a:latin typeface="Montserrat"/>
              <a:ea typeface="Montserrat"/>
              <a:cs typeface="Montserrat"/>
              <a:sym typeface="Montserrat"/>
            </a:endParaRPr>
          </a:p>
        </p:txBody>
      </p:sp>
      <p:pic>
        <p:nvPicPr>
          <p:cNvPr descr="watermark.jpg" id="1934" name="Google Shape;1934;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35" name="Google Shape;1935;p14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36" name="Google Shape;1936;p14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37" name="Google Shape;1937;p14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38" name="Google Shape;1938;p14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39" name="Google Shape;1939;p143"/>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3" name="Shape 1943"/>
        <p:cNvGrpSpPr/>
        <p:nvPr/>
      </p:nvGrpSpPr>
      <p:grpSpPr>
        <a:xfrm>
          <a:off x="0" y="0"/>
          <a:ext cx="0" cy="0"/>
          <a:chOff x="0" y="0"/>
          <a:chExt cx="0" cy="0"/>
        </a:xfrm>
      </p:grpSpPr>
      <p:pic>
        <p:nvPicPr>
          <p:cNvPr descr="watermark.jpg" id="1944" name="Google Shape;1944;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45" name="Google Shape;1945;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46" name="Google Shape;1946;p14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a:t>
            </a:r>
            <a:r>
              <a:rPr b="1" lang="en" sz="3000">
                <a:solidFill>
                  <a:srgbClr val="434343"/>
                </a:solidFill>
                <a:latin typeface="Montserrat"/>
                <a:ea typeface="Montserrat"/>
                <a:cs typeface="Montserrat"/>
                <a:sym typeface="Montserrat"/>
              </a:rPr>
              <a:t>gradient descent </a:t>
            </a:r>
            <a:r>
              <a:rPr lang="en" sz="3000">
                <a:solidFill>
                  <a:srgbClr val="434343"/>
                </a:solidFill>
                <a:latin typeface="Montserrat"/>
                <a:ea typeface="Montserrat"/>
                <a:cs typeface="Montserrat"/>
                <a:sym typeface="Montserrat"/>
              </a:rPr>
              <a:t>to solve this problem.</a:t>
            </a:r>
            <a:endParaRPr sz="3000">
              <a:solidFill>
                <a:srgbClr val="434343"/>
              </a:solidFill>
              <a:latin typeface="Montserrat"/>
              <a:ea typeface="Montserrat"/>
              <a:cs typeface="Montserrat"/>
              <a:sym typeface="Montserrat"/>
            </a:endParaRPr>
          </a:p>
        </p:txBody>
      </p:sp>
      <p:pic>
        <p:nvPicPr>
          <p:cNvPr descr="watermark.jpg" id="1947" name="Google Shape;1947;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48" name="Google Shape;1948;p14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49" name="Google Shape;1949;p14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50" name="Google Shape;1950;p14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51" name="Google Shape;1951;p14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52" name="Google Shape;1952;p144"/>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6" name="Shape 1956"/>
        <p:cNvGrpSpPr/>
        <p:nvPr/>
      </p:nvGrpSpPr>
      <p:grpSpPr>
        <a:xfrm>
          <a:off x="0" y="0"/>
          <a:ext cx="0" cy="0"/>
          <a:chOff x="0" y="0"/>
          <a:chExt cx="0" cy="0"/>
        </a:xfrm>
      </p:grpSpPr>
      <p:pic>
        <p:nvPicPr>
          <p:cNvPr descr="watermark.jpg" id="1957" name="Google Shape;1957;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58" name="Google Shape;1958;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59" name="Google Shape;1959;p14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go back to our simplified version to see how this works.</a:t>
            </a:r>
            <a:endParaRPr sz="3000">
              <a:solidFill>
                <a:srgbClr val="434343"/>
              </a:solidFill>
              <a:latin typeface="Montserrat"/>
              <a:ea typeface="Montserrat"/>
              <a:cs typeface="Montserrat"/>
              <a:sym typeface="Montserrat"/>
            </a:endParaRPr>
          </a:p>
        </p:txBody>
      </p:sp>
      <p:pic>
        <p:nvPicPr>
          <p:cNvPr descr="watermark.jpg" id="1960" name="Google Shape;1960;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61" name="Google Shape;1961;p14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62" name="Google Shape;1962;p14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63" name="Google Shape;1963;p14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4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65" name="Google Shape;1965;p14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66" name="Google Shape;1966;p14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67" name="Google Shape;1967;p14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1" name="Shape 1971"/>
        <p:cNvGrpSpPr/>
        <p:nvPr/>
      </p:nvGrpSpPr>
      <p:grpSpPr>
        <a:xfrm>
          <a:off x="0" y="0"/>
          <a:ext cx="0" cy="0"/>
          <a:chOff x="0" y="0"/>
          <a:chExt cx="0" cy="0"/>
        </a:xfrm>
      </p:grpSpPr>
      <p:pic>
        <p:nvPicPr>
          <p:cNvPr descr="watermark.jpg" id="1972" name="Google Shape;1972;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73" name="Google Shape;1973;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74" name="Google Shape;1974;p14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1975" name="Google Shape;1975;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76" name="Google Shape;1976;p14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77" name="Google Shape;1977;p14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78" name="Google Shape;1978;p14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4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80" name="Google Shape;1980;p14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81" name="Google Shape;1981;p14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82" name="Google Shape;1982;p14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1983" name="Google Shape;1983;p146"/>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7" name="Shape 1987"/>
        <p:cNvGrpSpPr/>
        <p:nvPr/>
      </p:nvGrpSpPr>
      <p:grpSpPr>
        <a:xfrm>
          <a:off x="0" y="0"/>
          <a:ext cx="0" cy="0"/>
          <a:chOff x="0" y="0"/>
          <a:chExt cx="0" cy="0"/>
        </a:xfrm>
      </p:grpSpPr>
      <p:pic>
        <p:nvPicPr>
          <p:cNvPr descr="watermark.jpg" id="1988" name="Google Shape;1988;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89" name="Google Shape;1989;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90" name="Google Shape;1990;p14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1991" name="Google Shape;1991;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92" name="Google Shape;1992;p14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93" name="Google Shape;1993;p14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94" name="Google Shape;1994;p14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4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96" name="Google Shape;1996;p14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97" name="Google Shape;1997;p147"/>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98" name="Google Shape;1998;p147"/>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1999" name="Google Shape;1999;p147"/>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000" name="Google Shape;2000;p147"/>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4" name="Shape 2004"/>
        <p:cNvGrpSpPr/>
        <p:nvPr/>
      </p:nvGrpSpPr>
      <p:grpSpPr>
        <a:xfrm>
          <a:off x="0" y="0"/>
          <a:ext cx="0" cy="0"/>
          <a:chOff x="0" y="0"/>
          <a:chExt cx="0" cy="0"/>
        </a:xfrm>
      </p:grpSpPr>
      <p:pic>
        <p:nvPicPr>
          <p:cNvPr descr="watermark.jpg" id="2005" name="Google Shape;2005;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06" name="Google Shape;2006;p1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07" name="Google Shape;2007;p14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008" name="Google Shape;2008;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09" name="Google Shape;2009;p14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10" name="Google Shape;2010;p14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11" name="Google Shape;2011;p14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4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13" name="Google Shape;2013;p14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14" name="Google Shape;2014;p148"/>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15" name="Google Shape;2015;p148"/>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16" name="Google Shape;2016;p148"/>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017" name="Google Shape;2017;p148"/>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1" name="Shape 2021"/>
        <p:cNvGrpSpPr/>
        <p:nvPr/>
      </p:nvGrpSpPr>
      <p:grpSpPr>
        <a:xfrm>
          <a:off x="0" y="0"/>
          <a:ext cx="0" cy="0"/>
          <a:chOff x="0" y="0"/>
          <a:chExt cx="0" cy="0"/>
        </a:xfrm>
      </p:grpSpPr>
      <p:pic>
        <p:nvPicPr>
          <p:cNvPr descr="watermark.jpg" id="2022" name="Google Shape;2022;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3" name="Google Shape;2023;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24" name="Google Shape;2024;p14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025" name="Google Shape;2025;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26" name="Google Shape;2026;p14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27" name="Google Shape;2027;p14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28" name="Google Shape;2028;p14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4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30" name="Google Shape;2030;p14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31" name="Google Shape;2031;p14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32" name="Google Shape;2032;p14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33" name="Google Shape;2033;p149"/>
          <p:cNvCxnSpPr/>
          <p:nvPr/>
        </p:nvCxnSpPr>
        <p:spPr>
          <a:xfrm>
            <a:off x="4895550" y="2763050"/>
            <a:ext cx="972900" cy="1081500"/>
          </a:xfrm>
          <a:prstGeom prst="straightConnector1">
            <a:avLst/>
          </a:prstGeom>
          <a:noFill/>
          <a:ln cap="flat" cmpd="sng" w="28575">
            <a:solidFill>
              <a:srgbClr val="6AA84F"/>
            </a:solidFill>
            <a:prstDash val="solid"/>
            <a:round/>
            <a:headEnd len="med" w="med" type="none"/>
            <a:tailEnd len="med" w="med" type="none"/>
          </a:ln>
        </p:spPr>
      </p:cxnSp>
      <p:sp>
        <p:nvSpPr>
          <p:cNvPr id="2034" name="Google Shape;2034;p149"/>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8" name="Shape 2038"/>
        <p:cNvGrpSpPr/>
        <p:nvPr/>
      </p:nvGrpSpPr>
      <p:grpSpPr>
        <a:xfrm>
          <a:off x="0" y="0"/>
          <a:ext cx="0" cy="0"/>
          <a:chOff x="0" y="0"/>
          <a:chExt cx="0" cy="0"/>
        </a:xfrm>
      </p:grpSpPr>
      <p:pic>
        <p:nvPicPr>
          <p:cNvPr descr="watermark.jpg" id="2039" name="Google Shape;2039;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40" name="Google Shape;2040;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41" name="Google Shape;2041;p15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042" name="Google Shape;2042;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43" name="Google Shape;2043;p15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44" name="Google Shape;2044;p15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45" name="Google Shape;2045;p15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5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47" name="Google Shape;2047;p15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48" name="Google Shape;2048;p15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49" name="Google Shape;2049;p15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50" name="Google Shape;2050;p150"/>
          <p:cNvCxnSpPr/>
          <p:nvPr/>
        </p:nvCxnSpPr>
        <p:spPr>
          <a:xfrm>
            <a:off x="5242675" y="3401450"/>
            <a:ext cx="1213800" cy="547800"/>
          </a:xfrm>
          <a:prstGeom prst="straightConnector1">
            <a:avLst/>
          </a:prstGeom>
          <a:noFill/>
          <a:ln cap="flat" cmpd="sng" w="28575">
            <a:solidFill>
              <a:srgbClr val="6AA84F"/>
            </a:solidFill>
            <a:prstDash val="solid"/>
            <a:round/>
            <a:headEnd len="med" w="med" type="none"/>
            <a:tailEnd len="med" w="med" type="none"/>
          </a:ln>
        </p:spPr>
      </p:cxnSp>
      <p:sp>
        <p:nvSpPr>
          <p:cNvPr id="2051" name="Google Shape;2051;p150"/>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5" name="Shape 2055"/>
        <p:cNvGrpSpPr/>
        <p:nvPr/>
      </p:nvGrpSpPr>
      <p:grpSpPr>
        <a:xfrm>
          <a:off x="0" y="0"/>
          <a:ext cx="0" cy="0"/>
          <a:chOff x="0" y="0"/>
          <a:chExt cx="0" cy="0"/>
        </a:xfrm>
      </p:grpSpPr>
      <p:pic>
        <p:nvPicPr>
          <p:cNvPr descr="watermark.jpg" id="2056" name="Google Shape;2056;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57" name="Google Shape;2057;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58" name="Google Shape;2058;p15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Until we converge to zero, indicating a minimum.</a:t>
            </a:r>
            <a:endParaRPr sz="3000">
              <a:solidFill>
                <a:srgbClr val="434343"/>
              </a:solidFill>
              <a:latin typeface="Montserrat"/>
              <a:ea typeface="Montserrat"/>
              <a:cs typeface="Montserrat"/>
              <a:sym typeface="Montserrat"/>
            </a:endParaRPr>
          </a:p>
        </p:txBody>
      </p:sp>
      <p:pic>
        <p:nvPicPr>
          <p:cNvPr descr="watermark.jpg" id="2059" name="Google Shape;2059;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60" name="Google Shape;2060;p15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61" name="Google Shape;2061;p15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62" name="Google Shape;2062;p15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5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64" name="Google Shape;2064;p15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65" name="Google Shape;2065;p15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66" name="Google Shape;2066;p15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67" name="Google Shape;2067;p151"/>
          <p:cNvCxnSpPr/>
          <p:nvPr/>
        </p:nvCxnSpPr>
        <p:spPr>
          <a:xfrm>
            <a:off x="5752775" y="3795250"/>
            <a:ext cx="1275300" cy="0"/>
          </a:xfrm>
          <a:prstGeom prst="straightConnector1">
            <a:avLst/>
          </a:prstGeom>
          <a:noFill/>
          <a:ln cap="flat" cmpd="sng" w="28575">
            <a:solidFill>
              <a:srgbClr val="6AA84F"/>
            </a:solidFill>
            <a:prstDash val="solid"/>
            <a:round/>
            <a:headEnd len="med" w="med" type="none"/>
            <a:tailEnd len="med" w="med" type="none"/>
          </a:ln>
        </p:spPr>
      </p:cxnSp>
      <p:sp>
        <p:nvSpPr>
          <p:cNvPr id="2068" name="Google Shape;2068;p151"/>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62" name="Google Shape;162;p2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Simplified Biological Neuron Model</a:t>
            </a:r>
            <a:endParaRPr sz="2900">
              <a:solidFill>
                <a:srgbClr val="434343"/>
              </a:solidFill>
              <a:latin typeface="Montserrat"/>
              <a:ea typeface="Montserrat"/>
              <a:cs typeface="Montserrat"/>
              <a:sym typeface="Montserrat"/>
            </a:endParaRPr>
          </a:p>
        </p:txBody>
      </p:sp>
      <p:pic>
        <p:nvPicPr>
          <p:cNvPr descr="watermark.jpg" id="163" name="Google Shape;163;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 name="Google Shape;16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5" name="Google Shape;165;p26"/>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166" name="Google Shape;166;p26"/>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167" name="Google Shape;167;p26"/>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168" name="Google Shape;168;p26"/>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169" name="Google Shape;169;p2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2" name="Shape 2072"/>
        <p:cNvGrpSpPr/>
        <p:nvPr/>
      </p:nvGrpSpPr>
      <p:grpSpPr>
        <a:xfrm>
          <a:off x="0" y="0"/>
          <a:ext cx="0" cy="0"/>
          <a:chOff x="0" y="0"/>
          <a:chExt cx="0" cy="0"/>
        </a:xfrm>
      </p:grpSpPr>
      <p:pic>
        <p:nvPicPr>
          <p:cNvPr descr="watermark.jpg" id="2073" name="Google Shape;2073;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74" name="Google Shape;2074;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75" name="Google Shape;2075;p15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have changed our step size to find the next point!</a:t>
            </a:r>
            <a:endParaRPr sz="3000">
              <a:solidFill>
                <a:srgbClr val="434343"/>
              </a:solidFill>
              <a:latin typeface="Montserrat"/>
              <a:ea typeface="Montserrat"/>
              <a:cs typeface="Montserrat"/>
              <a:sym typeface="Montserrat"/>
            </a:endParaRPr>
          </a:p>
        </p:txBody>
      </p:sp>
      <p:pic>
        <p:nvPicPr>
          <p:cNvPr descr="watermark.jpg" id="2076" name="Google Shape;2076;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77" name="Google Shape;2077;p15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78" name="Google Shape;2078;p15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79" name="Google Shape;2079;p15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5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81" name="Google Shape;2081;p15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82" name="Google Shape;2082;p152"/>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83" name="Google Shape;2083;p152"/>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7" name="Shape 2087"/>
        <p:cNvGrpSpPr/>
        <p:nvPr/>
      </p:nvGrpSpPr>
      <p:grpSpPr>
        <a:xfrm>
          <a:off x="0" y="0"/>
          <a:ext cx="0" cy="0"/>
          <a:chOff x="0" y="0"/>
          <a:chExt cx="0" cy="0"/>
        </a:xfrm>
      </p:grpSpPr>
      <p:pic>
        <p:nvPicPr>
          <p:cNvPr descr="watermark.jpg" id="2088" name="Google Shape;2088;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89" name="Google Shape;2089;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90" name="Google Shape;2090;p15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steps:</a:t>
            </a:r>
            <a:endParaRPr sz="3000">
              <a:solidFill>
                <a:srgbClr val="434343"/>
              </a:solidFill>
              <a:latin typeface="Montserrat"/>
              <a:ea typeface="Montserrat"/>
              <a:cs typeface="Montserrat"/>
              <a:sym typeface="Montserrat"/>
            </a:endParaRPr>
          </a:p>
        </p:txBody>
      </p:sp>
      <p:pic>
        <p:nvPicPr>
          <p:cNvPr descr="watermark.jpg" id="2091" name="Google Shape;2091;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92" name="Google Shape;2092;p15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93" name="Google Shape;2093;p15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94" name="Google Shape;2094;p15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15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96" name="Google Shape;2096;p15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97" name="Google Shape;2097;p153"/>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98" name="Google Shape;2098;p153"/>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099" name="Google Shape;2099;p153"/>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53"/>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53"/>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53"/>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153"/>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7" name="Shape 2107"/>
        <p:cNvGrpSpPr/>
        <p:nvPr/>
      </p:nvGrpSpPr>
      <p:grpSpPr>
        <a:xfrm>
          <a:off x="0" y="0"/>
          <a:ext cx="0" cy="0"/>
          <a:chOff x="0" y="0"/>
          <a:chExt cx="0" cy="0"/>
        </a:xfrm>
      </p:grpSpPr>
      <p:pic>
        <p:nvPicPr>
          <p:cNvPr descr="watermark.jpg" id="2108" name="Google Shape;2108;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09" name="Google Shape;2109;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10" name="Google Shape;2110;p15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steps sizes take longer to find the minimum.</a:t>
            </a:r>
            <a:endParaRPr sz="3000">
              <a:solidFill>
                <a:srgbClr val="434343"/>
              </a:solidFill>
              <a:latin typeface="Montserrat"/>
              <a:ea typeface="Montserrat"/>
              <a:cs typeface="Montserrat"/>
              <a:sym typeface="Montserrat"/>
            </a:endParaRPr>
          </a:p>
        </p:txBody>
      </p:sp>
      <p:pic>
        <p:nvPicPr>
          <p:cNvPr descr="watermark.jpg" id="2111" name="Google Shape;2111;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12" name="Google Shape;2112;p15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13" name="Google Shape;2113;p15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14" name="Google Shape;2114;p15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5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16" name="Google Shape;2116;p15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17" name="Google Shape;2117;p15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18" name="Google Shape;2118;p15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119" name="Google Shape;2119;p154"/>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54"/>
          <p:cNvSpPr/>
          <p:nvPr/>
        </p:nvSpPr>
        <p:spPr>
          <a:xfrm>
            <a:off x="5138750" y="29944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54"/>
          <p:cNvSpPr/>
          <p:nvPr/>
        </p:nvSpPr>
        <p:spPr>
          <a:xfrm>
            <a:off x="5299325" y="32001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54"/>
          <p:cNvSpPr/>
          <p:nvPr/>
        </p:nvSpPr>
        <p:spPr>
          <a:xfrm>
            <a:off x="5481225" y="338910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154"/>
          <p:cNvSpPr/>
          <p:nvPr/>
        </p:nvSpPr>
        <p:spPr>
          <a:xfrm>
            <a:off x="5676150"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54"/>
          <p:cNvSpPr/>
          <p:nvPr/>
        </p:nvSpPr>
        <p:spPr>
          <a:xfrm>
            <a:off x="5941900"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54"/>
          <p:cNvSpPr/>
          <p:nvPr/>
        </p:nvSpPr>
        <p:spPr>
          <a:xfrm>
            <a:off x="6206250" y="3678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54"/>
          <p:cNvSpPr/>
          <p:nvPr/>
        </p:nvSpPr>
        <p:spPr>
          <a:xfrm>
            <a:off x="5086825" y="2767750"/>
            <a:ext cx="1185500" cy="963525"/>
          </a:xfrm>
          <a:custGeom>
            <a:rect b="b" l="l" r="r" t="t"/>
            <a:pathLst>
              <a:path extrusionOk="0" h="38541" w="47420">
                <a:moveTo>
                  <a:pt x="0" y="0"/>
                </a:moveTo>
                <a:lnTo>
                  <a:pt x="4912" y="12281"/>
                </a:lnTo>
                <a:lnTo>
                  <a:pt x="11524" y="19838"/>
                </a:lnTo>
                <a:lnTo>
                  <a:pt x="18326" y="27017"/>
                </a:lnTo>
                <a:lnTo>
                  <a:pt x="26449" y="33440"/>
                </a:lnTo>
                <a:lnTo>
                  <a:pt x="36840" y="36652"/>
                </a:lnTo>
                <a:lnTo>
                  <a:pt x="47420" y="38541"/>
                </a:lnTo>
              </a:path>
            </a:pathLst>
          </a:custGeom>
          <a:noFill/>
          <a:ln cap="flat" cmpd="sng" w="28575">
            <a:solidFill>
              <a:srgbClr val="38761D"/>
            </a:solidFill>
            <a:prstDash val="solid"/>
            <a:round/>
            <a:headEnd len="med" w="med" type="none"/>
            <a:tailEnd len="med" w="med" type="none"/>
          </a:ln>
        </p:spPr>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0" name="Shape 2130"/>
        <p:cNvGrpSpPr/>
        <p:nvPr/>
      </p:nvGrpSpPr>
      <p:grpSpPr>
        <a:xfrm>
          <a:off x="0" y="0"/>
          <a:ext cx="0" cy="0"/>
          <a:chOff x="0" y="0"/>
          <a:chExt cx="0" cy="0"/>
        </a:xfrm>
      </p:grpSpPr>
      <p:pic>
        <p:nvPicPr>
          <p:cNvPr descr="watermark.jpg" id="2131" name="Google Shape;2131;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32" name="Google Shape;2132;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33" name="Google Shape;2133;p15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Larger steps are faster, but we risk overshooting the minimum!</a:t>
            </a:r>
            <a:endParaRPr sz="3000">
              <a:solidFill>
                <a:srgbClr val="434343"/>
              </a:solidFill>
              <a:latin typeface="Montserrat"/>
              <a:ea typeface="Montserrat"/>
              <a:cs typeface="Montserrat"/>
              <a:sym typeface="Montserrat"/>
            </a:endParaRPr>
          </a:p>
        </p:txBody>
      </p:sp>
      <p:pic>
        <p:nvPicPr>
          <p:cNvPr descr="watermark.jpg" id="2134" name="Google Shape;2134;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35" name="Google Shape;2135;p15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36" name="Google Shape;2136;p15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37" name="Google Shape;2137;p15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5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39" name="Google Shape;2139;p15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40" name="Google Shape;2140;p15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41" name="Google Shape;2141;p15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142" name="Google Shape;2142;p155"/>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55"/>
          <p:cNvSpPr/>
          <p:nvPr/>
        </p:nvSpPr>
        <p:spPr>
          <a:xfrm>
            <a:off x="5542625" y="3407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155"/>
          <p:cNvSpPr/>
          <p:nvPr/>
        </p:nvSpPr>
        <p:spPr>
          <a:xfrm>
            <a:off x="6702175"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55"/>
          <p:cNvSpPr/>
          <p:nvPr/>
        </p:nvSpPr>
        <p:spPr>
          <a:xfrm>
            <a:off x="7355225" y="30177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55"/>
          <p:cNvSpPr/>
          <p:nvPr/>
        </p:nvSpPr>
        <p:spPr>
          <a:xfrm>
            <a:off x="5072650" y="2456025"/>
            <a:ext cx="2890575" cy="1218575"/>
          </a:xfrm>
          <a:custGeom>
            <a:rect b="b" l="l" r="r" t="t"/>
            <a:pathLst>
              <a:path extrusionOk="0" h="48743" w="115623">
                <a:moveTo>
                  <a:pt x="0" y="12280"/>
                </a:moveTo>
                <a:lnTo>
                  <a:pt x="20593" y="39864"/>
                </a:lnTo>
                <a:lnTo>
                  <a:pt x="66691" y="48743"/>
                </a:lnTo>
                <a:lnTo>
                  <a:pt x="93140" y="23994"/>
                </a:lnTo>
                <a:lnTo>
                  <a:pt x="115623" y="0"/>
                </a:lnTo>
              </a:path>
            </a:pathLst>
          </a:custGeom>
          <a:noFill/>
          <a:ln cap="flat" cmpd="sng" w="28575">
            <a:solidFill>
              <a:srgbClr val="6AA84F"/>
            </a:solidFill>
            <a:prstDash val="solid"/>
            <a:round/>
            <a:headEnd len="med" w="med" type="none"/>
            <a:tailEnd len="med" w="med" type="triangle"/>
          </a:ln>
        </p:spPr>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0" name="Shape 2150"/>
        <p:cNvGrpSpPr/>
        <p:nvPr/>
      </p:nvGrpSpPr>
      <p:grpSpPr>
        <a:xfrm>
          <a:off x="0" y="0"/>
          <a:ext cx="0" cy="0"/>
          <a:chOff x="0" y="0"/>
          <a:chExt cx="0" cy="0"/>
        </a:xfrm>
      </p:grpSpPr>
      <p:pic>
        <p:nvPicPr>
          <p:cNvPr descr="watermark.jpg" id="2151" name="Google Shape;2151;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2" name="Google Shape;2152;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53" name="Google Shape;2153;p15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step size is known as the </a:t>
            </a:r>
            <a:r>
              <a:rPr b="1" lang="en" sz="3000">
                <a:solidFill>
                  <a:srgbClr val="434343"/>
                </a:solidFill>
                <a:latin typeface="Montserrat"/>
                <a:ea typeface="Montserrat"/>
                <a:cs typeface="Montserrat"/>
                <a:sym typeface="Montserrat"/>
              </a:rPr>
              <a:t>learning rate.</a:t>
            </a:r>
            <a:endParaRPr b="1" sz="3000">
              <a:solidFill>
                <a:srgbClr val="434343"/>
              </a:solidFill>
              <a:latin typeface="Montserrat"/>
              <a:ea typeface="Montserrat"/>
              <a:cs typeface="Montserrat"/>
              <a:sym typeface="Montserrat"/>
            </a:endParaRPr>
          </a:p>
        </p:txBody>
      </p:sp>
      <p:pic>
        <p:nvPicPr>
          <p:cNvPr descr="watermark.jpg" id="2154" name="Google Shape;2154;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55" name="Google Shape;2155;p15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56" name="Google Shape;2156;p15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57" name="Google Shape;2157;p15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15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59" name="Google Shape;2159;p15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60" name="Google Shape;2160;p15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61" name="Google Shape;2161;p15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162" name="Google Shape;2162;p156"/>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156"/>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156"/>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56"/>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156"/>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0" name="Shape 2170"/>
        <p:cNvGrpSpPr/>
        <p:nvPr/>
      </p:nvGrpSpPr>
      <p:grpSpPr>
        <a:xfrm>
          <a:off x="0" y="0"/>
          <a:ext cx="0" cy="0"/>
          <a:chOff x="0" y="0"/>
          <a:chExt cx="0" cy="0"/>
        </a:xfrm>
      </p:grpSpPr>
      <p:pic>
        <p:nvPicPr>
          <p:cNvPr descr="watermark.jpg" id="2171" name="Google Shape;2171;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72" name="Google Shape;2172;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73" name="Google Shape;2173;p15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learning rate we showed in our illustrations was constant (each step size was equal)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can be clever and adapt our step size as we go along.</a:t>
            </a:r>
            <a:endParaRPr sz="3000">
              <a:solidFill>
                <a:srgbClr val="434343"/>
              </a:solidFill>
              <a:latin typeface="Montserrat"/>
              <a:ea typeface="Montserrat"/>
              <a:cs typeface="Montserrat"/>
              <a:sym typeface="Montserrat"/>
            </a:endParaRPr>
          </a:p>
        </p:txBody>
      </p:sp>
      <p:pic>
        <p:nvPicPr>
          <p:cNvPr descr="watermark.jpg" id="2174" name="Google Shape;2174;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8" name="Shape 2178"/>
        <p:cNvGrpSpPr/>
        <p:nvPr/>
      </p:nvGrpSpPr>
      <p:grpSpPr>
        <a:xfrm>
          <a:off x="0" y="0"/>
          <a:ext cx="0" cy="0"/>
          <a:chOff x="0" y="0"/>
          <a:chExt cx="0" cy="0"/>
        </a:xfrm>
      </p:grpSpPr>
      <p:pic>
        <p:nvPicPr>
          <p:cNvPr descr="watermark.jpg" id="2179" name="Google Shape;2179;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80" name="Google Shape;2180;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1" name="Google Shape;2181;p15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start with larger steps, then go smaller as we realize the slope gets closer to zero.</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known as </a:t>
            </a:r>
            <a:r>
              <a:rPr b="1" lang="en" sz="3000">
                <a:solidFill>
                  <a:srgbClr val="434343"/>
                </a:solidFill>
                <a:latin typeface="Montserrat"/>
                <a:ea typeface="Montserrat"/>
                <a:cs typeface="Montserrat"/>
                <a:sym typeface="Montserrat"/>
              </a:rPr>
              <a:t>adaptive gradient descent.</a:t>
            </a:r>
            <a:endParaRPr b="1" sz="3000">
              <a:solidFill>
                <a:srgbClr val="434343"/>
              </a:solidFill>
              <a:latin typeface="Montserrat"/>
              <a:ea typeface="Montserrat"/>
              <a:cs typeface="Montserrat"/>
              <a:sym typeface="Montserrat"/>
            </a:endParaRPr>
          </a:p>
        </p:txBody>
      </p:sp>
      <p:pic>
        <p:nvPicPr>
          <p:cNvPr descr="watermark.jpg" id="2182" name="Google Shape;2182;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6" name="Shape 2186"/>
        <p:cNvGrpSpPr/>
        <p:nvPr/>
      </p:nvGrpSpPr>
      <p:grpSpPr>
        <a:xfrm>
          <a:off x="0" y="0"/>
          <a:ext cx="0" cy="0"/>
          <a:chOff x="0" y="0"/>
          <a:chExt cx="0" cy="0"/>
        </a:xfrm>
      </p:grpSpPr>
      <p:pic>
        <p:nvPicPr>
          <p:cNvPr descr="watermark.jpg" id="2187" name="Google Shape;2187;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88" name="Google Shape;2188;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9" name="Google Shape;2189;p15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2015, Kingma and Ba published their paper: “Adam: A Method for Stochastic Optimization“.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is a much more efficient way of searching for these minimums, so you will see us use it for our code!</a:t>
            </a:r>
            <a:endParaRPr sz="3000">
              <a:solidFill>
                <a:srgbClr val="434343"/>
              </a:solidFill>
              <a:latin typeface="Montserrat"/>
              <a:ea typeface="Montserrat"/>
              <a:cs typeface="Montserrat"/>
              <a:sym typeface="Montserrat"/>
            </a:endParaRPr>
          </a:p>
        </p:txBody>
      </p:sp>
      <p:pic>
        <p:nvPicPr>
          <p:cNvPr descr="watermark.jpg" id="2190" name="Google Shape;2190;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4" name="Shape 2194"/>
        <p:cNvGrpSpPr/>
        <p:nvPr/>
      </p:nvGrpSpPr>
      <p:grpSpPr>
        <a:xfrm>
          <a:off x="0" y="0"/>
          <a:ext cx="0" cy="0"/>
          <a:chOff x="0" y="0"/>
          <a:chExt cx="0" cy="0"/>
        </a:xfrm>
      </p:grpSpPr>
      <p:pic>
        <p:nvPicPr>
          <p:cNvPr id="2195" name="Google Shape;2195;p160"/>
          <p:cNvPicPr preferRelativeResize="0"/>
          <p:nvPr/>
        </p:nvPicPr>
        <p:blipFill>
          <a:blip r:embed="rId3">
            <a:alphaModFix/>
          </a:blip>
          <a:stretch>
            <a:fillRect/>
          </a:stretch>
        </p:blipFill>
        <p:spPr>
          <a:xfrm>
            <a:off x="2976550" y="2047863"/>
            <a:ext cx="3190875" cy="3095625"/>
          </a:xfrm>
          <a:prstGeom prst="rect">
            <a:avLst/>
          </a:prstGeom>
          <a:noFill/>
          <a:ln>
            <a:noFill/>
          </a:ln>
        </p:spPr>
      </p:pic>
      <p:pic>
        <p:nvPicPr>
          <p:cNvPr descr="watermark.jpg" id="2196" name="Google Shape;2196;p16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197" name="Google Shape;2197;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98" name="Google Shape;2198;p16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versus other gradient descent algorithms:</a:t>
            </a:r>
            <a:endParaRPr sz="3000">
              <a:solidFill>
                <a:srgbClr val="434343"/>
              </a:solidFill>
              <a:latin typeface="Montserrat"/>
              <a:ea typeface="Montserrat"/>
              <a:cs typeface="Montserrat"/>
              <a:sym typeface="Montserrat"/>
            </a:endParaRPr>
          </a:p>
        </p:txBody>
      </p:sp>
      <p:pic>
        <p:nvPicPr>
          <p:cNvPr descr="watermark.jpg" id="2199" name="Google Shape;2199;p16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3" name="Shape 2203"/>
        <p:cNvGrpSpPr/>
        <p:nvPr/>
      </p:nvGrpSpPr>
      <p:grpSpPr>
        <a:xfrm>
          <a:off x="0" y="0"/>
          <a:ext cx="0" cy="0"/>
          <a:chOff x="0" y="0"/>
          <a:chExt cx="0" cy="0"/>
        </a:xfrm>
      </p:grpSpPr>
      <p:pic>
        <p:nvPicPr>
          <p:cNvPr descr="watermark.jpg" id="2204" name="Google Shape;2204;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05" name="Google Shape;2205;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06" name="Google Shape;2206;p16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Realistically we’re calculating this descent in an n-dimensional space for all our weights.</a:t>
            </a:r>
            <a:endParaRPr sz="3000">
              <a:solidFill>
                <a:srgbClr val="434343"/>
              </a:solidFill>
              <a:latin typeface="Montserrat"/>
              <a:ea typeface="Montserrat"/>
              <a:cs typeface="Montserrat"/>
              <a:sym typeface="Montserrat"/>
            </a:endParaRPr>
          </a:p>
        </p:txBody>
      </p:sp>
      <p:pic>
        <p:nvPicPr>
          <p:cNvPr descr="watermark.jpg" id="2207" name="Google Shape;2207;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208" name="Google Shape;2208;p161"/>
          <p:cNvPicPr preferRelativeResize="0"/>
          <p:nvPr/>
        </p:nvPicPr>
        <p:blipFill>
          <a:blip r:embed="rId4">
            <a:alphaModFix/>
          </a:blip>
          <a:stretch>
            <a:fillRect/>
          </a:stretch>
        </p:blipFill>
        <p:spPr>
          <a:xfrm>
            <a:off x="2412938" y="2817225"/>
            <a:ext cx="4318126" cy="2275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75" name="Google Shape;175;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perceptron was a form of neural network introduced in 1958 by Frank Rosenblatt.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Amazingly, even back then he saw huge potential: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may eventually be able to learn, make decisions, and translate languages."</a:t>
            </a:r>
            <a:endParaRPr sz="2900">
              <a:solidFill>
                <a:srgbClr val="434343"/>
              </a:solidFill>
              <a:latin typeface="Montserrat"/>
              <a:ea typeface="Montserrat"/>
              <a:cs typeface="Montserrat"/>
              <a:sym typeface="Montserrat"/>
            </a:endParaRPr>
          </a:p>
        </p:txBody>
      </p:sp>
      <p:pic>
        <p:nvPicPr>
          <p:cNvPr descr="watermark.jpg" id="176" name="Google Shape;17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2" name="Shape 2212"/>
        <p:cNvGrpSpPr/>
        <p:nvPr/>
      </p:nvGrpSpPr>
      <p:grpSpPr>
        <a:xfrm>
          <a:off x="0" y="0"/>
          <a:ext cx="0" cy="0"/>
          <a:chOff x="0" y="0"/>
          <a:chExt cx="0" cy="0"/>
        </a:xfrm>
      </p:grpSpPr>
      <p:pic>
        <p:nvPicPr>
          <p:cNvPr descr="watermark.jpg" id="2213" name="Google Shape;2213;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14" name="Google Shape;2214;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15" name="Google Shape;2215;p16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dealing with these N-dimensional vectors (tensors), the notation changes from </a:t>
            </a:r>
            <a:r>
              <a:rPr b="1" lang="en" sz="3000">
                <a:solidFill>
                  <a:srgbClr val="434343"/>
                </a:solidFill>
                <a:latin typeface="Montserrat"/>
                <a:ea typeface="Montserrat"/>
                <a:cs typeface="Montserrat"/>
                <a:sym typeface="Montserrat"/>
              </a:rPr>
              <a:t>derivative</a:t>
            </a:r>
            <a:r>
              <a:rPr lang="en" sz="3000">
                <a:solidFill>
                  <a:srgbClr val="434343"/>
                </a:solidFill>
                <a:latin typeface="Montserrat"/>
                <a:ea typeface="Montserrat"/>
                <a:cs typeface="Montserrat"/>
                <a:sym typeface="Montserrat"/>
              </a:rPr>
              <a:t> to </a:t>
            </a:r>
            <a:r>
              <a:rPr b="1" lang="en" sz="3000">
                <a:solidFill>
                  <a:srgbClr val="434343"/>
                </a:solidFill>
                <a:latin typeface="Montserrat"/>
                <a:ea typeface="Montserrat"/>
                <a:cs typeface="Montserrat"/>
                <a:sym typeface="Montserrat"/>
              </a:rPr>
              <a:t>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calculate </a:t>
            </a:r>
            <a:r>
              <a:rPr b="1" lang="en" sz="3700">
                <a:solidFill>
                  <a:srgbClr val="434343"/>
                </a:solidFill>
                <a:latin typeface="Montserrat"/>
                <a:ea typeface="Montserrat"/>
                <a:cs typeface="Montserrat"/>
                <a:sym typeface="Montserrat"/>
              </a:rPr>
              <a:t>∇</a:t>
            </a:r>
            <a:r>
              <a:rPr b="1" lang="en" sz="3000">
                <a:solidFill>
                  <a:srgbClr val="434343"/>
                </a:solidFill>
                <a:latin typeface="Montserrat"/>
                <a:ea typeface="Montserrat"/>
                <a:cs typeface="Montserrat"/>
                <a:sym typeface="Montserrat"/>
              </a:rPr>
              <a:t>C(w1,w2,...wn)</a:t>
            </a:r>
            <a:endParaRPr b="1" sz="3000">
              <a:solidFill>
                <a:srgbClr val="434343"/>
              </a:solidFill>
              <a:latin typeface="Montserrat"/>
              <a:ea typeface="Montserrat"/>
              <a:cs typeface="Montserrat"/>
              <a:sym typeface="Montserrat"/>
            </a:endParaRPr>
          </a:p>
        </p:txBody>
      </p:sp>
      <p:pic>
        <p:nvPicPr>
          <p:cNvPr descr="watermark.jpg" id="2216" name="Google Shape;2216;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0" name="Shape 2220"/>
        <p:cNvGrpSpPr/>
        <p:nvPr/>
      </p:nvGrpSpPr>
      <p:grpSpPr>
        <a:xfrm>
          <a:off x="0" y="0"/>
          <a:ext cx="0" cy="0"/>
          <a:chOff x="0" y="0"/>
          <a:chExt cx="0" cy="0"/>
        </a:xfrm>
      </p:grpSpPr>
      <p:pic>
        <p:nvPicPr>
          <p:cNvPr descr="watermark.jpg" id="2221" name="Google Shape;2221;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22" name="Google Shape;2222;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23" name="Google Shape;2223;p16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classification problems, we often use the </a:t>
            </a:r>
            <a:r>
              <a:rPr b="1" lang="en" sz="3000">
                <a:solidFill>
                  <a:srgbClr val="434343"/>
                </a:solidFill>
                <a:latin typeface="Montserrat"/>
                <a:ea typeface="Montserrat"/>
                <a:cs typeface="Montserrat"/>
                <a:sym typeface="Montserrat"/>
              </a:rPr>
              <a:t>cross entropy</a:t>
            </a:r>
            <a:r>
              <a:rPr lang="en" sz="3000">
                <a:solidFill>
                  <a:srgbClr val="434343"/>
                </a:solidFill>
                <a:latin typeface="Montserrat"/>
                <a:ea typeface="Montserrat"/>
                <a:cs typeface="Montserrat"/>
                <a:sym typeface="Montserrat"/>
              </a:rPr>
              <a:t> loss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assumption is that your model predicts a probability distribution p(y=i) for each class i=1,2,…,C. </a:t>
            </a:r>
            <a:endParaRPr sz="3000">
              <a:solidFill>
                <a:srgbClr val="434343"/>
              </a:solidFill>
              <a:latin typeface="Montserrat"/>
              <a:ea typeface="Montserrat"/>
              <a:cs typeface="Montserrat"/>
              <a:sym typeface="Montserrat"/>
            </a:endParaRPr>
          </a:p>
        </p:txBody>
      </p:sp>
      <p:pic>
        <p:nvPicPr>
          <p:cNvPr descr="watermark.jpg" id="2224" name="Google Shape;2224;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8" name="Shape 2228"/>
        <p:cNvGrpSpPr/>
        <p:nvPr/>
      </p:nvGrpSpPr>
      <p:grpSpPr>
        <a:xfrm>
          <a:off x="0" y="0"/>
          <a:ext cx="0" cy="0"/>
          <a:chOff x="0" y="0"/>
          <a:chExt cx="0" cy="0"/>
        </a:xfrm>
      </p:grpSpPr>
      <p:pic>
        <p:nvPicPr>
          <p:cNvPr descr="watermark.jpg" id="2229" name="Google Shape;2229;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30" name="Google Shape;2230;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31" name="Google Shape;2231;p16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binary classification this results in:</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t>
            </a:r>
            <a:r>
              <a:rPr b="1" lang="en" sz="3000">
                <a:solidFill>
                  <a:srgbClr val="434343"/>
                </a:solidFill>
                <a:latin typeface="Montserrat"/>
                <a:ea typeface="Montserrat"/>
                <a:cs typeface="Montserrat"/>
                <a:sym typeface="Montserrat"/>
              </a:rPr>
              <a:t>M</a:t>
            </a:r>
            <a:r>
              <a:rPr lang="en" sz="3000">
                <a:solidFill>
                  <a:srgbClr val="434343"/>
                </a:solidFill>
                <a:latin typeface="Montserrat"/>
                <a:ea typeface="Montserrat"/>
                <a:cs typeface="Montserrat"/>
                <a:sym typeface="Montserrat"/>
              </a:rPr>
              <a:t> number of classes &gt; 2</a:t>
            </a:r>
            <a:endParaRPr sz="3000">
              <a:solidFill>
                <a:srgbClr val="434343"/>
              </a:solidFill>
              <a:latin typeface="Montserrat"/>
              <a:ea typeface="Montserrat"/>
              <a:cs typeface="Montserrat"/>
              <a:sym typeface="Montserrat"/>
            </a:endParaRPr>
          </a:p>
        </p:txBody>
      </p:sp>
      <p:pic>
        <p:nvPicPr>
          <p:cNvPr descr="watermark.jpg" id="2232" name="Google Shape;2232;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233" name="Google Shape;2233;p164"/>
          <p:cNvPicPr preferRelativeResize="0"/>
          <p:nvPr/>
        </p:nvPicPr>
        <p:blipFill>
          <a:blip r:embed="rId4">
            <a:alphaModFix/>
          </a:blip>
          <a:stretch>
            <a:fillRect/>
          </a:stretch>
        </p:blipFill>
        <p:spPr>
          <a:xfrm>
            <a:off x="2061396" y="1824425"/>
            <a:ext cx="5200650" cy="800100"/>
          </a:xfrm>
          <a:prstGeom prst="rect">
            <a:avLst/>
          </a:prstGeom>
          <a:noFill/>
          <a:ln>
            <a:noFill/>
          </a:ln>
        </p:spPr>
      </p:pic>
      <p:pic>
        <p:nvPicPr>
          <p:cNvPr id="2234" name="Google Shape;2234;p164"/>
          <p:cNvPicPr preferRelativeResize="0"/>
          <p:nvPr/>
        </p:nvPicPr>
        <p:blipFill>
          <a:blip r:embed="rId5">
            <a:alphaModFix/>
          </a:blip>
          <a:stretch>
            <a:fillRect/>
          </a:stretch>
        </p:blipFill>
        <p:spPr>
          <a:xfrm>
            <a:off x="2933700" y="3327738"/>
            <a:ext cx="3276600" cy="1381125"/>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8" name="Shape 2238"/>
        <p:cNvGrpSpPr/>
        <p:nvPr/>
      </p:nvGrpSpPr>
      <p:grpSpPr>
        <a:xfrm>
          <a:off x="0" y="0"/>
          <a:ext cx="0" cy="0"/>
          <a:chOff x="0" y="0"/>
          <a:chExt cx="0" cy="0"/>
        </a:xfrm>
      </p:grpSpPr>
      <p:sp>
        <p:nvSpPr>
          <p:cNvPr id="2239" name="Google Shape;2239;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40" name="Google Shape;2240;p1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Cost Functions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Gradient Descent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Optimizer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Quadratic Cost and Cross-Entropy</a:t>
            </a:r>
            <a:endParaRPr sz="3000">
              <a:solidFill>
                <a:srgbClr val="434343"/>
              </a:solidFill>
              <a:latin typeface="Montserrat"/>
              <a:ea typeface="Montserrat"/>
              <a:cs typeface="Montserrat"/>
              <a:sym typeface="Montserrat"/>
            </a:endParaRPr>
          </a:p>
        </p:txBody>
      </p:sp>
      <p:pic>
        <p:nvPicPr>
          <p:cNvPr descr="watermark.jpg" id="2241" name="Google Shape;2241;p1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42" name="Google Shape;2242;p1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6" name="Shape 2246"/>
        <p:cNvGrpSpPr/>
        <p:nvPr/>
      </p:nvGrpSpPr>
      <p:grpSpPr>
        <a:xfrm>
          <a:off x="0" y="0"/>
          <a:ext cx="0" cy="0"/>
          <a:chOff x="0" y="0"/>
          <a:chExt cx="0" cy="0"/>
        </a:xfrm>
      </p:grpSpPr>
      <p:sp>
        <p:nvSpPr>
          <p:cNvPr id="2247" name="Google Shape;2247;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48" name="Google Shape;2248;p1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understand how networks can take in input , effect that input with weights, biases, and activation functions to produce an estimated output.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learned how to evaluate that output.</a:t>
            </a:r>
            <a:endParaRPr sz="3000">
              <a:solidFill>
                <a:srgbClr val="434343"/>
              </a:solidFill>
              <a:latin typeface="Montserrat"/>
              <a:ea typeface="Montserrat"/>
              <a:cs typeface="Montserrat"/>
              <a:sym typeface="Montserrat"/>
            </a:endParaRPr>
          </a:p>
        </p:txBody>
      </p:sp>
      <p:pic>
        <p:nvPicPr>
          <p:cNvPr descr="watermark.jpg" id="2249" name="Google Shape;2249;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0" name="Google Shape;2250;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4" name="Shape 2254"/>
        <p:cNvGrpSpPr/>
        <p:nvPr/>
      </p:nvGrpSpPr>
      <p:grpSpPr>
        <a:xfrm>
          <a:off x="0" y="0"/>
          <a:ext cx="0" cy="0"/>
          <a:chOff x="0" y="0"/>
          <a:chExt cx="0" cy="0"/>
        </a:xfrm>
      </p:grpSpPr>
      <p:sp>
        <p:nvSpPr>
          <p:cNvPr id="2255" name="Google Shape;2255;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56" name="Google Shape;2256;p1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thing we need to learn about theory is: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Once we get our cost/loss value, how do we actually go back and adjust our weights and biases?</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t>
            </a:r>
            <a:r>
              <a:rPr b="1" lang="en" sz="3000">
                <a:solidFill>
                  <a:srgbClr val="434343"/>
                </a:solidFill>
                <a:latin typeface="Montserrat"/>
                <a:ea typeface="Montserrat"/>
                <a:cs typeface="Montserrat"/>
                <a:sym typeface="Montserrat"/>
              </a:rPr>
              <a:t>backpropagation</a:t>
            </a:r>
            <a:r>
              <a:rPr lang="en" sz="3000">
                <a:solidFill>
                  <a:srgbClr val="434343"/>
                </a:solidFill>
                <a:latin typeface="Montserrat"/>
                <a:ea typeface="Montserrat"/>
                <a:cs typeface="Montserrat"/>
                <a:sym typeface="Montserrat"/>
              </a:rPr>
              <a:t>, and it is what we are going to cover next!</a:t>
            </a:r>
            <a:endParaRPr sz="3000">
              <a:solidFill>
                <a:srgbClr val="434343"/>
              </a:solidFill>
              <a:latin typeface="Montserrat"/>
              <a:ea typeface="Montserrat"/>
              <a:cs typeface="Montserrat"/>
              <a:sym typeface="Montserrat"/>
            </a:endParaRPr>
          </a:p>
        </p:txBody>
      </p:sp>
      <p:pic>
        <p:nvPicPr>
          <p:cNvPr descr="watermark.jpg" id="2257" name="Google Shape;2257;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8" name="Google Shape;2258;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2" name="Shape 2262"/>
        <p:cNvGrpSpPr/>
        <p:nvPr/>
      </p:nvGrpSpPr>
      <p:grpSpPr>
        <a:xfrm>
          <a:off x="0" y="0"/>
          <a:ext cx="0" cy="0"/>
          <a:chOff x="0" y="0"/>
          <a:chExt cx="0" cy="0"/>
        </a:xfrm>
      </p:grpSpPr>
      <p:sp>
        <p:nvSpPr>
          <p:cNvPr id="2263" name="Google Shape;2263;p168"/>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Backpropagation</a:t>
            </a:r>
            <a:endParaRPr b="1">
              <a:latin typeface="Montserrat"/>
              <a:ea typeface="Montserrat"/>
              <a:cs typeface="Montserrat"/>
              <a:sym typeface="Montserrat"/>
            </a:endParaRPr>
          </a:p>
        </p:txBody>
      </p:sp>
      <p:pic>
        <p:nvPicPr>
          <p:cNvPr descr="watermark.jpg" id="2264" name="Google Shape;2264;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65" name="Google Shape;2265;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9" name="Shape 2269"/>
        <p:cNvGrpSpPr/>
        <p:nvPr/>
      </p:nvGrpSpPr>
      <p:grpSpPr>
        <a:xfrm>
          <a:off x="0" y="0"/>
          <a:ext cx="0" cy="0"/>
          <a:chOff x="0" y="0"/>
          <a:chExt cx="0" cy="0"/>
        </a:xfrm>
      </p:grpSpPr>
      <p:sp>
        <p:nvSpPr>
          <p:cNvPr id="2270" name="Google Shape;2270;p1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1" name="Google Shape;2271;p1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theory topic we will cover is </a:t>
            </a:r>
            <a:r>
              <a:rPr b="1" lang="en" sz="3000">
                <a:solidFill>
                  <a:srgbClr val="434343"/>
                </a:solidFill>
                <a:latin typeface="Montserrat"/>
                <a:ea typeface="Montserrat"/>
                <a:cs typeface="Montserrat"/>
                <a:sym typeface="Montserrat"/>
              </a:rPr>
              <a:t>backpropagation.</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by building an intuition behind backpropagation, and then we’ll dive into the calculus and notation of backpropagation.</a:t>
            </a:r>
            <a:endParaRPr sz="3000">
              <a:solidFill>
                <a:srgbClr val="434343"/>
              </a:solidFill>
              <a:latin typeface="Montserrat"/>
              <a:ea typeface="Montserrat"/>
              <a:cs typeface="Montserrat"/>
              <a:sym typeface="Montserrat"/>
            </a:endParaRPr>
          </a:p>
        </p:txBody>
      </p:sp>
      <p:pic>
        <p:nvPicPr>
          <p:cNvPr descr="watermark.jpg" id="2272" name="Google Shape;2272;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73" name="Google Shape;2273;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7" name="Shape 2277"/>
        <p:cNvGrpSpPr/>
        <p:nvPr/>
      </p:nvGrpSpPr>
      <p:grpSpPr>
        <a:xfrm>
          <a:off x="0" y="0"/>
          <a:ext cx="0" cy="0"/>
          <a:chOff x="0" y="0"/>
          <a:chExt cx="0" cy="0"/>
        </a:xfrm>
      </p:grpSpPr>
      <p:sp>
        <p:nvSpPr>
          <p:cNvPr id="2278" name="Google Shape;2278;p1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9" name="Google Shape;2279;p1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Fundamentally, we want to know how the cost function results changes with respect to the weights in the network, so we can update the weights to minimize the cost function</a:t>
            </a:r>
            <a:endParaRPr sz="3000">
              <a:solidFill>
                <a:srgbClr val="434343"/>
              </a:solidFill>
              <a:latin typeface="Montserrat"/>
              <a:ea typeface="Montserrat"/>
              <a:cs typeface="Montserrat"/>
              <a:sym typeface="Montserrat"/>
            </a:endParaRPr>
          </a:p>
        </p:txBody>
      </p:sp>
      <p:pic>
        <p:nvPicPr>
          <p:cNvPr descr="watermark.jpg" id="2280" name="Google Shape;2280;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1" name="Google Shape;2281;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5" name="Shape 2285"/>
        <p:cNvGrpSpPr/>
        <p:nvPr/>
      </p:nvGrpSpPr>
      <p:grpSpPr>
        <a:xfrm>
          <a:off x="0" y="0"/>
          <a:ext cx="0" cy="0"/>
          <a:chOff x="0" y="0"/>
          <a:chExt cx="0" cy="0"/>
        </a:xfrm>
      </p:grpSpPr>
      <p:sp>
        <p:nvSpPr>
          <p:cNvPr id="2286" name="Google Shape;2286;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87" name="Google Shape;2287;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with a very simple network, where each layer only has 1 neuron</a:t>
            </a:r>
            <a:endParaRPr sz="3000">
              <a:solidFill>
                <a:srgbClr val="434343"/>
              </a:solidFill>
              <a:latin typeface="Montserrat"/>
              <a:ea typeface="Montserrat"/>
              <a:cs typeface="Montserrat"/>
              <a:sym typeface="Montserrat"/>
            </a:endParaRPr>
          </a:p>
        </p:txBody>
      </p:sp>
      <p:pic>
        <p:nvPicPr>
          <p:cNvPr descr="watermark.jpg" id="2288" name="Google Shape;2288;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9" name="Google Shape;2289;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0" name="Google Shape;2290;p171"/>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171"/>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17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17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94" name="Google Shape;2294;p171"/>
          <p:cNvCxnSpPr>
            <a:stCxn id="2290" idx="6"/>
            <a:endCxn id="2291"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295" name="Google Shape;2295;p171"/>
          <p:cNvCxnSpPr>
            <a:stCxn id="2291" idx="6"/>
            <a:endCxn id="2292"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296" name="Google Shape;2296;p171"/>
          <p:cNvCxnSpPr>
            <a:stCxn id="2292" idx="6"/>
            <a:endCxn id="229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83" name="Google Shape;183;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 1969 Marvin  Minsky and Seymour Papert's published their book </a:t>
            </a:r>
            <a:r>
              <a:rPr b="1" i="1" lang="en" sz="2900">
                <a:solidFill>
                  <a:srgbClr val="434343"/>
                </a:solidFill>
                <a:latin typeface="Montserrat"/>
                <a:ea typeface="Montserrat"/>
                <a:cs typeface="Montserrat"/>
                <a:sym typeface="Montserrat"/>
              </a:rPr>
              <a:t>Perceptrons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suggested that there were severe limitations to what perceptrons could do.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marked the beginning of what is known as the AI Winter, with little funding into AI and Neural Networks in the 1970s.</a:t>
            </a:r>
            <a:endParaRPr sz="2900">
              <a:solidFill>
                <a:srgbClr val="434343"/>
              </a:solidFill>
              <a:latin typeface="Montserrat"/>
              <a:ea typeface="Montserrat"/>
              <a:cs typeface="Montserrat"/>
              <a:sym typeface="Montserrat"/>
            </a:endParaRPr>
          </a:p>
        </p:txBody>
      </p:sp>
      <p:pic>
        <p:nvPicPr>
          <p:cNvPr descr="watermark.jpg" id="184" name="Google Shape;18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0" name="Shape 2300"/>
        <p:cNvGrpSpPr/>
        <p:nvPr/>
      </p:nvGrpSpPr>
      <p:grpSpPr>
        <a:xfrm>
          <a:off x="0" y="0"/>
          <a:ext cx="0" cy="0"/>
          <a:chOff x="0" y="0"/>
          <a:chExt cx="0" cy="0"/>
        </a:xfrm>
      </p:grpSpPr>
      <p:sp>
        <p:nvSpPr>
          <p:cNvPr id="2301" name="Google Shape;2301;p1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02" name="Google Shape;2302;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input will receive a weight and bias</a:t>
            </a:r>
            <a:endParaRPr b="1" sz="3000">
              <a:solidFill>
                <a:srgbClr val="434343"/>
              </a:solidFill>
              <a:latin typeface="Montserrat"/>
              <a:ea typeface="Montserrat"/>
              <a:cs typeface="Montserrat"/>
              <a:sym typeface="Montserrat"/>
            </a:endParaRPr>
          </a:p>
        </p:txBody>
      </p:sp>
      <p:pic>
        <p:nvPicPr>
          <p:cNvPr descr="watermark.jpg" id="2303" name="Google Shape;2303;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04" name="Google Shape;2304;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05" name="Google Shape;2305;p172"/>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172"/>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17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17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09" name="Google Shape;2309;p172"/>
          <p:cNvCxnSpPr>
            <a:stCxn id="2305" idx="6"/>
            <a:endCxn id="2306"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10" name="Google Shape;2310;p172"/>
          <p:cNvCxnSpPr>
            <a:stCxn id="2306" idx="6"/>
            <a:endCxn id="2307"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11" name="Google Shape;2311;p172"/>
          <p:cNvCxnSpPr>
            <a:stCxn id="2307" idx="6"/>
            <a:endCxn id="230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12" name="Google Shape;2312;p172"/>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313" name="Google Shape;2313;p172"/>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314" name="Google Shape;2314;p172"/>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8" name="Shape 2318"/>
        <p:cNvGrpSpPr/>
        <p:nvPr/>
      </p:nvGrpSpPr>
      <p:grpSpPr>
        <a:xfrm>
          <a:off x="0" y="0"/>
          <a:ext cx="0" cy="0"/>
          <a:chOff x="0" y="0"/>
          <a:chExt cx="0" cy="0"/>
        </a:xfrm>
      </p:grpSpPr>
      <p:sp>
        <p:nvSpPr>
          <p:cNvPr id="2319" name="Google Shape;2319;p1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0" name="Google Shape;2320;p1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C(w1,b1,w2,b2,w3,b3)</a:t>
            </a:r>
            <a:endParaRPr b="1" sz="3000">
              <a:solidFill>
                <a:srgbClr val="434343"/>
              </a:solidFill>
              <a:latin typeface="Montserrat"/>
              <a:ea typeface="Montserrat"/>
              <a:cs typeface="Montserrat"/>
              <a:sym typeface="Montserrat"/>
            </a:endParaRPr>
          </a:p>
        </p:txBody>
      </p:sp>
      <p:pic>
        <p:nvPicPr>
          <p:cNvPr descr="watermark.jpg" id="2321" name="Google Shape;2321;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2" name="Google Shape;2322;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23" name="Google Shape;2323;p173"/>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173"/>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173"/>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173"/>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7" name="Google Shape;2327;p173"/>
          <p:cNvCxnSpPr>
            <a:stCxn id="2323" idx="6"/>
            <a:endCxn id="2324"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28" name="Google Shape;2328;p173"/>
          <p:cNvCxnSpPr>
            <a:stCxn id="2324" idx="6"/>
            <a:endCxn id="2325"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29" name="Google Shape;2329;p173"/>
          <p:cNvCxnSpPr>
            <a:stCxn id="2325" idx="6"/>
            <a:endCxn id="232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30" name="Google Shape;2330;p173"/>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331" name="Google Shape;2331;p173"/>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332" name="Google Shape;2332;p173"/>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6" name="Shape 2336"/>
        <p:cNvGrpSpPr/>
        <p:nvPr/>
      </p:nvGrpSpPr>
      <p:grpSpPr>
        <a:xfrm>
          <a:off x="0" y="0"/>
          <a:ext cx="0" cy="0"/>
          <a:chOff x="0" y="0"/>
          <a:chExt cx="0" cy="0"/>
        </a:xfrm>
      </p:grpSpPr>
      <p:sp>
        <p:nvSpPr>
          <p:cNvPr id="2337" name="Google Shape;2337;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38" name="Google Shape;2338;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this process propagates forward.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start at the end to see the backpropagation.</a:t>
            </a:r>
            <a:endParaRPr sz="3000">
              <a:solidFill>
                <a:srgbClr val="434343"/>
              </a:solidFill>
              <a:latin typeface="Montserrat"/>
              <a:ea typeface="Montserrat"/>
              <a:cs typeface="Montserrat"/>
              <a:sym typeface="Montserrat"/>
            </a:endParaRPr>
          </a:p>
        </p:txBody>
      </p:sp>
      <p:pic>
        <p:nvPicPr>
          <p:cNvPr descr="watermark.jpg" id="2339" name="Google Shape;2339;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0" name="Google Shape;2340;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41" name="Google Shape;2341;p174"/>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174"/>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174"/>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174"/>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45" name="Google Shape;2345;p174"/>
          <p:cNvCxnSpPr>
            <a:stCxn id="2341" idx="6"/>
            <a:endCxn id="2342"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46" name="Google Shape;2346;p174"/>
          <p:cNvCxnSpPr>
            <a:stCxn id="2342" idx="6"/>
            <a:endCxn id="2343"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47" name="Google Shape;2347;p174"/>
          <p:cNvCxnSpPr>
            <a:stCxn id="2343" idx="6"/>
            <a:endCxn id="2344"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48" name="Google Shape;2348;p174"/>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349" name="Google Shape;2349;p174"/>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350" name="Google Shape;2350;p174"/>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4" name="Shape 2354"/>
        <p:cNvGrpSpPr/>
        <p:nvPr/>
      </p:nvGrpSpPr>
      <p:grpSpPr>
        <a:xfrm>
          <a:off x="0" y="0"/>
          <a:ext cx="0" cy="0"/>
          <a:chOff x="0" y="0"/>
          <a:chExt cx="0" cy="0"/>
        </a:xfrm>
      </p:grpSpPr>
      <p:sp>
        <p:nvSpPr>
          <p:cNvPr id="2355" name="Google Shape;2355;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56" name="Google Shape;2356;p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say we have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layers, then our notation becomes:</a:t>
            </a:r>
            <a:endParaRPr sz="3000">
              <a:solidFill>
                <a:srgbClr val="434343"/>
              </a:solidFill>
              <a:latin typeface="Montserrat"/>
              <a:ea typeface="Montserrat"/>
              <a:cs typeface="Montserrat"/>
              <a:sym typeface="Montserrat"/>
            </a:endParaRPr>
          </a:p>
        </p:txBody>
      </p:sp>
      <p:pic>
        <p:nvPicPr>
          <p:cNvPr descr="watermark.jpg" id="2357" name="Google Shape;2357;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8" name="Google Shape;2358;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59" name="Google Shape;2359;p175"/>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175"/>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175"/>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175"/>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63" name="Google Shape;2363;p175"/>
          <p:cNvCxnSpPr>
            <a:stCxn id="2359" idx="6"/>
            <a:endCxn id="2360"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64" name="Google Shape;2364;p175"/>
          <p:cNvCxnSpPr>
            <a:stCxn id="2360" idx="6"/>
            <a:endCxn id="2361"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65" name="Google Shape;2365;p175"/>
          <p:cNvCxnSpPr>
            <a:stCxn id="2361" idx="6"/>
            <a:endCxn id="2362"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66" name="Google Shape;2366;p175"/>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367" name="Google Shape;2367;p175"/>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
        <p:nvSpPr>
          <p:cNvPr id="2368" name="Google Shape;2368;p175"/>
          <p:cNvSpPr txBox="1"/>
          <p:nvPr>
            <p:ph idx="1" type="body"/>
          </p:nvPr>
        </p:nvSpPr>
        <p:spPr>
          <a:xfrm>
            <a:off x="276312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L-2</a:t>
            </a:r>
            <a:endParaRPr b="1">
              <a:solidFill>
                <a:srgbClr val="434343"/>
              </a:solidFill>
              <a:latin typeface="Montserrat"/>
              <a:ea typeface="Montserrat"/>
              <a:cs typeface="Montserrat"/>
              <a:sym typeface="Montserrat"/>
            </a:endParaRPr>
          </a:p>
        </p:txBody>
      </p:sp>
      <p:sp>
        <p:nvSpPr>
          <p:cNvPr id="2369" name="Google Shape;2369;p175"/>
          <p:cNvSpPr txBox="1"/>
          <p:nvPr>
            <p:ph idx="1" type="body"/>
          </p:nvPr>
        </p:nvSpPr>
        <p:spPr>
          <a:xfrm>
            <a:off x="1248250" y="390690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L-n </a:t>
            </a:r>
            <a:endParaRPr b="1">
              <a:solidFill>
                <a:srgbClr val="434343"/>
              </a:solidFill>
              <a:latin typeface="Montserrat"/>
              <a:ea typeface="Montserrat"/>
              <a:cs typeface="Montserrat"/>
              <a:sym typeface="Montserrat"/>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3" name="Shape 2373"/>
        <p:cNvGrpSpPr/>
        <p:nvPr/>
      </p:nvGrpSpPr>
      <p:grpSpPr>
        <a:xfrm>
          <a:off x="0" y="0"/>
          <a:ext cx="0" cy="0"/>
          <a:chOff x="0" y="0"/>
          <a:chExt cx="0" cy="0"/>
        </a:xfrm>
      </p:grpSpPr>
      <p:sp>
        <p:nvSpPr>
          <p:cNvPr id="2374" name="Google Shape;2374;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75" name="Google Shape;2375;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Focusing on these last two layers, let’s define </a:t>
            </a:r>
            <a:r>
              <a:rPr b="1" lang="en" sz="3000">
                <a:solidFill>
                  <a:srgbClr val="434343"/>
                </a:solidFill>
                <a:latin typeface="Montserrat"/>
                <a:ea typeface="Montserrat"/>
                <a:cs typeface="Montserrat"/>
                <a:sym typeface="Montserrat"/>
              </a:rPr>
              <a:t>z=wx+b</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applying an activation function we’ll state: </a:t>
            </a: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p:txBody>
      </p:sp>
      <p:pic>
        <p:nvPicPr>
          <p:cNvPr descr="watermark.jpg" id="2376" name="Google Shape;2376;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7" name="Google Shape;2377;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8" name="Google Shape;2378;p17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17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80" name="Google Shape;2380;p176"/>
          <p:cNvCxnSpPr>
            <a:stCxn id="2378" idx="6"/>
            <a:endCxn id="2379"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381" name="Google Shape;2381;p176"/>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382" name="Google Shape;2382;p176"/>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383" name="Google Shape;2383;p176"/>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7" name="Shape 2387"/>
        <p:cNvGrpSpPr/>
        <p:nvPr/>
      </p:nvGrpSpPr>
      <p:grpSpPr>
        <a:xfrm>
          <a:off x="0" y="0"/>
          <a:ext cx="0" cy="0"/>
          <a:chOff x="0" y="0"/>
          <a:chExt cx="0" cy="0"/>
        </a:xfrm>
      </p:grpSpPr>
      <p:sp>
        <p:nvSpPr>
          <p:cNvPr id="2388" name="Google Shape;2388;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89" name="Google Shape;2389;p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390" name="Google Shape;2390;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1" name="Google Shape;2391;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92" name="Google Shape;2392;p17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17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4" name="Google Shape;2394;p177"/>
          <p:cNvCxnSpPr>
            <a:stCxn id="2392" idx="6"/>
            <a:endCxn id="239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395" name="Google Shape;2395;p177"/>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396" name="Google Shape;2396;p177"/>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397" name="Google Shape;2397;p177"/>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1" name="Shape 2401"/>
        <p:cNvGrpSpPr/>
        <p:nvPr/>
      </p:nvGrpSpPr>
      <p:grpSpPr>
        <a:xfrm>
          <a:off x="0" y="0"/>
          <a:ext cx="0" cy="0"/>
          <a:chOff x="0" y="0"/>
          <a:chExt cx="0" cy="0"/>
        </a:xfrm>
      </p:grpSpPr>
      <p:sp>
        <p:nvSpPr>
          <p:cNvPr id="2402" name="Google Shape;2402;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03" name="Google Shape;2403;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404" name="Google Shape;2404;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5" name="Google Shape;2405;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06" name="Google Shape;2406;p178"/>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178"/>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08" name="Google Shape;2408;p178"/>
          <p:cNvCxnSpPr>
            <a:stCxn id="2406" idx="6"/>
            <a:endCxn id="2407"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09" name="Google Shape;2409;p178"/>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10" name="Google Shape;2410;p178"/>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11" name="Google Shape;2411;p178"/>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5" name="Shape 2415"/>
        <p:cNvGrpSpPr/>
        <p:nvPr/>
      </p:nvGrpSpPr>
      <p:grpSpPr>
        <a:xfrm>
          <a:off x="0" y="0"/>
          <a:ext cx="0" cy="0"/>
          <a:chOff x="0" y="0"/>
          <a:chExt cx="0" cy="0"/>
        </a:xfrm>
      </p:grpSpPr>
      <p:sp>
        <p:nvSpPr>
          <p:cNvPr id="2416" name="Google Shape;2416;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17" name="Google Shape;2417;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a:t>
            </a:r>
            <a:r>
              <a:rPr b="1" baseline="-25000" lang="en" sz="3000">
                <a:solidFill>
                  <a:srgbClr val="434343"/>
                </a:solidFill>
                <a:latin typeface="Montserrat"/>
                <a:ea typeface="Montserrat"/>
                <a:cs typeface="Montserrat"/>
                <a:sym typeface="Montserrat"/>
              </a:rPr>
              <a:t>0</a:t>
            </a:r>
            <a:r>
              <a:rPr b="1" lang="en" sz="3000">
                <a:solidFill>
                  <a:srgbClr val="434343"/>
                </a:solidFill>
                <a:latin typeface="Montserrat"/>
                <a:ea typeface="Montserrat"/>
                <a:cs typeface="Montserrat"/>
                <a:sym typeface="Montserrat"/>
              </a:rPr>
              <a:t>(...) =(a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y)</a:t>
            </a:r>
            <a:r>
              <a:rPr b="1" baseline="30000" lang="en" sz="3000">
                <a:solidFill>
                  <a:srgbClr val="434343"/>
                </a:solidFill>
                <a:latin typeface="Montserrat"/>
                <a:ea typeface="Montserrat"/>
                <a:cs typeface="Montserrat"/>
                <a:sym typeface="Montserrat"/>
              </a:rPr>
              <a:t>2  </a:t>
            </a: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418" name="Google Shape;2418;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19" name="Google Shape;2419;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20" name="Google Shape;2420;p179"/>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179"/>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22" name="Google Shape;2422;p179"/>
          <p:cNvCxnSpPr>
            <a:stCxn id="2420" idx="6"/>
            <a:endCxn id="242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23" name="Google Shape;2423;p179"/>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24" name="Google Shape;2424;p179"/>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25" name="Google Shape;2425;p179"/>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9" name="Shape 2429"/>
        <p:cNvGrpSpPr/>
        <p:nvPr/>
      </p:nvGrpSpPr>
      <p:grpSpPr>
        <a:xfrm>
          <a:off x="0" y="0"/>
          <a:ext cx="0" cy="0"/>
          <a:chOff x="0" y="0"/>
          <a:chExt cx="0" cy="0"/>
        </a:xfrm>
      </p:grpSpPr>
      <p:sp>
        <p:nvSpPr>
          <p:cNvPr id="2430" name="Google Shape;2430;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31" name="Google Shape;2431;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understand how sensitive is the cost function to changes in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432" name="Google Shape;2432;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33" name="Google Shape;2433;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34" name="Google Shape;2434;p180"/>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180"/>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6" name="Google Shape;2436;p180"/>
          <p:cNvCxnSpPr>
            <a:stCxn id="2434" idx="6"/>
            <a:endCxn id="2435"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37" name="Google Shape;2437;p180"/>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38" name="Google Shape;2438;p180"/>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39" name="Google Shape;2439;p180"/>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440" name="Google Shape;2440;p180"/>
          <p:cNvPicPr preferRelativeResize="0"/>
          <p:nvPr/>
        </p:nvPicPr>
        <p:blipFill rotWithShape="1">
          <a:blip r:embed="rId4">
            <a:alphaModFix/>
          </a:blip>
          <a:srcRect b="0" l="0" r="77281" t="0"/>
          <a:stretch/>
        </p:blipFill>
        <p:spPr>
          <a:xfrm>
            <a:off x="1133777" y="2187000"/>
            <a:ext cx="890026" cy="1093500"/>
          </a:xfrm>
          <a:prstGeom prst="rect">
            <a:avLst/>
          </a:prstGeom>
          <a:noFill/>
          <a:ln>
            <a:noFill/>
          </a:ln>
        </p:spPr>
      </p:pic>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4" name="Shape 2444"/>
        <p:cNvGrpSpPr/>
        <p:nvPr/>
      </p:nvGrpSpPr>
      <p:grpSpPr>
        <a:xfrm>
          <a:off x="0" y="0"/>
          <a:ext cx="0" cy="0"/>
          <a:chOff x="0" y="0"/>
          <a:chExt cx="0" cy="0"/>
        </a:xfrm>
      </p:grpSpPr>
      <p:pic>
        <p:nvPicPr>
          <p:cNvPr id="2445" name="Google Shape;2445;p181"/>
          <p:cNvPicPr preferRelativeResize="0"/>
          <p:nvPr/>
        </p:nvPicPr>
        <p:blipFill>
          <a:blip r:embed="rId3">
            <a:alphaModFix/>
          </a:blip>
          <a:stretch>
            <a:fillRect/>
          </a:stretch>
        </p:blipFill>
        <p:spPr>
          <a:xfrm>
            <a:off x="1133778" y="2187000"/>
            <a:ext cx="3917622" cy="1093500"/>
          </a:xfrm>
          <a:prstGeom prst="rect">
            <a:avLst/>
          </a:prstGeom>
          <a:noFill/>
          <a:ln>
            <a:noFill/>
          </a:ln>
        </p:spPr>
      </p:pic>
      <p:sp>
        <p:nvSpPr>
          <p:cNvPr id="2446" name="Google Shape;2446;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47" name="Google Shape;2447;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 relationships we already know along with the chain rule: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448" name="Google Shape;2448;p18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449" name="Google Shape;2449;p18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450" name="Google Shape;2450;p18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18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2" name="Google Shape;2452;p181"/>
          <p:cNvCxnSpPr>
            <a:stCxn id="2450" idx="6"/>
            <a:endCxn id="245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53" name="Google Shape;2453;p181"/>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54" name="Google Shape;2454;p181"/>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55" name="Google Shape;2455;p181"/>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1" name="Google Shape;191;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for us, we now know the amazing power of neural networks, which all stem from the simple perceptron model, so let’s head back and convert our simple biological neuron model into the perceptron model.</a:t>
            </a:r>
            <a:endParaRPr sz="2900">
              <a:solidFill>
                <a:srgbClr val="434343"/>
              </a:solidFill>
              <a:latin typeface="Montserrat"/>
              <a:ea typeface="Montserrat"/>
              <a:cs typeface="Montserrat"/>
              <a:sym typeface="Montserrat"/>
            </a:endParaRPr>
          </a:p>
        </p:txBody>
      </p:sp>
      <p:pic>
        <p:nvPicPr>
          <p:cNvPr descr="watermark.jpg" id="192" name="Google Shape;192;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9" name="Shape 2459"/>
        <p:cNvGrpSpPr/>
        <p:nvPr/>
      </p:nvGrpSpPr>
      <p:grpSpPr>
        <a:xfrm>
          <a:off x="0" y="0"/>
          <a:ext cx="0" cy="0"/>
          <a:chOff x="0" y="0"/>
          <a:chExt cx="0" cy="0"/>
        </a:xfrm>
      </p:grpSpPr>
      <p:pic>
        <p:nvPicPr>
          <p:cNvPr id="2460" name="Google Shape;2460;p182"/>
          <p:cNvPicPr preferRelativeResize="0"/>
          <p:nvPr/>
        </p:nvPicPr>
        <p:blipFill>
          <a:blip r:embed="rId3">
            <a:alphaModFix/>
          </a:blip>
          <a:stretch>
            <a:fillRect/>
          </a:stretch>
        </p:blipFill>
        <p:spPr>
          <a:xfrm>
            <a:off x="1156425" y="2198049"/>
            <a:ext cx="4049925" cy="1114375"/>
          </a:xfrm>
          <a:prstGeom prst="rect">
            <a:avLst/>
          </a:prstGeom>
          <a:noFill/>
          <a:ln>
            <a:noFill/>
          </a:ln>
        </p:spPr>
      </p:pic>
      <p:sp>
        <p:nvSpPr>
          <p:cNvPr id="2461" name="Google Shape;2461;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62" name="Google Shape;2462;p182"/>
          <p:cNvSpPr txBox="1"/>
          <p:nvPr>
            <p:ph idx="1" type="body"/>
          </p:nvPr>
        </p:nvSpPr>
        <p:spPr>
          <a:xfrm>
            <a:off x="311700" y="1152475"/>
            <a:ext cx="8520600" cy="11919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same for the bias terms:</a:t>
            </a:r>
            <a:endParaRPr sz="3100">
              <a:solidFill>
                <a:srgbClr val="434343"/>
              </a:solidFill>
              <a:latin typeface="Montserrat"/>
              <a:ea typeface="Montserrat"/>
              <a:cs typeface="Montserrat"/>
              <a:sym typeface="Montserrat"/>
            </a:endParaRPr>
          </a:p>
        </p:txBody>
      </p:sp>
      <p:pic>
        <p:nvPicPr>
          <p:cNvPr descr="watermark.jpg" id="2463" name="Google Shape;2463;p18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464" name="Google Shape;2464;p18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465" name="Google Shape;2465;p18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8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7" name="Google Shape;2467;p182"/>
          <p:cNvCxnSpPr>
            <a:stCxn id="2465" idx="6"/>
            <a:endCxn id="246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68" name="Google Shape;2468;p182"/>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69" name="Google Shape;2469;p182"/>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70" name="Google Shape;2470;p182"/>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471" name="Google Shape;2471;p182"/>
          <p:cNvPicPr preferRelativeResize="0"/>
          <p:nvPr/>
        </p:nvPicPr>
        <p:blipFill>
          <a:blip r:embed="rId5">
            <a:alphaModFix/>
          </a:blip>
          <a:stretch>
            <a:fillRect/>
          </a:stretch>
        </p:blipFill>
        <p:spPr>
          <a:xfrm>
            <a:off x="2912875" y="2801575"/>
            <a:ext cx="466625" cy="476775"/>
          </a:xfrm>
          <a:prstGeom prst="rect">
            <a:avLst/>
          </a:prstGeom>
          <a:noFill/>
          <a:ln>
            <a:noFill/>
          </a:ln>
        </p:spPr>
      </p:pic>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5" name="Shape 2475"/>
        <p:cNvGrpSpPr/>
        <p:nvPr/>
      </p:nvGrpSpPr>
      <p:grpSpPr>
        <a:xfrm>
          <a:off x="0" y="0"/>
          <a:ext cx="0" cy="0"/>
          <a:chOff x="0" y="0"/>
          <a:chExt cx="0" cy="0"/>
        </a:xfrm>
      </p:grpSpPr>
      <p:sp>
        <p:nvSpPr>
          <p:cNvPr id="2476" name="Google Shape;2476;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77" name="Google Shape;2477;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idea here is that we can use the gradient to go back through the network and adjust our weights and biases to minimize the output of the error vector on the last output layer.</a:t>
            </a:r>
            <a:endParaRPr sz="3000">
              <a:solidFill>
                <a:srgbClr val="434343"/>
              </a:solidFill>
              <a:latin typeface="Montserrat"/>
              <a:ea typeface="Montserrat"/>
              <a:cs typeface="Montserrat"/>
              <a:sym typeface="Montserrat"/>
            </a:endParaRPr>
          </a:p>
        </p:txBody>
      </p:sp>
      <p:pic>
        <p:nvPicPr>
          <p:cNvPr descr="watermark.jpg" id="2478" name="Google Shape;2478;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79" name="Google Shape;2479;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3" name="Shape 2483"/>
        <p:cNvGrpSpPr/>
        <p:nvPr/>
      </p:nvGrpSpPr>
      <p:grpSpPr>
        <a:xfrm>
          <a:off x="0" y="0"/>
          <a:ext cx="0" cy="0"/>
          <a:chOff x="0" y="0"/>
          <a:chExt cx="0" cy="0"/>
        </a:xfrm>
      </p:grpSpPr>
      <p:sp>
        <p:nvSpPr>
          <p:cNvPr id="2484" name="Google Shape;2484;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85" name="Google Shape;2485;p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some calculus notation, we can expand this idea to networks with multiple neurons per layer.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Hadamard Product</a:t>
            </a:r>
            <a:endParaRPr sz="3000">
              <a:solidFill>
                <a:srgbClr val="434343"/>
              </a:solidFill>
              <a:latin typeface="Montserrat"/>
              <a:ea typeface="Montserrat"/>
              <a:cs typeface="Montserrat"/>
              <a:sym typeface="Montserrat"/>
            </a:endParaRPr>
          </a:p>
        </p:txBody>
      </p:sp>
      <p:pic>
        <p:nvPicPr>
          <p:cNvPr descr="watermark.jpg" id="2486" name="Google Shape;2486;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87" name="Google Shape;2487;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488" name="Google Shape;2488;p184"/>
          <p:cNvPicPr preferRelativeResize="0"/>
          <p:nvPr/>
        </p:nvPicPr>
        <p:blipFill>
          <a:blip r:embed="rId4">
            <a:alphaModFix/>
          </a:blip>
          <a:stretch>
            <a:fillRect/>
          </a:stretch>
        </p:blipFill>
        <p:spPr>
          <a:xfrm>
            <a:off x="2880760" y="3265473"/>
            <a:ext cx="4113126" cy="1303400"/>
          </a:xfrm>
          <a:prstGeom prst="rect">
            <a:avLst/>
          </a:prstGeom>
          <a:noFill/>
          <a:ln>
            <a:noFill/>
          </a:ln>
        </p:spPr>
      </p:pic>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2" name="Shape 2492"/>
        <p:cNvGrpSpPr/>
        <p:nvPr/>
      </p:nvGrpSpPr>
      <p:grpSpPr>
        <a:xfrm>
          <a:off x="0" y="0"/>
          <a:ext cx="0" cy="0"/>
          <a:chOff x="0" y="0"/>
          <a:chExt cx="0" cy="0"/>
        </a:xfrm>
      </p:grpSpPr>
      <p:sp>
        <p:nvSpPr>
          <p:cNvPr id="2493" name="Google Shape;2493;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94" name="Google Shape;2494;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this notation and backpropagation, we have a few main steps to training neural networks.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You do not need to fully understand these intricate details to continue with the coding portions.</a:t>
            </a:r>
            <a:endParaRPr sz="3000">
              <a:solidFill>
                <a:srgbClr val="434343"/>
              </a:solidFill>
              <a:latin typeface="Montserrat"/>
              <a:ea typeface="Montserrat"/>
              <a:cs typeface="Montserrat"/>
              <a:sym typeface="Montserrat"/>
            </a:endParaRPr>
          </a:p>
        </p:txBody>
      </p:sp>
      <p:pic>
        <p:nvPicPr>
          <p:cNvPr descr="watermark.jpg" id="2495" name="Google Shape;2495;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6" name="Google Shape;2496;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0" name="Shape 2500"/>
        <p:cNvGrpSpPr/>
        <p:nvPr/>
      </p:nvGrpSpPr>
      <p:grpSpPr>
        <a:xfrm>
          <a:off x="0" y="0"/>
          <a:ext cx="0" cy="0"/>
          <a:chOff x="0" y="0"/>
          <a:chExt cx="0" cy="0"/>
        </a:xfrm>
      </p:grpSpPr>
      <p:sp>
        <p:nvSpPr>
          <p:cNvPr id="2501" name="Google Shape;2501;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02" name="Google Shape;2502;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1: Using input </a:t>
            </a:r>
            <a:r>
              <a:rPr b="1" lang="en" sz="3000">
                <a:solidFill>
                  <a:srgbClr val="434343"/>
                </a:solidFill>
                <a:latin typeface="Montserrat"/>
                <a:ea typeface="Montserrat"/>
                <a:cs typeface="Montserrat"/>
                <a:sym typeface="Montserrat"/>
              </a:rPr>
              <a:t>x</a:t>
            </a:r>
            <a:r>
              <a:rPr lang="en" sz="3000">
                <a:solidFill>
                  <a:srgbClr val="434343"/>
                </a:solidFill>
                <a:latin typeface="Montserrat"/>
                <a:ea typeface="Montserrat"/>
                <a:cs typeface="Montserrat"/>
                <a:sym typeface="Montserrat"/>
              </a:rPr>
              <a:t> set the activation function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for the input layer.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 = w</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x</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+b</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resulting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then feeds into the next layer (and so 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03" name="Google Shape;2503;p1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04" name="Google Shape;2504;p1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8" name="Shape 2508"/>
        <p:cNvGrpSpPr/>
        <p:nvPr/>
      </p:nvGrpSpPr>
      <p:grpSpPr>
        <a:xfrm>
          <a:off x="0" y="0"/>
          <a:ext cx="0" cy="0"/>
          <a:chOff x="0" y="0"/>
          <a:chExt cx="0" cy="0"/>
        </a:xfrm>
      </p:grpSpPr>
      <p:sp>
        <p:nvSpPr>
          <p:cNvPr id="2509" name="Google Shape;2509;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10" name="Google Shape;2510;p1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2: For each layer, compute: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11" name="Google Shape;2511;p1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12" name="Google Shape;2512;p1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6" name="Shape 2516"/>
        <p:cNvGrpSpPr/>
        <p:nvPr/>
      </p:nvGrpSpPr>
      <p:grpSpPr>
        <a:xfrm>
          <a:off x="0" y="0"/>
          <a:ext cx="0" cy="0"/>
          <a:chOff x="0" y="0"/>
          <a:chExt cx="0" cy="0"/>
        </a:xfrm>
      </p:grpSpPr>
      <p:sp>
        <p:nvSpPr>
          <p:cNvPr id="2517" name="Google Shape;2517;p1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18" name="Google Shape;2518;p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19" name="Google Shape;2519;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0" name="Google Shape;2520;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4" name="Shape 2524"/>
        <p:cNvGrpSpPr/>
        <p:nvPr/>
      </p:nvGrpSpPr>
      <p:grpSpPr>
        <a:xfrm>
          <a:off x="0" y="0"/>
          <a:ext cx="0" cy="0"/>
          <a:chOff x="0" y="0"/>
          <a:chExt cx="0" cy="0"/>
        </a:xfrm>
      </p:grpSpPr>
      <p:sp>
        <p:nvSpPr>
          <p:cNvPr id="2525" name="Google Shape;2525;p1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26" name="Google Shape;2526;p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a:t>
            </a:r>
            <a:r>
              <a:rPr b="1" baseline="-25000" lang="en" sz="3000">
                <a:solidFill>
                  <a:srgbClr val="990000"/>
                </a:solidFill>
                <a:highlight>
                  <a:srgbClr val="FFFFFF"/>
                </a:highlight>
                <a:latin typeface="Montserrat"/>
                <a:ea typeface="Montserrat"/>
                <a:cs typeface="Montserrat"/>
                <a:sym typeface="Montserrat"/>
              </a:rPr>
              <a:t>a</a:t>
            </a:r>
            <a:r>
              <a:rPr b="1" lang="en" sz="3000">
                <a:solidFill>
                  <a:srgbClr val="990000"/>
                </a:solidFill>
                <a:highlight>
                  <a:srgbClr val="FFFFFF"/>
                </a:highlight>
                <a:latin typeface="Montserrat"/>
                <a:ea typeface="Montserrat"/>
                <a:cs typeface="Montserrat"/>
                <a:sym typeface="Montserrat"/>
              </a:rPr>
              <a:t>C=(a</a:t>
            </a:r>
            <a:r>
              <a:rPr b="1" baseline="30000" lang="en" sz="3000">
                <a:solidFill>
                  <a:srgbClr val="990000"/>
                </a:solidFill>
                <a:highlight>
                  <a:srgbClr val="FFFFFF"/>
                </a:highlight>
                <a:latin typeface="Montserrat"/>
                <a:ea typeface="Montserrat"/>
                <a:cs typeface="Montserrat"/>
                <a:sym typeface="Montserrat"/>
              </a:rPr>
              <a:t>L</a:t>
            </a:r>
            <a:r>
              <a:rPr b="1" lang="en" sz="3000">
                <a:solidFill>
                  <a:srgbClr val="990000"/>
                </a:solidFill>
                <a:highlight>
                  <a:srgbClr val="FFFFFF"/>
                </a:highlight>
                <a:latin typeface="Montserrat"/>
                <a:ea typeface="Montserrat"/>
                <a:cs typeface="Montserrat"/>
                <a:sym typeface="Montserrat"/>
              </a:rPr>
              <a:t>−y)</a:t>
            </a:r>
            <a:endParaRPr b="1" sz="3000">
              <a:solidFill>
                <a:srgbClr val="990000"/>
              </a:solidFill>
              <a:highlight>
                <a:srgbClr val="FFFFFF"/>
              </a:highlight>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Expressing the rate of change of C with respect to the output activations</a:t>
            </a:r>
            <a:endParaRPr b="1" sz="3000">
              <a:solidFill>
                <a:srgbClr val="990000"/>
              </a:solidFill>
              <a:highlight>
                <a:srgbClr val="FFFFFF"/>
              </a:highlight>
              <a:latin typeface="Montserrat"/>
              <a:ea typeface="Montserrat"/>
              <a:cs typeface="Montserrat"/>
              <a:sym typeface="Montserrat"/>
            </a:endParaRPr>
          </a:p>
          <a:p>
            <a:pPr indent="0" lvl="0" marL="914400" rtl="0" algn="l">
              <a:spcBef>
                <a:spcPts val="1600"/>
              </a:spcBef>
              <a:spcAft>
                <a:spcPts val="0"/>
              </a:spcAft>
              <a:buNone/>
            </a:pPr>
            <a:r>
              <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27" name="Google Shape;2527;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8" name="Google Shape;2528;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29" name="Google Shape;2529;p189"/>
          <p:cNvSpPr/>
          <p:nvPr/>
        </p:nvSpPr>
        <p:spPr>
          <a:xfrm>
            <a:off x="1871875" y="1758250"/>
            <a:ext cx="697200" cy="572700"/>
          </a:xfrm>
          <a:prstGeom prst="roundRect">
            <a:avLst>
              <a:gd fmla="val 16667" name="adj"/>
            </a:avLst>
          </a:prstGeom>
          <a:no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3" name="Shape 2533"/>
        <p:cNvGrpSpPr/>
        <p:nvPr/>
      </p:nvGrpSpPr>
      <p:grpSpPr>
        <a:xfrm>
          <a:off x="0" y="0"/>
          <a:ext cx="0" cy="0"/>
          <a:chOff x="0" y="0"/>
          <a:chExt cx="0" cy="0"/>
        </a:xfrm>
      </p:grpSpPr>
      <p:sp>
        <p:nvSpPr>
          <p:cNvPr id="2534" name="Google Shape;2534;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35" name="Google Shape;2535;p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36" name="Google Shape;2536;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7" name="Google Shape;2537;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1" name="Shape 2541"/>
        <p:cNvGrpSpPr/>
        <p:nvPr/>
      </p:nvGrpSpPr>
      <p:grpSpPr>
        <a:xfrm>
          <a:off x="0" y="0"/>
          <a:ext cx="0" cy="0"/>
          <a:chOff x="0" y="0"/>
          <a:chExt cx="0" cy="0"/>
        </a:xfrm>
      </p:grpSpPr>
      <p:sp>
        <p:nvSpPr>
          <p:cNvPr id="2542" name="Google Shape;2542;p1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43" name="Google Shape;2543;p1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let’s write out our error term for a layer in terms of the error of the next layer (since we’re moving backwards).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owercase </a:t>
            </a:r>
            <a:r>
              <a:rPr b="1" lang="en" sz="3000">
                <a:solidFill>
                  <a:srgbClr val="434343"/>
                </a:solidFill>
                <a:latin typeface="Montserrat"/>
                <a:ea typeface="Montserrat"/>
                <a:cs typeface="Montserrat"/>
                <a:sym typeface="Montserrat"/>
              </a:rPr>
              <a:t>L</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Number </a:t>
            </a:r>
            <a:r>
              <a:rPr b="1" lang="en" sz="3000">
                <a:solidFill>
                  <a:srgbClr val="434343"/>
                </a:solidFill>
                <a:latin typeface="Montserrat"/>
                <a:ea typeface="Montserrat"/>
                <a:cs typeface="Montserrat"/>
                <a:sym typeface="Montserrat"/>
              </a:rPr>
              <a:t>1</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44" name="Google Shape;2544;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45" name="Google Shape;2545;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9" name="Google Shape;199;p3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00" name="Google Shape;200;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 name="Google Shape;202;p30"/>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203" name="Google Shape;203;p30"/>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204" name="Google Shape;204;p30"/>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205" name="Google Shape;205;p30"/>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206" name="Google Shape;206;p3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2"/>
                                        </p:tgtEl>
                                      </p:cBhvr>
                                    </p:animEffect>
                                    <p:set>
                                      <p:cBhvr>
                                        <p:cTn dur="1" fill="hold">
                                          <p:stCondLst>
                                            <p:cond delay="1000"/>
                                          </p:stCondLst>
                                        </p:cTn>
                                        <p:tgtEl>
                                          <p:spTgt spid="2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4"/>
                                        </p:tgtEl>
                                      </p:cBhvr>
                                    </p:animEffect>
                                    <p:set>
                                      <p:cBhvr>
                                        <p:cTn dur="1" fill="hold">
                                          <p:stCondLst>
                                            <p:cond delay="1000"/>
                                          </p:stCondLst>
                                        </p:cTn>
                                        <p:tgtEl>
                                          <p:spTgt spid="2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5"/>
                                        </p:tgtEl>
                                      </p:cBhvr>
                                    </p:animEffect>
                                    <p:set>
                                      <p:cBhvr>
                                        <p:cTn dur="1" fill="hold">
                                          <p:stCondLst>
                                            <p:cond delay="1000"/>
                                          </p:stCondLst>
                                        </p:cTn>
                                        <p:tgtEl>
                                          <p:spTgt spid="2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9" name="Shape 2549"/>
        <p:cNvGrpSpPr/>
        <p:nvPr/>
      </p:nvGrpSpPr>
      <p:grpSpPr>
        <a:xfrm>
          <a:off x="0" y="0"/>
          <a:ext cx="0" cy="0"/>
          <a:chOff x="0" y="0"/>
          <a:chExt cx="0" cy="0"/>
        </a:xfrm>
      </p:grpSpPr>
      <p:sp>
        <p:nvSpPr>
          <p:cNvPr id="2550" name="Google Shape;2550;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1" name="Google Shape;2551;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(note the lowercase L (l)):</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a:t>
            </a:r>
            <a:r>
              <a:rPr b="1" lang="en" sz="3000">
                <a:solidFill>
                  <a:srgbClr val="434343"/>
                </a:solidFill>
                <a:latin typeface="Montserrat"/>
                <a:ea typeface="Montserrat"/>
                <a:cs typeface="Montserrat"/>
                <a:sym typeface="Montserrat"/>
              </a:rPr>
              <a:t>l+1</a:t>
            </a:r>
            <a:r>
              <a:rPr lang="en" sz="3000">
                <a:solidFill>
                  <a:srgbClr val="434343"/>
                </a:solidFill>
                <a:latin typeface="Montserrat"/>
                <a:ea typeface="Montserrat"/>
                <a:cs typeface="Montserrat"/>
                <a:sym typeface="Montserrat"/>
              </a:rPr>
              <a:t>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52" name="Google Shape;2552;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3" name="Google Shape;2553;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7" name="Shape 2557"/>
        <p:cNvGrpSpPr/>
        <p:nvPr/>
      </p:nvGrpSpPr>
      <p:grpSpPr>
        <a:xfrm>
          <a:off x="0" y="0"/>
          <a:ext cx="0" cy="0"/>
          <a:chOff x="0" y="0"/>
          <a:chExt cx="0" cy="0"/>
        </a:xfrm>
      </p:grpSpPr>
      <p:sp>
        <p:nvSpPr>
          <p:cNvPr id="2558" name="Google Shape;2558;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9" name="Google Shape;2559;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generalized error for any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L+1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60" name="Google Shape;2560;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61" name="Google Shape;2561;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5" name="Shape 2565"/>
        <p:cNvGrpSpPr/>
        <p:nvPr/>
      </p:nvGrpSpPr>
      <p:grpSpPr>
        <a:xfrm>
          <a:off x="0" y="0"/>
          <a:ext cx="0" cy="0"/>
          <a:chOff x="0" y="0"/>
          <a:chExt cx="0" cy="0"/>
        </a:xfrm>
      </p:grpSpPr>
      <p:sp>
        <p:nvSpPr>
          <p:cNvPr id="2566" name="Google Shape;2566;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67" name="Google Shape;2567;p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When we apply the transpose weight matrix, </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we can think intuitively of this as moving the error backward through the network, giving us some sort of measure of the error at the output of the lth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68" name="Google Shape;2568;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69" name="Google Shape;2569;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3" name="Shape 2573"/>
        <p:cNvGrpSpPr/>
        <p:nvPr/>
      </p:nvGrpSpPr>
      <p:grpSpPr>
        <a:xfrm>
          <a:off x="0" y="0"/>
          <a:ext cx="0" cy="0"/>
          <a:chOff x="0" y="0"/>
          <a:chExt cx="0" cy="0"/>
        </a:xfrm>
      </p:grpSpPr>
      <p:sp>
        <p:nvSpPr>
          <p:cNvPr id="2574" name="Google Shape;2574;p1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75" name="Google Shape;2575;p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We then take the Hadamard product </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lang="en" sz="3000">
                <a:solidFill>
                  <a:srgbClr val="434343"/>
                </a:solidFill>
                <a:latin typeface="Montserrat"/>
                <a:ea typeface="Montserrat"/>
                <a:cs typeface="Montserrat"/>
                <a:sym typeface="Montserrat"/>
              </a:rPr>
              <a:t>. This moves the error backward through the activation function in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giving us the error </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in the weighted input to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76" name="Google Shape;2576;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77" name="Google Shape;2577;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1" name="Shape 2581"/>
        <p:cNvGrpSpPr/>
        <p:nvPr/>
      </p:nvGrpSpPr>
      <p:grpSpPr>
        <a:xfrm>
          <a:off x="0" y="0"/>
          <a:ext cx="0" cy="0"/>
          <a:chOff x="0" y="0"/>
          <a:chExt cx="0" cy="0"/>
        </a:xfrm>
      </p:grpSpPr>
      <p:sp>
        <p:nvSpPr>
          <p:cNvPr id="2582" name="Google Shape;2582;p1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83" name="Google Shape;2583;p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gradient of the cost function is given by:</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84" name="Google Shape;2584;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85" name="Google Shape;2585;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586" name="Google Shape;2586;p196"/>
          <p:cNvPicPr preferRelativeResize="0"/>
          <p:nvPr/>
        </p:nvPicPr>
        <p:blipFill>
          <a:blip r:embed="rId4">
            <a:alphaModFix/>
          </a:blip>
          <a:stretch>
            <a:fillRect/>
          </a:stretch>
        </p:blipFill>
        <p:spPr>
          <a:xfrm>
            <a:off x="1557500" y="2922051"/>
            <a:ext cx="2565350" cy="962000"/>
          </a:xfrm>
          <a:prstGeom prst="rect">
            <a:avLst/>
          </a:prstGeom>
          <a:noFill/>
          <a:ln>
            <a:noFill/>
          </a:ln>
        </p:spPr>
      </p:pic>
      <p:pic>
        <p:nvPicPr>
          <p:cNvPr id="2587" name="Google Shape;2587;p196"/>
          <p:cNvPicPr preferRelativeResize="0"/>
          <p:nvPr/>
        </p:nvPicPr>
        <p:blipFill>
          <a:blip r:embed="rId5">
            <a:alphaModFix/>
          </a:blip>
          <a:stretch>
            <a:fillRect/>
          </a:stretch>
        </p:blipFill>
        <p:spPr>
          <a:xfrm>
            <a:off x="5256697" y="2884622"/>
            <a:ext cx="1515375" cy="1036850"/>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1" name="Shape 2591"/>
        <p:cNvGrpSpPr/>
        <p:nvPr/>
      </p:nvGrpSpPr>
      <p:grpSpPr>
        <a:xfrm>
          <a:off x="0" y="0"/>
          <a:ext cx="0" cy="0"/>
          <a:chOff x="0" y="0"/>
          <a:chExt cx="0" cy="0"/>
        </a:xfrm>
      </p:grpSpPr>
      <p:sp>
        <p:nvSpPr>
          <p:cNvPr id="2592" name="Google Shape;2592;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3" name="Google Shape;2593;p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then allows us to adjust the weights and biases to help minimize that cost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Check out the external links for more details!</a:t>
            </a:r>
            <a:endParaRPr sz="3000">
              <a:solidFill>
                <a:srgbClr val="434343"/>
              </a:solidFill>
              <a:latin typeface="Montserrat"/>
              <a:ea typeface="Montserrat"/>
              <a:cs typeface="Montserrat"/>
              <a:sym typeface="Montserrat"/>
            </a:endParaRPr>
          </a:p>
        </p:txBody>
      </p:sp>
      <p:pic>
        <p:nvPicPr>
          <p:cNvPr descr="watermark.jpg" id="2594" name="Google Shape;2594;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95" name="Google Shape;2595;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9" name="Shape 2599"/>
        <p:cNvGrpSpPr/>
        <p:nvPr/>
      </p:nvGrpSpPr>
      <p:grpSpPr>
        <a:xfrm>
          <a:off x="0" y="0"/>
          <a:ext cx="0" cy="0"/>
          <a:chOff x="0" y="0"/>
          <a:chExt cx="0" cy="0"/>
        </a:xfrm>
      </p:grpSpPr>
      <p:sp>
        <p:nvSpPr>
          <p:cNvPr id="2600" name="Google Shape;2600;p198"/>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TensorFlow and Keras</a:t>
            </a:r>
            <a:endParaRPr b="1">
              <a:latin typeface="Montserrat"/>
              <a:ea typeface="Montserrat"/>
              <a:cs typeface="Montserrat"/>
              <a:sym typeface="Montserrat"/>
            </a:endParaRPr>
          </a:p>
        </p:txBody>
      </p:sp>
      <p:pic>
        <p:nvPicPr>
          <p:cNvPr descr="watermark.jpg" id="2601" name="Google Shape;2601;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2" name="Google Shape;2602;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6" name="Shape 2606"/>
        <p:cNvGrpSpPr/>
        <p:nvPr/>
      </p:nvGrpSpPr>
      <p:grpSpPr>
        <a:xfrm>
          <a:off x="0" y="0"/>
          <a:ext cx="0" cy="0"/>
          <a:chOff x="0" y="0"/>
          <a:chExt cx="0" cy="0"/>
        </a:xfrm>
      </p:grpSpPr>
      <p:sp>
        <p:nvSpPr>
          <p:cNvPr id="2607" name="Google Shape;2607;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08" name="Google Shape;2608;p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learning how to code our own neural networks, let’s quickly clarify the differences between TensorFlow and Keras!</a:t>
            </a:r>
            <a:endParaRPr sz="3000">
              <a:solidFill>
                <a:srgbClr val="434343"/>
              </a:solidFill>
              <a:latin typeface="Montserrat"/>
              <a:ea typeface="Montserrat"/>
              <a:cs typeface="Montserrat"/>
              <a:sym typeface="Montserrat"/>
            </a:endParaRPr>
          </a:p>
        </p:txBody>
      </p:sp>
      <p:pic>
        <p:nvPicPr>
          <p:cNvPr descr="watermark.jpg" id="2609" name="Google Shape;2609;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0" name="Google Shape;2610;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4" name="Shape 2614"/>
        <p:cNvGrpSpPr/>
        <p:nvPr/>
      </p:nvGrpSpPr>
      <p:grpSpPr>
        <a:xfrm>
          <a:off x="0" y="0"/>
          <a:ext cx="0" cy="0"/>
          <a:chOff x="0" y="0"/>
          <a:chExt cx="0" cy="0"/>
        </a:xfrm>
      </p:grpSpPr>
      <p:sp>
        <p:nvSpPr>
          <p:cNvPr id="2615" name="Google Shape;2615;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16" name="Google Shape;2616;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is an open-source deep learning library developed by Google, with TF 2.0 being officially released in late 2019.</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17" name="Google Shape;2617;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8" name="Google Shape;2618;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2" name="Shape 2622"/>
        <p:cNvGrpSpPr/>
        <p:nvPr/>
      </p:nvGrpSpPr>
      <p:grpSpPr>
        <a:xfrm>
          <a:off x="0" y="0"/>
          <a:ext cx="0" cy="0"/>
          <a:chOff x="0" y="0"/>
          <a:chExt cx="0" cy="0"/>
        </a:xfrm>
      </p:grpSpPr>
      <p:sp>
        <p:nvSpPr>
          <p:cNvPr id="2623" name="Google Shape;2623;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24" name="Google Shape;2624;p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has a large ecosystem of related components, including libraries like Tensorboard, Deployment and Production APIs, and support for various programming languages.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25" name="Google Shape;2625;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6" name="Google Shape;2626;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12" name="Google Shape;212;p3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13" name="Google Shape;213;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 name="Google Shape;214;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 name="Google Shape;215;p3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16" name="Google Shape;216;p3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17" name="Google Shape;217;p3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31"/>
          <p:cNvCxnSpPr>
            <a:endCxn id="21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19" name="Google Shape;219;p31"/>
          <p:cNvCxnSpPr>
            <a:endCxn id="21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20" name="Google Shape;220;p3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0" name="Shape 2630"/>
        <p:cNvGrpSpPr/>
        <p:nvPr/>
      </p:nvGrpSpPr>
      <p:grpSpPr>
        <a:xfrm>
          <a:off x="0" y="0"/>
          <a:ext cx="0" cy="0"/>
          <a:chOff x="0" y="0"/>
          <a:chExt cx="0" cy="0"/>
        </a:xfrm>
      </p:grpSpPr>
      <p:sp>
        <p:nvSpPr>
          <p:cNvPr id="2631" name="Google Shape;2631;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32" name="Google Shape;2632;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is a high-level python library that can use a variety of deep learning libraries underneath, such as: TensorFlow, CNTK, or Theano.</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33" name="Google Shape;2633;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4" name="Google Shape;2634;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8" name="Shape 2638"/>
        <p:cNvGrpSpPr/>
        <p:nvPr/>
      </p:nvGrpSpPr>
      <p:grpSpPr>
        <a:xfrm>
          <a:off x="0" y="0"/>
          <a:ext cx="0" cy="0"/>
          <a:chOff x="0" y="0"/>
          <a:chExt cx="0" cy="0"/>
        </a:xfrm>
      </p:grpSpPr>
      <p:sp>
        <p:nvSpPr>
          <p:cNvPr id="2639" name="Google Shape;2639;p2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0" name="Google Shape;2640;p2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1.x had a complex python class system for building models, and due to the huge popularity of Keras, when TF 2.0 was released, TF adopted Keras as the official API for TF.</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1" name="Google Shape;2641;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2" name="Google Shape;2642;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6" name="Shape 2646"/>
        <p:cNvGrpSpPr/>
        <p:nvPr/>
      </p:nvGrpSpPr>
      <p:grpSpPr>
        <a:xfrm>
          <a:off x="0" y="0"/>
          <a:ext cx="0" cy="0"/>
          <a:chOff x="0" y="0"/>
          <a:chExt cx="0" cy="0"/>
        </a:xfrm>
      </p:grpSpPr>
      <p:sp>
        <p:nvSpPr>
          <p:cNvPr id="2647" name="Google Shape;2647;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8" name="Google Shape;2648;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Keras still also remains as a separate library from Tensorflow, it can also now officially be imported through TF, so there is now need to additionally install it.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9" name="Google Shape;2649;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0" name="Google Shape;2650;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4" name="Shape 2654"/>
        <p:cNvGrpSpPr/>
        <p:nvPr/>
      </p:nvGrpSpPr>
      <p:grpSpPr>
        <a:xfrm>
          <a:off x="0" y="0"/>
          <a:ext cx="0" cy="0"/>
          <a:chOff x="0" y="0"/>
          <a:chExt cx="0" cy="0"/>
        </a:xfrm>
      </p:grpSpPr>
      <p:sp>
        <p:nvSpPr>
          <p:cNvPr id="2655" name="Google Shape;2655;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56" name="Google Shape;2656;p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Keras API is easy to use and builds models by simply adding layers on top of each other through simple calls.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explore the basics of the Keras API for TensorFlow!</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57" name="Google Shape;2657;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8" name="Google Shape;2658;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2" name="Shape 2662"/>
        <p:cNvGrpSpPr/>
        <p:nvPr/>
      </p:nvGrpSpPr>
      <p:grpSpPr>
        <a:xfrm>
          <a:off x="0" y="0"/>
          <a:ext cx="0" cy="0"/>
          <a:chOff x="0" y="0"/>
          <a:chExt cx="0" cy="0"/>
        </a:xfrm>
      </p:grpSpPr>
      <p:sp>
        <p:nvSpPr>
          <p:cNvPr id="2663" name="Google Shape;2663;p206"/>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Classification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 - Part One </a:t>
            </a:r>
            <a:endParaRPr b="1">
              <a:latin typeface="Montserrat"/>
              <a:ea typeface="Montserrat"/>
              <a:cs typeface="Montserrat"/>
              <a:sym typeface="Montserrat"/>
            </a:endParaRPr>
          </a:p>
        </p:txBody>
      </p:sp>
      <p:pic>
        <p:nvPicPr>
          <p:cNvPr descr="watermark.jpg" id="2664" name="Google Shape;2664;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65" name="Google Shape;2665;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9" name="Shape 2669"/>
        <p:cNvGrpSpPr/>
        <p:nvPr/>
      </p:nvGrpSpPr>
      <p:grpSpPr>
        <a:xfrm>
          <a:off x="0" y="0"/>
          <a:ext cx="0" cy="0"/>
          <a:chOff x="0" y="0"/>
          <a:chExt cx="0" cy="0"/>
        </a:xfrm>
      </p:grpSpPr>
      <p:sp>
        <p:nvSpPr>
          <p:cNvPr id="2670" name="Google Shape;2670;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1" name="Google Shape;2671;p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lecture will show how to perform a classification task with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focus on how to identify and deal with overfitting through Early Stopping Callbacks and Dropout Layers.</a:t>
            </a:r>
            <a:endParaRPr sz="3000">
              <a:solidFill>
                <a:srgbClr val="434343"/>
              </a:solidFill>
              <a:latin typeface="Montserrat"/>
              <a:ea typeface="Montserrat"/>
              <a:cs typeface="Montserrat"/>
              <a:sym typeface="Montserrat"/>
            </a:endParaRPr>
          </a:p>
        </p:txBody>
      </p:sp>
      <p:pic>
        <p:nvPicPr>
          <p:cNvPr descr="watermark.jpg" id="2672" name="Google Shape;2672;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73" name="Google Shape;2673;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7" name="Shape 2677"/>
        <p:cNvGrpSpPr/>
        <p:nvPr/>
      </p:nvGrpSpPr>
      <p:grpSpPr>
        <a:xfrm>
          <a:off x="0" y="0"/>
          <a:ext cx="0" cy="0"/>
          <a:chOff x="0" y="0"/>
          <a:chExt cx="0" cy="0"/>
        </a:xfrm>
      </p:grpSpPr>
      <p:sp>
        <p:nvSpPr>
          <p:cNvPr id="2678" name="Google Shape;2678;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9" name="Google Shape;2679;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Early Stopping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can automatically stop training based on a loss condition on the validation data passed during the model.fit() call.</a:t>
            </a:r>
            <a:endParaRPr sz="3000">
              <a:solidFill>
                <a:srgbClr val="434343"/>
              </a:solidFill>
              <a:latin typeface="Montserrat"/>
              <a:ea typeface="Montserrat"/>
              <a:cs typeface="Montserrat"/>
              <a:sym typeface="Montserrat"/>
            </a:endParaRPr>
          </a:p>
        </p:txBody>
      </p:sp>
      <p:pic>
        <p:nvPicPr>
          <p:cNvPr descr="watermark.jpg" id="2680" name="Google Shape;2680;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1" name="Google Shape;2681;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5" name="Shape 2685"/>
        <p:cNvGrpSpPr/>
        <p:nvPr/>
      </p:nvGrpSpPr>
      <p:grpSpPr>
        <a:xfrm>
          <a:off x="0" y="0"/>
          <a:ext cx="0" cy="0"/>
          <a:chOff x="0" y="0"/>
          <a:chExt cx="0" cy="0"/>
        </a:xfrm>
      </p:grpSpPr>
      <p:sp>
        <p:nvSpPr>
          <p:cNvPr id="2686" name="Google Shape;2686;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7" name="Google Shape;2687;p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can be added to layers to “turn off” neurons during training to prevent overfitting.</a:t>
            </a:r>
            <a:endParaRPr sz="3000">
              <a:solidFill>
                <a:srgbClr val="434343"/>
              </a:solidFill>
              <a:latin typeface="Montserrat"/>
              <a:ea typeface="Montserrat"/>
              <a:cs typeface="Montserrat"/>
              <a:sym typeface="Montserrat"/>
            </a:endParaRPr>
          </a:p>
        </p:txBody>
      </p:sp>
      <p:pic>
        <p:nvPicPr>
          <p:cNvPr descr="watermark.jpg" id="2688" name="Google Shape;2688;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9" name="Google Shape;2689;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3" name="Shape 2693"/>
        <p:cNvGrpSpPr/>
        <p:nvPr/>
      </p:nvGrpSpPr>
      <p:grpSpPr>
        <a:xfrm>
          <a:off x="0" y="0"/>
          <a:ext cx="0" cy="0"/>
          <a:chOff x="0" y="0"/>
          <a:chExt cx="0" cy="0"/>
        </a:xfrm>
      </p:grpSpPr>
      <p:sp>
        <p:nvSpPr>
          <p:cNvPr id="2694" name="Google Shape;2694;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95" name="Google Shape;2695;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Dropout layer will “drop” a  user-defined percentage of neuron units in the previous layer every batch.</a:t>
            </a:r>
            <a:endParaRPr sz="3000">
              <a:solidFill>
                <a:srgbClr val="434343"/>
              </a:solidFill>
              <a:latin typeface="Montserrat"/>
              <a:ea typeface="Montserrat"/>
              <a:cs typeface="Montserrat"/>
              <a:sym typeface="Montserrat"/>
            </a:endParaRPr>
          </a:p>
        </p:txBody>
      </p:sp>
      <p:pic>
        <p:nvPicPr>
          <p:cNvPr descr="watermark.jpg" id="2696" name="Google Shape;2696;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7" name="Google Shape;2697;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1" name="Shape 2701"/>
        <p:cNvGrpSpPr/>
        <p:nvPr/>
      </p:nvGrpSpPr>
      <p:grpSpPr>
        <a:xfrm>
          <a:off x="0" y="0"/>
          <a:ext cx="0" cy="0"/>
          <a:chOff x="0" y="0"/>
          <a:chExt cx="0" cy="0"/>
        </a:xfrm>
      </p:grpSpPr>
      <p:sp>
        <p:nvSpPr>
          <p:cNvPr id="2702" name="Google Shape;2702;p211"/>
          <p:cNvSpPr txBox="1"/>
          <p:nvPr>
            <p:ph type="ctrTitle"/>
          </p:nvPr>
        </p:nvSpPr>
        <p:spPr>
          <a:xfrm>
            <a:off x="286775" y="21388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Project</a:t>
            </a:r>
            <a:endParaRPr b="1">
              <a:latin typeface="Montserrat"/>
              <a:ea typeface="Montserrat"/>
              <a:cs typeface="Montserrat"/>
              <a:sym typeface="Montserrat"/>
            </a:endParaRPr>
          </a:p>
        </p:txBody>
      </p:sp>
      <p:pic>
        <p:nvPicPr>
          <p:cNvPr descr="watermark.jpg" id="2703" name="Google Shape;2703;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4" name="Google Shape;2704;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large part of this section will focus on theory behind many of the ideas we will implement with code.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do a quick review of how we will gradually build an understanding of artificial neural networks.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26" name="Google Shape;226;p3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27" name="Google Shape;227;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3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30" name="Google Shape;230;p3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31" name="Google Shape;231;p3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32"/>
          <p:cNvCxnSpPr>
            <a:endCxn id="2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33" name="Google Shape;233;p32"/>
          <p:cNvCxnSpPr>
            <a:endCxn id="231"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34" name="Google Shape;234;p3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35" name="Google Shape;235;p3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36" name="Google Shape;236;p3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8" name="Shape 2708"/>
        <p:cNvGrpSpPr/>
        <p:nvPr/>
      </p:nvGrpSpPr>
      <p:grpSpPr>
        <a:xfrm>
          <a:off x="0" y="0"/>
          <a:ext cx="0" cy="0"/>
          <a:chOff x="0" y="0"/>
          <a:chExt cx="0" cy="0"/>
        </a:xfrm>
      </p:grpSpPr>
      <p:sp>
        <p:nvSpPr>
          <p:cNvPr id="2709" name="Google Shape;2709;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0" name="Google Shape;2710;p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time for a project! You will build a model that will attempt to predict whether or not someone will pay back their loan based on historical information.</a:t>
            </a:r>
            <a:endParaRPr sz="3000">
              <a:solidFill>
                <a:srgbClr val="434343"/>
              </a:solidFill>
              <a:latin typeface="Montserrat"/>
              <a:ea typeface="Montserrat"/>
              <a:cs typeface="Montserrat"/>
              <a:sym typeface="Montserrat"/>
            </a:endParaRPr>
          </a:p>
        </p:txBody>
      </p:sp>
      <p:pic>
        <p:nvPicPr>
          <p:cNvPr descr="watermark.jpg" id="2711" name="Google Shape;2711;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2" name="Google Shape;2712;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6" name="Shape 2716"/>
        <p:cNvGrpSpPr/>
        <p:nvPr/>
      </p:nvGrpSpPr>
      <p:grpSpPr>
        <a:xfrm>
          <a:off x="0" y="0"/>
          <a:ext cx="0" cy="0"/>
          <a:chOff x="0" y="0"/>
          <a:chExt cx="0" cy="0"/>
        </a:xfrm>
      </p:grpSpPr>
      <p:sp>
        <p:nvSpPr>
          <p:cNvPr id="2717" name="Google Shape;2717;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8" name="Google Shape;2718;p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have 3 options for this project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 Lectures</a:t>
            </a:r>
            <a:endParaRPr sz="3000">
              <a:solidFill>
                <a:srgbClr val="434343"/>
              </a:solidFill>
              <a:latin typeface="Montserrat"/>
              <a:ea typeface="Montserrat"/>
              <a:cs typeface="Montserrat"/>
              <a:sym typeface="Montserrat"/>
            </a:endParaRPr>
          </a:p>
        </p:txBody>
      </p:sp>
      <p:pic>
        <p:nvPicPr>
          <p:cNvPr descr="watermark.jpg" id="2719" name="Google Shape;2719;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0" name="Google Shape;2720;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4" name="Shape 2724"/>
        <p:cNvGrpSpPr/>
        <p:nvPr/>
      </p:nvGrpSpPr>
      <p:grpSpPr>
        <a:xfrm>
          <a:off x="0" y="0"/>
          <a:ext cx="0" cy="0"/>
          <a:chOff x="0" y="0"/>
          <a:chExt cx="0" cy="0"/>
        </a:xfrm>
      </p:grpSpPr>
      <p:sp>
        <p:nvSpPr>
          <p:cNvPr id="2725" name="Google Shape;2725;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6" name="Google Shape;2726;p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the introduction in the Exercise notebook, then proceed with your own methods to build a predictive model.</a:t>
            </a:r>
            <a:endParaRPr sz="3000">
              <a:solidFill>
                <a:srgbClr val="434343"/>
              </a:solidFill>
              <a:latin typeface="Montserrat"/>
              <a:ea typeface="Montserrat"/>
              <a:cs typeface="Montserrat"/>
              <a:sym typeface="Montserrat"/>
            </a:endParaRPr>
          </a:p>
        </p:txBody>
      </p:sp>
      <p:pic>
        <p:nvPicPr>
          <p:cNvPr descr="watermark.jpg" id="2727" name="Google Shape;2727;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8" name="Google Shape;2728;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2" name="Shape 2732"/>
        <p:cNvGrpSpPr/>
        <p:nvPr/>
      </p:nvGrpSpPr>
      <p:grpSpPr>
        <a:xfrm>
          <a:off x="0" y="0"/>
          <a:ext cx="0" cy="0"/>
          <a:chOff x="0" y="0"/>
          <a:chExt cx="0" cy="0"/>
        </a:xfrm>
      </p:grpSpPr>
      <p:sp>
        <p:nvSpPr>
          <p:cNvPr id="2733" name="Google Shape;2733;p2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34" name="Google Shape;2734;p2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Follow the written steps in the notebook to complete tasks that guide you through building a predictive model.</a:t>
            </a:r>
            <a:endParaRPr sz="3000">
              <a:solidFill>
                <a:srgbClr val="434343"/>
              </a:solidFill>
              <a:latin typeface="Montserrat"/>
              <a:ea typeface="Montserrat"/>
              <a:cs typeface="Montserrat"/>
              <a:sym typeface="Montserrat"/>
            </a:endParaRPr>
          </a:p>
        </p:txBody>
      </p:sp>
      <p:pic>
        <p:nvPicPr>
          <p:cNvPr descr="watermark.jpg" id="2735" name="Google Shape;2735;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6" name="Google Shape;2736;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0" name="Shape 2740"/>
        <p:cNvGrpSpPr/>
        <p:nvPr/>
      </p:nvGrpSpPr>
      <p:grpSpPr>
        <a:xfrm>
          <a:off x="0" y="0"/>
          <a:ext cx="0" cy="0"/>
          <a:chOff x="0" y="0"/>
          <a:chExt cx="0" cy="0"/>
        </a:xfrm>
      </p:grpSpPr>
      <p:sp>
        <p:nvSpPr>
          <p:cNvPr id="2741" name="Google Shape;2741;p2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42" name="Google Shape;2742;p2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solutions lecture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Skip the next overview lecture and code along with us as we guide you through our solution video for the project.</a:t>
            </a:r>
            <a:endParaRPr sz="3000">
              <a:solidFill>
                <a:srgbClr val="434343"/>
              </a:solidFill>
              <a:latin typeface="Montserrat"/>
              <a:ea typeface="Montserrat"/>
              <a:cs typeface="Montserrat"/>
              <a:sym typeface="Montserrat"/>
            </a:endParaRPr>
          </a:p>
        </p:txBody>
      </p:sp>
      <p:pic>
        <p:nvPicPr>
          <p:cNvPr descr="watermark.jpg" id="2743" name="Google Shape;2743;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4" name="Google Shape;2744;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8" name="Shape 2748"/>
        <p:cNvGrpSpPr/>
        <p:nvPr/>
      </p:nvGrpSpPr>
      <p:grpSpPr>
        <a:xfrm>
          <a:off x="0" y="0"/>
          <a:ext cx="0" cy="0"/>
          <a:chOff x="0" y="0"/>
          <a:chExt cx="0" cy="0"/>
        </a:xfrm>
      </p:grpSpPr>
      <p:sp>
        <p:nvSpPr>
          <p:cNvPr id="2749" name="Google Shape;2749;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50" name="Google Shape;2750;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 large project!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reflect a realistic situation, we will spend a lot of time performing feature engineering and analyzing 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project guide notebook in the next lecture!</a:t>
            </a:r>
            <a:endParaRPr sz="3000">
              <a:solidFill>
                <a:srgbClr val="434343"/>
              </a:solidFill>
              <a:latin typeface="Montserrat"/>
              <a:ea typeface="Montserrat"/>
              <a:cs typeface="Montserrat"/>
              <a:sym typeface="Montserrat"/>
            </a:endParaRPr>
          </a:p>
        </p:txBody>
      </p:sp>
      <p:pic>
        <p:nvPicPr>
          <p:cNvPr descr="watermark.jpg" id="2751" name="Google Shape;2751;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2" name="Google Shape;2752;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6" name="Shape 2756"/>
        <p:cNvGrpSpPr/>
        <p:nvPr/>
      </p:nvGrpSpPr>
      <p:grpSpPr>
        <a:xfrm>
          <a:off x="0" y="0"/>
          <a:ext cx="0" cy="0"/>
          <a:chOff x="0" y="0"/>
          <a:chExt cx="0" cy="0"/>
        </a:xfrm>
      </p:grpSpPr>
      <p:sp>
        <p:nvSpPr>
          <p:cNvPr id="2757" name="Google Shape;2757;p218"/>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Exploratory Data Analysis</a:t>
            </a:r>
            <a:endParaRPr b="1" sz="3500">
              <a:solidFill>
                <a:srgbClr val="666666"/>
              </a:solidFill>
              <a:latin typeface="Montserrat"/>
              <a:ea typeface="Montserrat"/>
              <a:cs typeface="Montserrat"/>
              <a:sym typeface="Montserrat"/>
            </a:endParaRPr>
          </a:p>
        </p:txBody>
      </p:sp>
      <p:pic>
        <p:nvPicPr>
          <p:cNvPr descr="watermark.jpg" id="2758" name="Google Shape;2758;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9" name="Google Shape;2759;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3" name="Shape 2763"/>
        <p:cNvGrpSpPr/>
        <p:nvPr/>
      </p:nvGrpSpPr>
      <p:grpSpPr>
        <a:xfrm>
          <a:off x="0" y="0"/>
          <a:ext cx="0" cy="0"/>
          <a:chOff x="0" y="0"/>
          <a:chExt cx="0" cy="0"/>
        </a:xfrm>
      </p:grpSpPr>
      <p:sp>
        <p:nvSpPr>
          <p:cNvPr id="2764" name="Google Shape;2764;p219"/>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 Missing Data</a:t>
            </a:r>
            <a:endParaRPr b="1" sz="3500">
              <a:solidFill>
                <a:srgbClr val="666666"/>
              </a:solidFill>
              <a:latin typeface="Montserrat"/>
              <a:ea typeface="Montserrat"/>
              <a:cs typeface="Montserrat"/>
              <a:sym typeface="Montserrat"/>
            </a:endParaRPr>
          </a:p>
        </p:txBody>
      </p:sp>
      <p:pic>
        <p:nvPicPr>
          <p:cNvPr descr="watermark.jpg" id="2765" name="Google Shape;2765;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6" name="Google Shape;2766;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0" name="Shape 2770"/>
        <p:cNvGrpSpPr/>
        <p:nvPr/>
      </p:nvGrpSpPr>
      <p:grpSpPr>
        <a:xfrm>
          <a:off x="0" y="0"/>
          <a:ext cx="0" cy="0"/>
          <a:chOff x="0" y="0"/>
          <a:chExt cx="0" cy="0"/>
        </a:xfrm>
      </p:grpSpPr>
      <p:sp>
        <p:nvSpPr>
          <p:cNvPr id="2771" name="Google Shape;2771;p220"/>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Categorical</a:t>
            </a:r>
            <a:r>
              <a:rPr b="1" lang="en" sz="3500">
                <a:solidFill>
                  <a:srgbClr val="666666"/>
                </a:solidFill>
                <a:latin typeface="Montserrat"/>
                <a:ea typeface="Montserrat"/>
                <a:cs typeface="Montserrat"/>
                <a:sym typeface="Montserrat"/>
              </a:rPr>
              <a:t> Data</a:t>
            </a:r>
            <a:endParaRPr b="1" sz="3500">
              <a:solidFill>
                <a:srgbClr val="666666"/>
              </a:solidFill>
              <a:latin typeface="Montserrat"/>
              <a:ea typeface="Montserrat"/>
              <a:cs typeface="Montserrat"/>
              <a:sym typeface="Montserrat"/>
            </a:endParaRPr>
          </a:p>
        </p:txBody>
      </p:sp>
      <p:pic>
        <p:nvPicPr>
          <p:cNvPr descr="watermark.jpg" id="2772" name="Google Shape;2772;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3" name="Google Shape;2773;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7" name="Shape 2777"/>
        <p:cNvGrpSpPr/>
        <p:nvPr/>
      </p:nvGrpSpPr>
      <p:grpSpPr>
        <a:xfrm>
          <a:off x="0" y="0"/>
          <a:ext cx="0" cy="0"/>
          <a:chOff x="0" y="0"/>
          <a:chExt cx="0" cy="0"/>
        </a:xfrm>
      </p:grpSpPr>
      <p:sp>
        <p:nvSpPr>
          <p:cNvPr id="2778" name="Google Shape;2778;p221"/>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a:t>
            </a:r>
            <a:endParaRPr b="1" sz="3500">
              <a:solidFill>
                <a:srgbClr val="666666"/>
              </a:solidFill>
              <a:latin typeface="Montserrat"/>
              <a:ea typeface="Montserrat"/>
              <a:cs typeface="Montserrat"/>
              <a:sym typeface="Montserrat"/>
            </a:endParaRPr>
          </a:p>
        </p:txBody>
      </p:sp>
      <p:pic>
        <p:nvPicPr>
          <p:cNvPr descr="watermark.jpg" id="2779" name="Google Shape;2779;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0" name="Google Shape;2780;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42" name="Google Shape;242;p3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43" name="Google Shape;243;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 name="Google Shape;244;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5" name="Google Shape;245;p3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46" name="Google Shape;246;p3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47" name="Google Shape;247;p3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33"/>
          <p:cNvCxnSpPr>
            <a:endCxn id="24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49" name="Google Shape;249;p33"/>
          <p:cNvCxnSpPr>
            <a:endCxn id="24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50" name="Google Shape;250;p3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51" name="Google Shape;251;p3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52" name="Google Shape;252;p3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53" name="Google Shape;253;p3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4" name="Shape 2784"/>
        <p:cNvGrpSpPr/>
        <p:nvPr/>
      </p:nvGrpSpPr>
      <p:grpSpPr>
        <a:xfrm>
          <a:off x="0" y="0"/>
          <a:ext cx="0" cy="0"/>
          <a:chOff x="0" y="0"/>
          <a:chExt cx="0" cy="0"/>
        </a:xfrm>
      </p:grpSpPr>
      <p:sp>
        <p:nvSpPr>
          <p:cNvPr id="2785" name="Google Shape;2785;p222"/>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Creating and Training a Model</a:t>
            </a:r>
            <a:endParaRPr b="1" sz="3500">
              <a:solidFill>
                <a:srgbClr val="666666"/>
              </a:solidFill>
              <a:latin typeface="Montserrat"/>
              <a:ea typeface="Montserrat"/>
              <a:cs typeface="Montserrat"/>
              <a:sym typeface="Montserrat"/>
            </a:endParaRPr>
          </a:p>
        </p:txBody>
      </p:sp>
      <p:pic>
        <p:nvPicPr>
          <p:cNvPr descr="watermark.jpg" id="2786" name="Google Shape;2786;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7" name="Google Shape;2787;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1" name="Shape 2791"/>
        <p:cNvGrpSpPr/>
        <p:nvPr/>
      </p:nvGrpSpPr>
      <p:grpSpPr>
        <a:xfrm>
          <a:off x="0" y="0"/>
          <a:ext cx="0" cy="0"/>
          <a:chOff x="0" y="0"/>
          <a:chExt cx="0" cy="0"/>
        </a:xfrm>
      </p:grpSpPr>
      <p:sp>
        <p:nvSpPr>
          <p:cNvPr id="2792" name="Google Shape;2792;p223"/>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793" name="Google Shape;2793;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4" name="Google Shape;2794;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8" name="Shape 2798"/>
        <p:cNvGrpSpPr/>
        <p:nvPr/>
      </p:nvGrpSpPr>
      <p:grpSpPr>
        <a:xfrm>
          <a:off x="0" y="0"/>
          <a:ext cx="0" cy="0"/>
          <a:chOff x="0" y="0"/>
          <a:chExt cx="0" cy="0"/>
        </a:xfrm>
      </p:grpSpPr>
      <p:sp>
        <p:nvSpPr>
          <p:cNvPr id="2799" name="Google Shape;2799;p224"/>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800" name="Google Shape;2800;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1" name="Google Shape;2801;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5" name="Shape 2805"/>
        <p:cNvGrpSpPr/>
        <p:nvPr/>
      </p:nvGrpSpPr>
      <p:grpSpPr>
        <a:xfrm>
          <a:off x="0" y="0"/>
          <a:ext cx="0" cy="0"/>
          <a:chOff x="0" y="0"/>
          <a:chExt cx="0" cy="0"/>
        </a:xfrm>
      </p:grpSpPr>
      <p:sp>
        <p:nvSpPr>
          <p:cNvPr id="2806" name="Google Shape;2806;p225"/>
          <p:cNvSpPr txBox="1"/>
          <p:nvPr>
            <p:ph type="ctrTitle"/>
          </p:nvPr>
        </p:nvSpPr>
        <p:spPr>
          <a:xfrm>
            <a:off x="287250" y="21789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Tensorboard</a:t>
            </a:r>
            <a:endParaRPr b="1" sz="3500">
              <a:solidFill>
                <a:srgbClr val="666666"/>
              </a:solidFill>
              <a:latin typeface="Montserrat"/>
              <a:ea typeface="Montserrat"/>
              <a:cs typeface="Montserrat"/>
              <a:sym typeface="Montserrat"/>
            </a:endParaRPr>
          </a:p>
        </p:txBody>
      </p:sp>
      <p:pic>
        <p:nvPicPr>
          <p:cNvPr descr="watermark.jpg" id="2807" name="Google Shape;2807;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8" name="Google Shape;2808;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2" name="Shape 2812"/>
        <p:cNvGrpSpPr/>
        <p:nvPr/>
      </p:nvGrpSpPr>
      <p:grpSpPr>
        <a:xfrm>
          <a:off x="0" y="0"/>
          <a:ext cx="0" cy="0"/>
          <a:chOff x="0" y="0"/>
          <a:chExt cx="0" cy="0"/>
        </a:xfrm>
      </p:grpSpPr>
      <p:sp>
        <p:nvSpPr>
          <p:cNvPr id="2813" name="Google Shape;2813;p2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14" name="Google Shape;2814;p2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Tensorboard is a visualization tool from Google designed to work in conjunction with TensorFlow to visualize various aspects of your model.</a:t>
            </a:r>
            <a:endParaRPr sz="3000">
              <a:solidFill>
                <a:srgbClr val="434343"/>
              </a:solidFill>
              <a:latin typeface="Montserrat"/>
              <a:ea typeface="Montserrat"/>
              <a:cs typeface="Montserrat"/>
              <a:sym typeface="Montserrat"/>
            </a:endParaRPr>
          </a:p>
        </p:txBody>
      </p:sp>
      <p:pic>
        <p:nvPicPr>
          <p:cNvPr descr="watermark.jpg" id="2815" name="Google Shape;2815;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6" name="Google Shape;2816;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0" name="Shape 2820"/>
        <p:cNvGrpSpPr/>
        <p:nvPr/>
      </p:nvGrpSpPr>
      <p:grpSpPr>
        <a:xfrm>
          <a:off x="0" y="0"/>
          <a:ext cx="0" cy="0"/>
          <a:chOff x="0" y="0"/>
          <a:chExt cx="0" cy="0"/>
        </a:xfrm>
      </p:grpSpPr>
      <p:sp>
        <p:nvSpPr>
          <p:cNvPr id="2821" name="Google Shape;2821;p2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22" name="Google Shape;2822;p2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we will simply understand how to view the Tensorboard dashboard in our browser and analyze an existing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NOTE - This lecture requires that you understand file paths and the location of your notebook or .py file!</a:t>
            </a:r>
            <a:endParaRPr b="1" sz="3000">
              <a:solidFill>
                <a:srgbClr val="434343"/>
              </a:solidFill>
              <a:latin typeface="Montserrat"/>
              <a:ea typeface="Montserrat"/>
              <a:cs typeface="Montserrat"/>
              <a:sym typeface="Montserrat"/>
            </a:endParaRPr>
          </a:p>
        </p:txBody>
      </p:sp>
      <p:pic>
        <p:nvPicPr>
          <p:cNvPr descr="watermark.jpg" id="2823" name="Google Shape;2823;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4" name="Google Shape;2824;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8" name="Shape 2828"/>
        <p:cNvGrpSpPr/>
        <p:nvPr/>
      </p:nvGrpSpPr>
      <p:grpSpPr>
        <a:xfrm>
          <a:off x="0" y="0"/>
          <a:ext cx="0" cy="0"/>
          <a:chOff x="0" y="0"/>
          <a:chExt cx="0" cy="0"/>
        </a:xfrm>
      </p:grpSpPr>
      <p:sp>
        <p:nvSpPr>
          <p:cNvPr id="2829" name="Google Shape;2829;p2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0" name="Google Shape;2830;p228"/>
          <p:cNvSpPr txBox="1"/>
          <p:nvPr>
            <p:ph idx="1" type="body"/>
          </p:nvPr>
        </p:nvSpPr>
        <p:spPr>
          <a:xfrm>
            <a:off x="311700" y="1152475"/>
            <a:ext cx="8803200" cy="2680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Tensorboard is a separate library from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Google Collab Users can follow with Google’s official guide and pre-made notebook: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b="1" sz="2000">
              <a:solidFill>
                <a:srgbClr val="434343"/>
              </a:solidFill>
              <a:latin typeface="Montserrat"/>
              <a:ea typeface="Montserrat"/>
              <a:cs typeface="Montserrat"/>
              <a:sym typeface="Montserrat"/>
            </a:endParaRPr>
          </a:p>
        </p:txBody>
      </p:sp>
      <p:pic>
        <p:nvPicPr>
          <p:cNvPr descr="watermark.jpg" id="2831" name="Google Shape;2831;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2" name="Google Shape;2832;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33" name="Google Shape;2833;p228"/>
          <p:cNvSpPr txBox="1"/>
          <p:nvPr>
            <p:ph idx="1" type="body"/>
          </p:nvPr>
        </p:nvSpPr>
        <p:spPr>
          <a:xfrm>
            <a:off x="0" y="3987175"/>
            <a:ext cx="9114900" cy="81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200">
                <a:solidFill>
                  <a:schemeClr val="hlink"/>
                </a:solidFill>
                <a:uFill>
                  <a:noFill/>
                </a:uFill>
                <a:latin typeface="Overpass"/>
                <a:ea typeface="Overpass"/>
                <a:cs typeface="Overpass"/>
                <a:sym typeface="Overpass"/>
                <a:hlinkClick r:id="rId4"/>
              </a:rPr>
              <a:t>https://www.tensorflow.org/tensorboard/tensorboard_in_notebooks</a:t>
            </a:r>
            <a:endParaRPr b="1" sz="2200">
              <a:solidFill>
                <a:srgbClr val="434343"/>
              </a:solidFill>
              <a:latin typeface="Overpass"/>
              <a:ea typeface="Overpass"/>
              <a:cs typeface="Overpass"/>
              <a:sym typeface="Overpas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59" name="Google Shape;259;p3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60" name="Google Shape;260;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2" name="Google Shape;262;p3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63" name="Google Shape;263;p3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64" name="Google Shape;264;p3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34"/>
          <p:cNvCxnSpPr>
            <a:endCxn id="26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66" name="Google Shape;266;p34"/>
          <p:cNvCxnSpPr>
            <a:endCxn id="26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67" name="Google Shape;267;p3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68" name="Google Shape;268;p34"/>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69" name="Google Shape;269;p3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70" name="Google Shape;270;p3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71" name="Google Shape;271;p34"/>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77" name="Google Shape;277;p3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f(X) is just a sum, then y=x1+x2</a:t>
            </a:r>
            <a:endParaRPr sz="2900">
              <a:solidFill>
                <a:srgbClr val="434343"/>
              </a:solidFill>
              <a:latin typeface="Montserrat"/>
              <a:ea typeface="Montserrat"/>
              <a:cs typeface="Montserrat"/>
              <a:sym typeface="Montserrat"/>
            </a:endParaRPr>
          </a:p>
        </p:txBody>
      </p:sp>
      <p:pic>
        <p:nvPicPr>
          <p:cNvPr descr="watermark.jpg" id="278" name="Google Shape;278;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0" name="Google Shape;280;p35"/>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81" name="Google Shape;281;p35"/>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82" name="Google Shape;282;p35"/>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 name="Google Shape;283;p35"/>
          <p:cNvCxnSpPr>
            <a:endCxn id="282"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84" name="Google Shape;284;p35"/>
          <p:cNvCxnSpPr>
            <a:endCxn id="282"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85" name="Google Shape;285;p35"/>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86" name="Google Shape;286;p35"/>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87" name="Google Shape;287;p35"/>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88" name="Google Shape;288;p35"/>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89" name="Google Shape;289;p35"/>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95" name="Google Shape;295;p3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Realistically, we would want to be able to adjust some parameter in order to “learn”</a:t>
            </a:r>
            <a:endParaRPr sz="2900">
              <a:solidFill>
                <a:srgbClr val="434343"/>
              </a:solidFill>
              <a:latin typeface="Montserrat"/>
              <a:ea typeface="Montserrat"/>
              <a:cs typeface="Montserrat"/>
              <a:sym typeface="Montserrat"/>
            </a:endParaRPr>
          </a:p>
        </p:txBody>
      </p:sp>
      <p:pic>
        <p:nvPicPr>
          <p:cNvPr descr="watermark.jpg" id="296" name="Google Shape;29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8" name="Google Shape;298;p3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99" name="Google Shape;299;p3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00" name="Google Shape;300;p3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1" name="Google Shape;301;p36"/>
          <p:cNvCxnSpPr>
            <a:endCxn id="30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02" name="Google Shape;302;p36"/>
          <p:cNvCxnSpPr>
            <a:endCxn id="30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03" name="Google Shape;303;p3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04" name="Google Shape;304;p3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05" name="Google Shape;305;p3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06" name="Google Shape;306;p3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07" name="Google Shape;307;p3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13" name="Google Shape;313;p3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an adjustable weight we multiply against x </a:t>
            </a:r>
            <a:endParaRPr sz="2900">
              <a:solidFill>
                <a:srgbClr val="434343"/>
              </a:solidFill>
              <a:latin typeface="Montserrat"/>
              <a:ea typeface="Montserrat"/>
              <a:cs typeface="Montserrat"/>
              <a:sym typeface="Montserrat"/>
            </a:endParaRPr>
          </a:p>
        </p:txBody>
      </p:sp>
      <p:pic>
        <p:nvPicPr>
          <p:cNvPr descr="watermark.jpg" id="314" name="Google Shape;31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16" name="Google Shape;316;p3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17" name="Google Shape;317;p3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18" name="Google Shape;318;p3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 name="Google Shape;319;p37"/>
          <p:cNvCxnSpPr>
            <a:endCxn id="3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20" name="Google Shape;320;p37"/>
          <p:cNvCxnSpPr>
            <a:endCxn id="3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21" name="Google Shape;321;p3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22" name="Google Shape;322;p3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23" name="Google Shape;323;p3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24" name="Google Shape;324;p3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25" name="Google Shape;325;p3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26" name="Google Shape;326;p3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27" name="Google Shape;327;p3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33" name="Google Shape;333;p3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t>
            </a:r>
            <a:r>
              <a:rPr b="1" lang="en" sz="2900">
                <a:solidFill>
                  <a:srgbClr val="434343"/>
                </a:solidFill>
                <a:latin typeface="Montserrat"/>
                <a:ea typeface="Montserrat"/>
                <a:cs typeface="Montserrat"/>
                <a:sym typeface="Montserrat"/>
              </a:rPr>
              <a:t>y = x1w1 + x2w2</a:t>
            </a:r>
            <a:endParaRPr b="1" sz="2900">
              <a:solidFill>
                <a:srgbClr val="434343"/>
              </a:solidFill>
              <a:latin typeface="Montserrat"/>
              <a:ea typeface="Montserrat"/>
              <a:cs typeface="Montserrat"/>
              <a:sym typeface="Montserrat"/>
            </a:endParaRPr>
          </a:p>
        </p:txBody>
      </p:sp>
      <p:pic>
        <p:nvPicPr>
          <p:cNvPr descr="watermark.jpg" id="334" name="Google Shape;33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36" name="Google Shape;336;p3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37" name="Google Shape;337;p3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38" name="Google Shape;338;p3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 name="Google Shape;339;p38"/>
          <p:cNvCxnSpPr>
            <a:endCxn id="3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40" name="Google Shape;340;p38"/>
          <p:cNvCxnSpPr>
            <a:endCxn id="3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41" name="Google Shape;341;p3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42" name="Google Shape;342;p38"/>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43" name="Google Shape;343;p3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44" name="Google Shape;344;p3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45" name="Google Shape;345;p38"/>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46" name="Google Shape;346;p38"/>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47" name="Google Shape;347;p38"/>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53" name="Google Shape;353;p3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update the </a:t>
            </a:r>
            <a:r>
              <a:rPr b="1" lang="en" sz="2900">
                <a:solidFill>
                  <a:srgbClr val="434343"/>
                </a:solidFill>
                <a:latin typeface="Montserrat"/>
                <a:ea typeface="Montserrat"/>
                <a:cs typeface="Montserrat"/>
                <a:sym typeface="Montserrat"/>
              </a:rPr>
              <a:t>weights</a:t>
            </a:r>
            <a:r>
              <a:rPr lang="en" sz="2900">
                <a:solidFill>
                  <a:srgbClr val="434343"/>
                </a:solidFill>
                <a:latin typeface="Montserrat"/>
                <a:ea typeface="Montserrat"/>
                <a:cs typeface="Montserrat"/>
                <a:sym typeface="Montserrat"/>
              </a:rPr>
              <a:t> to effect </a:t>
            </a:r>
            <a:r>
              <a:rPr b="1" lang="en" sz="2900">
                <a:solidFill>
                  <a:srgbClr val="434343"/>
                </a:solidFill>
                <a:latin typeface="Montserrat"/>
                <a:ea typeface="Montserrat"/>
                <a:cs typeface="Montserrat"/>
                <a:sym typeface="Montserrat"/>
              </a:rPr>
              <a:t>y</a:t>
            </a:r>
            <a:endParaRPr b="1" sz="2900">
              <a:solidFill>
                <a:srgbClr val="434343"/>
              </a:solidFill>
              <a:latin typeface="Montserrat"/>
              <a:ea typeface="Montserrat"/>
              <a:cs typeface="Montserrat"/>
              <a:sym typeface="Montserrat"/>
            </a:endParaRPr>
          </a:p>
        </p:txBody>
      </p:sp>
      <p:pic>
        <p:nvPicPr>
          <p:cNvPr descr="watermark.jpg" id="354" name="Google Shape;35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6" name="Google Shape;356;p3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57" name="Google Shape;357;p3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58" name="Google Shape;358;p3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9" name="Google Shape;359;p39"/>
          <p:cNvCxnSpPr>
            <a:endCxn id="3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60" name="Google Shape;360;p39"/>
          <p:cNvCxnSpPr>
            <a:endCxn id="35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61" name="Google Shape;361;p3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62" name="Google Shape;362;p39"/>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63" name="Google Shape;363;p3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64" name="Google Shape;364;p3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65" name="Google Shape;365;p39"/>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66" name="Google Shape;366;p39"/>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67" name="Google Shape;367;p39"/>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73" name="Google Shape;373;p4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an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is zero?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won’t change anything!</a:t>
            </a:r>
            <a:endParaRPr b="1" sz="2900">
              <a:solidFill>
                <a:srgbClr val="434343"/>
              </a:solidFill>
              <a:latin typeface="Montserrat"/>
              <a:ea typeface="Montserrat"/>
              <a:cs typeface="Montserrat"/>
              <a:sym typeface="Montserrat"/>
            </a:endParaRPr>
          </a:p>
        </p:txBody>
      </p:sp>
      <p:pic>
        <p:nvPicPr>
          <p:cNvPr descr="watermark.jpg" id="374" name="Google Shape;374;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5" name="Google Shape;375;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6" name="Google Shape;376;p4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77" name="Google Shape;377;p4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78" name="Google Shape;378;p4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40"/>
          <p:cNvCxnSpPr>
            <a:endCxn id="37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80" name="Google Shape;380;p40"/>
          <p:cNvCxnSpPr>
            <a:endCxn id="37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81" name="Google Shape;381;p4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82" name="Google Shape;382;p40"/>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83" name="Google Shape;383;p4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84" name="Google Shape;384;p4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85" name="Google Shape;385;p40"/>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86" name="Google Shape;386;p40"/>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87" name="Google Shape;387;p40"/>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93" name="Google Shape;393;p4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394" name="Google Shape;394;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5" name="Google Shape;395;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6" name="Google Shape;396;p4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97" name="Google Shape;397;p4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98" name="Google Shape;398;p4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41"/>
          <p:cNvCxnSpPr>
            <a:endCxn id="39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00" name="Google Shape;400;p41"/>
          <p:cNvCxnSpPr>
            <a:endCxn id="39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01" name="Google Shape;401;p4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02" name="Google Shape;402;p4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03" name="Google Shape;403;p4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04" name="Google Shape;404;p4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05" name="Google Shape;405;p4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06" name="Google Shape;406;p4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407" name="Google Shape;407;p4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ANN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Theory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 to Neural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Cost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Feed Forward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13" name="Google Shape;413;p4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414" name="Google Shape;41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5" name="Google Shape;41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6" name="Google Shape;416;p4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17" name="Google Shape;417;p4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18" name="Google Shape;418;p4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42"/>
          <p:cNvCxnSpPr>
            <a:endCxn id="4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20" name="Google Shape;420;p42"/>
          <p:cNvCxnSpPr>
            <a:endCxn id="4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21" name="Google Shape;421;p4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22" name="Google Shape;422;p4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23" name="Google Shape;423;p4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24" name="Google Shape;424;p4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25" name="Google Shape;425;p4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26" name="Google Shape;426;p42"/>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27" name="Google Shape;427;p42"/>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33" name="Google Shape;433;p4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 = (x1w1 + b) + (x2w2 + b)</a:t>
            </a:r>
            <a:endParaRPr sz="2900">
              <a:solidFill>
                <a:srgbClr val="434343"/>
              </a:solidFill>
              <a:latin typeface="Montserrat"/>
              <a:ea typeface="Montserrat"/>
              <a:cs typeface="Montserrat"/>
              <a:sym typeface="Montserrat"/>
            </a:endParaRPr>
          </a:p>
        </p:txBody>
      </p:sp>
      <p:pic>
        <p:nvPicPr>
          <p:cNvPr descr="watermark.jpg" id="434" name="Google Shape;43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5" name="Google Shape;435;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36" name="Google Shape;436;p4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37" name="Google Shape;437;p4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38" name="Google Shape;438;p4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43"/>
          <p:cNvCxnSpPr>
            <a:endCxn id="4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40" name="Google Shape;440;p43"/>
          <p:cNvCxnSpPr>
            <a:endCxn id="4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41" name="Google Shape;441;p4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42" name="Google Shape;442;p4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43" name="Google Shape;443;p43"/>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44" name="Google Shape;444;p4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45" name="Google Shape;445;p4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46" name="Google Shape;446;p43"/>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47" name="Google Shape;447;p43"/>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53" name="Google Shape;453;p4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expand this to a generalization:</a:t>
            </a:r>
            <a:endParaRPr sz="2900">
              <a:solidFill>
                <a:srgbClr val="434343"/>
              </a:solidFill>
              <a:latin typeface="Montserrat"/>
              <a:ea typeface="Montserrat"/>
              <a:cs typeface="Montserrat"/>
              <a:sym typeface="Montserrat"/>
            </a:endParaRPr>
          </a:p>
        </p:txBody>
      </p:sp>
      <p:pic>
        <p:nvPicPr>
          <p:cNvPr descr="watermark.jpg" id="454" name="Google Shape;45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5" name="Google Shape;45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6" name="Google Shape;456;p4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57" name="Google Shape;457;p4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58" name="Google Shape;458;p4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9" name="Google Shape;459;p44"/>
          <p:cNvCxnSpPr>
            <a:endCxn id="4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60" name="Google Shape;460;p44"/>
          <p:cNvCxnSpPr>
            <a:endCxn id="46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462" name="Google Shape;462;p4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63" name="Google Shape;463;p44"/>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64" name="Google Shape;464;p4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61" name="Google Shape;461;p4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65" name="Google Shape;465;p44"/>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66" name="Google Shape;466;p44"/>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67" name="Google Shape;467;p44"/>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468" name="Google Shape;468;p44"/>
          <p:cNvCxnSpPr>
            <a:endCxn id="45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469" name="Google Shape;469;p44"/>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470" name="Google Shape;470;p44"/>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76" name="Google Shape;476;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been able to model a biological neuron as a simple perceptron! Mathematically our generalization was:</a:t>
            </a:r>
            <a:endParaRPr sz="2900">
              <a:solidFill>
                <a:srgbClr val="434343"/>
              </a:solidFill>
              <a:latin typeface="Montserrat"/>
              <a:ea typeface="Montserrat"/>
              <a:cs typeface="Montserrat"/>
              <a:sym typeface="Montserrat"/>
            </a:endParaRPr>
          </a:p>
        </p:txBody>
      </p:sp>
      <p:pic>
        <p:nvPicPr>
          <p:cNvPr descr="watermark.jpg" id="477" name="Google Shape;47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9" name="Google Shape;479;p45"/>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85" name="Google Shape;485;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see how we can expand this model to have X be a </a:t>
            </a:r>
            <a:r>
              <a:rPr b="1" lang="en" sz="2900">
                <a:solidFill>
                  <a:srgbClr val="434343"/>
                </a:solidFill>
                <a:latin typeface="Montserrat"/>
                <a:ea typeface="Montserrat"/>
                <a:cs typeface="Montserrat"/>
                <a:sym typeface="Montserrat"/>
              </a:rPr>
              <a:t>tensor</a:t>
            </a:r>
            <a:r>
              <a:rPr lang="en" sz="2900">
                <a:solidFill>
                  <a:srgbClr val="434343"/>
                </a:solidFill>
                <a:latin typeface="Montserrat"/>
                <a:ea typeface="Montserrat"/>
                <a:cs typeface="Montserrat"/>
                <a:sym typeface="Montserrat"/>
              </a:rPr>
              <a:t> of information ( an n-dimensional matrix).</a:t>
            </a:r>
            <a:endParaRPr sz="2900">
              <a:solidFill>
                <a:srgbClr val="434343"/>
              </a:solidFill>
              <a:latin typeface="Montserrat"/>
              <a:ea typeface="Montserrat"/>
              <a:cs typeface="Montserrat"/>
              <a:sym typeface="Montserrat"/>
            </a:endParaRPr>
          </a:p>
        </p:txBody>
      </p:sp>
      <p:pic>
        <p:nvPicPr>
          <p:cNvPr descr="watermark.jpg" id="486" name="Google Shape;48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7" name="Google Shape;48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8" name="Google Shape;488;p46"/>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94" name="Google Shape;494;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review what we learned: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understand the very basics of a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saw how we can create a simple perceptron model replicating the core concepts behind a neuron.</a:t>
            </a:r>
            <a:endParaRPr sz="2900">
              <a:solidFill>
                <a:srgbClr val="434343"/>
              </a:solidFill>
              <a:latin typeface="Montserrat"/>
              <a:ea typeface="Montserrat"/>
              <a:cs typeface="Montserrat"/>
              <a:sym typeface="Montserrat"/>
            </a:endParaRPr>
          </a:p>
        </p:txBody>
      </p:sp>
      <p:pic>
        <p:nvPicPr>
          <p:cNvPr descr="watermark.jpg" id="495" name="Google Shape;495;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6" name="Google Shape;496;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Neural Networks</a:t>
            </a:r>
            <a:endParaRPr b="1">
              <a:latin typeface="Montserrat"/>
              <a:ea typeface="Montserrat"/>
              <a:cs typeface="Montserrat"/>
              <a:sym typeface="Montserrat"/>
            </a:endParaRPr>
          </a:p>
        </p:txBody>
      </p:sp>
      <p:sp>
        <p:nvSpPr>
          <p:cNvPr id="502" name="Google Shape;502;p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03" name="Google Shape;503;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4" name="Google Shape;504;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10" name="Google Shape;510;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p:txBody>
      </p:sp>
      <p:pic>
        <p:nvPicPr>
          <p:cNvPr descr="watermark.jpg" id="511" name="Google Shape;511;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2" name="Google Shape;512;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18" name="Google Shape;518;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also introduce the idea of activation functions.</a:t>
            </a:r>
            <a:endParaRPr sz="2900">
              <a:solidFill>
                <a:srgbClr val="434343"/>
              </a:solidFill>
              <a:latin typeface="Montserrat"/>
              <a:ea typeface="Montserrat"/>
              <a:cs typeface="Montserrat"/>
              <a:sym typeface="Montserrat"/>
            </a:endParaRPr>
          </a:p>
        </p:txBody>
      </p:sp>
      <p:pic>
        <p:nvPicPr>
          <p:cNvPr descr="watermark.jpg" id="519" name="Google Shape;51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0" name="Google Shape;52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26" name="Google Shape;526;p5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build a network of perceptrons, we can connect layers of perceptrons, using a </a:t>
            </a:r>
            <a:r>
              <a:rPr b="1" lang="en" sz="2900">
                <a:solidFill>
                  <a:srgbClr val="434343"/>
                </a:solidFill>
                <a:latin typeface="Montserrat"/>
                <a:ea typeface="Montserrat"/>
                <a:cs typeface="Montserrat"/>
                <a:sym typeface="Montserrat"/>
              </a:rPr>
              <a:t>multi-layer perceptron model</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527" name="Google Shape;52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8" name="Google Shape;528;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9" name="Google Shape;529;p5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8" name="Google Shape;538;p51"/>
          <p:cNvCxnSpPr>
            <a:stCxn id="529" idx="6"/>
            <a:endCxn id="532"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539" name="Google Shape;539;p51"/>
          <p:cNvCxnSpPr>
            <a:endCxn id="533"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540" name="Google Shape;540;p51"/>
          <p:cNvCxnSpPr>
            <a:stCxn id="532" idx="6"/>
            <a:endCxn id="535"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541" name="Google Shape;541;p51"/>
          <p:cNvCxnSpPr>
            <a:stCxn id="532" idx="6"/>
            <a:endCxn id="534"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542" name="Google Shape;542;p51"/>
          <p:cNvCxnSpPr>
            <a:stCxn id="532" idx="6"/>
            <a:endCxn id="536"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543" name="Google Shape;543;p51"/>
          <p:cNvCxnSpPr>
            <a:endCxn id="537"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544" name="Google Shape;544;p51"/>
          <p:cNvCxnSpPr>
            <a:endCxn id="537"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545" name="Google Shape;545;p51"/>
          <p:cNvCxnSpPr>
            <a:endCxn id="537"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546" name="Google Shape;546;p51"/>
          <p:cNvCxnSpPr>
            <a:stCxn id="533" idx="6"/>
            <a:endCxn id="534"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547" name="Google Shape;547;p51"/>
          <p:cNvCxnSpPr>
            <a:stCxn id="533" idx="6"/>
            <a:endCxn id="536"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548" name="Google Shape;548;p51"/>
          <p:cNvCxnSpPr>
            <a:endCxn id="535"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549" name="Google Shape;549;p51"/>
          <p:cNvCxnSpPr>
            <a:endCxn id="532"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550" name="Google Shape;550;p51"/>
          <p:cNvCxnSpPr>
            <a:endCxn id="533"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551" name="Google Shape;551;p51"/>
          <p:cNvCxnSpPr>
            <a:endCxn id="532"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552" name="Google Shape;552;p51"/>
          <p:cNvCxnSpPr>
            <a:endCxn id="533"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Coding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TensorFlow 2.0 Keras Syntax</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ANN with Keras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Regression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Classification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Exercises for Keras ANN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Tensorboard Visualizations</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58" name="Google Shape;558;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outputs of one perceptron are directly fed into as inputs to another perceptron.</a:t>
            </a:r>
            <a:endParaRPr sz="2900">
              <a:solidFill>
                <a:srgbClr val="434343"/>
              </a:solidFill>
              <a:latin typeface="Montserrat"/>
              <a:ea typeface="Montserrat"/>
              <a:cs typeface="Montserrat"/>
              <a:sym typeface="Montserrat"/>
            </a:endParaRPr>
          </a:p>
        </p:txBody>
      </p:sp>
      <p:pic>
        <p:nvPicPr>
          <p:cNvPr descr="watermark.jpg" id="559" name="Google Shape;559;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0" name="Google Shape;560;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61" name="Google Shape;561;p5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0" name="Google Shape;570;p52"/>
          <p:cNvCxnSpPr>
            <a:stCxn id="561" idx="6"/>
            <a:endCxn id="56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571" name="Google Shape;571;p52"/>
          <p:cNvCxnSpPr>
            <a:endCxn id="56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572" name="Google Shape;572;p52"/>
          <p:cNvCxnSpPr>
            <a:stCxn id="564" idx="6"/>
            <a:endCxn id="56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573" name="Google Shape;573;p52"/>
          <p:cNvCxnSpPr>
            <a:stCxn id="564" idx="6"/>
            <a:endCxn id="56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574" name="Google Shape;574;p52"/>
          <p:cNvCxnSpPr>
            <a:stCxn id="564" idx="6"/>
            <a:endCxn id="56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575" name="Google Shape;575;p52"/>
          <p:cNvCxnSpPr>
            <a:endCxn id="56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576" name="Google Shape;576;p52"/>
          <p:cNvCxnSpPr>
            <a:endCxn id="56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577" name="Google Shape;577;p52"/>
          <p:cNvCxnSpPr>
            <a:endCxn id="56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578" name="Google Shape;578;p52"/>
          <p:cNvCxnSpPr>
            <a:stCxn id="565" idx="6"/>
            <a:endCxn id="56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579" name="Google Shape;579;p52"/>
          <p:cNvCxnSpPr>
            <a:stCxn id="565" idx="6"/>
            <a:endCxn id="56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580" name="Google Shape;580;p52"/>
          <p:cNvCxnSpPr>
            <a:endCxn id="56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581" name="Google Shape;581;p52"/>
          <p:cNvCxnSpPr>
            <a:endCxn id="56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582" name="Google Shape;582;p52"/>
          <p:cNvCxnSpPr>
            <a:endCxn id="56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583" name="Google Shape;583;p52"/>
          <p:cNvCxnSpPr>
            <a:endCxn id="56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584" name="Google Shape;584;p52"/>
          <p:cNvCxnSpPr>
            <a:endCxn id="56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Google Shape;589;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90" name="Google Shape;590;p5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allows the network as a whole to learn about interactions and relationships between features.</a:t>
            </a:r>
            <a:endParaRPr sz="2900">
              <a:solidFill>
                <a:srgbClr val="434343"/>
              </a:solidFill>
              <a:latin typeface="Montserrat"/>
              <a:ea typeface="Montserrat"/>
              <a:cs typeface="Montserrat"/>
              <a:sym typeface="Montserrat"/>
            </a:endParaRPr>
          </a:p>
        </p:txBody>
      </p:sp>
      <p:pic>
        <p:nvPicPr>
          <p:cNvPr descr="watermark.jpg" id="591" name="Google Shape;591;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2" name="Google Shape;592;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93" name="Google Shape;593;p53"/>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3"/>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3"/>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3"/>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3"/>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3"/>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3"/>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3"/>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3"/>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2" name="Google Shape;602;p53"/>
          <p:cNvCxnSpPr>
            <a:stCxn id="593" idx="6"/>
            <a:endCxn id="59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03" name="Google Shape;603;p53"/>
          <p:cNvCxnSpPr>
            <a:endCxn id="59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04" name="Google Shape;604;p53"/>
          <p:cNvCxnSpPr>
            <a:stCxn id="596" idx="6"/>
            <a:endCxn id="59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05" name="Google Shape;605;p53"/>
          <p:cNvCxnSpPr>
            <a:stCxn id="596" idx="6"/>
            <a:endCxn id="59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06" name="Google Shape;606;p53"/>
          <p:cNvCxnSpPr>
            <a:stCxn id="596" idx="6"/>
            <a:endCxn id="60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07" name="Google Shape;607;p53"/>
          <p:cNvCxnSpPr>
            <a:endCxn id="60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08" name="Google Shape;608;p53"/>
          <p:cNvCxnSpPr>
            <a:endCxn id="60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09" name="Google Shape;609;p53"/>
          <p:cNvCxnSpPr>
            <a:endCxn id="60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10" name="Google Shape;610;p53"/>
          <p:cNvCxnSpPr>
            <a:stCxn id="597" idx="6"/>
            <a:endCxn id="59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11" name="Google Shape;611;p53"/>
          <p:cNvCxnSpPr>
            <a:stCxn id="597" idx="6"/>
            <a:endCxn id="60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12" name="Google Shape;612;p53"/>
          <p:cNvCxnSpPr>
            <a:endCxn id="59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13" name="Google Shape;613;p53"/>
          <p:cNvCxnSpPr>
            <a:endCxn id="59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14" name="Google Shape;614;p53"/>
          <p:cNvCxnSpPr>
            <a:endCxn id="59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15" name="Google Shape;615;p53"/>
          <p:cNvCxnSpPr>
            <a:endCxn id="59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16" name="Google Shape;616;p53"/>
          <p:cNvCxnSpPr>
            <a:endCxn id="59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Google Shape;62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22" name="Google Shape;622;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first layer is the </a:t>
            </a:r>
            <a:r>
              <a:rPr b="1" lang="en" sz="2900">
                <a:solidFill>
                  <a:srgbClr val="434343"/>
                </a:solidFill>
                <a:latin typeface="Montserrat"/>
                <a:ea typeface="Montserrat"/>
                <a:cs typeface="Montserrat"/>
                <a:sym typeface="Montserrat"/>
              </a:rPr>
              <a:t>input layer</a:t>
            </a:r>
            <a:endParaRPr b="1" sz="2900">
              <a:solidFill>
                <a:srgbClr val="434343"/>
              </a:solidFill>
              <a:latin typeface="Montserrat"/>
              <a:ea typeface="Montserrat"/>
              <a:cs typeface="Montserrat"/>
              <a:sym typeface="Montserrat"/>
            </a:endParaRPr>
          </a:p>
        </p:txBody>
      </p:sp>
      <p:pic>
        <p:nvPicPr>
          <p:cNvPr descr="watermark.jpg" id="623" name="Google Shape;62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4" name="Google Shape;62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25" name="Google Shape;625;p54"/>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4"/>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4"/>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4"/>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4"/>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4"/>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4"/>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4"/>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4"/>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4" name="Google Shape;634;p54"/>
          <p:cNvCxnSpPr>
            <a:stCxn id="625" idx="6"/>
            <a:endCxn id="628"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35" name="Google Shape;635;p54"/>
          <p:cNvCxnSpPr>
            <a:endCxn id="629"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36" name="Google Shape;636;p54"/>
          <p:cNvCxnSpPr>
            <a:stCxn id="628" idx="6"/>
            <a:endCxn id="631"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37" name="Google Shape;637;p54"/>
          <p:cNvCxnSpPr>
            <a:stCxn id="628" idx="6"/>
            <a:endCxn id="630"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38" name="Google Shape;638;p54"/>
          <p:cNvCxnSpPr>
            <a:stCxn id="628" idx="6"/>
            <a:endCxn id="632"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39" name="Google Shape;639;p54"/>
          <p:cNvCxnSpPr>
            <a:endCxn id="633"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40" name="Google Shape;640;p54"/>
          <p:cNvCxnSpPr>
            <a:endCxn id="633"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41" name="Google Shape;641;p54"/>
          <p:cNvCxnSpPr>
            <a:endCxn id="633"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42" name="Google Shape;642;p54"/>
          <p:cNvCxnSpPr>
            <a:stCxn id="629" idx="6"/>
            <a:endCxn id="630"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43" name="Google Shape;643;p54"/>
          <p:cNvCxnSpPr>
            <a:stCxn id="629" idx="6"/>
            <a:endCxn id="632"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44" name="Google Shape;644;p54"/>
          <p:cNvCxnSpPr>
            <a:endCxn id="631"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45" name="Google Shape;645;p54"/>
          <p:cNvCxnSpPr>
            <a:endCxn id="628"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46" name="Google Shape;646;p54"/>
          <p:cNvCxnSpPr>
            <a:endCxn id="629"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47" name="Google Shape;647;p54"/>
          <p:cNvCxnSpPr>
            <a:endCxn id="628"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48" name="Google Shape;648;p54"/>
          <p:cNvCxnSpPr>
            <a:endCxn id="629"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649" name="Google Shape;649;p54"/>
          <p:cNvSpPr/>
          <p:nvPr/>
        </p:nvSpPr>
        <p:spPr>
          <a:xfrm>
            <a:off x="2503275" y="2602450"/>
            <a:ext cx="796500" cy="24087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sp>
        <p:nvSpPr>
          <p:cNvPr id="654" name="Google Shape;654;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55" name="Google Shape;655;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last layer is the </a:t>
            </a:r>
            <a:r>
              <a:rPr b="1" lang="en" sz="2900">
                <a:solidFill>
                  <a:srgbClr val="434343"/>
                </a:solidFill>
                <a:latin typeface="Montserrat"/>
                <a:ea typeface="Montserrat"/>
                <a:cs typeface="Montserrat"/>
                <a:sym typeface="Montserrat"/>
              </a:rPr>
              <a:t>output layer.</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This last layer can be more than one neuron</a:t>
            </a:r>
            <a:endParaRPr sz="2900">
              <a:solidFill>
                <a:srgbClr val="434343"/>
              </a:solidFill>
              <a:latin typeface="Montserrat"/>
              <a:ea typeface="Montserrat"/>
              <a:cs typeface="Montserrat"/>
              <a:sym typeface="Montserrat"/>
            </a:endParaRPr>
          </a:p>
        </p:txBody>
      </p:sp>
      <p:pic>
        <p:nvPicPr>
          <p:cNvPr descr="watermark.jpg" id="656" name="Google Shape;656;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7" name="Google Shape;657;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58" name="Google Shape;658;p55"/>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5"/>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5"/>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5"/>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5"/>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5"/>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5"/>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5"/>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5"/>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7" name="Google Shape;667;p55"/>
          <p:cNvCxnSpPr>
            <a:stCxn id="658" idx="6"/>
            <a:endCxn id="66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68" name="Google Shape;668;p55"/>
          <p:cNvCxnSpPr>
            <a:endCxn id="66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69" name="Google Shape;669;p55"/>
          <p:cNvCxnSpPr>
            <a:stCxn id="661" idx="6"/>
            <a:endCxn id="66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70" name="Google Shape;670;p55"/>
          <p:cNvCxnSpPr>
            <a:stCxn id="661" idx="6"/>
            <a:endCxn id="66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71" name="Google Shape;671;p55"/>
          <p:cNvCxnSpPr>
            <a:stCxn id="661" idx="6"/>
            <a:endCxn id="66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72" name="Google Shape;672;p55"/>
          <p:cNvCxnSpPr>
            <a:endCxn id="66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73" name="Google Shape;673;p55"/>
          <p:cNvCxnSpPr>
            <a:endCxn id="66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74" name="Google Shape;674;p55"/>
          <p:cNvCxnSpPr>
            <a:endCxn id="66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75" name="Google Shape;675;p55"/>
          <p:cNvCxnSpPr>
            <a:stCxn id="662" idx="6"/>
            <a:endCxn id="66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76" name="Google Shape;676;p55"/>
          <p:cNvCxnSpPr>
            <a:stCxn id="662" idx="6"/>
            <a:endCxn id="66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77" name="Google Shape;677;p55"/>
          <p:cNvCxnSpPr>
            <a:endCxn id="66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78" name="Google Shape;678;p55"/>
          <p:cNvCxnSpPr>
            <a:endCxn id="66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79" name="Google Shape;679;p55"/>
          <p:cNvCxnSpPr>
            <a:endCxn id="66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80" name="Google Shape;680;p55"/>
          <p:cNvCxnSpPr>
            <a:endCxn id="66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81" name="Google Shape;681;p55"/>
          <p:cNvCxnSpPr>
            <a:endCxn id="66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682" name="Google Shape;682;p55"/>
          <p:cNvSpPr/>
          <p:nvPr/>
        </p:nvSpPr>
        <p:spPr>
          <a:xfrm>
            <a:off x="5813875" y="3354900"/>
            <a:ext cx="890100" cy="11556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
        <p:nvSpPr>
          <p:cNvPr id="687" name="Google Shape;68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88" name="Google Shape;688;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Layers in between the input and output layers are the </a:t>
            </a:r>
            <a:r>
              <a:rPr b="1" lang="en" sz="2900">
                <a:solidFill>
                  <a:srgbClr val="434343"/>
                </a:solidFill>
                <a:latin typeface="Montserrat"/>
                <a:ea typeface="Montserrat"/>
                <a:cs typeface="Montserrat"/>
                <a:sym typeface="Montserrat"/>
              </a:rPr>
              <a:t>hidden layers.</a:t>
            </a:r>
            <a:endParaRPr b="1" sz="2900">
              <a:solidFill>
                <a:srgbClr val="434343"/>
              </a:solidFill>
              <a:latin typeface="Montserrat"/>
              <a:ea typeface="Montserrat"/>
              <a:cs typeface="Montserrat"/>
              <a:sym typeface="Montserrat"/>
            </a:endParaRPr>
          </a:p>
        </p:txBody>
      </p:sp>
      <p:pic>
        <p:nvPicPr>
          <p:cNvPr descr="watermark.jpg" id="689" name="Google Shape;68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0" name="Google Shape;69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91" name="Google Shape;691;p5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0" name="Google Shape;700;p56"/>
          <p:cNvCxnSpPr>
            <a:stCxn id="691" idx="6"/>
            <a:endCxn id="69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01" name="Google Shape;701;p56"/>
          <p:cNvCxnSpPr>
            <a:endCxn id="69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02" name="Google Shape;702;p56"/>
          <p:cNvCxnSpPr>
            <a:stCxn id="694" idx="6"/>
            <a:endCxn id="69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03" name="Google Shape;703;p56"/>
          <p:cNvCxnSpPr>
            <a:stCxn id="694" idx="6"/>
            <a:endCxn id="69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04" name="Google Shape;704;p56"/>
          <p:cNvCxnSpPr>
            <a:stCxn id="694" idx="6"/>
            <a:endCxn id="69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05" name="Google Shape;705;p56"/>
          <p:cNvCxnSpPr>
            <a:endCxn id="69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06" name="Google Shape;706;p56"/>
          <p:cNvCxnSpPr>
            <a:endCxn id="69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07" name="Google Shape;707;p56"/>
          <p:cNvCxnSpPr>
            <a:endCxn id="69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08" name="Google Shape;708;p56"/>
          <p:cNvCxnSpPr>
            <a:stCxn id="695" idx="6"/>
            <a:endCxn id="69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09" name="Google Shape;709;p56"/>
          <p:cNvCxnSpPr>
            <a:stCxn id="695" idx="6"/>
            <a:endCxn id="69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10" name="Google Shape;710;p56"/>
          <p:cNvCxnSpPr>
            <a:endCxn id="69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11" name="Google Shape;711;p56"/>
          <p:cNvCxnSpPr>
            <a:endCxn id="69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12" name="Google Shape;712;p56"/>
          <p:cNvCxnSpPr>
            <a:endCxn id="69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13" name="Google Shape;713;p56"/>
          <p:cNvCxnSpPr>
            <a:endCxn id="69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14" name="Google Shape;714;p56"/>
          <p:cNvCxnSpPr>
            <a:endCxn id="69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15" name="Google Shape;715;p56"/>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Google Shape;720;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21" name="Google Shape;721;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layers are difficult to interpret, due to their high interconnectivity and distance away from known input or output values.</a:t>
            </a:r>
            <a:endParaRPr b="1" sz="2900">
              <a:solidFill>
                <a:srgbClr val="434343"/>
              </a:solidFill>
              <a:latin typeface="Montserrat"/>
              <a:ea typeface="Montserrat"/>
              <a:cs typeface="Montserrat"/>
              <a:sym typeface="Montserrat"/>
            </a:endParaRPr>
          </a:p>
        </p:txBody>
      </p:sp>
      <p:pic>
        <p:nvPicPr>
          <p:cNvPr descr="watermark.jpg" id="722" name="Google Shape;722;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3" name="Google Shape;723;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24" name="Google Shape;724;p5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3" name="Google Shape;733;p57"/>
          <p:cNvCxnSpPr>
            <a:stCxn id="724" idx="6"/>
            <a:endCxn id="727"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34" name="Google Shape;734;p57"/>
          <p:cNvCxnSpPr>
            <a:endCxn id="728"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35" name="Google Shape;735;p57"/>
          <p:cNvCxnSpPr>
            <a:stCxn id="727" idx="6"/>
            <a:endCxn id="730"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36" name="Google Shape;736;p57"/>
          <p:cNvCxnSpPr>
            <a:stCxn id="727" idx="6"/>
            <a:endCxn id="729"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37" name="Google Shape;737;p57"/>
          <p:cNvCxnSpPr>
            <a:stCxn id="727" idx="6"/>
            <a:endCxn id="731"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38" name="Google Shape;738;p57"/>
          <p:cNvCxnSpPr>
            <a:endCxn id="732"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39" name="Google Shape;739;p57"/>
          <p:cNvCxnSpPr>
            <a:endCxn id="732"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40" name="Google Shape;740;p57"/>
          <p:cNvCxnSpPr>
            <a:endCxn id="732"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41" name="Google Shape;741;p57"/>
          <p:cNvCxnSpPr>
            <a:stCxn id="728" idx="6"/>
            <a:endCxn id="729"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42" name="Google Shape;742;p57"/>
          <p:cNvCxnSpPr>
            <a:stCxn id="728" idx="6"/>
            <a:endCxn id="731"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43" name="Google Shape;743;p57"/>
          <p:cNvCxnSpPr>
            <a:endCxn id="730"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44" name="Google Shape;744;p57"/>
          <p:cNvCxnSpPr>
            <a:endCxn id="727"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45" name="Google Shape;745;p57"/>
          <p:cNvCxnSpPr>
            <a:endCxn id="728"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46" name="Google Shape;746;p57"/>
          <p:cNvCxnSpPr>
            <a:endCxn id="727"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47" name="Google Shape;747;p57"/>
          <p:cNvCxnSpPr>
            <a:endCxn id="728"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48" name="Google Shape;748;p57"/>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2" name="Shape 752"/>
        <p:cNvGrpSpPr/>
        <p:nvPr/>
      </p:nvGrpSpPr>
      <p:grpSpPr>
        <a:xfrm>
          <a:off x="0" y="0"/>
          <a:ext cx="0" cy="0"/>
          <a:chOff x="0" y="0"/>
          <a:chExt cx="0" cy="0"/>
        </a:xfrm>
      </p:grpSpPr>
      <p:sp>
        <p:nvSpPr>
          <p:cNvPr id="753" name="Google Shape;753;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54" name="Google Shape;754;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755" name="Google Shape;755;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6" name="Google Shape;756;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57" name="Google Shape;757;p58"/>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8"/>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8"/>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8"/>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8"/>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8"/>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8"/>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8"/>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8"/>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6" name="Google Shape;766;p58"/>
          <p:cNvCxnSpPr>
            <a:stCxn id="757" idx="6"/>
            <a:endCxn id="760"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67" name="Google Shape;767;p58"/>
          <p:cNvCxnSpPr>
            <a:endCxn id="761"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68" name="Google Shape;768;p58"/>
          <p:cNvCxnSpPr>
            <a:stCxn id="760" idx="6"/>
            <a:endCxn id="763"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69" name="Google Shape;769;p58"/>
          <p:cNvCxnSpPr>
            <a:stCxn id="760" idx="6"/>
            <a:endCxn id="762"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70" name="Google Shape;770;p58"/>
          <p:cNvCxnSpPr>
            <a:stCxn id="760" idx="6"/>
            <a:endCxn id="764"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71" name="Google Shape;771;p58"/>
          <p:cNvCxnSpPr>
            <a:endCxn id="765"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72" name="Google Shape;772;p58"/>
          <p:cNvCxnSpPr>
            <a:endCxn id="765"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73" name="Google Shape;773;p58"/>
          <p:cNvCxnSpPr>
            <a:endCxn id="765"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74" name="Google Shape;774;p58"/>
          <p:cNvCxnSpPr>
            <a:stCxn id="761" idx="6"/>
            <a:endCxn id="762"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75" name="Google Shape;775;p58"/>
          <p:cNvCxnSpPr>
            <a:stCxn id="761" idx="6"/>
            <a:endCxn id="764"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76" name="Google Shape;776;p58"/>
          <p:cNvCxnSpPr>
            <a:endCxn id="763"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77" name="Google Shape;777;p58"/>
          <p:cNvCxnSpPr>
            <a:endCxn id="760"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78" name="Google Shape;778;p58"/>
          <p:cNvCxnSpPr>
            <a:endCxn id="761"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79" name="Google Shape;779;p58"/>
          <p:cNvCxnSpPr>
            <a:endCxn id="760"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80" name="Google Shape;780;p58"/>
          <p:cNvCxnSpPr>
            <a:endCxn id="761"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81" name="Google Shape;781;p58"/>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5" name="Shape 785"/>
        <p:cNvGrpSpPr/>
        <p:nvPr/>
      </p:nvGrpSpPr>
      <p:grpSpPr>
        <a:xfrm>
          <a:off x="0" y="0"/>
          <a:ext cx="0" cy="0"/>
          <a:chOff x="0" y="0"/>
          <a:chExt cx="0" cy="0"/>
        </a:xfrm>
      </p:grpSpPr>
      <p:pic>
        <p:nvPicPr>
          <p:cNvPr id="786" name="Google Shape;786;p59"/>
          <p:cNvPicPr preferRelativeResize="0"/>
          <p:nvPr/>
        </p:nvPicPr>
        <p:blipFill>
          <a:blip r:embed="rId3">
            <a:alphaModFix/>
          </a:blip>
          <a:stretch>
            <a:fillRect/>
          </a:stretch>
        </p:blipFill>
        <p:spPr>
          <a:xfrm>
            <a:off x="1582250" y="2511225"/>
            <a:ext cx="5979500" cy="2290150"/>
          </a:xfrm>
          <a:prstGeom prst="rect">
            <a:avLst/>
          </a:prstGeom>
          <a:noFill/>
          <a:ln>
            <a:noFill/>
          </a:ln>
        </p:spPr>
      </p:pic>
      <p:sp>
        <p:nvSpPr>
          <p:cNvPr id="787" name="Google Shape;787;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88" name="Google Shape;788;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789" name="Google Shape;789;p5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90" name="Google Shape;790;p5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4" name="Shape 794"/>
        <p:cNvGrpSpPr/>
        <p:nvPr/>
      </p:nvGrpSpPr>
      <p:grpSpPr>
        <a:xfrm>
          <a:off x="0" y="0"/>
          <a:ext cx="0" cy="0"/>
          <a:chOff x="0" y="0"/>
          <a:chExt cx="0" cy="0"/>
        </a:xfrm>
      </p:grpSpPr>
      <p:sp>
        <p:nvSpPr>
          <p:cNvPr id="795" name="Google Shape;795;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96" name="Google Shape;796;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Terminology: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Input Layer: First layer that directly accepts real data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 Any layer between input and output layers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Output Layer: The final estimate of the output.</a:t>
            </a:r>
            <a:endParaRPr sz="2900">
              <a:solidFill>
                <a:srgbClr val="434343"/>
              </a:solidFill>
              <a:latin typeface="Montserrat"/>
              <a:ea typeface="Montserrat"/>
              <a:cs typeface="Montserrat"/>
              <a:sym typeface="Montserrat"/>
            </a:endParaRPr>
          </a:p>
        </p:txBody>
      </p:sp>
      <p:pic>
        <p:nvPicPr>
          <p:cNvPr descr="watermark.jpg" id="797" name="Google Shape;797;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8" name="Google Shape;798;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2" name="Shape 802"/>
        <p:cNvGrpSpPr/>
        <p:nvPr/>
      </p:nvGrpSpPr>
      <p:grpSpPr>
        <a:xfrm>
          <a:off x="0" y="0"/>
          <a:ext cx="0" cy="0"/>
          <a:chOff x="0" y="0"/>
          <a:chExt cx="0" cy="0"/>
        </a:xfrm>
      </p:grpSpPr>
      <p:sp>
        <p:nvSpPr>
          <p:cNvPr id="803" name="Google Shape;803;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04" name="Google Shape;804;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incredible about the neural network framework is that it can be used to approximate any function.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Zhou Lu and later on Boris Hanin proved mathematically that Neural Networks can approximate any convex continuous function.</a:t>
            </a:r>
            <a:endParaRPr sz="2900">
              <a:solidFill>
                <a:srgbClr val="434343"/>
              </a:solidFill>
              <a:latin typeface="Montserrat"/>
              <a:ea typeface="Montserrat"/>
              <a:cs typeface="Montserrat"/>
              <a:sym typeface="Montserrat"/>
            </a:endParaRPr>
          </a:p>
        </p:txBody>
      </p:sp>
      <p:pic>
        <p:nvPicPr>
          <p:cNvPr descr="watermark.jpg" id="805" name="Google Shape;805;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6" name="Google Shape;806;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0" name="Shape 810"/>
        <p:cNvGrpSpPr/>
        <p:nvPr/>
      </p:nvGrpSpPr>
      <p:grpSpPr>
        <a:xfrm>
          <a:off x="0" y="0"/>
          <a:ext cx="0" cy="0"/>
          <a:chOff x="0" y="0"/>
          <a:chExt cx="0" cy="0"/>
        </a:xfrm>
      </p:grpSpPr>
      <p:sp>
        <p:nvSpPr>
          <p:cNvPr id="811" name="Google Shape;811;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12" name="Google Shape;812;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more details on this check out the Wikipedia page for “Universal Approximation Theorem”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13" name="Google Shape;813;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4" name="Google Shape;814;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8" name="Shape 818"/>
        <p:cNvGrpSpPr/>
        <p:nvPr/>
      </p:nvGrpSpPr>
      <p:grpSpPr>
        <a:xfrm>
          <a:off x="0" y="0"/>
          <a:ext cx="0" cy="0"/>
          <a:chOff x="0" y="0"/>
          <a:chExt cx="0" cy="0"/>
        </a:xfrm>
      </p:grpSpPr>
      <p:sp>
        <p:nvSpPr>
          <p:cNvPr id="819" name="Google Shape;819;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0" name="Google Shape;820;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in our simple model we saw that the perceptron itself contained a very simple summation function f(x).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most use cases however that won’t be useful, we’ll want to be able to set constraints to our output values, especially in classification tasks.</a:t>
            </a:r>
            <a:endParaRPr sz="2900">
              <a:solidFill>
                <a:srgbClr val="434343"/>
              </a:solidFill>
              <a:latin typeface="Montserrat"/>
              <a:ea typeface="Montserrat"/>
              <a:cs typeface="Montserrat"/>
              <a:sym typeface="Montserrat"/>
            </a:endParaRPr>
          </a:p>
        </p:txBody>
      </p:sp>
      <p:pic>
        <p:nvPicPr>
          <p:cNvPr descr="watermark.jpg" id="821" name="Google Shape;821;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2" name="Google Shape;822;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6" name="Shape 826"/>
        <p:cNvGrpSpPr/>
        <p:nvPr/>
      </p:nvGrpSpPr>
      <p:grpSpPr>
        <a:xfrm>
          <a:off x="0" y="0"/>
          <a:ext cx="0" cy="0"/>
          <a:chOff x="0" y="0"/>
          <a:chExt cx="0" cy="0"/>
        </a:xfrm>
      </p:grpSpPr>
      <p:sp>
        <p:nvSpPr>
          <p:cNvPr id="827" name="Google Shape;827;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8" name="Google Shape;828;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tasks, it would be useful to have all outputs fall between 0 and 1.</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values can then present probability assignments for each class.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we’ll explore how to use </a:t>
            </a:r>
            <a:r>
              <a:rPr b="1" lang="en" sz="2900">
                <a:solidFill>
                  <a:srgbClr val="434343"/>
                </a:solidFill>
                <a:latin typeface="Montserrat"/>
                <a:ea typeface="Montserrat"/>
                <a:cs typeface="Montserrat"/>
                <a:sym typeface="Montserrat"/>
              </a:rPr>
              <a:t>activation functions</a:t>
            </a:r>
            <a:r>
              <a:rPr lang="en" sz="2900">
                <a:solidFill>
                  <a:srgbClr val="434343"/>
                </a:solidFill>
                <a:latin typeface="Montserrat"/>
                <a:ea typeface="Montserrat"/>
                <a:cs typeface="Montserrat"/>
                <a:sym typeface="Montserrat"/>
              </a:rPr>
              <a:t> to set boundaries to output values from the neuron.</a:t>
            </a:r>
            <a:endParaRPr sz="2900">
              <a:solidFill>
                <a:srgbClr val="434343"/>
              </a:solidFill>
              <a:latin typeface="Montserrat"/>
              <a:ea typeface="Montserrat"/>
              <a:cs typeface="Montserrat"/>
              <a:sym typeface="Montserrat"/>
            </a:endParaRPr>
          </a:p>
        </p:txBody>
      </p:sp>
      <p:pic>
        <p:nvPicPr>
          <p:cNvPr descr="watermark.jpg" id="829" name="Google Shape;829;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0" name="Google Shape;830;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4" name="Shape 834"/>
        <p:cNvGrpSpPr/>
        <p:nvPr/>
      </p:nvGrpSpPr>
      <p:grpSpPr>
        <a:xfrm>
          <a:off x="0" y="0"/>
          <a:ext cx="0" cy="0"/>
          <a:chOff x="0" y="0"/>
          <a:chExt cx="0" cy="0"/>
        </a:xfrm>
      </p:grpSpPr>
      <p:sp>
        <p:nvSpPr>
          <p:cNvPr id="835" name="Google Shape;835;p6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836" name="Google Shape;836;p6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37" name="Google Shape;837;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8" name="Google Shape;838;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2" name="Shape 842"/>
        <p:cNvGrpSpPr/>
        <p:nvPr/>
      </p:nvGrpSpPr>
      <p:grpSpPr>
        <a:xfrm>
          <a:off x="0" y="0"/>
          <a:ext cx="0" cy="0"/>
          <a:chOff x="0" y="0"/>
          <a:chExt cx="0" cy="0"/>
        </a:xfrm>
      </p:grpSpPr>
      <p:sp>
        <p:nvSpPr>
          <p:cNvPr id="843" name="Google Shape;843;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44" name="Google Shape;844;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that inputs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have a weight </a:t>
            </a:r>
            <a:r>
              <a:rPr b="1" lang="en" sz="2900">
                <a:solidFill>
                  <a:srgbClr val="434343"/>
                </a:solidFill>
                <a:latin typeface="Montserrat"/>
                <a:ea typeface="Montserrat"/>
                <a:cs typeface="Montserrat"/>
                <a:sym typeface="Montserrat"/>
              </a:rPr>
              <a:t>w </a:t>
            </a:r>
            <a:r>
              <a:rPr lang="en" sz="2900">
                <a:solidFill>
                  <a:srgbClr val="434343"/>
                </a:solidFill>
                <a:latin typeface="Montserrat"/>
                <a:ea typeface="Montserrat"/>
                <a:cs typeface="Montserrat"/>
                <a:sym typeface="Montserrat"/>
              </a:rPr>
              <a:t>and a bias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attached to them in the perceptron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45" name="Google Shape;845;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6" name="Google Shape;846;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sp>
        <p:nvSpPr>
          <p:cNvPr id="851" name="Google Shape;851;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52" name="Google Shape;852;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Clearly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implies how much weight or strength to give the incoming input.</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as an offset value, making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have to reach a certain threshold before having an effect.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53" name="Google Shape;853;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4" name="Google Shape;854;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8" name="Shape 858"/>
        <p:cNvGrpSpPr/>
        <p:nvPr/>
      </p:nvGrpSpPr>
      <p:grpSpPr>
        <a:xfrm>
          <a:off x="0" y="0"/>
          <a:ext cx="0" cy="0"/>
          <a:chOff x="0" y="0"/>
          <a:chExt cx="0" cy="0"/>
        </a:xfrm>
      </p:grpSpPr>
      <p:sp>
        <p:nvSpPr>
          <p:cNvPr id="859" name="Google Shape;859;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60" name="Google Shape;860;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a:t>
            </a:r>
            <a:r>
              <a:rPr b="1" lang="en" sz="2900">
                <a:solidFill>
                  <a:srgbClr val="434343"/>
                </a:solidFill>
                <a:latin typeface="Montserrat"/>
                <a:ea typeface="Montserrat"/>
                <a:cs typeface="Montserrat"/>
                <a:sym typeface="Montserrat"/>
              </a:rPr>
              <a:t>b= -10</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the effects of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won’t really start to overcome the bias until their product surpasses 10.</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that, then the effect is solely based on the value of </a:t>
            </a:r>
            <a:r>
              <a:rPr b="1" lang="en" sz="2900">
                <a:solidFill>
                  <a:srgbClr val="434343"/>
                </a:solidFill>
                <a:latin typeface="Montserrat"/>
                <a:ea typeface="Montserrat"/>
                <a:cs typeface="Montserrat"/>
                <a:sym typeface="Montserrat"/>
              </a:rPr>
              <a:t>w.</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Thus the term “bias”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61" name="Google Shape;861;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2" name="Google Shape;862;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6" name="Shape 866"/>
        <p:cNvGrpSpPr/>
        <p:nvPr/>
      </p:nvGrpSpPr>
      <p:grpSpPr>
        <a:xfrm>
          <a:off x="0" y="0"/>
          <a:ext cx="0" cy="0"/>
          <a:chOff x="0" y="0"/>
          <a:chExt cx="0" cy="0"/>
        </a:xfrm>
      </p:grpSpPr>
      <p:sp>
        <p:nvSpPr>
          <p:cNvPr id="867" name="Google Shape;867;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68" name="Google Shape;868;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Next we want to set boundaries for the overall output value of:</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state: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z = x*w + b</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then pass </a:t>
            </a:r>
            <a:r>
              <a:rPr b="1" lang="en" sz="2900">
                <a:solidFill>
                  <a:srgbClr val="434343"/>
                </a:solidFill>
                <a:latin typeface="Montserrat"/>
                <a:ea typeface="Montserrat"/>
                <a:cs typeface="Montserrat"/>
                <a:sym typeface="Montserrat"/>
              </a:rPr>
              <a:t>z </a:t>
            </a:r>
            <a:r>
              <a:rPr lang="en" sz="2900">
                <a:solidFill>
                  <a:srgbClr val="434343"/>
                </a:solidFill>
                <a:latin typeface="Montserrat"/>
                <a:ea typeface="Montserrat"/>
                <a:cs typeface="Montserrat"/>
                <a:sym typeface="Montserrat"/>
              </a:rPr>
              <a:t>through some activation function to limit its value.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69" name="Google Shape;869;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0" name="Google Shape;870;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4" name="Shape 874"/>
        <p:cNvGrpSpPr/>
        <p:nvPr/>
      </p:nvGrpSpPr>
      <p:grpSpPr>
        <a:xfrm>
          <a:off x="0" y="0"/>
          <a:ext cx="0" cy="0"/>
          <a:chOff x="0" y="0"/>
          <a:chExt cx="0" cy="0"/>
        </a:xfrm>
      </p:grpSpPr>
      <p:sp>
        <p:nvSpPr>
          <p:cNvPr id="875" name="Google Shape;875;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76" name="Google Shape;876;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lot of research has been done into activation functions and their effectiveness.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common activation functions.</a:t>
            </a:r>
            <a:endParaRPr sz="2900">
              <a:solidFill>
                <a:srgbClr val="434343"/>
              </a:solidFill>
              <a:latin typeface="Montserrat"/>
              <a:ea typeface="Montserrat"/>
              <a:cs typeface="Montserrat"/>
              <a:sym typeface="Montserrat"/>
            </a:endParaRPr>
          </a:p>
        </p:txBody>
      </p:sp>
      <p:pic>
        <p:nvPicPr>
          <p:cNvPr descr="watermark.jpg" id="877" name="Google Shape;877;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8" name="Google Shape;878;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2" name="Shape 882"/>
        <p:cNvGrpSpPr/>
        <p:nvPr/>
      </p:nvGrpSpPr>
      <p:grpSpPr>
        <a:xfrm>
          <a:off x="0" y="0"/>
          <a:ext cx="0" cy="0"/>
          <a:chOff x="0" y="0"/>
          <a:chExt cx="0" cy="0"/>
        </a:xfrm>
      </p:grpSpPr>
      <p:sp>
        <p:nvSpPr>
          <p:cNvPr id="883" name="Google Shape;883;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884" name="Google Shape;884;p7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our simple perceptron has an f(X)</a:t>
            </a:r>
            <a:endParaRPr sz="2900">
              <a:solidFill>
                <a:srgbClr val="434343"/>
              </a:solidFill>
              <a:latin typeface="Montserrat"/>
              <a:ea typeface="Montserrat"/>
              <a:cs typeface="Montserrat"/>
              <a:sym typeface="Montserrat"/>
            </a:endParaRPr>
          </a:p>
        </p:txBody>
      </p:sp>
      <p:pic>
        <p:nvPicPr>
          <p:cNvPr descr="watermark.jpg" id="885" name="Google Shape;885;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6" name="Google Shape;886;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87" name="Google Shape;887;p7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888" name="Google Shape;888;p7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889" name="Google Shape;889;p7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0" name="Google Shape;890;p71"/>
          <p:cNvCxnSpPr>
            <a:endCxn id="88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891" name="Google Shape;891;p71"/>
          <p:cNvCxnSpPr>
            <a:endCxn id="889"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892" name="Google Shape;892;p7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893" name="Google Shape;893;p7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894" name="Google Shape;894;p7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895" name="Google Shape;895;p7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896" name="Google Shape;896;p7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897" name="Google Shape;897;p7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898" name="Google Shape;898;p7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899" name="Google Shape;899;p71"/>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Perceptron Model</a:t>
            </a:r>
            <a:endParaRPr b="1">
              <a:latin typeface="Montserrat"/>
              <a:ea typeface="Montserrat"/>
              <a:cs typeface="Montserrat"/>
              <a:sym typeface="Montserrat"/>
            </a:endParaRPr>
          </a:p>
        </p:txBody>
      </p:sp>
      <p:sp>
        <p:nvSpPr>
          <p:cNvPr id="94" name="Google Shape;9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3" name="Shape 903"/>
        <p:cNvGrpSpPr/>
        <p:nvPr/>
      </p:nvGrpSpPr>
      <p:grpSpPr>
        <a:xfrm>
          <a:off x="0" y="0"/>
          <a:ext cx="0" cy="0"/>
          <a:chOff x="0" y="0"/>
          <a:chExt cx="0" cy="0"/>
        </a:xfrm>
      </p:grpSpPr>
      <p:sp>
        <p:nvSpPr>
          <p:cNvPr id="904" name="Google Shape;904;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905" name="Google Shape;905;p7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we had a binary classification problem, we would want an output of either 0 or 1.</a:t>
            </a:r>
            <a:endParaRPr sz="2900">
              <a:solidFill>
                <a:srgbClr val="434343"/>
              </a:solidFill>
              <a:latin typeface="Montserrat"/>
              <a:ea typeface="Montserrat"/>
              <a:cs typeface="Montserrat"/>
              <a:sym typeface="Montserrat"/>
            </a:endParaRPr>
          </a:p>
        </p:txBody>
      </p:sp>
      <p:pic>
        <p:nvPicPr>
          <p:cNvPr descr="watermark.jpg" id="906" name="Google Shape;906;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7" name="Google Shape;907;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08" name="Google Shape;908;p7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909" name="Google Shape;909;p7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910" name="Google Shape;910;p7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1" name="Google Shape;911;p72"/>
          <p:cNvCxnSpPr>
            <a:endCxn id="91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912" name="Google Shape;912;p72"/>
          <p:cNvCxnSpPr>
            <a:endCxn id="91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913" name="Google Shape;913;p7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914" name="Google Shape;914;p7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915" name="Google Shape;915;p7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916" name="Google Shape;916;p7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917" name="Google Shape;917;p7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918" name="Google Shape;918;p72"/>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919" name="Google Shape;919;p72"/>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920" name="Google Shape;920;p72"/>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4" name="Shape 924"/>
        <p:cNvGrpSpPr/>
        <p:nvPr/>
      </p:nvGrpSpPr>
      <p:grpSpPr>
        <a:xfrm>
          <a:off x="0" y="0"/>
          <a:ext cx="0" cy="0"/>
          <a:chOff x="0" y="0"/>
          <a:chExt cx="0" cy="0"/>
        </a:xfrm>
      </p:grpSpPr>
      <p:sp>
        <p:nvSpPr>
          <p:cNvPr id="925" name="Google Shape;925;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26" name="Google Shape;926;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avoid confusion, let’s define the total  inputs as a variable </a:t>
            </a:r>
            <a:r>
              <a:rPr b="1" lang="en" sz="2900">
                <a:solidFill>
                  <a:srgbClr val="434343"/>
                </a:solidFill>
                <a:latin typeface="Montserrat"/>
                <a:ea typeface="Montserrat"/>
                <a:cs typeface="Montserrat"/>
                <a:sym typeface="Montserrat"/>
              </a:rPr>
              <a:t>z.</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a:t>
            </a:r>
            <a:r>
              <a:rPr b="1" lang="en" sz="2900">
                <a:solidFill>
                  <a:srgbClr val="434343"/>
                </a:solidFill>
                <a:latin typeface="Montserrat"/>
                <a:ea typeface="Montserrat"/>
                <a:cs typeface="Montserrat"/>
                <a:sym typeface="Montserrat"/>
              </a:rPr>
              <a:t>z = wx + b</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context, we’ll then refer to activation functions as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will often see these variables capitalized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 or </a:t>
            </a:r>
            <a:r>
              <a:rPr b="1" lang="en" sz="2900">
                <a:solidFill>
                  <a:srgbClr val="434343"/>
                </a:solidFill>
                <a:latin typeface="Montserrat"/>
                <a:ea typeface="Montserrat"/>
                <a:cs typeface="Montserrat"/>
                <a:sym typeface="Montserrat"/>
              </a:rPr>
              <a:t>X </a:t>
            </a:r>
            <a:r>
              <a:rPr lang="en" sz="2900">
                <a:solidFill>
                  <a:srgbClr val="434343"/>
                </a:solidFill>
                <a:latin typeface="Montserrat"/>
                <a:ea typeface="Montserrat"/>
                <a:cs typeface="Montserrat"/>
                <a:sym typeface="Montserrat"/>
              </a:rPr>
              <a:t>to denote a tensor input consisting of multiple values.</a:t>
            </a:r>
            <a:endParaRPr sz="2900">
              <a:solidFill>
                <a:srgbClr val="434343"/>
              </a:solidFill>
              <a:latin typeface="Montserrat"/>
              <a:ea typeface="Montserrat"/>
              <a:cs typeface="Montserrat"/>
              <a:sym typeface="Montserrat"/>
            </a:endParaRPr>
          </a:p>
        </p:txBody>
      </p:sp>
      <p:pic>
        <p:nvPicPr>
          <p:cNvPr descr="watermark.jpg" id="927" name="Google Shape;927;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8" name="Google Shape;928;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2" name="Shape 932"/>
        <p:cNvGrpSpPr/>
        <p:nvPr/>
      </p:nvGrpSpPr>
      <p:grpSpPr>
        <a:xfrm>
          <a:off x="0" y="0"/>
          <a:ext cx="0" cy="0"/>
          <a:chOff x="0" y="0"/>
          <a:chExt cx="0" cy="0"/>
        </a:xfrm>
      </p:grpSpPr>
      <p:sp>
        <p:nvSpPr>
          <p:cNvPr id="933" name="Google Shape;933;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34" name="Google Shape;934;p74"/>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simple networks rely on a basic </a:t>
            </a:r>
            <a:r>
              <a:rPr b="1" lang="en" sz="3000">
                <a:solidFill>
                  <a:srgbClr val="434343"/>
                </a:solidFill>
                <a:latin typeface="Montserrat"/>
                <a:ea typeface="Montserrat"/>
                <a:cs typeface="Montserrat"/>
                <a:sym typeface="Montserrat"/>
              </a:rPr>
              <a:t>step function</a:t>
            </a:r>
            <a:r>
              <a:rPr lang="en" sz="3000">
                <a:solidFill>
                  <a:srgbClr val="434343"/>
                </a:solidFill>
                <a:latin typeface="Montserrat"/>
                <a:ea typeface="Montserrat"/>
                <a:cs typeface="Montserrat"/>
                <a:sym typeface="Montserrat"/>
              </a:rPr>
              <a:t> that outputs 0 or 1.</a:t>
            </a:r>
            <a:endParaRPr sz="3000">
              <a:solidFill>
                <a:srgbClr val="434343"/>
              </a:solidFill>
              <a:latin typeface="Montserrat"/>
              <a:ea typeface="Montserrat"/>
              <a:cs typeface="Montserrat"/>
              <a:sym typeface="Montserrat"/>
            </a:endParaRPr>
          </a:p>
        </p:txBody>
      </p:sp>
      <p:pic>
        <p:nvPicPr>
          <p:cNvPr descr="watermark.jpg" id="935" name="Google Shape;935;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6" name="Google Shape;936;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37" name="Google Shape;937;p7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38" name="Google Shape;938;p7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39" name="Google Shape;939;p74"/>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40" name="Google Shape;940;p7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41" name="Google Shape;941;p7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42" name="Google Shape;942;p7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43" name="Google Shape;943;p74"/>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44" name="Google Shape;944;p7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8" name="Shape 948"/>
        <p:cNvGrpSpPr/>
        <p:nvPr/>
      </p:nvGrpSpPr>
      <p:grpSpPr>
        <a:xfrm>
          <a:off x="0" y="0"/>
          <a:ext cx="0" cy="0"/>
          <a:chOff x="0" y="0"/>
          <a:chExt cx="0" cy="0"/>
        </a:xfrm>
      </p:grpSpPr>
      <p:sp>
        <p:nvSpPr>
          <p:cNvPr id="949" name="Google Shape;949;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50" name="Google Shape;950;p75"/>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Regardless of the values, this always outputs 0 or 1.</a:t>
            </a:r>
            <a:endParaRPr sz="3000">
              <a:solidFill>
                <a:srgbClr val="434343"/>
              </a:solidFill>
              <a:latin typeface="Montserrat"/>
              <a:ea typeface="Montserrat"/>
              <a:cs typeface="Montserrat"/>
              <a:sym typeface="Montserrat"/>
            </a:endParaRPr>
          </a:p>
        </p:txBody>
      </p:sp>
      <p:pic>
        <p:nvPicPr>
          <p:cNvPr descr="watermark.jpg" id="951" name="Google Shape;951;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2" name="Google Shape;952;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53" name="Google Shape;953;p7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54" name="Google Shape;954;p7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55" name="Google Shape;955;p75"/>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56" name="Google Shape;956;p7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57" name="Google Shape;957;p7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58" name="Google Shape;958;p7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59" name="Google Shape;959;p75"/>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60" name="Google Shape;960;p7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4" name="Shape 964"/>
        <p:cNvGrpSpPr/>
        <p:nvPr/>
      </p:nvGrpSpPr>
      <p:grpSpPr>
        <a:xfrm>
          <a:off x="0" y="0"/>
          <a:ext cx="0" cy="0"/>
          <a:chOff x="0" y="0"/>
          <a:chExt cx="0" cy="0"/>
        </a:xfrm>
      </p:grpSpPr>
      <p:sp>
        <p:nvSpPr>
          <p:cNvPr id="965" name="Google Shape;965;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66" name="Google Shape;966;p76"/>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sort of function could be useful for classification (0 or 1 class).</a:t>
            </a:r>
            <a:endParaRPr sz="3000">
              <a:solidFill>
                <a:srgbClr val="434343"/>
              </a:solidFill>
              <a:latin typeface="Montserrat"/>
              <a:ea typeface="Montserrat"/>
              <a:cs typeface="Montserrat"/>
              <a:sym typeface="Montserrat"/>
            </a:endParaRPr>
          </a:p>
        </p:txBody>
      </p:sp>
      <p:pic>
        <p:nvPicPr>
          <p:cNvPr descr="watermark.jpg" id="967" name="Google Shape;967;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8" name="Google Shape;968;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69" name="Google Shape;969;p76"/>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70" name="Google Shape;970;p7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71" name="Google Shape;971;p7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72" name="Google Shape;972;p76"/>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73" name="Google Shape;973;p76"/>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74" name="Google Shape;974;p76"/>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75" name="Google Shape;975;p76"/>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76" name="Google Shape;976;p7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0" name="Shape 980"/>
        <p:cNvGrpSpPr/>
        <p:nvPr/>
      </p:nvGrpSpPr>
      <p:grpSpPr>
        <a:xfrm>
          <a:off x="0" y="0"/>
          <a:ext cx="0" cy="0"/>
          <a:chOff x="0" y="0"/>
          <a:chExt cx="0" cy="0"/>
        </a:xfrm>
      </p:grpSpPr>
      <p:sp>
        <p:nvSpPr>
          <p:cNvPr id="981" name="Google Shape;981;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82" name="Google Shape;982;p77"/>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this is a very “strong” function, since small changes aren’t reflected.</a:t>
            </a:r>
            <a:endParaRPr sz="3000">
              <a:solidFill>
                <a:srgbClr val="434343"/>
              </a:solidFill>
              <a:latin typeface="Montserrat"/>
              <a:ea typeface="Montserrat"/>
              <a:cs typeface="Montserrat"/>
              <a:sym typeface="Montserrat"/>
            </a:endParaRPr>
          </a:p>
        </p:txBody>
      </p:sp>
      <p:pic>
        <p:nvPicPr>
          <p:cNvPr descr="watermark.jpg" id="983" name="Google Shape;983;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4" name="Google Shape;984;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85" name="Google Shape;985;p77"/>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86" name="Google Shape;986;p77"/>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87" name="Google Shape;987;p77"/>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88" name="Google Shape;988;p77"/>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89" name="Google Shape;989;p77"/>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90" name="Google Shape;990;p77"/>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91" name="Google Shape;991;p77"/>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92" name="Google Shape;992;p77"/>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6" name="Shape 996"/>
        <p:cNvGrpSpPr/>
        <p:nvPr/>
      </p:nvGrpSpPr>
      <p:grpSpPr>
        <a:xfrm>
          <a:off x="0" y="0"/>
          <a:ext cx="0" cy="0"/>
          <a:chOff x="0" y="0"/>
          <a:chExt cx="0" cy="0"/>
        </a:xfrm>
      </p:grpSpPr>
      <p:sp>
        <p:nvSpPr>
          <p:cNvPr id="997" name="Google Shape;997;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98" name="Google Shape;998;p78"/>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is just an immediate cut off that splits between 0 and 1.</a:t>
            </a:r>
            <a:endParaRPr sz="3000">
              <a:solidFill>
                <a:srgbClr val="434343"/>
              </a:solidFill>
              <a:latin typeface="Montserrat"/>
              <a:ea typeface="Montserrat"/>
              <a:cs typeface="Montserrat"/>
              <a:sym typeface="Montserrat"/>
            </a:endParaRPr>
          </a:p>
        </p:txBody>
      </p:sp>
      <p:pic>
        <p:nvPicPr>
          <p:cNvPr descr="watermark.jpg" id="999" name="Google Shape;999;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0" name="Google Shape;1000;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01" name="Google Shape;1001;p78"/>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02" name="Google Shape;1002;p78"/>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03" name="Google Shape;1003;p78"/>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04" name="Google Shape;1004;p78"/>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05" name="Google Shape;1005;p78"/>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06" name="Google Shape;1006;p78"/>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07" name="Google Shape;1007;p78"/>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08" name="Google Shape;1008;p78"/>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09" name="Google Shape;1009;p78"/>
          <p:cNvSpPr/>
          <p:nvPr/>
        </p:nvSpPr>
        <p:spPr>
          <a:xfrm rot="-620905">
            <a:off x="5086876" y="3164515"/>
            <a:ext cx="1128964" cy="31169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3" name="Shape 1013"/>
        <p:cNvGrpSpPr/>
        <p:nvPr/>
      </p:nvGrpSpPr>
      <p:grpSpPr>
        <a:xfrm>
          <a:off x="0" y="0"/>
          <a:ext cx="0" cy="0"/>
          <a:chOff x="0" y="0"/>
          <a:chExt cx="0" cy="0"/>
        </a:xfrm>
      </p:grpSpPr>
      <p:sp>
        <p:nvSpPr>
          <p:cNvPr id="1014" name="Google Shape;1014;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15" name="Google Shape;1015;p7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a more dynamic function, for example the red line!</a:t>
            </a:r>
            <a:endParaRPr sz="3000">
              <a:solidFill>
                <a:srgbClr val="434343"/>
              </a:solidFill>
              <a:latin typeface="Montserrat"/>
              <a:ea typeface="Montserrat"/>
              <a:cs typeface="Montserrat"/>
              <a:sym typeface="Montserrat"/>
            </a:endParaRPr>
          </a:p>
        </p:txBody>
      </p:sp>
      <p:pic>
        <p:nvPicPr>
          <p:cNvPr descr="watermark.jpg" id="1016" name="Google Shape;1016;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7" name="Google Shape;1017;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18" name="Google Shape;1018;p7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19" name="Google Shape;1019;p7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20" name="Google Shape;1020;p79"/>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21" name="Google Shape;1021;p7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22" name="Google Shape;1022;p7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23" name="Google Shape;1023;p7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24" name="Google Shape;1024;p79"/>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25" name="Google Shape;1025;p7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26" name="Google Shape;1026;p79"/>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0" name="Shape 1030"/>
        <p:cNvGrpSpPr/>
        <p:nvPr/>
      </p:nvGrpSpPr>
      <p:grpSpPr>
        <a:xfrm>
          <a:off x="0" y="0"/>
          <a:ext cx="0" cy="0"/>
          <a:chOff x="0" y="0"/>
          <a:chExt cx="0" cy="0"/>
        </a:xfrm>
      </p:grpSpPr>
      <p:sp>
        <p:nvSpPr>
          <p:cNvPr id="1031" name="Google Shape;1031;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2" name="Google Shape;1032;p8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Lucky for us, this is the sigmoid function!</a:t>
            </a:r>
            <a:endParaRPr sz="3000">
              <a:solidFill>
                <a:srgbClr val="434343"/>
              </a:solidFill>
              <a:latin typeface="Montserrat"/>
              <a:ea typeface="Montserrat"/>
              <a:cs typeface="Montserrat"/>
              <a:sym typeface="Montserrat"/>
            </a:endParaRPr>
          </a:p>
        </p:txBody>
      </p:sp>
      <p:pic>
        <p:nvPicPr>
          <p:cNvPr descr="watermark.jpg" id="1033" name="Google Shape;1033;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4" name="Google Shape;1034;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35" name="Google Shape;1035;p8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36" name="Google Shape;1036;p8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37" name="Google Shape;1037;p80"/>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38" name="Google Shape;1038;p8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39" name="Google Shape;1039;p8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40" name="Google Shape;1040;p8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41" name="Google Shape;1041;p80"/>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42" name="Google Shape;1042;p8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43" name="Google Shape;1043;p80"/>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044" name="Google Shape;1044;p80"/>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8" name="Shape 1048"/>
        <p:cNvGrpSpPr/>
        <p:nvPr/>
      </p:nvGrpSpPr>
      <p:grpSpPr>
        <a:xfrm>
          <a:off x="0" y="0"/>
          <a:ext cx="0" cy="0"/>
          <a:chOff x="0" y="0"/>
          <a:chExt cx="0" cy="0"/>
        </a:xfrm>
      </p:grpSpPr>
      <p:sp>
        <p:nvSpPr>
          <p:cNvPr id="1049" name="Google Shape;1049;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0" name="Google Shape;1050;p8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Changing the activation function used can be beneficial depending on the task!</a:t>
            </a:r>
            <a:endParaRPr sz="3000">
              <a:solidFill>
                <a:srgbClr val="434343"/>
              </a:solidFill>
              <a:latin typeface="Montserrat"/>
              <a:ea typeface="Montserrat"/>
              <a:cs typeface="Montserrat"/>
              <a:sym typeface="Montserrat"/>
            </a:endParaRPr>
          </a:p>
        </p:txBody>
      </p:sp>
      <p:pic>
        <p:nvPicPr>
          <p:cNvPr descr="watermark.jpg" id="1051" name="Google Shape;1051;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2" name="Google Shape;1052;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53" name="Google Shape;1053;p81"/>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54" name="Google Shape;1054;p8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55" name="Google Shape;1055;p8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56" name="Google Shape;1056;p81"/>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57" name="Google Shape;1057;p81"/>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58" name="Google Shape;1058;p81"/>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59" name="Google Shape;1059;p81"/>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60" name="Google Shape;1060;p8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61" name="Google Shape;1061;p81"/>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062" name="Google Shape;1062;p81"/>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begin understanding deep learning, we will build up our model abstractions: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Single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Multi-layer Perceptron Model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Deep Learning Neural Network</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6" name="Shape 1066"/>
        <p:cNvGrpSpPr/>
        <p:nvPr/>
      </p:nvGrpSpPr>
      <p:grpSpPr>
        <a:xfrm>
          <a:off x="0" y="0"/>
          <a:ext cx="0" cy="0"/>
          <a:chOff x="0" y="0"/>
          <a:chExt cx="0" cy="0"/>
        </a:xfrm>
      </p:grpSpPr>
      <p:sp>
        <p:nvSpPr>
          <p:cNvPr id="1067" name="Google Shape;1067;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68" name="Google Shape;1068;p8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still works for classification, and will be more sensitive to small changes.</a:t>
            </a:r>
            <a:endParaRPr sz="3000">
              <a:solidFill>
                <a:srgbClr val="434343"/>
              </a:solidFill>
              <a:latin typeface="Montserrat"/>
              <a:ea typeface="Montserrat"/>
              <a:cs typeface="Montserrat"/>
              <a:sym typeface="Montserrat"/>
            </a:endParaRPr>
          </a:p>
        </p:txBody>
      </p:sp>
      <p:pic>
        <p:nvPicPr>
          <p:cNvPr descr="watermark.jpg" id="1069" name="Google Shape;1069;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0" name="Google Shape;1070;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71" name="Google Shape;1071;p82"/>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72" name="Google Shape;1072;p82"/>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73" name="Google Shape;1073;p82"/>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74" name="Google Shape;1074;p82"/>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75" name="Google Shape;1075;p82"/>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76" name="Google Shape;1076;p82"/>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77" name="Google Shape;1077;p82"/>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78" name="Google Shape;1078;p82"/>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79" name="Google Shape;1079;p82"/>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080" name="Google Shape;1080;p82"/>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4" name="Shape 1084"/>
        <p:cNvGrpSpPr/>
        <p:nvPr/>
      </p:nvGrpSpPr>
      <p:grpSpPr>
        <a:xfrm>
          <a:off x="0" y="0"/>
          <a:ext cx="0" cy="0"/>
          <a:chOff x="0" y="0"/>
          <a:chExt cx="0" cy="0"/>
        </a:xfrm>
      </p:grpSpPr>
      <p:sp>
        <p:nvSpPr>
          <p:cNvPr id="1085" name="Google Shape;1085;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6" name="Google Shape;1086;p83"/>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a few more activation functions that we’ll encounter!</a:t>
            </a:r>
            <a:endParaRPr sz="3000">
              <a:solidFill>
                <a:srgbClr val="434343"/>
              </a:solidFill>
              <a:latin typeface="Montserrat"/>
              <a:ea typeface="Montserrat"/>
              <a:cs typeface="Montserrat"/>
              <a:sym typeface="Montserrat"/>
            </a:endParaRPr>
          </a:p>
        </p:txBody>
      </p:sp>
      <p:pic>
        <p:nvPicPr>
          <p:cNvPr descr="watermark.jpg" id="1087" name="Google Shape;1087;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8" name="Google Shape;1088;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89" name="Google Shape;1089;p83"/>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90" name="Google Shape;1090;p83"/>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91" name="Google Shape;1091;p83"/>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92" name="Google Shape;1092;p83"/>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93" name="Google Shape;1093;p83"/>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94" name="Google Shape;1094;p83"/>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095" name="Google Shape;1095;p83"/>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9" name="Shape 1099"/>
        <p:cNvGrpSpPr/>
        <p:nvPr/>
      </p:nvGrpSpPr>
      <p:grpSpPr>
        <a:xfrm>
          <a:off x="0" y="0"/>
          <a:ext cx="0" cy="0"/>
          <a:chOff x="0" y="0"/>
          <a:chExt cx="0" cy="0"/>
        </a:xfrm>
      </p:grpSpPr>
      <p:sp>
        <p:nvSpPr>
          <p:cNvPr id="1100" name="Google Shape;1100;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1" name="Google Shape;1101;p8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a:t>
            </a:r>
            <a:endParaRPr sz="3000">
              <a:solidFill>
                <a:srgbClr val="434343"/>
              </a:solidFill>
              <a:latin typeface="Montserrat"/>
              <a:ea typeface="Montserrat"/>
              <a:cs typeface="Montserrat"/>
              <a:sym typeface="Montserrat"/>
            </a:endParaRPr>
          </a:p>
        </p:txBody>
      </p:sp>
      <p:pic>
        <p:nvPicPr>
          <p:cNvPr descr="watermark.jpg" id="1102" name="Google Shape;1102;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3" name="Google Shape;1103;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04" name="Google Shape;1104;p8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05" name="Google Shape;1105;p8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06" name="Google Shape;1106;p8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07" name="Google Shape;1107;p8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08" name="Google Shape;1108;p8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09" name="Google Shape;1109;p8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110" name="Google Shape;1110;p84"/>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111" name="Google Shape;1111;p84"/>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112" name="Google Shape;1112;p84"/>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6" name="Shape 1116"/>
        <p:cNvGrpSpPr/>
        <p:nvPr/>
      </p:nvGrpSpPr>
      <p:grpSpPr>
        <a:xfrm>
          <a:off x="0" y="0"/>
          <a:ext cx="0" cy="0"/>
          <a:chOff x="0" y="0"/>
          <a:chExt cx="0" cy="0"/>
        </a:xfrm>
      </p:grpSpPr>
      <p:sp>
        <p:nvSpPr>
          <p:cNvPr id="1117" name="Google Shape;1117;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18" name="Google Shape;1118;p8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Outputs between -1 and 1 instead of 0 to 1</a:t>
            </a:r>
            <a:endParaRPr sz="3000">
              <a:solidFill>
                <a:srgbClr val="434343"/>
              </a:solidFill>
              <a:latin typeface="Montserrat"/>
              <a:ea typeface="Montserrat"/>
              <a:cs typeface="Montserrat"/>
              <a:sym typeface="Montserrat"/>
            </a:endParaRPr>
          </a:p>
        </p:txBody>
      </p:sp>
      <p:pic>
        <p:nvPicPr>
          <p:cNvPr descr="watermark.jpg" id="1119" name="Google Shape;1119;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0" name="Google Shape;1120;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21" name="Google Shape;1121;p8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22" name="Google Shape;1122;p8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23" name="Google Shape;1123;p8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24" name="Google Shape;1124;p8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25" name="Google Shape;1125;p8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26" name="Google Shape;1126;p8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127" name="Google Shape;1127;p85"/>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128" name="Google Shape;1128;p85"/>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129" name="Google Shape;1129;p85"/>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3" name="Shape 1133"/>
        <p:cNvGrpSpPr/>
        <p:nvPr/>
      </p:nvGrpSpPr>
      <p:grpSpPr>
        <a:xfrm>
          <a:off x="0" y="0"/>
          <a:ext cx="0" cy="0"/>
          <a:chOff x="0" y="0"/>
          <a:chExt cx="0" cy="0"/>
        </a:xfrm>
      </p:grpSpPr>
      <p:sp>
        <p:nvSpPr>
          <p:cNvPr id="1134" name="Google Shape;1134;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5" name="Google Shape;1135;p8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Rectified Linear Unit (ReLU): This is actually a relatively simple function: max(0,z)</a:t>
            </a:r>
            <a:endParaRPr sz="3000">
              <a:solidFill>
                <a:srgbClr val="434343"/>
              </a:solidFill>
              <a:latin typeface="Montserrat"/>
              <a:ea typeface="Montserrat"/>
              <a:cs typeface="Montserrat"/>
              <a:sym typeface="Montserrat"/>
            </a:endParaRPr>
          </a:p>
        </p:txBody>
      </p:sp>
      <p:pic>
        <p:nvPicPr>
          <p:cNvPr descr="watermark.jpg" id="1136" name="Google Shape;1136;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7" name="Google Shape;1137;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38" name="Google Shape;1138;p86"/>
          <p:cNvCxnSpPr/>
          <p:nvPr/>
        </p:nvCxnSpPr>
        <p:spPr>
          <a:xfrm rot="10800000">
            <a:off x="4988175" y="233635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39" name="Google Shape;1139;p8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40" name="Google Shape;1140;p8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41" name="Google Shape;1141;p86"/>
          <p:cNvSpPr txBox="1"/>
          <p:nvPr/>
        </p:nvSpPr>
        <p:spPr>
          <a:xfrm>
            <a:off x="2239625" y="29222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42" name="Google Shape;1142;p8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43" name="Google Shape;1143;p86"/>
          <p:cNvSpPr/>
          <p:nvPr/>
        </p:nvSpPr>
        <p:spPr>
          <a:xfrm>
            <a:off x="3691100" y="2922225"/>
            <a:ext cx="2559225" cy="1086775"/>
          </a:xfrm>
          <a:custGeom>
            <a:rect b="b" l="l" r="r" t="t"/>
            <a:pathLst>
              <a:path extrusionOk="0" h="43471" w="102369">
                <a:moveTo>
                  <a:pt x="0" y="43471"/>
                </a:moveTo>
                <a:lnTo>
                  <a:pt x="52286" y="43071"/>
                </a:lnTo>
                <a:lnTo>
                  <a:pt x="102369" y="0"/>
                </a:lnTo>
              </a:path>
            </a:pathLst>
          </a:custGeom>
          <a:noFill/>
          <a:ln cap="flat" cmpd="sng" w="38100">
            <a:solidFill>
              <a:srgbClr val="990000"/>
            </a:solidFill>
            <a:prstDash val="solid"/>
            <a:round/>
            <a:headEnd len="med" w="med" type="none"/>
            <a:tailEnd len="med" w="med" type="triangle"/>
          </a:ln>
        </p:spPr>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7" name="Shape 1147"/>
        <p:cNvGrpSpPr/>
        <p:nvPr/>
      </p:nvGrpSpPr>
      <p:grpSpPr>
        <a:xfrm>
          <a:off x="0" y="0"/>
          <a:ext cx="0" cy="0"/>
          <a:chOff x="0" y="0"/>
          <a:chExt cx="0" cy="0"/>
        </a:xfrm>
      </p:grpSpPr>
      <p:sp>
        <p:nvSpPr>
          <p:cNvPr id="1148" name="Google Shape;1148;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49" name="Google Shape;1149;p8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ReLu has been found to have very good performance, especially when dealing with the issue of </a:t>
            </a:r>
            <a:r>
              <a:rPr b="1" lang="en" sz="3000">
                <a:solidFill>
                  <a:srgbClr val="434343"/>
                </a:solidFill>
                <a:latin typeface="Montserrat"/>
                <a:ea typeface="Montserrat"/>
                <a:cs typeface="Montserrat"/>
                <a:sym typeface="Montserrat"/>
              </a:rPr>
              <a:t>vanishing 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often default to ReLu due to its overall good performance.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50" name="Google Shape;1150;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5" name="Shape 1155"/>
        <p:cNvGrpSpPr/>
        <p:nvPr/>
      </p:nvGrpSpPr>
      <p:grpSpPr>
        <a:xfrm>
          <a:off x="0" y="0"/>
          <a:ext cx="0" cy="0"/>
          <a:chOff x="0" y="0"/>
          <a:chExt cx="0" cy="0"/>
        </a:xfrm>
      </p:grpSpPr>
      <p:sp>
        <p:nvSpPr>
          <p:cNvPr id="1156" name="Google Shape;1156;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57" name="Google Shape;1157;p88"/>
          <p:cNvSpPr txBox="1"/>
          <p:nvPr>
            <p:ph idx="1" type="body"/>
          </p:nvPr>
        </p:nvSpPr>
        <p:spPr>
          <a:xfrm>
            <a:off x="0" y="1152475"/>
            <a:ext cx="91440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full list of possible activation functions check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en.wikipedia.org/wiki/Activation_function</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58" name="Google Shape;1158;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9" name="Google Shape;1159;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3" name="Shape 1163"/>
        <p:cNvGrpSpPr/>
        <p:nvPr/>
      </p:nvGrpSpPr>
      <p:grpSpPr>
        <a:xfrm>
          <a:off x="0" y="0"/>
          <a:ext cx="0" cy="0"/>
          <a:chOff x="0" y="0"/>
          <a:chExt cx="0" cy="0"/>
        </a:xfrm>
      </p:grpSpPr>
      <p:sp>
        <p:nvSpPr>
          <p:cNvPr id="1164" name="Google Shape;1164;p8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Multi-Class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1165" name="Google Shape;1165;p8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66" name="Google Shape;1166;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7" name="Google Shape;1167;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1" name="Shape 1171"/>
        <p:cNvGrpSpPr/>
        <p:nvPr/>
      </p:nvGrpSpPr>
      <p:grpSpPr>
        <a:xfrm>
          <a:off x="0" y="0"/>
          <a:ext cx="0" cy="0"/>
          <a:chOff x="0" y="0"/>
          <a:chExt cx="0" cy="0"/>
        </a:xfrm>
      </p:grpSpPr>
      <p:sp>
        <p:nvSpPr>
          <p:cNvPr id="1172" name="Google Shape;1172;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73" name="Google Shape;1173;p9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all these activation functions make sense for  a single output, either a continuous label or trying to predict a binary classification (either a 0 or 1).</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should we do if we have a multi-class situation?</a:t>
            </a:r>
            <a:endParaRPr sz="3000">
              <a:solidFill>
                <a:srgbClr val="434343"/>
              </a:solidFill>
              <a:latin typeface="Montserrat"/>
              <a:ea typeface="Montserrat"/>
              <a:cs typeface="Montserrat"/>
              <a:sym typeface="Montserrat"/>
            </a:endParaRPr>
          </a:p>
        </p:txBody>
      </p:sp>
      <p:pic>
        <p:nvPicPr>
          <p:cNvPr descr="watermark.jpg" id="1174" name="Google Shape;1174;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9" name="Shape 1179"/>
        <p:cNvGrpSpPr/>
        <p:nvPr/>
      </p:nvGrpSpPr>
      <p:grpSpPr>
        <a:xfrm>
          <a:off x="0" y="0"/>
          <a:ext cx="0" cy="0"/>
          <a:chOff x="0" y="0"/>
          <a:chExt cx="0" cy="0"/>
        </a:xfrm>
      </p:grpSpPr>
      <p:sp>
        <p:nvSpPr>
          <p:cNvPr id="1180" name="Google Shape;1180;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81" name="Google Shape;1181;p9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2 main types of multi-class situations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Only one class per data point.</a:t>
            </a:r>
            <a:endParaRPr sz="3000">
              <a:solidFill>
                <a:srgbClr val="434343"/>
              </a:solidFill>
              <a:latin typeface="Montserrat"/>
              <a:ea typeface="Montserrat"/>
              <a:cs typeface="Montserrat"/>
              <a:sym typeface="Montserrat"/>
            </a:endParaRPr>
          </a:p>
        </p:txBody>
      </p:sp>
      <p:pic>
        <p:nvPicPr>
          <p:cNvPr descr="watermark.jpg" id="1182" name="Google Shape;1182;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3" name="Google Shape;1183;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 learn about more complex models, we’ll also introduce concepts,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Gradient Descent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7" name="Shape 1187"/>
        <p:cNvGrpSpPr/>
        <p:nvPr/>
      </p:nvGrpSpPr>
      <p:grpSpPr>
        <a:xfrm>
          <a:off x="0" y="0"/>
          <a:ext cx="0" cy="0"/>
          <a:chOff x="0" y="0"/>
          <a:chExt cx="0" cy="0"/>
        </a:xfrm>
      </p:grpSpPr>
      <p:sp>
        <p:nvSpPr>
          <p:cNvPr id="1188" name="Google Shape;1188;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89" name="Google Shape;1189;p9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have multiple tags (e.g. beach, family, vacation, etc…)</a:t>
            </a:r>
            <a:endParaRPr sz="3000">
              <a:solidFill>
                <a:srgbClr val="434343"/>
              </a:solidFill>
              <a:latin typeface="Montserrat"/>
              <a:ea typeface="Montserrat"/>
              <a:cs typeface="Montserrat"/>
              <a:sym typeface="Montserrat"/>
            </a:endParaRPr>
          </a:p>
        </p:txBody>
      </p:sp>
      <p:pic>
        <p:nvPicPr>
          <p:cNvPr descr="watermark.jpg" id="1190" name="Google Shape;1190;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1" name="Google Shape;1191;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5" name="Shape 1195"/>
        <p:cNvGrpSpPr/>
        <p:nvPr/>
      </p:nvGrpSpPr>
      <p:grpSpPr>
        <a:xfrm>
          <a:off x="0" y="0"/>
          <a:ext cx="0" cy="0"/>
          <a:chOff x="0" y="0"/>
          <a:chExt cx="0" cy="0"/>
        </a:xfrm>
      </p:grpSpPr>
      <p:sp>
        <p:nvSpPr>
          <p:cNvPr id="1196" name="Google Shape;1196;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97" name="Google Shape;1197;p93"/>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only have one class/category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be categorized as being in grayscale (black and white) or full color photos. A photo can not be both at the same time.</a:t>
            </a:r>
            <a:endParaRPr sz="3000">
              <a:solidFill>
                <a:srgbClr val="434343"/>
              </a:solidFill>
              <a:latin typeface="Montserrat"/>
              <a:ea typeface="Montserrat"/>
              <a:cs typeface="Montserrat"/>
              <a:sym typeface="Montserrat"/>
            </a:endParaRPr>
          </a:p>
        </p:txBody>
      </p:sp>
      <p:pic>
        <p:nvPicPr>
          <p:cNvPr descr="watermark.jpg" id="1198" name="Google Shape;1198;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9" name="Google Shape;1199;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3" name="Shape 1203"/>
        <p:cNvGrpSpPr/>
        <p:nvPr/>
      </p:nvGrpSpPr>
      <p:grpSpPr>
        <a:xfrm>
          <a:off x="0" y="0"/>
          <a:ext cx="0" cy="0"/>
          <a:chOff x="0" y="0"/>
          <a:chExt cx="0" cy="0"/>
        </a:xfrm>
      </p:grpSpPr>
      <p:sp>
        <p:nvSpPr>
          <p:cNvPr id="1204" name="Google Shape;1204;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05" name="Google Shape;1205;p9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easiest way to organize multiple classes is to simply have 1 output node per class.</a:t>
            </a:r>
            <a:endParaRPr sz="3000">
              <a:solidFill>
                <a:srgbClr val="434343"/>
              </a:solidFill>
              <a:latin typeface="Montserrat"/>
              <a:ea typeface="Montserrat"/>
              <a:cs typeface="Montserrat"/>
              <a:sym typeface="Montserrat"/>
            </a:endParaRPr>
          </a:p>
        </p:txBody>
      </p:sp>
      <p:pic>
        <p:nvPicPr>
          <p:cNvPr descr="watermark.jpg" id="1206" name="Google Shape;1206;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7" name="Google Shape;1207;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1" name="Shape 1211"/>
        <p:cNvGrpSpPr/>
        <p:nvPr/>
      </p:nvGrpSpPr>
      <p:grpSpPr>
        <a:xfrm>
          <a:off x="0" y="0"/>
          <a:ext cx="0" cy="0"/>
          <a:chOff x="0" y="0"/>
          <a:chExt cx="0" cy="0"/>
        </a:xfrm>
      </p:grpSpPr>
      <p:sp>
        <p:nvSpPr>
          <p:cNvPr id="1212" name="Google Shape;1212;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213" name="Google Shape;1213;p9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we thought of the last output layer as a single node. </a:t>
            </a:r>
            <a:endParaRPr sz="2900">
              <a:solidFill>
                <a:srgbClr val="434343"/>
              </a:solidFill>
              <a:latin typeface="Montserrat"/>
              <a:ea typeface="Montserrat"/>
              <a:cs typeface="Montserrat"/>
              <a:sym typeface="Montserrat"/>
            </a:endParaRPr>
          </a:p>
        </p:txBody>
      </p:sp>
      <p:pic>
        <p:nvPicPr>
          <p:cNvPr descr="watermark.jpg" id="1214" name="Google Shape;1214;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5" name="Google Shape;1215;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16" name="Google Shape;1216;p95"/>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95"/>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95"/>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95"/>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95"/>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95"/>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95"/>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95"/>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95"/>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5" name="Google Shape;1225;p95"/>
          <p:cNvCxnSpPr>
            <a:stCxn id="1216" idx="6"/>
            <a:endCxn id="121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226" name="Google Shape;1226;p95"/>
          <p:cNvCxnSpPr>
            <a:endCxn id="122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227" name="Google Shape;1227;p95"/>
          <p:cNvCxnSpPr>
            <a:stCxn id="1219" idx="6"/>
            <a:endCxn id="122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228" name="Google Shape;1228;p95"/>
          <p:cNvCxnSpPr>
            <a:stCxn id="1219" idx="6"/>
            <a:endCxn id="122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229" name="Google Shape;1229;p95"/>
          <p:cNvCxnSpPr>
            <a:stCxn id="1219" idx="6"/>
            <a:endCxn id="122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230" name="Google Shape;1230;p95"/>
          <p:cNvCxnSpPr>
            <a:endCxn id="122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231" name="Google Shape;1231;p95"/>
          <p:cNvCxnSpPr>
            <a:endCxn id="122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232" name="Google Shape;1232;p95"/>
          <p:cNvCxnSpPr>
            <a:endCxn id="122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233" name="Google Shape;1233;p95"/>
          <p:cNvCxnSpPr>
            <a:stCxn id="1220" idx="6"/>
            <a:endCxn id="122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234" name="Google Shape;1234;p95"/>
          <p:cNvCxnSpPr>
            <a:stCxn id="1220" idx="6"/>
            <a:endCxn id="122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235" name="Google Shape;1235;p95"/>
          <p:cNvCxnSpPr>
            <a:endCxn id="122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236" name="Google Shape;1236;p95"/>
          <p:cNvCxnSpPr>
            <a:endCxn id="121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237" name="Google Shape;1237;p95"/>
          <p:cNvCxnSpPr>
            <a:endCxn id="122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238" name="Google Shape;1238;p95"/>
          <p:cNvCxnSpPr>
            <a:endCxn id="121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239" name="Google Shape;1239;p95"/>
          <p:cNvCxnSpPr>
            <a:endCxn id="122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3" name="Shape 1243"/>
        <p:cNvGrpSpPr/>
        <p:nvPr/>
      </p:nvGrpSpPr>
      <p:grpSpPr>
        <a:xfrm>
          <a:off x="0" y="0"/>
          <a:ext cx="0" cy="0"/>
          <a:chOff x="0" y="0"/>
          <a:chExt cx="0" cy="0"/>
        </a:xfrm>
      </p:grpSpPr>
      <p:sp>
        <p:nvSpPr>
          <p:cNvPr id="1244" name="Google Shape;1244;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245" name="Google Shape;1245;p9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single node could output a continuous regression value or binary classification (0 or 1).</a:t>
            </a:r>
            <a:endParaRPr sz="2900">
              <a:solidFill>
                <a:srgbClr val="434343"/>
              </a:solidFill>
              <a:latin typeface="Montserrat"/>
              <a:ea typeface="Montserrat"/>
              <a:cs typeface="Montserrat"/>
              <a:sym typeface="Montserrat"/>
            </a:endParaRPr>
          </a:p>
        </p:txBody>
      </p:sp>
      <p:pic>
        <p:nvPicPr>
          <p:cNvPr descr="watermark.jpg" id="1246" name="Google Shape;1246;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7" name="Google Shape;1247;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48" name="Google Shape;1248;p9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9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9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9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9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9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9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9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9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7" name="Google Shape;1257;p96"/>
          <p:cNvCxnSpPr>
            <a:stCxn id="1248" idx="6"/>
            <a:endCxn id="125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258" name="Google Shape;1258;p96"/>
          <p:cNvCxnSpPr>
            <a:endCxn id="125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259" name="Google Shape;1259;p96"/>
          <p:cNvCxnSpPr>
            <a:stCxn id="1251" idx="6"/>
            <a:endCxn id="125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260" name="Google Shape;1260;p96"/>
          <p:cNvCxnSpPr>
            <a:stCxn id="1251" idx="6"/>
            <a:endCxn id="125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261" name="Google Shape;1261;p96"/>
          <p:cNvCxnSpPr>
            <a:stCxn id="1251" idx="6"/>
            <a:endCxn id="125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262" name="Google Shape;1262;p96"/>
          <p:cNvCxnSpPr>
            <a:endCxn id="125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263" name="Google Shape;1263;p96"/>
          <p:cNvCxnSpPr>
            <a:endCxn id="125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264" name="Google Shape;1264;p96"/>
          <p:cNvCxnSpPr>
            <a:endCxn id="125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265" name="Google Shape;1265;p96"/>
          <p:cNvCxnSpPr>
            <a:stCxn id="1252" idx="6"/>
            <a:endCxn id="125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266" name="Google Shape;1266;p96"/>
          <p:cNvCxnSpPr>
            <a:stCxn id="1252" idx="6"/>
            <a:endCxn id="125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267" name="Google Shape;1267;p96"/>
          <p:cNvCxnSpPr>
            <a:endCxn id="125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268" name="Google Shape;1268;p96"/>
          <p:cNvCxnSpPr>
            <a:endCxn id="125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269" name="Google Shape;1269;p96"/>
          <p:cNvCxnSpPr>
            <a:endCxn id="125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270" name="Google Shape;1270;p96"/>
          <p:cNvCxnSpPr>
            <a:endCxn id="125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271" name="Google Shape;1271;p96"/>
          <p:cNvCxnSpPr>
            <a:endCxn id="125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5" name="Shape 1275"/>
        <p:cNvGrpSpPr/>
        <p:nvPr/>
      </p:nvGrpSpPr>
      <p:grpSpPr>
        <a:xfrm>
          <a:off x="0" y="0"/>
          <a:ext cx="0" cy="0"/>
          <a:chOff x="0" y="0"/>
          <a:chExt cx="0" cy="0"/>
        </a:xfrm>
      </p:grpSpPr>
      <p:sp>
        <p:nvSpPr>
          <p:cNvPr id="1276" name="Google Shape;1276;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277" name="Google Shape;1277;p9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expand this output layer to work for the case of multi-classification.</a:t>
            </a:r>
            <a:endParaRPr sz="2900">
              <a:solidFill>
                <a:srgbClr val="434343"/>
              </a:solidFill>
              <a:latin typeface="Montserrat"/>
              <a:ea typeface="Montserrat"/>
              <a:cs typeface="Montserrat"/>
              <a:sym typeface="Montserrat"/>
            </a:endParaRPr>
          </a:p>
        </p:txBody>
      </p:sp>
      <p:pic>
        <p:nvPicPr>
          <p:cNvPr descr="watermark.jpg" id="1278" name="Google Shape;1278;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9" name="Google Shape;1279;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80" name="Google Shape;1280;p9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9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9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9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9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9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9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9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9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9" name="Google Shape;1289;p97"/>
          <p:cNvCxnSpPr>
            <a:stCxn id="1280" idx="6"/>
            <a:endCxn id="1283"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290" name="Google Shape;1290;p97"/>
          <p:cNvCxnSpPr>
            <a:endCxn id="1284"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291" name="Google Shape;1291;p97"/>
          <p:cNvCxnSpPr>
            <a:stCxn id="1283" idx="6"/>
            <a:endCxn id="1286"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292" name="Google Shape;1292;p97"/>
          <p:cNvCxnSpPr>
            <a:stCxn id="1283" idx="6"/>
            <a:endCxn id="1285"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293" name="Google Shape;1293;p97"/>
          <p:cNvCxnSpPr>
            <a:stCxn id="1283" idx="6"/>
            <a:endCxn id="1287"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294" name="Google Shape;1294;p97"/>
          <p:cNvCxnSpPr>
            <a:endCxn id="1288"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295" name="Google Shape;1295;p97"/>
          <p:cNvCxnSpPr>
            <a:endCxn id="1288"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296" name="Google Shape;1296;p97"/>
          <p:cNvCxnSpPr>
            <a:endCxn id="1288"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297" name="Google Shape;1297;p97"/>
          <p:cNvCxnSpPr>
            <a:stCxn id="1284" idx="6"/>
            <a:endCxn id="1285"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298" name="Google Shape;1298;p97"/>
          <p:cNvCxnSpPr>
            <a:stCxn id="1284" idx="6"/>
            <a:endCxn id="1287"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299" name="Google Shape;1299;p97"/>
          <p:cNvCxnSpPr>
            <a:endCxn id="1286"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00" name="Google Shape;1300;p97"/>
          <p:cNvCxnSpPr>
            <a:endCxn id="1283"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01" name="Google Shape;1301;p97"/>
          <p:cNvCxnSpPr>
            <a:endCxn id="1284"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02" name="Google Shape;1302;p97"/>
          <p:cNvCxnSpPr>
            <a:endCxn id="1283"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03" name="Google Shape;1303;p97"/>
          <p:cNvCxnSpPr>
            <a:endCxn id="1284"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7" name="Shape 1307"/>
        <p:cNvGrpSpPr/>
        <p:nvPr/>
      </p:nvGrpSpPr>
      <p:grpSpPr>
        <a:xfrm>
          <a:off x="0" y="0"/>
          <a:ext cx="0" cy="0"/>
          <a:chOff x="0" y="0"/>
          <a:chExt cx="0" cy="0"/>
        </a:xfrm>
      </p:grpSpPr>
      <p:sp>
        <p:nvSpPr>
          <p:cNvPr id="1308" name="Google Shape;1308;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309" name="Google Shape;1309;p98"/>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310" name="Google Shape;1310;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1" name="Google Shape;1311;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12" name="Google Shape;1312;p98"/>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98"/>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98"/>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5" name="Google Shape;1315;p98"/>
          <p:cNvCxnSpPr>
            <a:stCxn id="1316" idx="6"/>
            <a:endCxn id="1313"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317" name="Google Shape;1317;p98"/>
          <p:cNvCxnSpPr>
            <a:stCxn id="1316" idx="6"/>
            <a:endCxn id="1312"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318" name="Google Shape;1318;p98"/>
          <p:cNvCxnSpPr>
            <a:stCxn id="1319" idx="5"/>
            <a:endCxn id="1314"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320" name="Google Shape;1320;p98"/>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321" name="Google Shape;1321;p98"/>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22" name="Google Shape;1322;p98"/>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323" name="Google Shape;1323;p98"/>
          <p:cNvCxnSpPr>
            <a:stCxn id="1324" idx="6"/>
            <a:endCxn id="1312"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325" name="Google Shape;1325;p98"/>
          <p:cNvCxnSpPr>
            <a:stCxn id="1326" idx="5"/>
            <a:endCxn id="1314"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327" name="Google Shape;1327;p98"/>
          <p:cNvCxnSpPr>
            <a:stCxn id="1324" idx="6"/>
            <a:endCxn id="1313"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319" name="Google Shape;1319;p98"/>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98"/>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98"/>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98"/>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98"/>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98"/>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98"/>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3" name="Google Shape;1333;p98"/>
          <p:cNvCxnSpPr>
            <a:stCxn id="1328" idx="6"/>
            <a:endCxn id="1331"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34" name="Google Shape;1334;p98"/>
          <p:cNvCxnSpPr>
            <a:endCxn id="1332"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35" name="Google Shape;1335;p98"/>
          <p:cNvCxnSpPr>
            <a:endCxn id="1331"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36" name="Google Shape;1336;p98"/>
          <p:cNvCxnSpPr>
            <a:endCxn id="1332"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37" name="Google Shape;1337;p98"/>
          <p:cNvCxnSpPr>
            <a:endCxn id="1331"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38" name="Google Shape;1338;p98"/>
          <p:cNvCxnSpPr>
            <a:endCxn id="1332"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339" name="Google Shape;1339;p98"/>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98"/>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341" name="Google Shape;1341;p98"/>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98"/>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98"/>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7" name="Shape 1347"/>
        <p:cNvGrpSpPr/>
        <p:nvPr/>
      </p:nvGrpSpPr>
      <p:grpSpPr>
        <a:xfrm>
          <a:off x="0" y="0"/>
          <a:ext cx="0" cy="0"/>
          <a:chOff x="0" y="0"/>
          <a:chExt cx="0" cy="0"/>
        </a:xfrm>
      </p:grpSpPr>
      <p:sp>
        <p:nvSpPr>
          <p:cNvPr id="1348" name="Google Shape;1348;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349" name="Google Shape;1349;p99"/>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350" name="Google Shape;1350;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1" name="Google Shape;1351;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52" name="Google Shape;1352;p99"/>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99"/>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99"/>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5" name="Google Shape;1355;p99"/>
          <p:cNvCxnSpPr>
            <a:stCxn id="1356" idx="6"/>
            <a:endCxn id="1353"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357" name="Google Shape;1357;p99"/>
          <p:cNvCxnSpPr>
            <a:stCxn id="1356" idx="6"/>
            <a:endCxn id="1352"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358" name="Google Shape;1358;p99"/>
          <p:cNvCxnSpPr>
            <a:stCxn id="1359" idx="5"/>
            <a:endCxn id="1354"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360" name="Google Shape;1360;p99"/>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361" name="Google Shape;1361;p99"/>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62" name="Google Shape;1362;p99"/>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363" name="Google Shape;1363;p99"/>
          <p:cNvCxnSpPr>
            <a:stCxn id="1364" idx="6"/>
            <a:endCxn id="1352"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365" name="Google Shape;1365;p99"/>
          <p:cNvCxnSpPr>
            <a:stCxn id="1366" idx="5"/>
            <a:endCxn id="1354"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367" name="Google Shape;1367;p99"/>
          <p:cNvCxnSpPr>
            <a:stCxn id="1364" idx="6"/>
            <a:endCxn id="1353"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359" name="Google Shape;1359;p99"/>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99"/>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99"/>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99"/>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99"/>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99"/>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99"/>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3" name="Google Shape;1373;p99"/>
          <p:cNvCxnSpPr>
            <a:stCxn id="1368" idx="6"/>
            <a:endCxn id="1371"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74" name="Google Shape;1374;p99"/>
          <p:cNvCxnSpPr>
            <a:endCxn id="1372"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75" name="Google Shape;1375;p99"/>
          <p:cNvCxnSpPr>
            <a:endCxn id="1371"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76" name="Google Shape;1376;p99"/>
          <p:cNvCxnSpPr>
            <a:endCxn id="1372"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77" name="Google Shape;1377;p99"/>
          <p:cNvCxnSpPr>
            <a:endCxn id="1371"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78" name="Google Shape;1378;p99"/>
          <p:cNvCxnSpPr>
            <a:endCxn id="1372"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379" name="Google Shape;1379;p99"/>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99"/>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381" name="Google Shape;1381;p99"/>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99"/>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99"/>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99"/>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385" name="Google Shape;1385;p99"/>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386" name="Google Shape;1386;p99"/>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0" name="Shape 1390"/>
        <p:cNvGrpSpPr/>
        <p:nvPr/>
      </p:nvGrpSpPr>
      <p:grpSpPr>
        <a:xfrm>
          <a:off x="0" y="0"/>
          <a:ext cx="0" cy="0"/>
          <a:chOff x="0" y="0"/>
          <a:chExt cx="0" cy="0"/>
        </a:xfrm>
      </p:grpSpPr>
      <p:sp>
        <p:nvSpPr>
          <p:cNvPr id="1391" name="Google Shape;1391;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92" name="Google Shape;1392;p10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will need to organize categories for this output layer.</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can’t just have categories like “red”, “blue”, “green”, etc...</a:t>
            </a:r>
            <a:endParaRPr sz="3000">
              <a:solidFill>
                <a:srgbClr val="434343"/>
              </a:solidFill>
              <a:latin typeface="Montserrat"/>
              <a:ea typeface="Montserrat"/>
              <a:cs typeface="Montserrat"/>
              <a:sym typeface="Montserrat"/>
            </a:endParaRPr>
          </a:p>
        </p:txBody>
      </p:sp>
      <p:pic>
        <p:nvPicPr>
          <p:cNvPr descr="watermark.jpg" id="1393" name="Google Shape;1393;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4" name="Google Shape;1394;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8" name="Shape 1398"/>
        <p:cNvGrpSpPr/>
        <p:nvPr/>
      </p:nvGrpSpPr>
      <p:grpSpPr>
        <a:xfrm>
          <a:off x="0" y="0"/>
          <a:ext cx="0" cy="0"/>
          <a:chOff x="0" y="0"/>
          <a:chExt cx="0" cy="0"/>
        </a:xfrm>
      </p:grpSpPr>
      <p:sp>
        <p:nvSpPr>
          <p:cNvPr id="1399" name="Google Shape;1399;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00" name="Google Shape;1400;p101"/>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Instead we use </a:t>
            </a:r>
            <a:r>
              <a:rPr b="1" lang="en" sz="3000">
                <a:solidFill>
                  <a:srgbClr val="434343"/>
                </a:solidFill>
                <a:latin typeface="Montserrat"/>
                <a:ea typeface="Montserrat"/>
                <a:cs typeface="Montserrat"/>
                <a:sym typeface="Montserrat"/>
              </a:rPr>
              <a:t>one-hot encoding</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what this looks like for mutually exclusive classes.</a:t>
            </a:r>
            <a:endParaRPr sz="3000">
              <a:solidFill>
                <a:srgbClr val="434343"/>
              </a:solidFill>
              <a:latin typeface="Montserrat"/>
              <a:ea typeface="Montserrat"/>
              <a:cs typeface="Montserrat"/>
              <a:sym typeface="Montserrat"/>
            </a:endParaRPr>
          </a:p>
        </p:txBody>
      </p:sp>
      <p:pic>
        <p:nvPicPr>
          <p:cNvPr descr="watermark.jpg" id="1401" name="Google Shape;1401;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2" name="Google Shape;1402;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whole idea behind deep learning is to have computers artificially mimic biological natural intelligence, we should probably build a general understanding of how biological neurons work!</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6" name="Shape 1406"/>
        <p:cNvGrpSpPr/>
        <p:nvPr/>
      </p:nvGrpSpPr>
      <p:grpSpPr>
        <a:xfrm>
          <a:off x="0" y="0"/>
          <a:ext cx="0" cy="0"/>
          <a:chOff x="0" y="0"/>
          <a:chExt cx="0" cy="0"/>
        </a:xfrm>
      </p:grpSpPr>
      <p:sp>
        <p:nvSpPr>
          <p:cNvPr id="1407" name="Google Shape;1407;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08" name="Google Shape;1408;p102"/>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409" name="Google Shape;1409;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0" name="Google Shape;1410;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411" name="Google Shape;1411;p102"/>
          <p:cNvGraphicFramePr/>
          <p:nvPr/>
        </p:nvGraphicFramePr>
        <p:xfrm>
          <a:off x="152400" y="2172350"/>
          <a:ext cx="3000000" cy="3000000"/>
        </p:xfrm>
        <a:graphic>
          <a:graphicData uri="http://schemas.openxmlformats.org/drawingml/2006/table">
            <a:tbl>
              <a:tblPr>
                <a:noFill/>
                <a:tableStyleId>{0874B256-2A1F-4DF4-970D-762CE7ACFDED}</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sp>
        <p:nvSpPr>
          <p:cNvPr id="1412" name="Google Shape;1412;p102"/>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6" name="Shape 1416"/>
        <p:cNvGrpSpPr/>
        <p:nvPr/>
      </p:nvGrpSpPr>
      <p:grpSpPr>
        <a:xfrm>
          <a:off x="0" y="0"/>
          <a:ext cx="0" cy="0"/>
          <a:chOff x="0" y="0"/>
          <a:chExt cx="0" cy="0"/>
        </a:xfrm>
      </p:grpSpPr>
      <p:sp>
        <p:nvSpPr>
          <p:cNvPr id="1417" name="Google Shape;1417;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18" name="Google Shape;1418;p103"/>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419" name="Google Shape;1419;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0" name="Google Shape;1420;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21" name="Google Shape;1421;p103"/>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422" name="Google Shape;1422;p103"/>
          <p:cNvGraphicFramePr/>
          <p:nvPr/>
        </p:nvGraphicFramePr>
        <p:xfrm>
          <a:off x="4335100" y="1894900"/>
          <a:ext cx="3000000" cy="3000000"/>
        </p:xfrm>
        <a:graphic>
          <a:graphicData uri="http://schemas.openxmlformats.org/drawingml/2006/table">
            <a:tbl>
              <a:tblPr>
                <a:noFill/>
                <a:tableStyleId>{0874B256-2A1F-4DF4-970D-762CE7ACFDED}</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BLUE</a:t>
                      </a:r>
                      <a:endParaRPr b="1">
                        <a:solidFill>
                          <a:schemeClr val="dk1"/>
                        </a:solidFill>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423" name="Google Shape;1423;p103"/>
          <p:cNvGraphicFramePr/>
          <p:nvPr/>
        </p:nvGraphicFramePr>
        <p:xfrm>
          <a:off x="152400" y="2172350"/>
          <a:ext cx="3000000" cy="3000000"/>
        </p:xfrm>
        <a:graphic>
          <a:graphicData uri="http://schemas.openxmlformats.org/drawingml/2006/table">
            <a:tbl>
              <a:tblPr>
                <a:noFill/>
                <a:tableStyleId>{0874B256-2A1F-4DF4-970D-762CE7ACFDED}</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cxnSp>
        <p:nvCxnSpPr>
          <p:cNvPr id="1424" name="Google Shape;1424;p103"/>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8" name="Shape 1428"/>
        <p:cNvGrpSpPr/>
        <p:nvPr/>
      </p:nvGrpSpPr>
      <p:grpSpPr>
        <a:xfrm>
          <a:off x="0" y="0"/>
          <a:ext cx="0" cy="0"/>
          <a:chOff x="0" y="0"/>
          <a:chExt cx="0" cy="0"/>
        </a:xfrm>
      </p:grpSpPr>
      <p:sp>
        <p:nvSpPr>
          <p:cNvPr id="1429" name="Google Shape;1429;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30" name="Google Shape;1430;p104"/>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p:txBody>
      </p:sp>
      <p:pic>
        <p:nvPicPr>
          <p:cNvPr descr="watermark.jpg" id="1431" name="Google Shape;1431;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32" name="Google Shape;1432;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33" name="Google Shape;1433;p104"/>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434" name="Google Shape;1434;p104"/>
          <p:cNvGraphicFramePr/>
          <p:nvPr/>
        </p:nvGraphicFramePr>
        <p:xfrm>
          <a:off x="4335100" y="1894900"/>
          <a:ext cx="3000000" cy="3000000"/>
        </p:xfrm>
        <a:graphic>
          <a:graphicData uri="http://schemas.openxmlformats.org/drawingml/2006/table">
            <a:tbl>
              <a:tblPr>
                <a:noFill/>
                <a:tableStyleId>{0874B256-2A1F-4DF4-970D-762CE7ACFDED}</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C</a:t>
                      </a:r>
                      <a:endParaRPr b="1">
                        <a:solidFill>
                          <a:schemeClr val="dk1"/>
                        </a:solidFill>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435" name="Google Shape;1435;p104"/>
          <p:cNvGraphicFramePr/>
          <p:nvPr/>
        </p:nvGraphicFramePr>
        <p:xfrm>
          <a:off x="152400" y="2172350"/>
          <a:ext cx="3000000" cy="3000000"/>
        </p:xfrm>
        <a:graphic>
          <a:graphicData uri="http://schemas.openxmlformats.org/drawingml/2006/table">
            <a:tbl>
              <a:tblPr>
                <a:noFill/>
                <a:tableStyleId>{0874B256-2A1F-4DF4-970D-762CE7ACFDED}</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C,B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r>
            </a:tbl>
          </a:graphicData>
        </a:graphic>
      </p:graphicFrame>
      <p:cxnSp>
        <p:nvCxnSpPr>
          <p:cNvPr id="1436" name="Google Shape;1436;p104"/>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0" name="Shape 1440"/>
        <p:cNvGrpSpPr/>
        <p:nvPr/>
      </p:nvGrpSpPr>
      <p:grpSpPr>
        <a:xfrm>
          <a:off x="0" y="0"/>
          <a:ext cx="0" cy="0"/>
          <a:chOff x="0" y="0"/>
          <a:chExt cx="0" cy="0"/>
        </a:xfrm>
      </p:grpSpPr>
      <p:sp>
        <p:nvSpPr>
          <p:cNvPr id="1441" name="Google Shape;1441;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42" name="Google Shape;1442;p10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have our data correctly organized, we just need to choose the correct classification activation function that the last output layer should have.</a:t>
            </a:r>
            <a:endParaRPr sz="3000">
              <a:solidFill>
                <a:srgbClr val="434343"/>
              </a:solidFill>
              <a:latin typeface="Montserrat"/>
              <a:ea typeface="Montserrat"/>
              <a:cs typeface="Montserrat"/>
              <a:sym typeface="Montserrat"/>
            </a:endParaRPr>
          </a:p>
        </p:txBody>
      </p:sp>
      <p:pic>
        <p:nvPicPr>
          <p:cNvPr descr="watermark.jpg" id="1443" name="Google Shape;1443;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4" name="Google Shape;1444;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8" name="Shape 1448"/>
        <p:cNvGrpSpPr/>
        <p:nvPr/>
      </p:nvGrpSpPr>
      <p:grpSpPr>
        <a:xfrm>
          <a:off x="0" y="0"/>
          <a:ext cx="0" cy="0"/>
          <a:chOff x="0" y="0"/>
          <a:chExt cx="0" cy="0"/>
        </a:xfrm>
      </p:grpSpPr>
      <p:sp>
        <p:nvSpPr>
          <p:cNvPr id="1449" name="Google Shape;1449;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50" name="Google Shape;1450;p10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neuron will output a value between 0 and 1, indicating the probability of having that class assigned to it.</a:t>
            </a:r>
            <a:endParaRPr sz="3000">
              <a:solidFill>
                <a:srgbClr val="434343"/>
              </a:solidFill>
              <a:latin typeface="Montserrat"/>
              <a:ea typeface="Montserrat"/>
              <a:cs typeface="Montserrat"/>
              <a:sym typeface="Montserrat"/>
            </a:endParaRPr>
          </a:p>
        </p:txBody>
      </p:sp>
      <p:pic>
        <p:nvPicPr>
          <p:cNvPr descr="watermark.jpg" id="1451" name="Google Shape;1451;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2" name="Google Shape;1452;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6" name="Shape 1456"/>
        <p:cNvGrpSpPr/>
        <p:nvPr/>
      </p:nvGrpSpPr>
      <p:grpSpPr>
        <a:xfrm>
          <a:off x="0" y="0"/>
          <a:ext cx="0" cy="0"/>
          <a:chOff x="0" y="0"/>
          <a:chExt cx="0" cy="0"/>
        </a:xfrm>
      </p:grpSpPr>
      <p:sp>
        <p:nvSpPr>
          <p:cNvPr id="1457" name="Google Shape;1457;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58" name="Google Shape;1458;p107"/>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459" name="Google Shape;1459;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0" name="Google Shape;1460;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61" name="Google Shape;1461;p107"/>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07"/>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07"/>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4" name="Google Shape;1464;p107"/>
          <p:cNvCxnSpPr>
            <a:stCxn id="1465" idx="6"/>
            <a:endCxn id="1462"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66" name="Google Shape;1466;p107"/>
          <p:cNvCxnSpPr>
            <a:stCxn id="1465" idx="6"/>
            <a:endCxn id="1461"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67" name="Google Shape;1467;p107"/>
          <p:cNvCxnSpPr>
            <a:stCxn id="1468" idx="5"/>
            <a:endCxn id="1463"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69" name="Google Shape;1469;p107"/>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70" name="Google Shape;1470;p107"/>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71" name="Google Shape;1471;p107"/>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72" name="Google Shape;1472;p107"/>
          <p:cNvCxnSpPr>
            <a:stCxn id="1473" idx="6"/>
            <a:endCxn id="1461"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74" name="Google Shape;1474;p107"/>
          <p:cNvCxnSpPr>
            <a:stCxn id="1475" idx="5"/>
            <a:endCxn id="1463"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76" name="Google Shape;1476;p107"/>
          <p:cNvCxnSpPr>
            <a:stCxn id="1473" idx="6"/>
            <a:endCxn id="1462"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68" name="Google Shape;1468;p107"/>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07"/>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07"/>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07"/>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07"/>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07"/>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07"/>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2" name="Google Shape;1482;p107"/>
          <p:cNvCxnSpPr>
            <a:stCxn id="1477" idx="6"/>
            <a:endCxn id="1480"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83" name="Google Shape;1483;p107"/>
          <p:cNvCxnSpPr>
            <a:endCxn id="1481"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84" name="Google Shape;1484;p107"/>
          <p:cNvCxnSpPr>
            <a:endCxn id="1480"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85" name="Google Shape;1485;p107"/>
          <p:cNvCxnSpPr>
            <a:endCxn id="1481"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86" name="Google Shape;1486;p107"/>
          <p:cNvCxnSpPr>
            <a:endCxn id="1480"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87" name="Google Shape;1487;p107"/>
          <p:cNvCxnSpPr>
            <a:endCxn id="1481"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88" name="Google Shape;1488;p107"/>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07"/>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90" name="Google Shape;1490;p107"/>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07"/>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07"/>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07"/>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494" name="Google Shape;1494;p107"/>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495" name="Google Shape;1495;p107"/>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9" name="Shape 1499"/>
        <p:cNvGrpSpPr/>
        <p:nvPr/>
      </p:nvGrpSpPr>
      <p:grpSpPr>
        <a:xfrm>
          <a:off x="0" y="0"/>
          <a:ext cx="0" cy="0"/>
          <a:chOff x="0" y="0"/>
          <a:chExt cx="0" cy="0"/>
        </a:xfrm>
      </p:grpSpPr>
      <p:sp>
        <p:nvSpPr>
          <p:cNvPr id="1500" name="Google Shape;1500;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01" name="Google Shape;1501;p108"/>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02" name="Google Shape;1502;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3" name="Google Shape;1503;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04" name="Google Shape;1504;p108"/>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08"/>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08"/>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7" name="Google Shape;1507;p108"/>
          <p:cNvCxnSpPr>
            <a:stCxn id="1508" idx="6"/>
            <a:endCxn id="1505"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09" name="Google Shape;1509;p108"/>
          <p:cNvCxnSpPr>
            <a:stCxn id="1508" idx="6"/>
            <a:endCxn id="1504"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10" name="Google Shape;1510;p108"/>
          <p:cNvCxnSpPr>
            <a:stCxn id="1511" idx="5"/>
            <a:endCxn id="1506"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12" name="Google Shape;1512;p108"/>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13" name="Google Shape;1513;p108"/>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14" name="Google Shape;1514;p108"/>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15" name="Google Shape;1515;p108"/>
          <p:cNvCxnSpPr>
            <a:stCxn id="1516" idx="6"/>
            <a:endCxn id="1504"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17" name="Google Shape;1517;p108"/>
          <p:cNvCxnSpPr>
            <a:stCxn id="1518" idx="5"/>
            <a:endCxn id="1506"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19" name="Google Shape;1519;p108"/>
          <p:cNvCxnSpPr>
            <a:stCxn id="1516" idx="6"/>
            <a:endCxn id="1505"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11" name="Google Shape;1511;p108"/>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08"/>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08"/>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08"/>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08"/>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08"/>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08"/>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25" name="Google Shape;1525;p108"/>
          <p:cNvCxnSpPr>
            <a:stCxn id="1520" idx="6"/>
            <a:endCxn id="1523"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26" name="Google Shape;1526;p108"/>
          <p:cNvCxnSpPr>
            <a:endCxn id="1524"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27" name="Google Shape;1527;p108"/>
          <p:cNvCxnSpPr>
            <a:endCxn id="1523"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28" name="Google Shape;1528;p108"/>
          <p:cNvCxnSpPr>
            <a:endCxn id="1524"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29" name="Google Shape;1529;p108"/>
          <p:cNvCxnSpPr>
            <a:endCxn id="1523"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30" name="Google Shape;1530;p108"/>
          <p:cNvCxnSpPr>
            <a:endCxn id="1524"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31" name="Google Shape;1531;p108"/>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08"/>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33" name="Google Shape;1533;p108"/>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08"/>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08"/>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08"/>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37" name="Google Shape;1537;p108"/>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538" name="Google Shape;1538;p108"/>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539" name="Google Shape;1539;p108"/>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40" name="Google Shape;1540;p108"/>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41" name="Google Shape;1541;p108"/>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542" name="Google Shape;1542;p108"/>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43" name="Google Shape;1543;p108"/>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44" name="Google Shape;1544;p108"/>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545" name="Google Shape;1545;p108"/>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46" name="Google Shape;1546;p108"/>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47" name="Google Shape;1547;p108"/>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548" name="Google Shape;1548;p108"/>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08"/>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08"/>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08"/>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552" name="Google Shape;1552;p108"/>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
        <p:nvSpPr>
          <p:cNvPr id="1553" name="Google Shape;1553;p108"/>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0.3</a:t>
            </a:r>
            <a:endParaRPr>
              <a:solidFill>
                <a:srgbClr val="434343"/>
              </a:solidFill>
              <a:latin typeface="Montserrat"/>
              <a:ea typeface="Montserrat"/>
              <a:cs typeface="Montserrat"/>
              <a:sym typeface="Montserrat"/>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7" name="Shape 1557"/>
        <p:cNvGrpSpPr/>
        <p:nvPr/>
      </p:nvGrpSpPr>
      <p:grpSpPr>
        <a:xfrm>
          <a:off x="0" y="0"/>
          <a:ext cx="0" cy="0"/>
          <a:chOff x="0" y="0"/>
          <a:chExt cx="0" cy="0"/>
        </a:xfrm>
      </p:grpSpPr>
      <p:sp>
        <p:nvSpPr>
          <p:cNvPr id="1558" name="Google Shape;1558;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59" name="Google Shape;1559;p109"/>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60" name="Google Shape;1560;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1" name="Google Shape;1561;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62" name="Google Shape;1562;p109"/>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09"/>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09"/>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5" name="Google Shape;1565;p109"/>
          <p:cNvCxnSpPr>
            <a:stCxn id="1566" idx="6"/>
            <a:endCxn id="1563"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67" name="Google Shape;1567;p109"/>
          <p:cNvCxnSpPr>
            <a:stCxn id="1566" idx="6"/>
            <a:endCxn id="1562"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68" name="Google Shape;1568;p109"/>
          <p:cNvCxnSpPr>
            <a:stCxn id="1569" idx="5"/>
            <a:endCxn id="1564"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70" name="Google Shape;1570;p109"/>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71" name="Google Shape;1571;p109"/>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72" name="Google Shape;1572;p109"/>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73" name="Google Shape;1573;p109"/>
          <p:cNvCxnSpPr>
            <a:stCxn id="1574" idx="6"/>
            <a:endCxn id="1562"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75" name="Google Shape;1575;p109"/>
          <p:cNvCxnSpPr>
            <a:stCxn id="1576" idx="5"/>
            <a:endCxn id="1564"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77" name="Google Shape;1577;p109"/>
          <p:cNvCxnSpPr>
            <a:stCxn id="1574" idx="6"/>
            <a:endCxn id="1563"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69" name="Google Shape;1569;p109"/>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09"/>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09"/>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09"/>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09"/>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09"/>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09"/>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3" name="Google Shape;1583;p109"/>
          <p:cNvCxnSpPr>
            <a:stCxn id="1578" idx="6"/>
            <a:endCxn id="1581"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84" name="Google Shape;1584;p109"/>
          <p:cNvCxnSpPr>
            <a:endCxn id="1582"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85" name="Google Shape;1585;p109"/>
          <p:cNvCxnSpPr>
            <a:endCxn id="1581"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86" name="Google Shape;1586;p109"/>
          <p:cNvCxnSpPr>
            <a:endCxn id="1582"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87" name="Google Shape;1587;p109"/>
          <p:cNvCxnSpPr>
            <a:endCxn id="1581"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88" name="Google Shape;1588;p109"/>
          <p:cNvCxnSpPr>
            <a:endCxn id="1582"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89" name="Google Shape;1589;p109"/>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09"/>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91" name="Google Shape;1591;p109"/>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09"/>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09"/>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09"/>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95" name="Google Shape;1595;p109"/>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596" name="Google Shape;1596;p109"/>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597" name="Google Shape;1597;p109"/>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98" name="Google Shape;1598;p109"/>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99" name="Google Shape;1599;p109"/>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00" name="Google Shape;1600;p109"/>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01" name="Google Shape;1601;p109"/>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02" name="Google Shape;1602;p109"/>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03" name="Google Shape;1603;p109"/>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04" name="Google Shape;1604;p109"/>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05" name="Google Shape;1605;p109"/>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606" name="Google Shape;1606;p109"/>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09"/>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09"/>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09"/>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610" name="Google Shape;1610;p109"/>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0.6</a:t>
            </a:r>
            <a:endParaRPr>
              <a:solidFill>
                <a:srgbClr val="434343"/>
              </a:solidFill>
              <a:latin typeface="Montserrat"/>
              <a:ea typeface="Montserrat"/>
              <a:cs typeface="Montserrat"/>
              <a:sym typeface="Montserrat"/>
            </a:endParaRPr>
          </a:p>
        </p:txBody>
      </p:sp>
      <p:sp>
        <p:nvSpPr>
          <p:cNvPr id="1611" name="Google Shape;1611;p109"/>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5" name="Shape 1615"/>
        <p:cNvGrpSpPr/>
        <p:nvPr/>
      </p:nvGrpSpPr>
      <p:grpSpPr>
        <a:xfrm>
          <a:off x="0" y="0"/>
          <a:ext cx="0" cy="0"/>
          <a:chOff x="0" y="0"/>
          <a:chExt cx="0" cy="0"/>
        </a:xfrm>
      </p:grpSpPr>
      <p:sp>
        <p:nvSpPr>
          <p:cNvPr id="1616" name="Google Shape;1616;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17" name="Google Shape;1617;p11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allows each neuron to output independent of the other classes, allowing for a single data point fed into the function to have multiple classes assigned to it.</a:t>
            </a:r>
            <a:endParaRPr sz="3000">
              <a:solidFill>
                <a:srgbClr val="434343"/>
              </a:solidFill>
              <a:latin typeface="Montserrat"/>
              <a:ea typeface="Montserrat"/>
              <a:cs typeface="Montserrat"/>
              <a:sym typeface="Montserrat"/>
            </a:endParaRPr>
          </a:p>
        </p:txBody>
      </p:sp>
      <p:pic>
        <p:nvPicPr>
          <p:cNvPr descr="watermark.jpg" id="1618" name="Google Shape;1618;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9" name="Google Shape;1619;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3" name="Shape 1623"/>
        <p:cNvGrpSpPr/>
        <p:nvPr/>
      </p:nvGrpSpPr>
      <p:grpSpPr>
        <a:xfrm>
          <a:off x="0" y="0"/>
          <a:ext cx="0" cy="0"/>
          <a:chOff x="0" y="0"/>
          <a:chExt cx="0" cy="0"/>
        </a:xfrm>
      </p:grpSpPr>
      <p:sp>
        <p:nvSpPr>
          <p:cNvPr id="1624" name="Google Shape;1624;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25" name="Google Shape;1625;p11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do we do when each data point can only have a single class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the </a:t>
            </a:r>
            <a:r>
              <a:rPr b="1" lang="en" sz="3000">
                <a:solidFill>
                  <a:srgbClr val="434343"/>
                </a:solidFill>
                <a:latin typeface="Montserrat"/>
                <a:ea typeface="Montserrat"/>
                <a:cs typeface="Montserrat"/>
                <a:sym typeface="Montserrat"/>
              </a:rPr>
              <a:t>softmax function</a:t>
            </a:r>
            <a:r>
              <a:rPr lang="en" sz="3000">
                <a:solidFill>
                  <a:srgbClr val="434343"/>
                </a:solidFill>
                <a:latin typeface="Montserrat"/>
                <a:ea typeface="Montserrat"/>
                <a:cs typeface="Montserrat"/>
                <a:sym typeface="Montserrat"/>
              </a:rPr>
              <a:t> for this!</a:t>
            </a:r>
            <a:endParaRPr sz="3000">
              <a:solidFill>
                <a:srgbClr val="434343"/>
              </a:solidFill>
              <a:latin typeface="Montserrat"/>
              <a:ea typeface="Montserrat"/>
              <a:cs typeface="Montserrat"/>
              <a:sym typeface="Montserrat"/>
            </a:endParaRPr>
          </a:p>
        </p:txBody>
      </p:sp>
      <p:pic>
        <p:nvPicPr>
          <p:cNvPr descr="watermark.jpg" id="1626" name="Google Shape;1626;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27" name="Google Shape;1627;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