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26" r:id="rId45"/>
    <p:sldId id="300" r:id="rId46"/>
    <p:sldId id="301" r:id="rId47"/>
    <p:sldId id="327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288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425" y="194629"/>
            <a:ext cx="8691549" cy="652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 u="sng">
                <a:solidFill>
                  <a:srgbClr val="0000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5495" y="1195940"/>
            <a:ext cx="8487410" cy="4580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74" Type="http://schemas.openxmlformats.org/officeDocument/2006/relationships/image" Target="../media/image7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61" Type="http://schemas.openxmlformats.org/officeDocument/2006/relationships/image" Target="../media/image6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tatweb.stanford.edu/~jhf/ftp/dm-stat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lectures.net/mlas06_mitchell_it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videolectures.net/mlas06_mitchell_it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" Type="http://schemas.openxmlformats.org/officeDocument/2006/relationships/image" Target="../media/image118.png"/><Relationship Id="rId21" Type="http://schemas.openxmlformats.org/officeDocument/2006/relationships/image" Target="../media/image136.png"/><Relationship Id="rId34" Type="http://schemas.openxmlformats.org/officeDocument/2006/relationships/image" Target="../media/image149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8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6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5.png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image" Target="../media/image118.png"/><Relationship Id="rId21" Type="http://schemas.openxmlformats.org/officeDocument/2006/relationships/image" Target="../media/image159.png"/><Relationship Id="rId34" Type="http://schemas.openxmlformats.org/officeDocument/2006/relationships/image" Target="../media/image163.png"/><Relationship Id="rId7" Type="http://schemas.openxmlformats.org/officeDocument/2006/relationships/image" Target="../media/image153.png"/><Relationship Id="rId12" Type="http://schemas.openxmlformats.org/officeDocument/2006/relationships/image" Target="../media/image130.png"/><Relationship Id="rId17" Type="http://schemas.openxmlformats.org/officeDocument/2006/relationships/image" Target="../media/image158.png"/><Relationship Id="rId25" Type="http://schemas.openxmlformats.org/officeDocument/2006/relationships/image" Target="../media/image139.png"/><Relationship Id="rId33" Type="http://schemas.openxmlformats.org/officeDocument/2006/relationships/image" Target="../media/image138.png"/><Relationship Id="rId2" Type="http://schemas.openxmlformats.org/officeDocument/2006/relationships/image" Target="../media/image117.png"/><Relationship Id="rId16" Type="http://schemas.openxmlformats.org/officeDocument/2006/relationships/image" Target="../media/image132.png"/><Relationship Id="rId20" Type="http://schemas.openxmlformats.org/officeDocument/2006/relationships/image" Target="../media/image135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48.png"/><Relationship Id="rId37" Type="http://schemas.openxmlformats.org/officeDocument/2006/relationships/image" Target="../media/image165.png"/><Relationship Id="rId5" Type="http://schemas.openxmlformats.org/officeDocument/2006/relationships/image" Target="../media/image120.png"/><Relationship Id="rId15" Type="http://schemas.openxmlformats.org/officeDocument/2006/relationships/image" Target="../media/image157.png"/><Relationship Id="rId23" Type="http://schemas.openxmlformats.org/officeDocument/2006/relationships/image" Target="../media/image160.png"/><Relationship Id="rId28" Type="http://schemas.openxmlformats.org/officeDocument/2006/relationships/image" Target="../media/image141.png"/><Relationship Id="rId36" Type="http://schemas.openxmlformats.org/officeDocument/2006/relationships/image" Target="../media/image150.png"/><Relationship Id="rId10" Type="http://schemas.openxmlformats.org/officeDocument/2006/relationships/image" Target="../media/image123.png"/><Relationship Id="rId19" Type="http://schemas.openxmlformats.org/officeDocument/2006/relationships/image" Target="../media/image136.png"/><Relationship Id="rId31" Type="http://schemas.openxmlformats.org/officeDocument/2006/relationships/image" Target="../media/image162.png"/><Relationship Id="rId4" Type="http://schemas.openxmlformats.org/officeDocument/2006/relationships/image" Target="../media/image119.png"/><Relationship Id="rId9" Type="http://schemas.openxmlformats.org/officeDocument/2006/relationships/image" Target="../media/image125.png"/><Relationship Id="rId14" Type="http://schemas.openxmlformats.org/officeDocument/2006/relationships/image" Target="../media/image156.png"/><Relationship Id="rId22" Type="http://schemas.openxmlformats.org/officeDocument/2006/relationships/image" Target="../media/image147.png"/><Relationship Id="rId27" Type="http://schemas.openxmlformats.org/officeDocument/2006/relationships/image" Target="../media/image140.png"/><Relationship Id="rId30" Type="http://schemas.openxmlformats.org/officeDocument/2006/relationships/image" Target="../media/image161.png"/><Relationship Id="rId35" Type="http://schemas.openxmlformats.org/officeDocument/2006/relationships/image" Target="../media/image1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5.png"/><Relationship Id="rId18" Type="http://schemas.openxmlformats.org/officeDocument/2006/relationships/image" Target="../media/image133.png"/><Relationship Id="rId26" Type="http://schemas.openxmlformats.org/officeDocument/2006/relationships/image" Target="../media/image137.png"/><Relationship Id="rId3" Type="http://schemas.openxmlformats.org/officeDocument/2006/relationships/image" Target="../media/image118.png"/><Relationship Id="rId21" Type="http://schemas.openxmlformats.org/officeDocument/2006/relationships/image" Target="../media/image159.png"/><Relationship Id="rId34" Type="http://schemas.openxmlformats.org/officeDocument/2006/relationships/image" Target="../media/image163.png"/><Relationship Id="rId7" Type="http://schemas.openxmlformats.org/officeDocument/2006/relationships/image" Target="../media/image153.png"/><Relationship Id="rId12" Type="http://schemas.openxmlformats.org/officeDocument/2006/relationships/image" Target="../media/image130.png"/><Relationship Id="rId17" Type="http://schemas.openxmlformats.org/officeDocument/2006/relationships/image" Target="../media/image158.png"/><Relationship Id="rId25" Type="http://schemas.openxmlformats.org/officeDocument/2006/relationships/image" Target="../media/image139.png"/><Relationship Id="rId33" Type="http://schemas.openxmlformats.org/officeDocument/2006/relationships/image" Target="../media/image138.png"/><Relationship Id="rId2" Type="http://schemas.openxmlformats.org/officeDocument/2006/relationships/image" Target="../media/image117.png"/><Relationship Id="rId16" Type="http://schemas.openxmlformats.org/officeDocument/2006/relationships/image" Target="../media/image132.png"/><Relationship Id="rId20" Type="http://schemas.openxmlformats.org/officeDocument/2006/relationships/image" Target="../media/image135.png"/><Relationship Id="rId29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48.png"/><Relationship Id="rId37" Type="http://schemas.openxmlformats.org/officeDocument/2006/relationships/image" Target="../media/image165.png"/><Relationship Id="rId5" Type="http://schemas.openxmlformats.org/officeDocument/2006/relationships/image" Target="../media/image120.png"/><Relationship Id="rId15" Type="http://schemas.openxmlformats.org/officeDocument/2006/relationships/image" Target="../media/image157.png"/><Relationship Id="rId23" Type="http://schemas.openxmlformats.org/officeDocument/2006/relationships/image" Target="../media/image160.png"/><Relationship Id="rId28" Type="http://schemas.openxmlformats.org/officeDocument/2006/relationships/image" Target="../media/image141.png"/><Relationship Id="rId36" Type="http://schemas.openxmlformats.org/officeDocument/2006/relationships/image" Target="../media/image150.png"/><Relationship Id="rId10" Type="http://schemas.openxmlformats.org/officeDocument/2006/relationships/image" Target="../media/image123.png"/><Relationship Id="rId19" Type="http://schemas.openxmlformats.org/officeDocument/2006/relationships/image" Target="../media/image136.png"/><Relationship Id="rId31" Type="http://schemas.openxmlformats.org/officeDocument/2006/relationships/image" Target="../media/image162.png"/><Relationship Id="rId4" Type="http://schemas.openxmlformats.org/officeDocument/2006/relationships/image" Target="../media/image119.png"/><Relationship Id="rId9" Type="http://schemas.openxmlformats.org/officeDocument/2006/relationships/image" Target="../media/image125.png"/><Relationship Id="rId14" Type="http://schemas.openxmlformats.org/officeDocument/2006/relationships/image" Target="../media/image156.png"/><Relationship Id="rId22" Type="http://schemas.openxmlformats.org/officeDocument/2006/relationships/image" Target="../media/image147.png"/><Relationship Id="rId27" Type="http://schemas.openxmlformats.org/officeDocument/2006/relationships/image" Target="../media/image140.png"/><Relationship Id="rId30" Type="http://schemas.openxmlformats.org/officeDocument/2006/relationships/image" Target="../media/image161.png"/><Relationship Id="rId35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26" Type="http://schemas.openxmlformats.org/officeDocument/2006/relationships/image" Target="../media/image190.png"/><Relationship Id="rId3" Type="http://schemas.openxmlformats.org/officeDocument/2006/relationships/image" Target="../media/image167.png"/><Relationship Id="rId21" Type="http://schemas.openxmlformats.org/officeDocument/2006/relationships/image" Target="../media/image185.png"/><Relationship Id="rId34" Type="http://schemas.openxmlformats.org/officeDocument/2006/relationships/image" Target="../media/image198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33" Type="http://schemas.openxmlformats.org/officeDocument/2006/relationships/image" Target="../media/image197.png"/><Relationship Id="rId2" Type="http://schemas.openxmlformats.org/officeDocument/2006/relationships/image" Target="../media/image166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32" Type="http://schemas.openxmlformats.org/officeDocument/2006/relationships/image" Target="../media/image196.png"/><Relationship Id="rId37" Type="http://schemas.openxmlformats.org/officeDocument/2006/relationships/image" Target="../media/image201.png"/><Relationship Id="rId5" Type="http://schemas.openxmlformats.org/officeDocument/2006/relationships/image" Target="../media/image169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28" Type="http://schemas.openxmlformats.org/officeDocument/2006/relationships/image" Target="../media/image192.png"/><Relationship Id="rId36" Type="http://schemas.openxmlformats.org/officeDocument/2006/relationships/image" Target="../media/image200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31" Type="http://schemas.openxmlformats.org/officeDocument/2006/relationships/image" Target="../media/image195.png"/><Relationship Id="rId4" Type="http://schemas.openxmlformats.org/officeDocument/2006/relationships/image" Target="../media/image168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Relationship Id="rId27" Type="http://schemas.openxmlformats.org/officeDocument/2006/relationships/image" Target="../media/image191.png"/><Relationship Id="rId30" Type="http://schemas.openxmlformats.org/officeDocument/2006/relationships/image" Target="../media/image194.png"/><Relationship Id="rId35" Type="http://schemas.openxmlformats.org/officeDocument/2006/relationships/image" Target="../media/image1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9" Type="http://schemas.openxmlformats.org/officeDocument/2006/relationships/image" Target="../media/image76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203.png"/><Relationship Id="rId38" Type="http://schemas.openxmlformats.org/officeDocument/2006/relationships/image" Target="../media/image74.png"/><Relationship Id="rId2" Type="http://schemas.openxmlformats.org/officeDocument/2006/relationships/image" Target="../media/image202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168.png"/><Relationship Id="rId40" Type="http://schemas.openxmlformats.org/officeDocument/2006/relationships/image" Target="../media/image204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167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png"/><Relationship Id="rId39" Type="http://schemas.openxmlformats.org/officeDocument/2006/relationships/image" Target="../media/image76.png"/><Relationship Id="rId3" Type="http://schemas.openxmlformats.org/officeDocument/2006/relationships/image" Target="../media/image169.pn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203.png"/><Relationship Id="rId38" Type="http://schemas.openxmlformats.org/officeDocument/2006/relationships/image" Target="../media/image74.png"/><Relationship Id="rId2" Type="http://schemas.openxmlformats.org/officeDocument/2006/relationships/image" Target="../media/image202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168.png"/><Relationship Id="rId40" Type="http://schemas.openxmlformats.org/officeDocument/2006/relationships/image" Target="../media/image204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167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0.png"/><Relationship Id="rId21" Type="http://schemas.openxmlformats.org/officeDocument/2006/relationships/image" Target="../media/image224.png"/><Relationship Id="rId42" Type="http://schemas.openxmlformats.org/officeDocument/2006/relationships/image" Target="../media/image245.png"/><Relationship Id="rId63" Type="http://schemas.openxmlformats.org/officeDocument/2006/relationships/image" Target="../media/image266.png"/><Relationship Id="rId84" Type="http://schemas.openxmlformats.org/officeDocument/2006/relationships/image" Target="../media/image287.png"/><Relationship Id="rId138" Type="http://schemas.openxmlformats.org/officeDocument/2006/relationships/image" Target="../media/image341.png"/><Relationship Id="rId159" Type="http://schemas.openxmlformats.org/officeDocument/2006/relationships/image" Target="../media/image362.png"/><Relationship Id="rId170" Type="http://schemas.openxmlformats.org/officeDocument/2006/relationships/image" Target="../media/image373.png"/><Relationship Id="rId191" Type="http://schemas.openxmlformats.org/officeDocument/2006/relationships/image" Target="../media/image394.png"/><Relationship Id="rId205" Type="http://schemas.openxmlformats.org/officeDocument/2006/relationships/image" Target="../media/image408.png"/><Relationship Id="rId226" Type="http://schemas.openxmlformats.org/officeDocument/2006/relationships/image" Target="../media/image429.png"/><Relationship Id="rId107" Type="http://schemas.openxmlformats.org/officeDocument/2006/relationships/image" Target="../media/image310.png"/><Relationship Id="rId11" Type="http://schemas.openxmlformats.org/officeDocument/2006/relationships/image" Target="../media/image214.png"/><Relationship Id="rId32" Type="http://schemas.openxmlformats.org/officeDocument/2006/relationships/image" Target="../media/image235.png"/><Relationship Id="rId53" Type="http://schemas.openxmlformats.org/officeDocument/2006/relationships/image" Target="../media/image256.png"/><Relationship Id="rId74" Type="http://schemas.openxmlformats.org/officeDocument/2006/relationships/image" Target="../media/image277.png"/><Relationship Id="rId128" Type="http://schemas.openxmlformats.org/officeDocument/2006/relationships/image" Target="../media/image331.png"/><Relationship Id="rId149" Type="http://schemas.openxmlformats.org/officeDocument/2006/relationships/image" Target="../media/image352.png"/><Relationship Id="rId5" Type="http://schemas.openxmlformats.org/officeDocument/2006/relationships/image" Target="../media/image208.png"/><Relationship Id="rId95" Type="http://schemas.openxmlformats.org/officeDocument/2006/relationships/image" Target="../media/image298.png"/><Relationship Id="rId160" Type="http://schemas.openxmlformats.org/officeDocument/2006/relationships/image" Target="../media/image363.png"/><Relationship Id="rId181" Type="http://schemas.openxmlformats.org/officeDocument/2006/relationships/image" Target="../media/image384.png"/><Relationship Id="rId216" Type="http://schemas.openxmlformats.org/officeDocument/2006/relationships/image" Target="../media/image419.png"/><Relationship Id="rId22" Type="http://schemas.openxmlformats.org/officeDocument/2006/relationships/image" Target="../media/image225.png"/><Relationship Id="rId27" Type="http://schemas.openxmlformats.org/officeDocument/2006/relationships/image" Target="../media/image230.png"/><Relationship Id="rId43" Type="http://schemas.openxmlformats.org/officeDocument/2006/relationships/image" Target="../media/image246.png"/><Relationship Id="rId48" Type="http://schemas.openxmlformats.org/officeDocument/2006/relationships/image" Target="../media/image251.png"/><Relationship Id="rId64" Type="http://schemas.openxmlformats.org/officeDocument/2006/relationships/image" Target="../media/image267.png"/><Relationship Id="rId69" Type="http://schemas.openxmlformats.org/officeDocument/2006/relationships/image" Target="../media/image272.png"/><Relationship Id="rId113" Type="http://schemas.openxmlformats.org/officeDocument/2006/relationships/image" Target="../media/image316.png"/><Relationship Id="rId118" Type="http://schemas.openxmlformats.org/officeDocument/2006/relationships/image" Target="../media/image321.png"/><Relationship Id="rId134" Type="http://schemas.openxmlformats.org/officeDocument/2006/relationships/image" Target="../media/image337.png"/><Relationship Id="rId139" Type="http://schemas.openxmlformats.org/officeDocument/2006/relationships/image" Target="../media/image342.png"/><Relationship Id="rId80" Type="http://schemas.openxmlformats.org/officeDocument/2006/relationships/image" Target="../media/image283.png"/><Relationship Id="rId85" Type="http://schemas.openxmlformats.org/officeDocument/2006/relationships/image" Target="../media/image288.png"/><Relationship Id="rId150" Type="http://schemas.openxmlformats.org/officeDocument/2006/relationships/image" Target="../media/image353.png"/><Relationship Id="rId155" Type="http://schemas.openxmlformats.org/officeDocument/2006/relationships/image" Target="../media/image358.png"/><Relationship Id="rId171" Type="http://schemas.openxmlformats.org/officeDocument/2006/relationships/image" Target="../media/image374.png"/><Relationship Id="rId176" Type="http://schemas.openxmlformats.org/officeDocument/2006/relationships/image" Target="../media/image379.png"/><Relationship Id="rId192" Type="http://schemas.openxmlformats.org/officeDocument/2006/relationships/image" Target="../media/image395.png"/><Relationship Id="rId197" Type="http://schemas.openxmlformats.org/officeDocument/2006/relationships/image" Target="../media/image400.png"/><Relationship Id="rId206" Type="http://schemas.openxmlformats.org/officeDocument/2006/relationships/image" Target="../media/image409.png"/><Relationship Id="rId227" Type="http://schemas.openxmlformats.org/officeDocument/2006/relationships/image" Target="../media/image430.png"/><Relationship Id="rId201" Type="http://schemas.openxmlformats.org/officeDocument/2006/relationships/image" Target="../media/image404.png"/><Relationship Id="rId222" Type="http://schemas.openxmlformats.org/officeDocument/2006/relationships/image" Target="../media/image425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33" Type="http://schemas.openxmlformats.org/officeDocument/2006/relationships/image" Target="../media/image236.png"/><Relationship Id="rId38" Type="http://schemas.openxmlformats.org/officeDocument/2006/relationships/image" Target="../media/image241.png"/><Relationship Id="rId59" Type="http://schemas.openxmlformats.org/officeDocument/2006/relationships/image" Target="../media/image262.png"/><Relationship Id="rId103" Type="http://schemas.openxmlformats.org/officeDocument/2006/relationships/image" Target="../media/image306.png"/><Relationship Id="rId108" Type="http://schemas.openxmlformats.org/officeDocument/2006/relationships/image" Target="../media/image311.png"/><Relationship Id="rId124" Type="http://schemas.openxmlformats.org/officeDocument/2006/relationships/image" Target="../media/image327.png"/><Relationship Id="rId129" Type="http://schemas.openxmlformats.org/officeDocument/2006/relationships/image" Target="../media/image332.png"/><Relationship Id="rId54" Type="http://schemas.openxmlformats.org/officeDocument/2006/relationships/image" Target="../media/image257.png"/><Relationship Id="rId70" Type="http://schemas.openxmlformats.org/officeDocument/2006/relationships/image" Target="../media/image273.png"/><Relationship Id="rId75" Type="http://schemas.openxmlformats.org/officeDocument/2006/relationships/image" Target="../media/image278.png"/><Relationship Id="rId91" Type="http://schemas.openxmlformats.org/officeDocument/2006/relationships/image" Target="../media/image294.png"/><Relationship Id="rId96" Type="http://schemas.openxmlformats.org/officeDocument/2006/relationships/image" Target="../media/image299.png"/><Relationship Id="rId140" Type="http://schemas.openxmlformats.org/officeDocument/2006/relationships/image" Target="../media/image343.png"/><Relationship Id="rId145" Type="http://schemas.openxmlformats.org/officeDocument/2006/relationships/image" Target="../media/image348.png"/><Relationship Id="rId161" Type="http://schemas.openxmlformats.org/officeDocument/2006/relationships/image" Target="../media/image364.png"/><Relationship Id="rId166" Type="http://schemas.openxmlformats.org/officeDocument/2006/relationships/image" Target="../media/image369.png"/><Relationship Id="rId182" Type="http://schemas.openxmlformats.org/officeDocument/2006/relationships/image" Target="../media/image385.png"/><Relationship Id="rId187" Type="http://schemas.openxmlformats.org/officeDocument/2006/relationships/image" Target="../media/image390.png"/><Relationship Id="rId217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212" Type="http://schemas.openxmlformats.org/officeDocument/2006/relationships/image" Target="../media/image415.png"/><Relationship Id="rId23" Type="http://schemas.openxmlformats.org/officeDocument/2006/relationships/image" Target="../media/image226.png"/><Relationship Id="rId28" Type="http://schemas.openxmlformats.org/officeDocument/2006/relationships/image" Target="../media/image231.png"/><Relationship Id="rId49" Type="http://schemas.openxmlformats.org/officeDocument/2006/relationships/image" Target="../media/image252.png"/><Relationship Id="rId114" Type="http://schemas.openxmlformats.org/officeDocument/2006/relationships/image" Target="../media/image317.png"/><Relationship Id="rId119" Type="http://schemas.openxmlformats.org/officeDocument/2006/relationships/image" Target="../media/image322.png"/><Relationship Id="rId44" Type="http://schemas.openxmlformats.org/officeDocument/2006/relationships/image" Target="../media/image247.png"/><Relationship Id="rId60" Type="http://schemas.openxmlformats.org/officeDocument/2006/relationships/image" Target="../media/image263.png"/><Relationship Id="rId65" Type="http://schemas.openxmlformats.org/officeDocument/2006/relationships/image" Target="../media/image268.png"/><Relationship Id="rId81" Type="http://schemas.openxmlformats.org/officeDocument/2006/relationships/image" Target="../media/image284.png"/><Relationship Id="rId86" Type="http://schemas.openxmlformats.org/officeDocument/2006/relationships/image" Target="../media/image289.png"/><Relationship Id="rId130" Type="http://schemas.openxmlformats.org/officeDocument/2006/relationships/image" Target="../media/image333.png"/><Relationship Id="rId135" Type="http://schemas.openxmlformats.org/officeDocument/2006/relationships/image" Target="../media/image338.png"/><Relationship Id="rId151" Type="http://schemas.openxmlformats.org/officeDocument/2006/relationships/image" Target="../media/image354.png"/><Relationship Id="rId156" Type="http://schemas.openxmlformats.org/officeDocument/2006/relationships/image" Target="../media/image359.png"/><Relationship Id="rId177" Type="http://schemas.openxmlformats.org/officeDocument/2006/relationships/image" Target="../media/image380.png"/><Relationship Id="rId198" Type="http://schemas.openxmlformats.org/officeDocument/2006/relationships/image" Target="../media/image401.png"/><Relationship Id="rId172" Type="http://schemas.openxmlformats.org/officeDocument/2006/relationships/image" Target="../media/image375.png"/><Relationship Id="rId193" Type="http://schemas.openxmlformats.org/officeDocument/2006/relationships/image" Target="../media/image396.png"/><Relationship Id="rId202" Type="http://schemas.openxmlformats.org/officeDocument/2006/relationships/image" Target="../media/image405.png"/><Relationship Id="rId207" Type="http://schemas.openxmlformats.org/officeDocument/2006/relationships/image" Target="../media/image410.png"/><Relationship Id="rId223" Type="http://schemas.openxmlformats.org/officeDocument/2006/relationships/image" Target="../media/image426.png"/><Relationship Id="rId228" Type="http://schemas.openxmlformats.org/officeDocument/2006/relationships/image" Target="../media/image431.png"/><Relationship Id="rId13" Type="http://schemas.openxmlformats.org/officeDocument/2006/relationships/image" Target="../media/image216.png"/><Relationship Id="rId18" Type="http://schemas.openxmlformats.org/officeDocument/2006/relationships/image" Target="../media/image221.png"/><Relationship Id="rId39" Type="http://schemas.openxmlformats.org/officeDocument/2006/relationships/image" Target="../media/image242.png"/><Relationship Id="rId109" Type="http://schemas.openxmlformats.org/officeDocument/2006/relationships/image" Target="../media/image312.png"/><Relationship Id="rId34" Type="http://schemas.openxmlformats.org/officeDocument/2006/relationships/image" Target="../media/image237.png"/><Relationship Id="rId50" Type="http://schemas.openxmlformats.org/officeDocument/2006/relationships/image" Target="../media/image253.png"/><Relationship Id="rId55" Type="http://schemas.openxmlformats.org/officeDocument/2006/relationships/image" Target="../media/image258.png"/><Relationship Id="rId76" Type="http://schemas.openxmlformats.org/officeDocument/2006/relationships/image" Target="../media/image279.png"/><Relationship Id="rId97" Type="http://schemas.openxmlformats.org/officeDocument/2006/relationships/image" Target="../media/image300.png"/><Relationship Id="rId104" Type="http://schemas.openxmlformats.org/officeDocument/2006/relationships/image" Target="../media/image307.png"/><Relationship Id="rId120" Type="http://schemas.openxmlformats.org/officeDocument/2006/relationships/image" Target="../media/image323.png"/><Relationship Id="rId125" Type="http://schemas.openxmlformats.org/officeDocument/2006/relationships/image" Target="../media/image328.png"/><Relationship Id="rId141" Type="http://schemas.openxmlformats.org/officeDocument/2006/relationships/image" Target="../media/image344.png"/><Relationship Id="rId146" Type="http://schemas.openxmlformats.org/officeDocument/2006/relationships/image" Target="../media/image349.png"/><Relationship Id="rId167" Type="http://schemas.openxmlformats.org/officeDocument/2006/relationships/image" Target="../media/image370.png"/><Relationship Id="rId188" Type="http://schemas.openxmlformats.org/officeDocument/2006/relationships/image" Target="../media/image391.png"/><Relationship Id="rId7" Type="http://schemas.openxmlformats.org/officeDocument/2006/relationships/image" Target="../media/image210.png"/><Relationship Id="rId71" Type="http://schemas.openxmlformats.org/officeDocument/2006/relationships/image" Target="../media/image274.png"/><Relationship Id="rId92" Type="http://schemas.openxmlformats.org/officeDocument/2006/relationships/image" Target="../media/image295.png"/><Relationship Id="rId162" Type="http://schemas.openxmlformats.org/officeDocument/2006/relationships/image" Target="../media/image365.png"/><Relationship Id="rId183" Type="http://schemas.openxmlformats.org/officeDocument/2006/relationships/image" Target="../media/image386.png"/><Relationship Id="rId213" Type="http://schemas.openxmlformats.org/officeDocument/2006/relationships/image" Target="../media/image416.png"/><Relationship Id="rId218" Type="http://schemas.openxmlformats.org/officeDocument/2006/relationships/image" Target="../media/image421.png"/><Relationship Id="rId2" Type="http://schemas.openxmlformats.org/officeDocument/2006/relationships/image" Target="../media/image205.png"/><Relationship Id="rId29" Type="http://schemas.openxmlformats.org/officeDocument/2006/relationships/image" Target="../media/image232.png"/><Relationship Id="rId24" Type="http://schemas.openxmlformats.org/officeDocument/2006/relationships/image" Target="../media/image227.png"/><Relationship Id="rId40" Type="http://schemas.openxmlformats.org/officeDocument/2006/relationships/image" Target="../media/image243.png"/><Relationship Id="rId45" Type="http://schemas.openxmlformats.org/officeDocument/2006/relationships/image" Target="../media/image248.png"/><Relationship Id="rId66" Type="http://schemas.openxmlformats.org/officeDocument/2006/relationships/image" Target="../media/image269.png"/><Relationship Id="rId87" Type="http://schemas.openxmlformats.org/officeDocument/2006/relationships/image" Target="../media/image290.png"/><Relationship Id="rId110" Type="http://schemas.openxmlformats.org/officeDocument/2006/relationships/image" Target="../media/image313.png"/><Relationship Id="rId115" Type="http://schemas.openxmlformats.org/officeDocument/2006/relationships/image" Target="../media/image318.png"/><Relationship Id="rId131" Type="http://schemas.openxmlformats.org/officeDocument/2006/relationships/image" Target="../media/image334.png"/><Relationship Id="rId136" Type="http://schemas.openxmlformats.org/officeDocument/2006/relationships/image" Target="../media/image339.png"/><Relationship Id="rId157" Type="http://schemas.openxmlformats.org/officeDocument/2006/relationships/image" Target="../media/image360.png"/><Relationship Id="rId178" Type="http://schemas.openxmlformats.org/officeDocument/2006/relationships/image" Target="../media/image381.png"/><Relationship Id="rId61" Type="http://schemas.openxmlformats.org/officeDocument/2006/relationships/image" Target="../media/image264.png"/><Relationship Id="rId82" Type="http://schemas.openxmlformats.org/officeDocument/2006/relationships/image" Target="../media/image285.png"/><Relationship Id="rId152" Type="http://schemas.openxmlformats.org/officeDocument/2006/relationships/image" Target="../media/image355.png"/><Relationship Id="rId173" Type="http://schemas.openxmlformats.org/officeDocument/2006/relationships/image" Target="../media/image376.png"/><Relationship Id="rId194" Type="http://schemas.openxmlformats.org/officeDocument/2006/relationships/image" Target="../media/image397.png"/><Relationship Id="rId199" Type="http://schemas.openxmlformats.org/officeDocument/2006/relationships/image" Target="../media/image402.png"/><Relationship Id="rId203" Type="http://schemas.openxmlformats.org/officeDocument/2006/relationships/image" Target="../media/image406.png"/><Relationship Id="rId208" Type="http://schemas.openxmlformats.org/officeDocument/2006/relationships/image" Target="../media/image411.png"/><Relationship Id="rId229" Type="http://schemas.openxmlformats.org/officeDocument/2006/relationships/image" Target="../media/image432.png"/><Relationship Id="rId19" Type="http://schemas.openxmlformats.org/officeDocument/2006/relationships/image" Target="../media/image222.png"/><Relationship Id="rId224" Type="http://schemas.openxmlformats.org/officeDocument/2006/relationships/image" Target="../media/image427.png"/><Relationship Id="rId14" Type="http://schemas.openxmlformats.org/officeDocument/2006/relationships/image" Target="../media/image217.png"/><Relationship Id="rId30" Type="http://schemas.openxmlformats.org/officeDocument/2006/relationships/image" Target="../media/image233.png"/><Relationship Id="rId35" Type="http://schemas.openxmlformats.org/officeDocument/2006/relationships/image" Target="../media/image238.png"/><Relationship Id="rId56" Type="http://schemas.openxmlformats.org/officeDocument/2006/relationships/image" Target="../media/image259.png"/><Relationship Id="rId77" Type="http://schemas.openxmlformats.org/officeDocument/2006/relationships/image" Target="../media/image280.png"/><Relationship Id="rId100" Type="http://schemas.openxmlformats.org/officeDocument/2006/relationships/image" Target="../media/image303.png"/><Relationship Id="rId105" Type="http://schemas.openxmlformats.org/officeDocument/2006/relationships/image" Target="../media/image308.png"/><Relationship Id="rId126" Type="http://schemas.openxmlformats.org/officeDocument/2006/relationships/image" Target="../media/image329.png"/><Relationship Id="rId147" Type="http://schemas.openxmlformats.org/officeDocument/2006/relationships/image" Target="../media/image350.png"/><Relationship Id="rId168" Type="http://schemas.openxmlformats.org/officeDocument/2006/relationships/image" Target="../media/image371.png"/><Relationship Id="rId8" Type="http://schemas.openxmlformats.org/officeDocument/2006/relationships/image" Target="../media/image211.png"/><Relationship Id="rId51" Type="http://schemas.openxmlformats.org/officeDocument/2006/relationships/image" Target="../media/image254.png"/><Relationship Id="rId72" Type="http://schemas.openxmlformats.org/officeDocument/2006/relationships/image" Target="../media/image275.png"/><Relationship Id="rId93" Type="http://schemas.openxmlformats.org/officeDocument/2006/relationships/image" Target="../media/image296.png"/><Relationship Id="rId98" Type="http://schemas.openxmlformats.org/officeDocument/2006/relationships/image" Target="../media/image301.png"/><Relationship Id="rId121" Type="http://schemas.openxmlformats.org/officeDocument/2006/relationships/image" Target="../media/image324.png"/><Relationship Id="rId142" Type="http://schemas.openxmlformats.org/officeDocument/2006/relationships/image" Target="../media/image345.png"/><Relationship Id="rId163" Type="http://schemas.openxmlformats.org/officeDocument/2006/relationships/image" Target="../media/image366.png"/><Relationship Id="rId184" Type="http://schemas.openxmlformats.org/officeDocument/2006/relationships/image" Target="../media/image387.png"/><Relationship Id="rId189" Type="http://schemas.openxmlformats.org/officeDocument/2006/relationships/image" Target="../media/image392.png"/><Relationship Id="rId219" Type="http://schemas.openxmlformats.org/officeDocument/2006/relationships/image" Target="../media/image422.png"/><Relationship Id="rId3" Type="http://schemas.openxmlformats.org/officeDocument/2006/relationships/image" Target="../media/image206.png"/><Relationship Id="rId214" Type="http://schemas.openxmlformats.org/officeDocument/2006/relationships/image" Target="../media/image417.png"/><Relationship Id="rId230" Type="http://schemas.openxmlformats.org/officeDocument/2006/relationships/image" Target="../media/image433.png"/><Relationship Id="rId25" Type="http://schemas.openxmlformats.org/officeDocument/2006/relationships/image" Target="../media/image228.png"/><Relationship Id="rId46" Type="http://schemas.openxmlformats.org/officeDocument/2006/relationships/image" Target="../media/image249.png"/><Relationship Id="rId67" Type="http://schemas.openxmlformats.org/officeDocument/2006/relationships/image" Target="../media/image270.png"/><Relationship Id="rId116" Type="http://schemas.openxmlformats.org/officeDocument/2006/relationships/image" Target="../media/image319.png"/><Relationship Id="rId137" Type="http://schemas.openxmlformats.org/officeDocument/2006/relationships/image" Target="../media/image340.png"/><Relationship Id="rId158" Type="http://schemas.openxmlformats.org/officeDocument/2006/relationships/image" Target="../media/image361.png"/><Relationship Id="rId20" Type="http://schemas.openxmlformats.org/officeDocument/2006/relationships/image" Target="../media/image223.png"/><Relationship Id="rId41" Type="http://schemas.openxmlformats.org/officeDocument/2006/relationships/image" Target="../media/image244.png"/><Relationship Id="rId62" Type="http://schemas.openxmlformats.org/officeDocument/2006/relationships/image" Target="../media/image265.png"/><Relationship Id="rId83" Type="http://schemas.openxmlformats.org/officeDocument/2006/relationships/image" Target="../media/image286.png"/><Relationship Id="rId88" Type="http://schemas.openxmlformats.org/officeDocument/2006/relationships/image" Target="../media/image291.png"/><Relationship Id="rId111" Type="http://schemas.openxmlformats.org/officeDocument/2006/relationships/image" Target="../media/image314.png"/><Relationship Id="rId132" Type="http://schemas.openxmlformats.org/officeDocument/2006/relationships/image" Target="../media/image335.png"/><Relationship Id="rId153" Type="http://schemas.openxmlformats.org/officeDocument/2006/relationships/image" Target="../media/image356.png"/><Relationship Id="rId174" Type="http://schemas.openxmlformats.org/officeDocument/2006/relationships/image" Target="../media/image377.png"/><Relationship Id="rId179" Type="http://schemas.openxmlformats.org/officeDocument/2006/relationships/image" Target="../media/image382.png"/><Relationship Id="rId195" Type="http://schemas.openxmlformats.org/officeDocument/2006/relationships/image" Target="../media/image398.png"/><Relationship Id="rId209" Type="http://schemas.openxmlformats.org/officeDocument/2006/relationships/image" Target="../media/image412.png"/><Relationship Id="rId190" Type="http://schemas.openxmlformats.org/officeDocument/2006/relationships/image" Target="../media/image393.png"/><Relationship Id="rId204" Type="http://schemas.openxmlformats.org/officeDocument/2006/relationships/image" Target="../media/image407.png"/><Relationship Id="rId220" Type="http://schemas.openxmlformats.org/officeDocument/2006/relationships/image" Target="../media/image423.png"/><Relationship Id="rId225" Type="http://schemas.openxmlformats.org/officeDocument/2006/relationships/image" Target="../media/image428.png"/><Relationship Id="rId15" Type="http://schemas.openxmlformats.org/officeDocument/2006/relationships/image" Target="../media/image218.png"/><Relationship Id="rId36" Type="http://schemas.openxmlformats.org/officeDocument/2006/relationships/image" Target="../media/image239.png"/><Relationship Id="rId57" Type="http://schemas.openxmlformats.org/officeDocument/2006/relationships/image" Target="../media/image260.png"/><Relationship Id="rId106" Type="http://schemas.openxmlformats.org/officeDocument/2006/relationships/image" Target="../media/image309.png"/><Relationship Id="rId127" Type="http://schemas.openxmlformats.org/officeDocument/2006/relationships/image" Target="../media/image330.png"/><Relationship Id="rId10" Type="http://schemas.openxmlformats.org/officeDocument/2006/relationships/image" Target="../media/image213.png"/><Relationship Id="rId31" Type="http://schemas.openxmlformats.org/officeDocument/2006/relationships/image" Target="../media/image234.png"/><Relationship Id="rId52" Type="http://schemas.openxmlformats.org/officeDocument/2006/relationships/image" Target="../media/image255.png"/><Relationship Id="rId73" Type="http://schemas.openxmlformats.org/officeDocument/2006/relationships/image" Target="../media/image276.png"/><Relationship Id="rId78" Type="http://schemas.openxmlformats.org/officeDocument/2006/relationships/image" Target="../media/image281.png"/><Relationship Id="rId94" Type="http://schemas.openxmlformats.org/officeDocument/2006/relationships/image" Target="../media/image297.png"/><Relationship Id="rId99" Type="http://schemas.openxmlformats.org/officeDocument/2006/relationships/image" Target="../media/image302.png"/><Relationship Id="rId101" Type="http://schemas.openxmlformats.org/officeDocument/2006/relationships/image" Target="../media/image304.png"/><Relationship Id="rId122" Type="http://schemas.openxmlformats.org/officeDocument/2006/relationships/image" Target="../media/image325.png"/><Relationship Id="rId143" Type="http://schemas.openxmlformats.org/officeDocument/2006/relationships/image" Target="../media/image346.png"/><Relationship Id="rId148" Type="http://schemas.openxmlformats.org/officeDocument/2006/relationships/image" Target="../media/image351.png"/><Relationship Id="rId164" Type="http://schemas.openxmlformats.org/officeDocument/2006/relationships/image" Target="../media/image367.png"/><Relationship Id="rId169" Type="http://schemas.openxmlformats.org/officeDocument/2006/relationships/image" Target="../media/image372.png"/><Relationship Id="rId185" Type="http://schemas.openxmlformats.org/officeDocument/2006/relationships/image" Target="../media/image388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80" Type="http://schemas.openxmlformats.org/officeDocument/2006/relationships/image" Target="../media/image383.png"/><Relationship Id="rId210" Type="http://schemas.openxmlformats.org/officeDocument/2006/relationships/image" Target="../media/image413.png"/><Relationship Id="rId215" Type="http://schemas.openxmlformats.org/officeDocument/2006/relationships/image" Target="../media/image418.png"/><Relationship Id="rId26" Type="http://schemas.openxmlformats.org/officeDocument/2006/relationships/image" Target="../media/image229.png"/><Relationship Id="rId47" Type="http://schemas.openxmlformats.org/officeDocument/2006/relationships/image" Target="../media/image250.png"/><Relationship Id="rId68" Type="http://schemas.openxmlformats.org/officeDocument/2006/relationships/image" Target="../media/image271.png"/><Relationship Id="rId89" Type="http://schemas.openxmlformats.org/officeDocument/2006/relationships/image" Target="../media/image292.png"/><Relationship Id="rId112" Type="http://schemas.openxmlformats.org/officeDocument/2006/relationships/image" Target="../media/image315.png"/><Relationship Id="rId133" Type="http://schemas.openxmlformats.org/officeDocument/2006/relationships/image" Target="../media/image336.png"/><Relationship Id="rId154" Type="http://schemas.openxmlformats.org/officeDocument/2006/relationships/image" Target="../media/image357.png"/><Relationship Id="rId175" Type="http://schemas.openxmlformats.org/officeDocument/2006/relationships/image" Target="../media/image378.png"/><Relationship Id="rId196" Type="http://schemas.openxmlformats.org/officeDocument/2006/relationships/image" Target="../media/image399.png"/><Relationship Id="rId200" Type="http://schemas.openxmlformats.org/officeDocument/2006/relationships/image" Target="../media/image403.png"/><Relationship Id="rId16" Type="http://schemas.openxmlformats.org/officeDocument/2006/relationships/image" Target="../media/image219.png"/><Relationship Id="rId221" Type="http://schemas.openxmlformats.org/officeDocument/2006/relationships/image" Target="../media/image424.png"/><Relationship Id="rId37" Type="http://schemas.openxmlformats.org/officeDocument/2006/relationships/image" Target="../media/image240.png"/><Relationship Id="rId58" Type="http://schemas.openxmlformats.org/officeDocument/2006/relationships/image" Target="../media/image261.png"/><Relationship Id="rId79" Type="http://schemas.openxmlformats.org/officeDocument/2006/relationships/image" Target="../media/image282.png"/><Relationship Id="rId102" Type="http://schemas.openxmlformats.org/officeDocument/2006/relationships/image" Target="../media/image305.png"/><Relationship Id="rId123" Type="http://schemas.openxmlformats.org/officeDocument/2006/relationships/image" Target="../media/image326.png"/><Relationship Id="rId144" Type="http://schemas.openxmlformats.org/officeDocument/2006/relationships/image" Target="../media/image347.png"/><Relationship Id="rId90" Type="http://schemas.openxmlformats.org/officeDocument/2006/relationships/image" Target="../media/image293.png"/><Relationship Id="rId165" Type="http://schemas.openxmlformats.org/officeDocument/2006/relationships/image" Target="../media/image368.png"/><Relationship Id="rId186" Type="http://schemas.openxmlformats.org/officeDocument/2006/relationships/image" Target="../media/image389.png"/><Relationship Id="rId211" Type="http://schemas.openxmlformats.org/officeDocument/2006/relationships/image" Target="../media/image4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5.jpg"/><Relationship Id="rId2" Type="http://schemas.openxmlformats.org/officeDocument/2006/relationships/image" Target="../media/image43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13" Type="http://schemas.openxmlformats.org/officeDocument/2006/relationships/image" Target="../media/image447.png"/><Relationship Id="rId18" Type="http://schemas.openxmlformats.org/officeDocument/2006/relationships/image" Target="../media/image452.png"/><Relationship Id="rId3" Type="http://schemas.openxmlformats.org/officeDocument/2006/relationships/image" Target="../media/image437.png"/><Relationship Id="rId7" Type="http://schemas.openxmlformats.org/officeDocument/2006/relationships/image" Target="../media/image441.png"/><Relationship Id="rId12" Type="http://schemas.openxmlformats.org/officeDocument/2006/relationships/image" Target="../media/image446.png"/><Relationship Id="rId17" Type="http://schemas.openxmlformats.org/officeDocument/2006/relationships/image" Target="../media/image451.png"/><Relationship Id="rId2" Type="http://schemas.openxmlformats.org/officeDocument/2006/relationships/image" Target="../media/image436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45.png"/><Relationship Id="rId5" Type="http://schemas.openxmlformats.org/officeDocument/2006/relationships/image" Target="../media/image439.png"/><Relationship Id="rId15" Type="http://schemas.openxmlformats.org/officeDocument/2006/relationships/image" Target="../media/image449.png"/><Relationship Id="rId10" Type="http://schemas.openxmlformats.org/officeDocument/2006/relationships/image" Target="../media/image444.png"/><Relationship Id="rId4" Type="http://schemas.openxmlformats.org/officeDocument/2006/relationships/image" Target="../media/image438.png"/><Relationship Id="rId9" Type="http://schemas.openxmlformats.org/officeDocument/2006/relationships/image" Target="../media/image443.png"/><Relationship Id="rId14" Type="http://schemas.openxmlformats.org/officeDocument/2006/relationships/image" Target="../media/image4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13" Type="http://schemas.openxmlformats.org/officeDocument/2006/relationships/image" Target="../media/image447.png"/><Relationship Id="rId18" Type="http://schemas.openxmlformats.org/officeDocument/2006/relationships/image" Target="../media/image452.png"/><Relationship Id="rId3" Type="http://schemas.openxmlformats.org/officeDocument/2006/relationships/image" Target="../media/image437.png"/><Relationship Id="rId7" Type="http://schemas.openxmlformats.org/officeDocument/2006/relationships/image" Target="../media/image441.png"/><Relationship Id="rId12" Type="http://schemas.openxmlformats.org/officeDocument/2006/relationships/image" Target="../media/image446.png"/><Relationship Id="rId17" Type="http://schemas.openxmlformats.org/officeDocument/2006/relationships/image" Target="../media/image451.png"/><Relationship Id="rId2" Type="http://schemas.openxmlformats.org/officeDocument/2006/relationships/image" Target="../media/image453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45.png"/><Relationship Id="rId5" Type="http://schemas.openxmlformats.org/officeDocument/2006/relationships/image" Target="../media/image439.png"/><Relationship Id="rId15" Type="http://schemas.openxmlformats.org/officeDocument/2006/relationships/image" Target="../media/image449.png"/><Relationship Id="rId10" Type="http://schemas.openxmlformats.org/officeDocument/2006/relationships/image" Target="../media/image444.png"/><Relationship Id="rId4" Type="http://schemas.openxmlformats.org/officeDocument/2006/relationships/image" Target="../media/image438.png"/><Relationship Id="rId9" Type="http://schemas.openxmlformats.org/officeDocument/2006/relationships/image" Target="../media/image443.png"/><Relationship Id="rId14" Type="http://schemas.openxmlformats.org/officeDocument/2006/relationships/image" Target="../media/image4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png"/><Relationship Id="rId13" Type="http://schemas.openxmlformats.org/officeDocument/2006/relationships/image" Target="../media/image449.png"/><Relationship Id="rId3" Type="http://schemas.openxmlformats.org/officeDocument/2006/relationships/image" Target="../media/image454.png"/><Relationship Id="rId7" Type="http://schemas.openxmlformats.org/officeDocument/2006/relationships/image" Target="../media/image441.png"/><Relationship Id="rId12" Type="http://schemas.openxmlformats.org/officeDocument/2006/relationships/image" Target="../media/image448.png"/><Relationship Id="rId2" Type="http://schemas.openxmlformats.org/officeDocument/2006/relationships/image" Target="../media/image436.png"/><Relationship Id="rId16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47.png"/><Relationship Id="rId5" Type="http://schemas.openxmlformats.org/officeDocument/2006/relationships/image" Target="../media/image439.png"/><Relationship Id="rId15" Type="http://schemas.openxmlformats.org/officeDocument/2006/relationships/image" Target="../media/image452.png"/><Relationship Id="rId10" Type="http://schemas.openxmlformats.org/officeDocument/2006/relationships/image" Target="../media/image445.png"/><Relationship Id="rId4" Type="http://schemas.openxmlformats.org/officeDocument/2006/relationships/image" Target="../media/image438.png"/><Relationship Id="rId9" Type="http://schemas.openxmlformats.org/officeDocument/2006/relationships/image" Target="../media/image444.png"/><Relationship Id="rId14" Type="http://schemas.openxmlformats.org/officeDocument/2006/relationships/image" Target="../media/image4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13" Type="http://schemas.openxmlformats.org/officeDocument/2006/relationships/image" Target="../media/image448.png"/><Relationship Id="rId3" Type="http://schemas.openxmlformats.org/officeDocument/2006/relationships/image" Target="../media/image456.png"/><Relationship Id="rId7" Type="http://schemas.openxmlformats.org/officeDocument/2006/relationships/image" Target="../media/image446.png"/><Relationship Id="rId12" Type="http://schemas.openxmlformats.org/officeDocument/2006/relationships/image" Target="../media/image447.png"/><Relationship Id="rId2" Type="http://schemas.openxmlformats.org/officeDocument/2006/relationships/image" Target="../media/image455.png"/><Relationship Id="rId16" Type="http://schemas.openxmlformats.org/officeDocument/2006/relationships/image" Target="../media/image4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45.png"/><Relationship Id="rId5" Type="http://schemas.openxmlformats.org/officeDocument/2006/relationships/image" Target="../media/image439.png"/><Relationship Id="rId15" Type="http://schemas.openxmlformats.org/officeDocument/2006/relationships/image" Target="../media/image450.png"/><Relationship Id="rId10" Type="http://schemas.openxmlformats.org/officeDocument/2006/relationships/image" Target="../media/image444.png"/><Relationship Id="rId4" Type="http://schemas.openxmlformats.org/officeDocument/2006/relationships/image" Target="../media/image438.png"/><Relationship Id="rId9" Type="http://schemas.openxmlformats.org/officeDocument/2006/relationships/image" Target="../media/image443.png"/><Relationship Id="rId14" Type="http://schemas.openxmlformats.org/officeDocument/2006/relationships/image" Target="../media/image4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8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3" Type="http://schemas.openxmlformats.org/officeDocument/2006/relationships/image" Target="../media/image461.png"/><Relationship Id="rId7" Type="http://schemas.openxmlformats.org/officeDocument/2006/relationships/image" Target="../media/image464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5" Type="http://schemas.openxmlformats.org/officeDocument/2006/relationships/image" Target="../media/image462.png"/><Relationship Id="rId4" Type="http://schemas.openxmlformats.org/officeDocument/2006/relationships/image" Target="../media/image459.png"/><Relationship Id="rId9" Type="http://schemas.openxmlformats.org/officeDocument/2006/relationships/image" Target="../media/image46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3" Type="http://schemas.openxmlformats.org/officeDocument/2006/relationships/image" Target="../media/image461.png"/><Relationship Id="rId7" Type="http://schemas.openxmlformats.org/officeDocument/2006/relationships/image" Target="../media/image464.png"/><Relationship Id="rId2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3.png"/><Relationship Id="rId5" Type="http://schemas.openxmlformats.org/officeDocument/2006/relationships/image" Target="../media/image462.png"/><Relationship Id="rId4" Type="http://schemas.openxmlformats.org/officeDocument/2006/relationships/image" Target="../media/image459.png"/><Relationship Id="rId9" Type="http://schemas.openxmlformats.org/officeDocument/2006/relationships/image" Target="../media/image46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jpg"/><Relationship Id="rId3" Type="http://schemas.openxmlformats.org/officeDocument/2006/relationships/image" Target="../media/image475.png"/><Relationship Id="rId7" Type="http://schemas.openxmlformats.org/officeDocument/2006/relationships/image" Target="../media/image479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8.png"/><Relationship Id="rId5" Type="http://schemas.openxmlformats.org/officeDocument/2006/relationships/image" Target="../media/image477.png"/><Relationship Id="rId4" Type="http://schemas.openxmlformats.org/officeDocument/2006/relationships/image" Target="../media/image47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image" Target="../media/image492.png"/><Relationship Id="rId18" Type="http://schemas.openxmlformats.org/officeDocument/2006/relationships/image" Target="../media/image497.png"/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12" Type="http://schemas.openxmlformats.org/officeDocument/2006/relationships/image" Target="../media/image491.png"/><Relationship Id="rId17" Type="http://schemas.openxmlformats.org/officeDocument/2006/relationships/image" Target="../media/image496.png"/><Relationship Id="rId2" Type="http://schemas.openxmlformats.org/officeDocument/2006/relationships/image" Target="../media/image481.png"/><Relationship Id="rId16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11" Type="http://schemas.openxmlformats.org/officeDocument/2006/relationships/image" Target="../media/image490.png"/><Relationship Id="rId5" Type="http://schemas.openxmlformats.org/officeDocument/2006/relationships/image" Target="../media/image484.png"/><Relationship Id="rId15" Type="http://schemas.openxmlformats.org/officeDocument/2006/relationships/image" Target="../media/image494.png"/><Relationship Id="rId10" Type="http://schemas.openxmlformats.org/officeDocument/2006/relationships/image" Target="../media/image489.png"/><Relationship Id="rId19" Type="http://schemas.openxmlformats.org/officeDocument/2006/relationships/image" Target="../media/image498.png"/><Relationship Id="rId4" Type="http://schemas.openxmlformats.org/officeDocument/2006/relationships/image" Target="../media/image483.png"/><Relationship Id="rId9" Type="http://schemas.openxmlformats.org/officeDocument/2006/relationships/image" Target="../media/image488.png"/><Relationship Id="rId14" Type="http://schemas.openxmlformats.org/officeDocument/2006/relationships/image" Target="../media/image49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image" Target="../media/image492.png"/><Relationship Id="rId18" Type="http://schemas.openxmlformats.org/officeDocument/2006/relationships/image" Target="../media/image497.png"/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12" Type="http://schemas.openxmlformats.org/officeDocument/2006/relationships/image" Target="../media/image491.png"/><Relationship Id="rId17" Type="http://schemas.openxmlformats.org/officeDocument/2006/relationships/image" Target="../media/image496.png"/><Relationship Id="rId2" Type="http://schemas.openxmlformats.org/officeDocument/2006/relationships/image" Target="../media/image481.png"/><Relationship Id="rId16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11" Type="http://schemas.openxmlformats.org/officeDocument/2006/relationships/image" Target="../media/image490.png"/><Relationship Id="rId5" Type="http://schemas.openxmlformats.org/officeDocument/2006/relationships/image" Target="../media/image484.png"/><Relationship Id="rId15" Type="http://schemas.openxmlformats.org/officeDocument/2006/relationships/image" Target="../media/image494.png"/><Relationship Id="rId10" Type="http://schemas.openxmlformats.org/officeDocument/2006/relationships/image" Target="../media/image489.png"/><Relationship Id="rId19" Type="http://schemas.openxmlformats.org/officeDocument/2006/relationships/image" Target="../media/image498.png"/><Relationship Id="rId4" Type="http://schemas.openxmlformats.org/officeDocument/2006/relationships/image" Target="../media/image483.png"/><Relationship Id="rId9" Type="http://schemas.openxmlformats.org/officeDocument/2006/relationships/image" Target="../media/image488.png"/><Relationship Id="rId14" Type="http://schemas.openxmlformats.org/officeDocument/2006/relationships/image" Target="../media/image49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image" Target="../media/image492.png"/><Relationship Id="rId18" Type="http://schemas.openxmlformats.org/officeDocument/2006/relationships/image" Target="../media/image497.png"/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12" Type="http://schemas.openxmlformats.org/officeDocument/2006/relationships/image" Target="../media/image491.png"/><Relationship Id="rId17" Type="http://schemas.openxmlformats.org/officeDocument/2006/relationships/image" Target="../media/image496.png"/><Relationship Id="rId2" Type="http://schemas.openxmlformats.org/officeDocument/2006/relationships/image" Target="../media/image481.png"/><Relationship Id="rId16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11" Type="http://schemas.openxmlformats.org/officeDocument/2006/relationships/image" Target="../media/image490.png"/><Relationship Id="rId5" Type="http://schemas.openxmlformats.org/officeDocument/2006/relationships/image" Target="../media/image484.png"/><Relationship Id="rId15" Type="http://schemas.openxmlformats.org/officeDocument/2006/relationships/image" Target="../media/image494.png"/><Relationship Id="rId10" Type="http://schemas.openxmlformats.org/officeDocument/2006/relationships/image" Target="../media/image489.png"/><Relationship Id="rId19" Type="http://schemas.openxmlformats.org/officeDocument/2006/relationships/image" Target="../media/image498.png"/><Relationship Id="rId4" Type="http://schemas.openxmlformats.org/officeDocument/2006/relationships/image" Target="../media/image483.png"/><Relationship Id="rId9" Type="http://schemas.openxmlformats.org/officeDocument/2006/relationships/image" Target="../media/image488.png"/><Relationship Id="rId14" Type="http://schemas.openxmlformats.org/officeDocument/2006/relationships/image" Target="../media/image49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png"/><Relationship Id="rId13" Type="http://schemas.openxmlformats.org/officeDocument/2006/relationships/image" Target="../media/image492.png"/><Relationship Id="rId18" Type="http://schemas.openxmlformats.org/officeDocument/2006/relationships/image" Target="../media/image497.png"/><Relationship Id="rId3" Type="http://schemas.openxmlformats.org/officeDocument/2006/relationships/image" Target="../media/image482.png"/><Relationship Id="rId7" Type="http://schemas.openxmlformats.org/officeDocument/2006/relationships/image" Target="../media/image486.png"/><Relationship Id="rId12" Type="http://schemas.openxmlformats.org/officeDocument/2006/relationships/image" Target="../media/image491.png"/><Relationship Id="rId17" Type="http://schemas.openxmlformats.org/officeDocument/2006/relationships/image" Target="../media/image496.png"/><Relationship Id="rId2" Type="http://schemas.openxmlformats.org/officeDocument/2006/relationships/image" Target="../media/image481.png"/><Relationship Id="rId16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11" Type="http://schemas.openxmlformats.org/officeDocument/2006/relationships/image" Target="../media/image490.png"/><Relationship Id="rId5" Type="http://schemas.openxmlformats.org/officeDocument/2006/relationships/image" Target="../media/image484.png"/><Relationship Id="rId15" Type="http://schemas.openxmlformats.org/officeDocument/2006/relationships/image" Target="../media/image494.png"/><Relationship Id="rId10" Type="http://schemas.openxmlformats.org/officeDocument/2006/relationships/image" Target="../media/image489.png"/><Relationship Id="rId19" Type="http://schemas.openxmlformats.org/officeDocument/2006/relationships/image" Target="../media/image498.png"/><Relationship Id="rId4" Type="http://schemas.openxmlformats.org/officeDocument/2006/relationships/image" Target="../media/image483.png"/><Relationship Id="rId9" Type="http://schemas.openxmlformats.org/officeDocument/2006/relationships/image" Target="../media/image488.png"/><Relationship Id="rId14" Type="http://schemas.openxmlformats.org/officeDocument/2006/relationships/image" Target="../media/image49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png"/><Relationship Id="rId13" Type="http://schemas.openxmlformats.org/officeDocument/2006/relationships/image" Target="../media/image493.png"/><Relationship Id="rId18" Type="http://schemas.openxmlformats.org/officeDocument/2006/relationships/image" Target="../media/image505.png"/><Relationship Id="rId3" Type="http://schemas.openxmlformats.org/officeDocument/2006/relationships/image" Target="../media/image501.png"/><Relationship Id="rId7" Type="http://schemas.openxmlformats.org/officeDocument/2006/relationships/image" Target="../media/image487.png"/><Relationship Id="rId12" Type="http://schemas.openxmlformats.org/officeDocument/2006/relationships/image" Target="../media/image492.png"/><Relationship Id="rId17" Type="http://schemas.openxmlformats.org/officeDocument/2006/relationships/image" Target="../media/image504.png"/><Relationship Id="rId2" Type="http://schemas.openxmlformats.org/officeDocument/2006/relationships/image" Target="../media/image500.png"/><Relationship Id="rId16" Type="http://schemas.openxmlformats.org/officeDocument/2006/relationships/image" Target="../media/image5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11" Type="http://schemas.openxmlformats.org/officeDocument/2006/relationships/image" Target="../media/image491.png"/><Relationship Id="rId5" Type="http://schemas.openxmlformats.org/officeDocument/2006/relationships/image" Target="../media/image502.png"/><Relationship Id="rId15" Type="http://schemas.openxmlformats.org/officeDocument/2006/relationships/image" Target="../media/image496.png"/><Relationship Id="rId10" Type="http://schemas.openxmlformats.org/officeDocument/2006/relationships/image" Target="../media/image490.png"/><Relationship Id="rId4" Type="http://schemas.openxmlformats.org/officeDocument/2006/relationships/image" Target="../media/image483.png"/><Relationship Id="rId9" Type="http://schemas.openxmlformats.org/officeDocument/2006/relationships/image" Target="../media/image489.png"/><Relationship Id="rId14" Type="http://schemas.openxmlformats.org/officeDocument/2006/relationships/image" Target="../media/image49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jp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jpg"/><Relationship Id="rId25" Type="http://schemas.openxmlformats.org/officeDocument/2006/relationships/image" Target="../media/image101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jp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hunch.net/" TargetMode="External"/><Relationship Id="rId2" Type="http://schemas.openxmlformats.org/officeDocument/2006/relationships/hyperlink" Target="http://videolectures.net/Top/Computer_Science/Machine_Lear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kdnugget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318" y="718301"/>
            <a:ext cx="5216525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3060" marR="5080" indent="-340995">
              <a:lnSpc>
                <a:spcPct val="150300"/>
              </a:lnSpc>
              <a:spcBef>
                <a:spcPts val="95"/>
              </a:spcBef>
              <a:tabLst>
                <a:tab pos="2152650" algn="l"/>
                <a:tab pos="2691765" algn="l"/>
              </a:tabLst>
            </a:pPr>
            <a:r>
              <a:rPr u="none" spc="395" dirty="0"/>
              <a:t>Machine	</a:t>
            </a:r>
            <a:r>
              <a:rPr u="none" spc="490" dirty="0"/>
              <a:t>Le</a:t>
            </a:r>
            <a:r>
              <a:rPr u="none" spc="215" dirty="0"/>
              <a:t>arning  </a:t>
            </a:r>
            <a:r>
              <a:rPr u="none" spc="265" dirty="0">
                <a:solidFill>
                  <a:srgbClr val="EC008C"/>
                </a:solidFill>
              </a:rPr>
              <a:t>Basic	</a:t>
            </a:r>
            <a:r>
              <a:rPr u="none" spc="330" dirty="0">
                <a:solidFill>
                  <a:srgbClr val="EC008C"/>
                </a:solidFill>
              </a:rPr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64796" y="3508119"/>
            <a:ext cx="248920" cy="73469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400" spc="15" dirty="0">
                <a:latin typeface="Calibri"/>
                <a:cs typeface="Calibri"/>
              </a:rPr>
              <a:t>Feature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20" dirty="0">
                <a:latin typeface="Calibri"/>
                <a:cs typeface="Calibri"/>
              </a:rPr>
              <a:t>2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06659" y="5234954"/>
            <a:ext cx="2869565" cy="94615"/>
            <a:chOff x="2006659" y="5234954"/>
            <a:chExt cx="2869565" cy="94615"/>
          </a:xfrm>
        </p:grpSpPr>
        <p:sp>
          <p:nvSpPr>
            <p:cNvPr id="5" name="object 5"/>
            <p:cNvSpPr/>
            <p:nvPr/>
          </p:nvSpPr>
          <p:spPr>
            <a:xfrm>
              <a:off x="2014279" y="5281969"/>
              <a:ext cx="2842260" cy="6985"/>
            </a:xfrm>
            <a:custGeom>
              <a:avLst/>
              <a:gdLst/>
              <a:ahLst/>
              <a:cxnLst/>
              <a:rect l="l" t="t" r="r" b="b"/>
              <a:pathLst>
                <a:path w="2842260" h="6985">
                  <a:moveTo>
                    <a:pt x="0" y="6935"/>
                  </a:moveTo>
                  <a:lnTo>
                    <a:pt x="2841781" y="0"/>
                  </a:lnTo>
                </a:path>
              </a:pathLst>
            </a:custGeom>
            <a:ln w="1524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83409" y="5234954"/>
              <a:ext cx="92814" cy="94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85222" y="5305576"/>
            <a:ext cx="734695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Calibri"/>
                <a:cs typeface="Calibri"/>
              </a:rPr>
              <a:t>Feature</a:t>
            </a:r>
            <a:r>
              <a:rPr sz="1450" spc="-7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1</a:t>
            </a:r>
            <a:endParaRPr sz="145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65483" y="3069995"/>
            <a:ext cx="2956560" cy="2212340"/>
            <a:chOff x="1965483" y="3069995"/>
            <a:chExt cx="2956560" cy="2212340"/>
          </a:xfrm>
        </p:grpSpPr>
        <p:sp>
          <p:nvSpPr>
            <p:cNvPr id="9" name="object 9"/>
            <p:cNvSpPr/>
            <p:nvPr/>
          </p:nvSpPr>
          <p:spPr>
            <a:xfrm>
              <a:off x="2012647" y="3090160"/>
              <a:ext cx="0" cy="2192655"/>
            </a:xfrm>
            <a:custGeom>
              <a:avLst/>
              <a:gdLst/>
              <a:ahLst/>
              <a:cxnLst/>
              <a:rect l="l" t="t" r="r" b="b"/>
              <a:pathLst>
                <a:path h="2192654">
                  <a:moveTo>
                    <a:pt x="0" y="2192176"/>
                  </a:moveTo>
                  <a:lnTo>
                    <a:pt x="0" y="0"/>
                  </a:lnTo>
                </a:path>
              </a:pathLst>
            </a:custGeom>
            <a:ln w="1524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5483" y="3069995"/>
              <a:ext cx="94326" cy="927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2847" y="4079080"/>
              <a:ext cx="109547" cy="1095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67767" y="4074000"/>
              <a:ext cx="119708" cy="1197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8906" y="4248150"/>
              <a:ext cx="109547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8906" y="424815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8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2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96468" y="4698991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6468" y="469899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4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3373" y="4372598"/>
              <a:ext cx="109548" cy="1095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8293" y="4367518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91794" y="4308879"/>
              <a:ext cx="109548" cy="1095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6714" y="4303799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01282" y="4711512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01282" y="471151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48425" y="4703579"/>
              <a:ext cx="109548" cy="1095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48426" y="470357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4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7541" y="4933613"/>
              <a:ext cx="109547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67541" y="493361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2"/>
                  </a:lnTo>
                  <a:lnTo>
                    <a:pt x="95380" y="91689"/>
                  </a:lnTo>
                  <a:lnTo>
                    <a:pt x="78504" y="104240"/>
                  </a:lnTo>
                  <a:lnTo>
                    <a:pt x="58152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45628" y="4962583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40547" y="4957503"/>
              <a:ext cx="119708" cy="1197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99305" y="4568213"/>
              <a:ext cx="109548" cy="109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99305" y="456821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0804" y="4357397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35724" y="4352316"/>
              <a:ext cx="119708" cy="11970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94631" y="4178101"/>
              <a:ext cx="109548" cy="1095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89551" y="4173021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04119" y="4580734"/>
              <a:ext cx="109547" cy="109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04118" y="458073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2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751262" y="4572801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46182" y="4567721"/>
              <a:ext cx="119708" cy="1197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70378" y="4802834"/>
              <a:ext cx="109548" cy="1095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70378" y="480283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48465" y="4831806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48465" y="483180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4" y="104240"/>
                  </a:lnTo>
                  <a:lnTo>
                    <a:pt x="58152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58539" y="4565095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58539" y="456509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00039" y="4354279"/>
              <a:ext cx="109548" cy="1095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4959" y="4349199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53865" y="4174982"/>
              <a:ext cx="109547" cy="1095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48785" y="4169902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63353" y="4577616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58273" y="4572537"/>
              <a:ext cx="119708" cy="11970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10497" y="4569683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10496" y="456968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4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29613" y="4799717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29613" y="479971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907699" y="4828688"/>
              <a:ext cx="109547" cy="10954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07698" y="482868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617773" y="4561977"/>
              <a:ext cx="109548" cy="109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12694" y="4556897"/>
              <a:ext cx="119708" cy="1197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611731" y="4349545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611730" y="434954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67247" y="4135681"/>
              <a:ext cx="109548" cy="1095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62166" y="4130601"/>
              <a:ext cx="119708" cy="1197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039952" y="4078726"/>
              <a:ext cx="109548" cy="109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34872" y="4073646"/>
              <a:ext cx="119708" cy="1197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923878" y="4530381"/>
              <a:ext cx="109548" cy="1095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923878" y="453038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3016" y="36575"/>
                  </a:moveTo>
                  <a:lnTo>
                    <a:pt x="14167" y="17859"/>
                  </a:lnTo>
                  <a:lnTo>
                    <a:pt x="31044" y="5307"/>
                  </a:lnTo>
                  <a:lnTo>
                    <a:pt x="51396" y="0"/>
                  </a:lnTo>
                  <a:lnTo>
                    <a:pt x="72973" y="3016"/>
                  </a:lnTo>
                  <a:lnTo>
                    <a:pt x="91689" y="14167"/>
                  </a:lnTo>
                  <a:lnTo>
                    <a:pt x="104240" y="31044"/>
                  </a:lnTo>
                  <a:lnTo>
                    <a:pt x="109548" y="51396"/>
                  </a:lnTo>
                  <a:lnTo>
                    <a:pt x="106531" y="72973"/>
                  </a:lnTo>
                  <a:lnTo>
                    <a:pt x="95380" y="91689"/>
                  </a:lnTo>
                  <a:lnTo>
                    <a:pt x="78503" y="104240"/>
                  </a:lnTo>
                  <a:lnTo>
                    <a:pt x="58151" y="109548"/>
                  </a:lnTo>
                  <a:lnTo>
                    <a:pt x="36575" y="106531"/>
                  </a:lnTo>
                  <a:lnTo>
                    <a:pt x="17859" y="95380"/>
                  </a:lnTo>
                  <a:lnTo>
                    <a:pt x="5307" y="78503"/>
                  </a:lnTo>
                  <a:lnTo>
                    <a:pt x="0" y="58151"/>
                  </a:lnTo>
                  <a:lnTo>
                    <a:pt x="3016" y="36575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755628" y="4812530"/>
              <a:ext cx="109548" cy="1095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750548" y="4807450"/>
              <a:ext cx="119708" cy="11970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521081" y="4789387"/>
              <a:ext cx="109548" cy="109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516000" y="4784307"/>
              <a:ext cx="119708" cy="11970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79610" y="4051588"/>
              <a:ext cx="109684" cy="109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74530" y="4046509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59462" y="4265844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59463" y="426584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37668" y="3689723"/>
              <a:ext cx="109684" cy="109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37669" y="368972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546796" y="3785385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541716" y="3780305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58784" y="3428660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53704" y="3423580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92234" y="4049069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792234" y="404906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35629" y="3558980"/>
              <a:ext cx="109684" cy="109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35629" y="355897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68651" y="4061788"/>
              <a:ext cx="109684" cy="109684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68651" y="406178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8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947352" y="4413640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42273" y="4408559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92793" y="3540689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887713" y="3535610"/>
              <a:ext cx="119844" cy="1198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32807" y="3585112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27727" y="3580032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768808" y="3808868"/>
              <a:ext cx="109684" cy="10968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768808" y="380886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012203" y="3318778"/>
              <a:ext cx="109684" cy="10968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012203" y="331877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80092" y="3326674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80092" y="332667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123768" y="4089203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18689" y="4084123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662212" y="3931142"/>
              <a:ext cx="109684" cy="109684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662212" y="3931142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428280" y="3975564"/>
              <a:ext cx="109684" cy="109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23200" y="3970483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30831" y="3578910"/>
              <a:ext cx="109684" cy="10968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425751" y="3573830"/>
              <a:ext cx="119844" cy="11984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564279" y="4199319"/>
              <a:ext cx="109684" cy="109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564279" y="419931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924912" y="3774350"/>
              <a:ext cx="109684" cy="109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924912" y="3774349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079382" y="3886437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079383" y="388643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853577" y="4185908"/>
              <a:ext cx="109685" cy="109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853577" y="4185908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7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83738" y="4321593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83738" y="432159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292102" y="4229727"/>
              <a:ext cx="109684" cy="10968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292102" y="422972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8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218918" y="3904657"/>
              <a:ext cx="109684" cy="109684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213838" y="3899578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352368" y="4525066"/>
              <a:ext cx="109684" cy="1096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47287" y="4519987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95762" y="4034977"/>
              <a:ext cx="109684" cy="109684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595762" y="403497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769603" y="4313716"/>
              <a:ext cx="109684" cy="109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769603" y="431371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4970" y="92529"/>
                  </a:moveTo>
                  <a:lnTo>
                    <a:pt x="3434" y="74047"/>
                  </a:lnTo>
                  <a:lnTo>
                    <a:pt x="0" y="53297"/>
                  </a:lnTo>
                  <a:lnTo>
                    <a:pt x="4597" y="32773"/>
                  </a:lnTo>
                  <a:lnTo>
                    <a:pt x="17155" y="14970"/>
                  </a:lnTo>
                  <a:lnTo>
                    <a:pt x="35636" y="3434"/>
                  </a:lnTo>
                  <a:lnTo>
                    <a:pt x="56387" y="0"/>
                  </a:lnTo>
                  <a:lnTo>
                    <a:pt x="76911" y="4597"/>
                  </a:lnTo>
                  <a:lnTo>
                    <a:pt x="94714" y="17155"/>
                  </a:lnTo>
                  <a:lnTo>
                    <a:pt x="106250" y="35636"/>
                  </a:lnTo>
                  <a:lnTo>
                    <a:pt x="109684" y="56387"/>
                  </a:lnTo>
                  <a:lnTo>
                    <a:pt x="105087" y="76911"/>
                  </a:lnTo>
                  <a:lnTo>
                    <a:pt x="92529" y="94714"/>
                  </a:lnTo>
                  <a:lnTo>
                    <a:pt x="74047" y="106250"/>
                  </a:lnTo>
                  <a:lnTo>
                    <a:pt x="53297" y="109684"/>
                  </a:lnTo>
                  <a:lnTo>
                    <a:pt x="32773" y="105087"/>
                  </a:lnTo>
                  <a:lnTo>
                    <a:pt x="14970" y="92529"/>
                  </a:lnTo>
                  <a:close/>
                </a:path>
              </a:pathLst>
            </a:custGeom>
            <a:ln w="1016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641664" y="4511655"/>
              <a:ext cx="109684" cy="109684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636584" y="4506576"/>
              <a:ext cx="119844" cy="1198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36011" y="3271446"/>
              <a:ext cx="1438910" cy="1487805"/>
            </a:xfrm>
            <a:custGeom>
              <a:avLst/>
              <a:gdLst/>
              <a:ahLst/>
              <a:cxnLst/>
              <a:rect l="l" t="t" r="r" b="b"/>
              <a:pathLst>
                <a:path w="1438910" h="1487804">
                  <a:moveTo>
                    <a:pt x="1177022" y="1152521"/>
                  </a:moveTo>
                  <a:lnTo>
                    <a:pt x="1212537" y="1110784"/>
                  </a:lnTo>
                  <a:lnTo>
                    <a:pt x="1245514" y="1068049"/>
                  </a:lnTo>
                  <a:lnTo>
                    <a:pt x="1275942" y="1024455"/>
                  </a:lnTo>
                  <a:lnTo>
                    <a:pt x="1303807" y="980135"/>
                  </a:lnTo>
                  <a:lnTo>
                    <a:pt x="1329096" y="935225"/>
                  </a:lnTo>
                  <a:lnTo>
                    <a:pt x="1351797" y="889862"/>
                  </a:lnTo>
                  <a:lnTo>
                    <a:pt x="1371897" y="844181"/>
                  </a:lnTo>
                  <a:lnTo>
                    <a:pt x="1389384" y="798319"/>
                  </a:lnTo>
                  <a:lnTo>
                    <a:pt x="1404243" y="752409"/>
                  </a:lnTo>
                  <a:lnTo>
                    <a:pt x="1416463" y="706590"/>
                  </a:lnTo>
                  <a:lnTo>
                    <a:pt x="1426030" y="660995"/>
                  </a:lnTo>
                  <a:lnTo>
                    <a:pt x="1432932" y="615761"/>
                  </a:lnTo>
                  <a:lnTo>
                    <a:pt x="1437156" y="571024"/>
                  </a:lnTo>
                  <a:lnTo>
                    <a:pt x="1438689" y="526919"/>
                  </a:lnTo>
                  <a:lnTo>
                    <a:pt x="1437519" y="483583"/>
                  </a:lnTo>
                  <a:lnTo>
                    <a:pt x="1433632" y="441150"/>
                  </a:lnTo>
                  <a:lnTo>
                    <a:pt x="1427016" y="399757"/>
                  </a:lnTo>
                  <a:lnTo>
                    <a:pt x="1417657" y="359539"/>
                  </a:lnTo>
                  <a:lnTo>
                    <a:pt x="1405544" y="320633"/>
                  </a:lnTo>
                  <a:lnTo>
                    <a:pt x="1390663" y="283173"/>
                  </a:lnTo>
                  <a:lnTo>
                    <a:pt x="1373001" y="247296"/>
                  </a:lnTo>
                  <a:lnTo>
                    <a:pt x="1352546" y="213137"/>
                  </a:lnTo>
                  <a:lnTo>
                    <a:pt x="1329285" y="180832"/>
                  </a:lnTo>
                  <a:lnTo>
                    <a:pt x="1303205" y="150518"/>
                  </a:lnTo>
                  <a:lnTo>
                    <a:pt x="1274293" y="122328"/>
                  </a:lnTo>
                  <a:lnTo>
                    <a:pt x="1243020" y="96783"/>
                  </a:lnTo>
                  <a:lnTo>
                    <a:pt x="1209955" y="74292"/>
                  </a:lnTo>
                  <a:lnTo>
                    <a:pt x="1175231" y="54826"/>
                  </a:lnTo>
                  <a:lnTo>
                    <a:pt x="1138981" y="38358"/>
                  </a:lnTo>
                  <a:lnTo>
                    <a:pt x="1101340" y="24860"/>
                  </a:lnTo>
                  <a:lnTo>
                    <a:pt x="1062440" y="14303"/>
                  </a:lnTo>
                  <a:lnTo>
                    <a:pt x="1022414" y="6659"/>
                  </a:lnTo>
                  <a:lnTo>
                    <a:pt x="981397" y="1901"/>
                  </a:lnTo>
                  <a:lnTo>
                    <a:pt x="939522" y="0"/>
                  </a:lnTo>
                  <a:lnTo>
                    <a:pt x="896922" y="928"/>
                  </a:lnTo>
                  <a:lnTo>
                    <a:pt x="853730" y="4657"/>
                  </a:lnTo>
                  <a:lnTo>
                    <a:pt x="810080" y="11159"/>
                  </a:lnTo>
                  <a:lnTo>
                    <a:pt x="766106" y="20407"/>
                  </a:lnTo>
                  <a:lnTo>
                    <a:pt x="721940" y="32371"/>
                  </a:lnTo>
                  <a:lnTo>
                    <a:pt x="677717" y="47024"/>
                  </a:lnTo>
                  <a:lnTo>
                    <a:pt x="633570" y="64338"/>
                  </a:lnTo>
                  <a:lnTo>
                    <a:pt x="589632" y="84285"/>
                  </a:lnTo>
                  <a:lnTo>
                    <a:pt x="546036" y="106837"/>
                  </a:lnTo>
                  <a:lnTo>
                    <a:pt x="502916" y="131965"/>
                  </a:lnTo>
                  <a:lnTo>
                    <a:pt x="460406" y="159642"/>
                  </a:lnTo>
                  <a:lnTo>
                    <a:pt x="418639" y="189840"/>
                  </a:lnTo>
                  <a:lnTo>
                    <a:pt x="377747" y="222530"/>
                  </a:lnTo>
                  <a:lnTo>
                    <a:pt x="337866" y="257684"/>
                  </a:lnTo>
                  <a:lnTo>
                    <a:pt x="299128" y="295275"/>
                  </a:lnTo>
                  <a:lnTo>
                    <a:pt x="261666" y="335275"/>
                  </a:lnTo>
                  <a:lnTo>
                    <a:pt x="226152" y="377012"/>
                  </a:lnTo>
                  <a:lnTo>
                    <a:pt x="193174" y="419746"/>
                  </a:lnTo>
                  <a:lnTo>
                    <a:pt x="162747" y="463341"/>
                  </a:lnTo>
                  <a:lnTo>
                    <a:pt x="134882" y="507661"/>
                  </a:lnTo>
                  <a:lnTo>
                    <a:pt x="109592" y="552571"/>
                  </a:lnTo>
                  <a:lnTo>
                    <a:pt x="86891" y="597933"/>
                  </a:lnTo>
                  <a:lnTo>
                    <a:pt x="66791" y="643614"/>
                  </a:lnTo>
                  <a:lnTo>
                    <a:pt x="49305" y="689477"/>
                  </a:lnTo>
                  <a:lnTo>
                    <a:pt x="34446" y="735386"/>
                  </a:lnTo>
                  <a:lnTo>
                    <a:pt x="22226" y="781206"/>
                  </a:lnTo>
                  <a:lnTo>
                    <a:pt x="12659" y="826801"/>
                  </a:lnTo>
                  <a:lnTo>
                    <a:pt x="5757" y="872035"/>
                  </a:lnTo>
                  <a:lnTo>
                    <a:pt x="1533" y="916772"/>
                  </a:lnTo>
                  <a:lnTo>
                    <a:pt x="0" y="960876"/>
                  </a:lnTo>
                  <a:lnTo>
                    <a:pt x="1170" y="1004213"/>
                  </a:lnTo>
                  <a:lnTo>
                    <a:pt x="5057" y="1046646"/>
                  </a:lnTo>
                  <a:lnTo>
                    <a:pt x="11673" y="1088039"/>
                  </a:lnTo>
                  <a:lnTo>
                    <a:pt x="21031" y="1128257"/>
                  </a:lnTo>
                  <a:lnTo>
                    <a:pt x="33145" y="1167163"/>
                  </a:lnTo>
                  <a:lnTo>
                    <a:pt x="48026" y="1204623"/>
                  </a:lnTo>
                  <a:lnTo>
                    <a:pt x="65687" y="1240500"/>
                  </a:lnTo>
                  <a:lnTo>
                    <a:pt x="86142" y="1274659"/>
                  </a:lnTo>
                  <a:lnTo>
                    <a:pt x="109403" y="1306963"/>
                  </a:lnTo>
                  <a:lnTo>
                    <a:pt x="135484" y="1337278"/>
                  </a:lnTo>
                  <a:lnTo>
                    <a:pt x="164396" y="1365467"/>
                  </a:lnTo>
                  <a:lnTo>
                    <a:pt x="195669" y="1391012"/>
                  </a:lnTo>
                  <a:lnTo>
                    <a:pt x="228734" y="1413504"/>
                  </a:lnTo>
                  <a:lnTo>
                    <a:pt x="263458" y="1432969"/>
                  </a:lnTo>
                  <a:lnTo>
                    <a:pt x="299707" y="1449437"/>
                  </a:lnTo>
                  <a:lnTo>
                    <a:pt x="337349" y="1462936"/>
                  </a:lnTo>
                  <a:lnTo>
                    <a:pt x="376249" y="1473493"/>
                  </a:lnTo>
                  <a:lnTo>
                    <a:pt x="416275" y="1481137"/>
                  </a:lnTo>
                  <a:lnTo>
                    <a:pt x="457292" y="1485895"/>
                  </a:lnTo>
                  <a:lnTo>
                    <a:pt x="499167" y="1487796"/>
                  </a:lnTo>
                  <a:lnTo>
                    <a:pt x="541767" y="1486868"/>
                  </a:lnTo>
                  <a:lnTo>
                    <a:pt x="584959" y="1483139"/>
                  </a:lnTo>
                  <a:lnTo>
                    <a:pt x="628609" y="1476637"/>
                  </a:lnTo>
                  <a:lnTo>
                    <a:pt x="672583" y="1467389"/>
                  </a:lnTo>
                  <a:lnTo>
                    <a:pt x="716748" y="1455425"/>
                  </a:lnTo>
                  <a:lnTo>
                    <a:pt x="760972" y="1440772"/>
                  </a:lnTo>
                  <a:lnTo>
                    <a:pt x="805119" y="1423457"/>
                  </a:lnTo>
                  <a:lnTo>
                    <a:pt x="849057" y="1403510"/>
                  </a:lnTo>
                  <a:lnTo>
                    <a:pt x="892653" y="1380959"/>
                  </a:lnTo>
                  <a:lnTo>
                    <a:pt x="935773" y="1355830"/>
                  </a:lnTo>
                  <a:lnTo>
                    <a:pt x="978283" y="1328153"/>
                  </a:lnTo>
                  <a:lnTo>
                    <a:pt x="1020050" y="1297956"/>
                  </a:lnTo>
                  <a:lnTo>
                    <a:pt x="1060941" y="1265266"/>
                  </a:lnTo>
                  <a:lnTo>
                    <a:pt x="1100823" y="1230111"/>
                  </a:lnTo>
                  <a:lnTo>
                    <a:pt x="1139561" y="1192520"/>
                  </a:lnTo>
                  <a:lnTo>
                    <a:pt x="1177022" y="1152521"/>
                  </a:lnTo>
                  <a:close/>
                </a:path>
              </a:pathLst>
            </a:custGeom>
            <a:ln w="152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431667" y="3765325"/>
              <a:ext cx="1482725" cy="1494155"/>
            </a:xfrm>
            <a:custGeom>
              <a:avLst/>
              <a:gdLst/>
              <a:ahLst/>
              <a:cxnLst/>
              <a:rect l="l" t="t" r="r" b="b"/>
              <a:pathLst>
                <a:path w="1482725" h="1494154">
                  <a:moveTo>
                    <a:pt x="1278318" y="1226178"/>
                  </a:moveTo>
                  <a:lnTo>
                    <a:pt x="1310787" y="1187512"/>
                  </a:lnTo>
                  <a:lnTo>
                    <a:pt x="1340438" y="1147499"/>
                  </a:lnTo>
                  <a:lnTo>
                    <a:pt x="1367275" y="1106278"/>
                  </a:lnTo>
                  <a:lnTo>
                    <a:pt x="1391302" y="1063987"/>
                  </a:lnTo>
                  <a:lnTo>
                    <a:pt x="1412520" y="1020764"/>
                  </a:lnTo>
                  <a:lnTo>
                    <a:pt x="1430935" y="976749"/>
                  </a:lnTo>
                  <a:lnTo>
                    <a:pt x="1446549" y="932080"/>
                  </a:lnTo>
                  <a:lnTo>
                    <a:pt x="1459366" y="886895"/>
                  </a:lnTo>
                  <a:lnTo>
                    <a:pt x="1469388" y="841334"/>
                  </a:lnTo>
                  <a:lnTo>
                    <a:pt x="1476621" y="795534"/>
                  </a:lnTo>
                  <a:lnTo>
                    <a:pt x="1481066" y="749635"/>
                  </a:lnTo>
                  <a:lnTo>
                    <a:pt x="1482728" y="703775"/>
                  </a:lnTo>
                  <a:lnTo>
                    <a:pt x="1481609" y="658092"/>
                  </a:lnTo>
                  <a:lnTo>
                    <a:pt x="1477713" y="612726"/>
                  </a:lnTo>
                  <a:lnTo>
                    <a:pt x="1471044" y="567814"/>
                  </a:lnTo>
                  <a:lnTo>
                    <a:pt x="1461605" y="523496"/>
                  </a:lnTo>
                  <a:lnTo>
                    <a:pt x="1449399" y="479911"/>
                  </a:lnTo>
                  <a:lnTo>
                    <a:pt x="1434429" y="437196"/>
                  </a:lnTo>
                  <a:lnTo>
                    <a:pt x="1416700" y="395490"/>
                  </a:lnTo>
                  <a:lnTo>
                    <a:pt x="1396214" y="354932"/>
                  </a:lnTo>
                  <a:lnTo>
                    <a:pt x="1372975" y="315661"/>
                  </a:lnTo>
                  <a:lnTo>
                    <a:pt x="1346987" y="277815"/>
                  </a:lnTo>
                  <a:lnTo>
                    <a:pt x="1318252" y="241533"/>
                  </a:lnTo>
                  <a:lnTo>
                    <a:pt x="1286774" y="206953"/>
                  </a:lnTo>
                  <a:lnTo>
                    <a:pt x="1252556" y="174214"/>
                  </a:lnTo>
                  <a:lnTo>
                    <a:pt x="1216164" y="143911"/>
                  </a:lnTo>
                  <a:lnTo>
                    <a:pt x="1178251" y="116538"/>
                  </a:lnTo>
                  <a:lnTo>
                    <a:pt x="1138957" y="92083"/>
                  </a:lnTo>
                  <a:lnTo>
                    <a:pt x="1098419" y="70532"/>
                  </a:lnTo>
                  <a:lnTo>
                    <a:pt x="1056776" y="51875"/>
                  </a:lnTo>
                  <a:lnTo>
                    <a:pt x="1014165" y="36099"/>
                  </a:lnTo>
                  <a:lnTo>
                    <a:pt x="970724" y="23191"/>
                  </a:lnTo>
                  <a:lnTo>
                    <a:pt x="926592" y="13140"/>
                  </a:lnTo>
                  <a:lnTo>
                    <a:pt x="881907" y="5932"/>
                  </a:lnTo>
                  <a:lnTo>
                    <a:pt x="836807" y="1556"/>
                  </a:lnTo>
                  <a:lnTo>
                    <a:pt x="791430" y="0"/>
                  </a:lnTo>
                  <a:lnTo>
                    <a:pt x="745914" y="1250"/>
                  </a:lnTo>
                  <a:lnTo>
                    <a:pt x="700397" y="5296"/>
                  </a:lnTo>
                  <a:lnTo>
                    <a:pt x="655018" y="12124"/>
                  </a:lnTo>
                  <a:lnTo>
                    <a:pt x="609914" y="21722"/>
                  </a:lnTo>
                  <a:lnTo>
                    <a:pt x="565223" y="34078"/>
                  </a:lnTo>
                  <a:lnTo>
                    <a:pt x="521084" y="49180"/>
                  </a:lnTo>
                  <a:lnTo>
                    <a:pt x="477635" y="67016"/>
                  </a:lnTo>
                  <a:lnTo>
                    <a:pt x="435014" y="87573"/>
                  </a:lnTo>
                  <a:lnTo>
                    <a:pt x="393359" y="110839"/>
                  </a:lnTo>
                  <a:lnTo>
                    <a:pt x="352809" y="136801"/>
                  </a:lnTo>
                  <a:lnTo>
                    <a:pt x="313500" y="165448"/>
                  </a:lnTo>
                  <a:lnTo>
                    <a:pt x="275572" y="196767"/>
                  </a:lnTo>
                  <a:lnTo>
                    <a:pt x="239162" y="230745"/>
                  </a:lnTo>
                  <a:lnTo>
                    <a:pt x="204409" y="267372"/>
                  </a:lnTo>
                  <a:lnTo>
                    <a:pt x="171940" y="306037"/>
                  </a:lnTo>
                  <a:lnTo>
                    <a:pt x="142289" y="346050"/>
                  </a:lnTo>
                  <a:lnTo>
                    <a:pt x="115452" y="387272"/>
                  </a:lnTo>
                  <a:lnTo>
                    <a:pt x="91425" y="429563"/>
                  </a:lnTo>
                  <a:lnTo>
                    <a:pt x="70207" y="472785"/>
                  </a:lnTo>
                  <a:lnTo>
                    <a:pt x="51792" y="516801"/>
                  </a:lnTo>
                  <a:lnTo>
                    <a:pt x="36178" y="561470"/>
                  </a:lnTo>
                  <a:lnTo>
                    <a:pt x="23361" y="606654"/>
                  </a:lnTo>
                  <a:lnTo>
                    <a:pt x="13339" y="652216"/>
                  </a:lnTo>
                  <a:lnTo>
                    <a:pt x="6106" y="698015"/>
                  </a:lnTo>
                  <a:lnTo>
                    <a:pt x="1661" y="743915"/>
                  </a:lnTo>
                  <a:lnTo>
                    <a:pt x="0" y="789775"/>
                  </a:lnTo>
                  <a:lnTo>
                    <a:pt x="1118" y="835457"/>
                  </a:lnTo>
                  <a:lnTo>
                    <a:pt x="5014" y="880824"/>
                  </a:lnTo>
                  <a:lnTo>
                    <a:pt x="11683" y="925735"/>
                  </a:lnTo>
                  <a:lnTo>
                    <a:pt x="21122" y="970053"/>
                  </a:lnTo>
                  <a:lnTo>
                    <a:pt x="33328" y="1013639"/>
                  </a:lnTo>
                  <a:lnTo>
                    <a:pt x="48298" y="1056354"/>
                  </a:lnTo>
                  <a:lnTo>
                    <a:pt x="66027" y="1098060"/>
                  </a:lnTo>
                  <a:lnTo>
                    <a:pt x="86513" y="1138617"/>
                  </a:lnTo>
                  <a:lnTo>
                    <a:pt x="109752" y="1177889"/>
                  </a:lnTo>
                  <a:lnTo>
                    <a:pt x="135740" y="1215735"/>
                  </a:lnTo>
                  <a:lnTo>
                    <a:pt x="164475" y="1252017"/>
                  </a:lnTo>
                  <a:lnTo>
                    <a:pt x="195953" y="1286597"/>
                  </a:lnTo>
                  <a:lnTo>
                    <a:pt x="230171" y="1319335"/>
                  </a:lnTo>
                  <a:lnTo>
                    <a:pt x="266563" y="1349638"/>
                  </a:lnTo>
                  <a:lnTo>
                    <a:pt x="304475" y="1377011"/>
                  </a:lnTo>
                  <a:lnTo>
                    <a:pt x="343770" y="1401467"/>
                  </a:lnTo>
                  <a:lnTo>
                    <a:pt x="384308" y="1423017"/>
                  </a:lnTo>
                  <a:lnTo>
                    <a:pt x="425951" y="1441674"/>
                  </a:lnTo>
                  <a:lnTo>
                    <a:pt x="468562" y="1457451"/>
                  </a:lnTo>
                  <a:lnTo>
                    <a:pt x="512003" y="1470358"/>
                  </a:lnTo>
                  <a:lnTo>
                    <a:pt x="556135" y="1480410"/>
                  </a:lnTo>
                  <a:lnTo>
                    <a:pt x="600820" y="1487618"/>
                  </a:lnTo>
                  <a:lnTo>
                    <a:pt x="645920" y="1491994"/>
                  </a:lnTo>
                  <a:lnTo>
                    <a:pt x="691297" y="1493550"/>
                  </a:lnTo>
                  <a:lnTo>
                    <a:pt x="736813" y="1492299"/>
                  </a:lnTo>
                  <a:lnTo>
                    <a:pt x="782330" y="1488254"/>
                  </a:lnTo>
                  <a:lnTo>
                    <a:pt x="827709" y="1481426"/>
                  </a:lnTo>
                  <a:lnTo>
                    <a:pt x="872813" y="1471828"/>
                  </a:lnTo>
                  <a:lnTo>
                    <a:pt x="917504" y="1459471"/>
                  </a:lnTo>
                  <a:lnTo>
                    <a:pt x="961643" y="1444369"/>
                  </a:lnTo>
                  <a:lnTo>
                    <a:pt x="1005092" y="1426533"/>
                  </a:lnTo>
                  <a:lnTo>
                    <a:pt x="1047713" y="1405977"/>
                  </a:lnTo>
                  <a:lnTo>
                    <a:pt x="1089368" y="1382711"/>
                  </a:lnTo>
                  <a:lnTo>
                    <a:pt x="1129918" y="1356748"/>
                  </a:lnTo>
                  <a:lnTo>
                    <a:pt x="1169227" y="1328102"/>
                  </a:lnTo>
                  <a:lnTo>
                    <a:pt x="1207155" y="1296783"/>
                  </a:lnTo>
                  <a:lnTo>
                    <a:pt x="1243565" y="1262804"/>
                  </a:lnTo>
                  <a:lnTo>
                    <a:pt x="1278318" y="1226178"/>
                  </a:lnTo>
                  <a:close/>
                </a:path>
              </a:pathLst>
            </a:custGeom>
            <a:ln w="15240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5219408" y="3066346"/>
            <a:ext cx="215444" cy="781685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en-US" sz="1400" spc="15" dirty="0">
                <a:latin typeface="Calibri"/>
                <a:cs typeface="Calibri"/>
              </a:rPr>
              <a:t>Feature</a:t>
            </a:r>
            <a:r>
              <a:rPr lang="en-US" sz="1400" spc="-95" dirty="0">
                <a:latin typeface="Calibri"/>
                <a:cs typeface="Calibri"/>
              </a:rPr>
              <a:t> 2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5427802" y="5022600"/>
            <a:ext cx="2286000" cy="101600"/>
            <a:chOff x="5427802" y="5022600"/>
            <a:chExt cx="2286000" cy="101600"/>
          </a:xfrm>
        </p:grpSpPr>
        <p:sp>
          <p:nvSpPr>
            <p:cNvPr id="133" name="object 133"/>
            <p:cNvSpPr/>
            <p:nvPr/>
          </p:nvSpPr>
          <p:spPr>
            <a:xfrm>
              <a:off x="5436057" y="5073364"/>
              <a:ext cx="2256155" cy="0"/>
            </a:xfrm>
            <a:custGeom>
              <a:avLst/>
              <a:gdLst/>
              <a:ahLst/>
              <a:cxnLst/>
              <a:rect l="l" t="t" r="r" b="b"/>
              <a:pathLst>
                <a:path w="2256154">
                  <a:moveTo>
                    <a:pt x="0" y="0"/>
                  </a:moveTo>
                  <a:lnTo>
                    <a:pt x="2256040" y="0"/>
                  </a:lnTo>
                </a:path>
              </a:pathLst>
            </a:custGeom>
            <a:ln w="1640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613994" y="5022600"/>
              <a:ext cx="99807" cy="101529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7016315" y="5076637"/>
            <a:ext cx="781685" cy="251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50" spc="-5" dirty="0">
                <a:latin typeface="Calibri"/>
                <a:cs typeface="Calibri"/>
              </a:rPr>
              <a:t>Feature</a:t>
            </a:r>
            <a:r>
              <a:rPr lang="en-US" sz="1550" spc="-95" dirty="0">
                <a:latin typeface="Calibri"/>
                <a:cs typeface="Calibri"/>
              </a:rPr>
              <a:t> 1</a:t>
            </a:r>
            <a:endParaRPr sz="1550" dirty="0">
              <a:latin typeface="Calibri"/>
              <a:cs typeface="Calibri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5434822" y="3026922"/>
            <a:ext cx="2000885" cy="2108835"/>
            <a:chOff x="5434822" y="3026922"/>
            <a:chExt cx="2000885" cy="2108835"/>
          </a:xfrm>
        </p:grpSpPr>
        <p:sp>
          <p:nvSpPr>
            <p:cNvPr id="137" name="object 137"/>
            <p:cNvSpPr/>
            <p:nvPr/>
          </p:nvSpPr>
          <p:spPr>
            <a:xfrm>
              <a:off x="6963232" y="3691940"/>
              <a:ext cx="272657" cy="30258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003996" y="3711941"/>
              <a:ext cx="192179" cy="22305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870129" y="4064349"/>
              <a:ext cx="272657" cy="30258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15531" y="4088612"/>
              <a:ext cx="184150" cy="215900"/>
            </a:xfrm>
            <a:custGeom>
              <a:avLst/>
              <a:gdLst/>
              <a:ahLst/>
              <a:cxnLst/>
              <a:rect l="l" t="t" r="r" b="b"/>
              <a:pathLst>
                <a:path w="184150" h="215900">
                  <a:moveTo>
                    <a:pt x="183984" y="78740"/>
                  </a:moveTo>
                  <a:lnTo>
                    <a:pt x="121424" y="7874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8740"/>
                  </a:lnTo>
                  <a:lnTo>
                    <a:pt x="0" y="78740"/>
                  </a:lnTo>
                  <a:lnTo>
                    <a:pt x="0" y="137160"/>
                  </a:lnTo>
                  <a:lnTo>
                    <a:pt x="62547" y="137160"/>
                  </a:lnTo>
                  <a:lnTo>
                    <a:pt x="62547" y="215900"/>
                  </a:lnTo>
                  <a:lnTo>
                    <a:pt x="121424" y="215900"/>
                  </a:lnTo>
                  <a:lnTo>
                    <a:pt x="121424" y="137160"/>
                  </a:lnTo>
                  <a:lnTo>
                    <a:pt x="183984" y="137160"/>
                  </a:lnTo>
                  <a:lnTo>
                    <a:pt x="183984" y="7874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915539" y="4089109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7" y="77983"/>
                  </a:lnTo>
                  <a:lnTo>
                    <a:pt x="62547" y="0"/>
                  </a:lnTo>
                  <a:lnTo>
                    <a:pt x="121428" y="0"/>
                  </a:lnTo>
                  <a:lnTo>
                    <a:pt x="121428" y="77983"/>
                  </a:lnTo>
                  <a:lnTo>
                    <a:pt x="183977" y="77983"/>
                  </a:lnTo>
                  <a:lnTo>
                    <a:pt x="183977" y="136864"/>
                  </a:lnTo>
                  <a:lnTo>
                    <a:pt x="121428" y="136864"/>
                  </a:lnTo>
                  <a:lnTo>
                    <a:pt x="121428" y="214848"/>
                  </a:lnTo>
                  <a:lnTo>
                    <a:pt x="62547" y="214848"/>
                  </a:lnTo>
                  <a:lnTo>
                    <a:pt x="62547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524320" y="3984548"/>
              <a:ext cx="269332" cy="302583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566789" y="400860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72" y="77470"/>
                  </a:moveTo>
                  <a:lnTo>
                    <a:pt x="121424" y="7747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7470"/>
                  </a:lnTo>
                  <a:lnTo>
                    <a:pt x="0" y="77470"/>
                  </a:lnTo>
                  <a:lnTo>
                    <a:pt x="0" y="135890"/>
                  </a:lnTo>
                  <a:lnTo>
                    <a:pt x="62547" y="135890"/>
                  </a:lnTo>
                  <a:lnTo>
                    <a:pt x="62547" y="214630"/>
                  </a:lnTo>
                  <a:lnTo>
                    <a:pt x="121424" y="214630"/>
                  </a:lnTo>
                  <a:lnTo>
                    <a:pt x="121424" y="135890"/>
                  </a:lnTo>
                  <a:lnTo>
                    <a:pt x="183972" y="135890"/>
                  </a:lnTo>
                  <a:lnTo>
                    <a:pt x="183972" y="7747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566793" y="4008103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7" y="77983"/>
                  </a:lnTo>
                  <a:lnTo>
                    <a:pt x="62547" y="0"/>
                  </a:lnTo>
                  <a:lnTo>
                    <a:pt x="121428" y="0"/>
                  </a:lnTo>
                  <a:lnTo>
                    <a:pt x="121428" y="77983"/>
                  </a:lnTo>
                  <a:lnTo>
                    <a:pt x="183977" y="77983"/>
                  </a:lnTo>
                  <a:lnTo>
                    <a:pt x="183977" y="136864"/>
                  </a:lnTo>
                  <a:lnTo>
                    <a:pt x="121428" y="136864"/>
                  </a:lnTo>
                  <a:lnTo>
                    <a:pt x="121428" y="214848"/>
                  </a:lnTo>
                  <a:lnTo>
                    <a:pt x="62547" y="214848"/>
                  </a:lnTo>
                  <a:lnTo>
                    <a:pt x="62547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07200" y="4307082"/>
              <a:ext cx="272657" cy="30258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52336" y="433118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72" y="77470"/>
                  </a:moveTo>
                  <a:lnTo>
                    <a:pt x="121424" y="7747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7470"/>
                  </a:lnTo>
                  <a:lnTo>
                    <a:pt x="0" y="77470"/>
                  </a:lnTo>
                  <a:lnTo>
                    <a:pt x="0" y="137160"/>
                  </a:lnTo>
                  <a:lnTo>
                    <a:pt x="62547" y="137160"/>
                  </a:lnTo>
                  <a:lnTo>
                    <a:pt x="62547" y="214630"/>
                  </a:lnTo>
                  <a:lnTo>
                    <a:pt x="121424" y="214630"/>
                  </a:lnTo>
                  <a:lnTo>
                    <a:pt x="121424" y="137160"/>
                  </a:lnTo>
                  <a:lnTo>
                    <a:pt x="183972" y="137160"/>
                  </a:lnTo>
                  <a:lnTo>
                    <a:pt x="183972" y="7747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52338" y="4331176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8" y="77983"/>
                  </a:lnTo>
                  <a:lnTo>
                    <a:pt x="62548" y="0"/>
                  </a:lnTo>
                  <a:lnTo>
                    <a:pt x="121429" y="0"/>
                  </a:lnTo>
                  <a:lnTo>
                    <a:pt x="121429" y="77983"/>
                  </a:lnTo>
                  <a:lnTo>
                    <a:pt x="183978" y="77983"/>
                  </a:lnTo>
                  <a:lnTo>
                    <a:pt x="183978" y="136864"/>
                  </a:lnTo>
                  <a:lnTo>
                    <a:pt x="121429" y="136864"/>
                  </a:lnTo>
                  <a:lnTo>
                    <a:pt x="121429" y="214848"/>
                  </a:lnTo>
                  <a:lnTo>
                    <a:pt x="62548" y="214848"/>
                  </a:lnTo>
                  <a:lnTo>
                    <a:pt x="62548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683924" y="4652891"/>
              <a:ext cx="272657" cy="302583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24159" y="4674117"/>
              <a:ext cx="192179" cy="22305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162737" y="4031099"/>
              <a:ext cx="272657" cy="30258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202321" y="4050655"/>
              <a:ext cx="192179" cy="223050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26409" y="4709417"/>
              <a:ext cx="269332" cy="30258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65308" y="4729023"/>
              <a:ext cx="192179" cy="22305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089585" y="4343657"/>
              <a:ext cx="272657" cy="30590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129170" y="4365177"/>
              <a:ext cx="192180" cy="223050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178510" y="3525685"/>
              <a:ext cx="272657" cy="30590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8460" y="3547255"/>
              <a:ext cx="192179" cy="223050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586644" y="3263003"/>
              <a:ext cx="272657" cy="302583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627315" y="3283420"/>
              <a:ext cx="192179" cy="223050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932453" y="3026922"/>
              <a:ext cx="269332" cy="302583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971215" y="3048083"/>
              <a:ext cx="192179" cy="223050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895877" y="3296254"/>
              <a:ext cx="272657" cy="30258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936800" y="3314891"/>
              <a:ext cx="192179" cy="223050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115333" y="3282953"/>
              <a:ext cx="272657" cy="30258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159932" y="330756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72" y="77470"/>
                  </a:moveTo>
                  <a:lnTo>
                    <a:pt x="121424" y="7747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7470"/>
                  </a:lnTo>
                  <a:lnTo>
                    <a:pt x="0" y="77470"/>
                  </a:lnTo>
                  <a:lnTo>
                    <a:pt x="0" y="137160"/>
                  </a:lnTo>
                  <a:lnTo>
                    <a:pt x="62547" y="137160"/>
                  </a:lnTo>
                  <a:lnTo>
                    <a:pt x="62547" y="214630"/>
                  </a:lnTo>
                  <a:lnTo>
                    <a:pt x="121424" y="214630"/>
                  </a:lnTo>
                  <a:lnTo>
                    <a:pt x="121424" y="137160"/>
                  </a:lnTo>
                  <a:lnTo>
                    <a:pt x="183972" y="137160"/>
                  </a:lnTo>
                  <a:lnTo>
                    <a:pt x="183972" y="7747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159934" y="3307357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8" y="77983"/>
                  </a:lnTo>
                  <a:lnTo>
                    <a:pt x="62548" y="0"/>
                  </a:lnTo>
                  <a:lnTo>
                    <a:pt x="121429" y="0"/>
                  </a:lnTo>
                  <a:lnTo>
                    <a:pt x="121429" y="77983"/>
                  </a:lnTo>
                  <a:lnTo>
                    <a:pt x="183978" y="77983"/>
                  </a:lnTo>
                  <a:lnTo>
                    <a:pt x="183978" y="136864"/>
                  </a:lnTo>
                  <a:lnTo>
                    <a:pt x="121429" y="136864"/>
                  </a:lnTo>
                  <a:lnTo>
                    <a:pt x="121429" y="214848"/>
                  </a:lnTo>
                  <a:lnTo>
                    <a:pt x="62548" y="214848"/>
                  </a:lnTo>
                  <a:lnTo>
                    <a:pt x="62548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464468" y="3369405"/>
              <a:ext cx="272657" cy="302583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504892" y="3390781"/>
              <a:ext cx="192179" cy="223050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08188" y="3123349"/>
              <a:ext cx="269332" cy="302583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50825" y="314754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72" y="78740"/>
                  </a:moveTo>
                  <a:lnTo>
                    <a:pt x="121424" y="7874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8740"/>
                  </a:lnTo>
                  <a:lnTo>
                    <a:pt x="0" y="78740"/>
                  </a:lnTo>
                  <a:lnTo>
                    <a:pt x="0" y="137160"/>
                  </a:lnTo>
                  <a:lnTo>
                    <a:pt x="62547" y="137160"/>
                  </a:lnTo>
                  <a:lnTo>
                    <a:pt x="62547" y="214630"/>
                  </a:lnTo>
                  <a:lnTo>
                    <a:pt x="121424" y="214630"/>
                  </a:lnTo>
                  <a:lnTo>
                    <a:pt x="121424" y="137160"/>
                  </a:lnTo>
                  <a:lnTo>
                    <a:pt x="183972" y="137160"/>
                  </a:lnTo>
                  <a:lnTo>
                    <a:pt x="183972" y="7874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50831" y="3147755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8" y="77983"/>
                  </a:lnTo>
                  <a:lnTo>
                    <a:pt x="62548" y="0"/>
                  </a:lnTo>
                  <a:lnTo>
                    <a:pt x="121429" y="0"/>
                  </a:lnTo>
                  <a:lnTo>
                    <a:pt x="121429" y="77983"/>
                  </a:lnTo>
                  <a:lnTo>
                    <a:pt x="183978" y="77983"/>
                  </a:lnTo>
                  <a:lnTo>
                    <a:pt x="183978" y="136864"/>
                  </a:lnTo>
                  <a:lnTo>
                    <a:pt x="121429" y="136864"/>
                  </a:lnTo>
                  <a:lnTo>
                    <a:pt x="121429" y="214848"/>
                  </a:lnTo>
                  <a:lnTo>
                    <a:pt x="62548" y="214848"/>
                  </a:lnTo>
                  <a:lnTo>
                    <a:pt x="62548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614097" y="3123349"/>
              <a:ext cx="272657" cy="302583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653027" y="3143654"/>
              <a:ext cx="192179" cy="22305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427892" y="3745140"/>
              <a:ext cx="272657" cy="302583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472898" y="376984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84" y="77470"/>
                  </a:moveTo>
                  <a:lnTo>
                    <a:pt x="121424" y="77470"/>
                  </a:lnTo>
                  <a:lnTo>
                    <a:pt x="121424" y="0"/>
                  </a:lnTo>
                  <a:lnTo>
                    <a:pt x="62547" y="0"/>
                  </a:lnTo>
                  <a:lnTo>
                    <a:pt x="62547" y="77470"/>
                  </a:lnTo>
                  <a:lnTo>
                    <a:pt x="0" y="77470"/>
                  </a:lnTo>
                  <a:lnTo>
                    <a:pt x="0" y="137160"/>
                  </a:lnTo>
                  <a:lnTo>
                    <a:pt x="62547" y="137160"/>
                  </a:lnTo>
                  <a:lnTo>
                    <a:pt x="62547" y="214630"/>
                  </a:lnTo>
                  <a:lnTo>
                    <a:pt x="121424" y="214630"/>
                  </a:lnTo>
                  <a:lnTo>
                    <a:pt x="121424" y="137160"/>
                  </a:lnTo>
                  <a:lnTo>
                    <a:pt x="183984" y="137160"/>
                  </a:lnTo>
                  <a:lnTo>
                    <a:pt x="183984" y="7747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72905" y="3769595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8" y="77983"/>
                  </a:lnTo>
                  <a:lnTo>
                    <a:pt x="62548" y="0"/>
                  </a:lnTo>
                  <a:lnTo>
                    <a:pt x="121429" y="0"/>
                  </a:lnTo>
                  <a:lnTo>
                    <a:pt x="121429" y="77983"/>
                  </a:lnTo>
                  <a:lnTo>
                    <a:pt x="183978" y="77983"/>
                  </a:lnTo>
                  <a:lnTo>
                    <a:pt x="183978" y="136864"/>
                  </a:lnTo>
                  <a:lnTo>
                    <a:pt x="121429" y="136864"/>
                  </a:lnTo>
                  <a:lnTo>
                    <a:pt x="121429" y="214848"/>
                  </a:lnTo>
                  <a:lnTo>
                    <a:pt x="62548" y="214848"/>
                  </a:lnTo>
                  <a:lnTo>
                    <a:pt x="62548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40203" y="3415957"/>
              <a:ext cx="269332" cy="302583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878825" y="3436004"/>
              <a:ext cx="192179" cy="22305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680599" y="3708565"/>
              <a:ext cx="269332" cy="302583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723240" y="3733012"/>
              <a:ext cx="184150" cy="214629"/>
            </a:xfrm>
            <a:custGeom>
              <a:avLst/>
              <a:gdLst/>
              <a:ahLst/>
              <a:cxnLst/>
              <a:rect l="l" t="t" r="r" b="b"/>
              <a:pathLst>
                <a:path w="184150" h="214629">
                  <a:moveTo>
                    <a:pt x="183984" y="77470"/>
                  </a:moveTo>
                  <a:lnTo>
                    <a:pt x="121437" y="77470"/>
                  </a:lnTo>
                  <a:lnTo>
                    <a:pt x="121437" y="0"/>
                  </a:lnTo>
                  <a:lnTo>
                    <a:pt x="62547" y="0"/>
                  </a:lnTo>
                  <a:lnTo>
                    <a:pt x="62547" y="77470"/>
                  </a:lnTo>
                  <a:lnTo>
                    <a:pt x="0" y="77470"/>
                  </a:lnTo>
                  <a:lnTo>
                    <a:pt x="0" y="135890"/>
                  </a:lnTo>
                  <a:lnTo>
                    <a:pt x="62547" y="135890"/>
                  </a:lnTo>
                  <a:lnTo>
                    <a:pt x="62547" y="214630"/>
                  </a:lnTo>
                  <a:lnTo>
                    <a:pt x="121437" y="214630"/>
                  </a:lnTo>
                  <a:lnTo>
                    <a:pt x="121437" y="135890"/>
                  </a:lnTo>
                  <a:lnTo>
                    <a:pt x="183984" y="135890"/>
                  </a:lnTo>
                  <a:lnTo>
                    <a:pt x="183984" y="7747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723249" y="3732455"/>
              <a:ext cx="184150" cy="215265"/>
            </a:xfrm>
            <a:custGeom>
              <a:avLst/>
              <a:gdLst/>
              <a:ahLst/>
              <a:cxnLst/>
              <a:rect l="l" t="t" r="r" b="b"/>
              <a:pathLst>
                <a:path w="184150" h="215264">
                  <a:moveTo>
                    <a:pt x="0" y="77983"/>
                  </a:moveTo>
                  <a:lnTo>
                    <a:pt x="62548" y="77983"/>
                  </a:lnTo>
                  <a:lnTo>
                    <a:pt x="62548" y="0"/>
                  </a:lnTo>
                  <a:lnTo>
                    <a:pt x="121429" y="0"/>
                  </a:lnTo>
                  <a:lnTo>
                    <a:pt x="121429" y="77983"/>
                  </a:lnTo>
                  <a:lnTo>
                    <a:pt x="183978" y="77983"/>
                  </a:lnTo>
                  <a:lnTo>
                    <a:pt x="183978" y="136864"/>
                  </a:lnTo>
                  <a:lnTo>
                    <a:pt x="121429" y="136864"/>
                  </a:lnTo>
                  <a:lnTo>
                    <a:pt x="121429" y="214848"/>
                  </a:lnTo>
                  <a:lnTo>
                    <a:pt x="62548" y="214848"/>
                  </a:lnTo>
                  <a:lnTo>
                    <a:pt x="62548" y="136864"/>
                  </a:lnTo>
                  <a:lnTo>
                    <a:pt x="0" y="136864"/>
                  </a:lnTo>
                  <a:lnTo>
                    <a:pt x="0" y="77983"/>
                  </a:lnTo>
                  <a:close/>
                </a:path>
              </a:pathLst>
            </a:custGeom>
            <a:ln w="8201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875927" y="4041074"/>
              <a:ext cx="272657" cy="156279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920145" y="4063845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920145" y="4063845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500192" y="3745141"/>
              <a:ext cx="272657" cy="156279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544631" y="376908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44630" y="376908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673096" y="4223954"/>
              <a:ext cx="272657" cy="156279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717421" y="4248231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717420" y="4248231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032206" y="4233930"/>
              <a:ext cx="272657" cy="156279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077361" y="4257276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077361" y="4257276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304864" y="4303757"/>
              <a:ext cx="269332" cy="156279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347734" y="4326442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347733" y="4326441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318164" y="4596365"/>
              <a:ext cx="272657" cy="156279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362331" y="4620550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362331" y="4620550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882577" y="4436760"/>
              <a:ext cx="272657" cy="156279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926344" y="4460898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926343" y="4460898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171860" y="4722718"/>
              <a:ext cx="272657" cy="159604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215540" y="4748044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215540" y="474804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341440" y="4875672"/>
              <a:ext cx="269332" cy="156279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383821" y="4899859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383821" y="4899859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496866" y="4017798"/>
              <a:ext cx="272657" cy="156279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5541388" y="4040918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541387" y="4040918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496866" y="4370258"/>
              <a:ext cx="272657" cy="159604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541388" y="4395612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541387" y="4395612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536768" y="4596365"/>
              <a:ext cx="269332" cy="159604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579640" y="462120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8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8" y="69328"/>
                  </a:lnTo>
                  <a:lnTo>
                    <a:pt x="183978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579640" y="462120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8" y="0"/>
                  </a:lnTo>
                  <a:lnTo>
                    <a:pt x="183978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5586644" y="4842421"/>
              <a:ext cx="272657" cy="159604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5631416" y="486792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631416" y="4867923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5485587" y="3327228"/>
              <a:ext cx="0" cy="1808480"/>
            </a:xfrm>
            <a:custGeom>
              <a:avLst/>
              <a:gdLst/>
              <a:ahLst/>
              <a:cxnLst/>
              <a:rect l="l" t="t" r="r" b="b"/>
              <a:pathLst>
                <a:path h="1808479">
                  <a:moveTo>
                    <a:pt x="0" y="1808366"/>
                  </a:moveTo>
                  <a:lnTo>
                    <a:pt x="0" y="0"/>
                  </a:lnTo>
                </a:path>
              </a:pathLst>
            </a:custGeom>
            <a:ln w="1640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5434822" y="3305524"/>
              <a:ext cx="101528" cy="99808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839351" y="3778392"/>
              <a:ext cx="269332" cy="159604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5881761" y="3804006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5881760" y="3804006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121984" y="4120877"/>
              <a:ext cx="272657" cy="156279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165735" y="4145279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183977" y="0"/>
                  </a:moveTo>
                  <a:lnTo>
                    <a:pt x="0" y="0"/>
                  </a:lnTo>
                  <a:lnTo>
                    <a:pt x="0" y="69328"/>
                  </a:lnTo>
                  <a:lnTo>
                    <a:pt x="183977" y="69328"/>
                  </a:lnTo>
                  <a:lnTo>
                    <a:pt x="183977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165735" y="4145278"/>
              <a:ext cx="184150" cy="69850"/>
            </a:xfrm>
            <a:custGeom>
              <a:avLst/>
              <a:gdLst/>
              <a:ahLst/>
              <a:cxnLst/>
              <a:rect l="l" t="t" r="r" b="b"/>
              <a:pathLst>
                <a:path w="184150" h="69850">
                  <a:moveTo>
                    <a:pt x="0" y="0"/>
                  </a:moveTo>
                  <a:lnTo>
                    <a:pt x="183977" y="0"/>
                  </a:lnTo>
                  <a:lnTo>
                    <a:pt x="183977" y="69328"/>
                  </a:lnTo>
                  <a:lnTo>
                    <a:pt x="0" y="69328"/>
                  </a:lnTo>
                  <a:lnTo>
                    <a:pt x="0" y="0"/>
                  </a:lnTo>
                  <a:close/>
                </a:path>
              </a:pathLst>
            </a:custGeom>
            <a:ln w="820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463616" y="3505735"/>
              <a:ext cx="1246909" cy="1566117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5505709" y="3538489"/>
              <a:ext cx="1155065" cy="1475740"/>
            </a:xfrm>
            <a:custGeom>
              <a:avLst/>
              <a:gdLst/>
              <a:ahLst/>
              <a:cxnLst/>
              <a:rect l="l" t="t" r="r" b="b"/>
              <a:pathLst>
                <a:path w="1155065" h="1475739">
                  <a:moveTo>
                    <a:pt x="0" y="21518"/>
                  </a:moveTo>
                  <a:lnTo>
                    <a:pt x="49934" y="13693"/>
                  </a:lnTo>
                  <a:lnTo>
                    <a:pt x="99914" y="6846"/>
                  </a:lnTo>
                  <a:lnTo>
                    <a:pt x="149984" y="1956"/>
                  </a:lnTo>
                  <a:lnTo>
                    <a:pt x="200190" y="0"/>
                  </a:lnTo>
                  <a:lnTo>
                    <a:pt x="250577" y="1956"/>
                  </a:lnTo>
                  <a:lnTo>
                    <a:pt x="301191" y="8803"/>
                  </a:lnTo>
                  <a:lnTo>
                    <a:pt x="352076" y="21518"/>
                  </a:lnTo>
                  <a:lnTo>
                    <a:pt x="392574" y="35666"/>
                  </a:lnTo>
                  <a:lnTo>
                    <a:pt x="434307" y="53086"/>
                  </a:lnTo>
                  <a:lnTo>
                    <a:pt x="476722" y="73523"/>
                  </a:lnTo>
                  <a:lnTo>
                    <a:pt x="519265" y="96721"/>
                  </a:lnTo>
                  <a:lnTo>
                    <a:pt x="561382" y="122425"/>
                  </a:lnTo>
                  <a:lnTo>
                    <a:pt x="602518" y="150378"/>
                  </a:lnTo>
                  <a:lnTo>
                    <a:pt x="642120" y="180326"/>
                  </a:lnTo>
                  <a:lnTo>
                    <a:pt x="679635" y="212013"/>
                  </a:lnTo>
                  <a:lnTo>
                    <a:pt x="714507" y="245182"/>
                  </a:lnTo>
                  <a:lnTo>
                    <a:pt x="747050" y="281642"/>
                  </a:lnTo>
                  <a:lnTo>
                    <a:pt x="777973" y="322550"/>
                  </a:lnTo>
                  <a:lnTo>
                    <a:pt x="807320" y="366679"/>
                  </a:lnTo>
                  <a:lnTo>
                    <a:pt x="835133" y="412803"/>
                  </a:lnTo>
                  <a:lnTo>
                    <a:pt x="861454" y="459694"/>
                  </a:lnTo>
                  <a:lnTo>
                    <a:pt x="886326" y="506124"/>
                  </a:lnTo>
                  <a:lnTo>
                    <a:pt x="909792" y="550867"/>
                  </a:lnTo>
                  <a:lnTo>
                    <a:pt x="931895" y="592696"/>
                  </a:lnTo>
                  <a:lnTo>
                    <a:pt x="952676" y="630382"/>
                  </a:lnTo>
                  <a:lnTo>
                    <a:pt x="980578" y="677698"/>
                  </a:lnTo>
                  <a:lnTo>
                    <a:pt x="1004452" y="716902"/>
                  </a:lnTo>
                  <a:lnTo>
                    <a:pt x="1025163" y="752310"/>
                  </a:lnTo>
                  <a:lnTo>
                    <a:pt x="1043572" y="788236"/>
                  </a:lnTo>
                  <a:lnTo>
                    <a:pt x="1060543" y="828993"/>
                  </a:lnTo>
                  <a:lnTo>
                    <a:pt x="1076938" y="878898"/>
                  </a:lnTo>
                  <a:lnTo>
                    <a:pt x="1088972" y="925082"/>
                  </a:lnTo>
                  <a:lnTo>
                    <a:pt x="1100399" y="978110"/>
                  </a:lnTo>
                  <a:lnTo>
                    <a:pt x="1111098" y="1035507"/>
                  </a:lnTo>
                  <a:lnTo>
                    <a:pt x="1120947" y="1094797"/>
                  </a:lnTo>
                  <a:lnTo>
                    <a:pt x="1129826" y="1153504"/>
                  </a:lnTo>
                  <a:lnTo>
                    <a:pt x="1137613" y="1209153"/>
                  </a:lnTo>
                  <a:lnTo>
                    <a:pt x="1144186" y="1259269"/>
                  </a:lnTo>
                  <a:lnTo>
                    <a:pt x="1149424" y="1301376"/>
                  </a:lnTo>
                  <a:lnTo>
                    <a:pt x="1154521" y="1370494"/>
                  </a:lnTo>
                  <a:lnTo>
                    <a:pt x="1153954" y="1425634"/>
                  </a:lnTo>
                  <a:lnTo>
                    <a:pt x="1151123" y="1462134"/>
                  </a:lnTo>
                  <a:lnTo>
                    <a:pt x="1149424" y="1475337"/>
                  </a:lnTo>
                </a:path>
              </a:pathLst>
            </a:custGeom>
            <a:ln w="2187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531762" y="4694271"/>
              <a:ext cx="92379" cy="105243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 txBox="1"/>
          <p:nvPr/>
        </p:nvSpPr>
        <p:spPr>
          <a:xfrm>
            <a:off x="5366606" y="5263689"/>
            <a:ext cx="1517650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50" spc="110" dirty="0">
                <a:latin typeface="Calibri"/>
                <a:cs typeface="Calibri"/>
              </a:rPr>
              <a:t>Decision boundary</a:t>
            </a:r>
            <a:endParaRPr sz="1450" dirty="0">
              <a:latin typeface="Calibri"/>
              <a:cs typeface="Calibri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6131959" y="4586389"/>
            <a:ext cx="618490" cy="845185"/>
            <a:chOff x="6131959" y="4586389"/>
            <a:chExt cx="618490" cy="845185"/>
          </a:xfrm>
        </p:grpSpPr>
        <p:sp>
          <p:nvSpPr>
            <p:cNvPr id="234" name="object 234"/>
            <p:cNvSpPr/>
            <p:nvPr/>
          </p:nvSpPr>
          <p:spPr>
            <a:xfrm>
              <a:off x="6131959" y="4586389"/>
              <a:ext cx="618466" cy="844573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182182" y="4712418"/>
              <a:ext cx="430530" cy="655955"/>
            </a:xfrm>
            <a:custGeom>
              <a:avLst/>
              <a:gdLst/>
              <a:ahLst/>
              <a:cxnLst/>
              <a:rect l="l" t="t" r="r" b="b"/>
              <a:pathLst>
                <a:path w="430529" h="655954">
                  <a:moveTo>
                    <a:pt x="0" y="655587"/>
                  </a:moveTo>
                  <a:lnTo>
                    <a:pt x="430055" y="0"/>
                  </a:lnTo>
                </a:path>
              </a:pathLst>
            </a:custGeom>
            <a:ln w="21871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73505" algn="l"/>
                <a:tab pos="3399154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955" dirty="0"/>
              <a:t>ML	</a:t>
            </a:r>
            <a:r>
              <a:rPr spc="135" dirty="0"/>
              <a:t>versus	</a:t>
            </a:r>
            <a:r>
              <a:rPr spc="295" dirty="0"/>
              <a:t>Statistics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69240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1650" algn="l"/>
              </a:tabLst>
            </a:pPr>
            <a:r>
              <a:rPr sz="1950" b="1" spc="150" dirty="0">
                <a:solidFill>
                  <a:srgbClr val="EC008C"/>
                </a:solidFill>
                <a:latin typeface="Arial"/>
                <a:cs typeface="Arial"/>
              </a:rPr>
              <a:t>Statistics:	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Machine</a:t>
            </a:r>
            <a:r>
              <a:rPr sz="1950" b="1" spc="2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859" y="1702060"/>
            <a:ext cx="2885440" cy="25057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Hypothesis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testing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Experimental</a:t>
            </a:r>
            <a:r>
              <a:rPr sz="1950" spc="20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design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Anova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0" dirty="0">
                <a:latin typeface="Arial"/>
                <a:cs typeface="Arial"/>
              </a:rPr>
              <a:t>Linear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regression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Logistic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regression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80" dirty="0">
                <a:latin typeface="Arial"/>
                <a:cs typeface="Arial"/>
              </a:rPr>
              <a:t>GLM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40" dirty="0">
                <a:latin typeface="Arial"/>
                <a:cs typeface="Arial"/>
              </a:rPr>
              <a:t>PCA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6923" y="1702060"/>
            <a:ext cx="2663190" cy="35687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54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Decision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trees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0" dirty="0">
                <a:latin typeface="Arial"/>
                <a:cs typeface="Arial"/>
              </a:rPr>
              <a:t>Rule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induction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Neural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Networks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85" dirty="0">
                <a:latin typeface="Arial"/>
                <a:cs typeface="Arial"/>
              </a:rPr>
              <a:t>SVMs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Clustering</a:t>
            </a:r>
            <a:r>
              <a:rPr sz="1950" spc="229" dirty="0">
                <a:latin typeface="Arial"/>
                <a:cs typeface="Arial"/>
              </a:rPr>
              <a:t> </a:t>
            </a:r>
            <a:r>
              <a:rPr sz="1950" spc="200" dirty="0">
                <a:latin typeface="Arial"/>
                <a:cs typeface="Arial"/>
              </a:rPr>
              <a:t>method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Association</a:t>
            </a:r>
            <a:r>
              <a:rPr sz="1950" spc="265" dirty="0">
                <a:latin typeface="Arial"/>
                <a:cs typeface="Arial"/>
              </a:rPr>
              <a:t> </a:t>
            </a:r>
            <a:r>
              <a:rPr sz="1950" spc="85" dirty="0">
                <a:latin typeface="Arial"/>
                <a:cs typeface="Arial"/>
              </a:rPr>
              <a:t>rules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Feature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110" dirty="0">
                <a:latin typeface="Arial"/>
                <a:cs typeface="Arial"/>
              </a:rPr>
              <a:t>selection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Visualization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Graphical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models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45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0" dirty="0">
                <a:latin typeface="Arial"/>
                <a:cs typeface="Arial"/>
              </a:rPr>
              <a:t>Genetic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965" y="5752279"/>
            <a:ext cx="65055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spc="33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http://statweb.stanford.edu/</a:t>
            </a:r>
            <a:r>
              <a:rPr sz="2925" spc="494" baseline="-11396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~</a:t>
            </a:r>
            <a:r>
              <a:rPr sz="1950" spc="33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jhf/ftp/dm-stat.pdf</a:t>
            </a:r>
            <a:endParaRPr sz="19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80" dirty="0"/>
              <a:t>definition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1450"/>
            <a:ext cx="8485505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</a:pPr>
            <a:r>
              <a:rPr sz="1950" spc="280" dirty="0">
                <a:solidFill>
                  <a:srgbClr val="EC008C"/>
                </a:solidFill>
                <a:latin typeface="Arial"/>
                <a:cs typeface="Arial"/>
              </a:rPr>
              <a:t>“How </a:t>
            </a:r>
            <a:r>
              <a:rPr sz="1950" spc="155" dirty="0">
                <a:solidFill>
                  <a:srgbClr val="EC008C"/>
                </a:solidFill>
                <a:latin typeface="Arial"/>
                <a:cs typeface="Arial"/>
              </a:rPr>
              <a:t>do </a:t>
            </a:r>
            <a:r>
              <a:rPr sz="1950" spc="95" dirty="0">
                <a:solidFill>
                  <a:srgbClr val="EC008C"/>
                </a:solidFill>
                <a:latin typeface="Arial"/>
                <a:cs typeface="Arial"/>
              </a:rPr>
              <a:t>we </a:t>
            </a:r>
            <a:r>
              <a:rPr sz="1950" spc="125" dirty="0">
                <a:solidFill>
                  <a:srgbClr val="EC008C"/>
                </a:solidFill>
                <a:latin typeface="Arial"/>
                <a:cs typeface="Arial"/>
              </a:rPr>
              <a:t>create </a:t>
            </a:r>
            <a:r>
              <a:rPr sz="1950" spc="175" dirty="0">
                <a:solidFill>
                  <a:srgbClr val="EC008C"/>
                </a:solidFill>
                <a:latin typeface="Arial"/>
                <a:cs typeface="Arial"/>
              </a:rPr>
              <a:t>computer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programs </a:t>
            </a:r>
            <a:r>
              <a:rPr sz="1950" spc="235" dirty="0">
                <a:solidFill>
                  <a:srgbClr val="EC008C"/>
                </a:solidFill>
                <a:latin typeface="Arial"/>
                <a:cs typeface="Arial"/>
              </a:rPr>
              <a:t>that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improve </a:t>
            </a:r>
            <a:r>
              <a:rPr sz="1950" spc="215" dirty="0">
                <a:solidFill>
                  <a:srgbClr val="EC008C"/>
                </a:solidFill>
                <a:latin typeface="Arial"/>
                <a:cs typeface="Arial"/>
              </a:rPr>
              <a:t>with </a:t>
            </a:r>
            <a:r>
              <a:rPr sz="1950" spc="120" dirty="0">
                <a:solidFill>
                  <a:srgbClr val="EC008C"/>
                </a:solidFill>
                <a:latin typeface="Arial"/>
                <a:cs typeface="Arial"/>
              </a:rPr>
              <a:t>experi-  </a:t>
            </a:r>
            <a:r>
              <a:rPr sz="1950" spc="160" dirty="0">
                <a:solidFill>
                  <a:srgbClr val="EC008C"/>
                </a:solidFill>
                <a:latin typeface="Arial"/>
                <a:cs typeface="Arial"/>
              </a:rPr>
              <a:t>ence?”</a:t>
            </a:r>
            <a:endParaRPr sz="1950">
              <a:latin typeface="Arial"/>
              <a:cs typeface="Arial"/>
            </a:endParaRPr>
          </a:p>
          <a:p>
            <a:pPr marL="6746240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2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</a:t>
            </a:r>
            <a:endParaRPr sz="1950">
              <a:latin typeface="Arial"/>
              <a:cs typeface="Arial"/>
            </a:endParaRPr>
          </a:p>
          <a:p>
            <a:pPr marL="2449195">
              <a:lnSpc>
                <a:spcPct val="100000"/>
              </a:lnSpc>
              <a:spcBef>
                <a:spcPts val="450"/>
              </a:spcBef>
            </a:pPr>
            <a:r>
              <a:rPr sz="1950" spc="31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http://videolectures.net/mlas06_mitchell_itm/</a:t>
            </a:r>
            <a:endParaRPr sz="19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80" dirty="0"/>
              <a:t>definition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651450"/>
            <a:ext cx="8485505" cy="351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90"/>
              </a:spcBef>
            </a:pPr>
            <a:r>
              <a:rPr sz="1950" spc="280" dirty="0">
                <a:solidFill>
                  <a:srgbClr val="EC008C"/>
                </a:solidFill>
                <a:latin typeface="Arial"/>
                <a:cs typeface="Arial"/>
              </a:rPr>
              <a:t>“How </a:t>
            </a:r>
            <a:r>
              <a:rPr sz="1950" spc="155" dirty="0">
                <a:solidFill>
                  <a:srgbClr val="EC008C"/>
                </a:solidFill>
                <a:latin typeface="Arial"/>
                <a:cs typeface="Arial"/>
              </a:rPr>
              <a:t>do </a:t>
            </a:r>
            <a:r>
              <a:rPr sz="1950" spc="95" dirty="0">
                <a:solidFill>
                  <a:srgbClr val="EC008C"/>
                </a:solidFill>
                <a:latin typeface="Arial"/>
                <a:cs typeface="Arial"/>
              </a:rPr>
              <a:t>we </a:t>
            </a:r>
            <a:r>
              <a:rPr sz="1950" spc="125" dirty="0">
                <a:solidFill>
                  <a:srgbClr val="EC008C"/>
                </a:solidFill>
                <a:latin typeface="Arial"/>
                <a:cs typeface="Arial"/>
              </a:rPr>
              <a:t>create </a:t>
            </a:r>
            <a:r>
              <a:rPr sz="1950" spc="175" dirty="0">
                <a:solidFill>
                  <a:srgbClr val="EC008C"/>
                </a:solidFill>
                <a:latin typeface="Arial"/>
                <a:cs typeface="Arial"/>
              </a:rPr>
              <a:t>computer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programs </a:t>
            </a:r>
            <a:r>
              <a:rPr sz="1950" spc="235" dirty="0">
                <a:solidFill>
                  <a:srgbClr val="EC008C"/>
                </a:solidFill>
                <a:latin typeface="Arial"/>
                <a:cs typeface="Arial"/>
              </a:rPr>
              <a:t>that </a:t>
            </a:r>
            <a:r>
              <a:rPr sz="1950" spc="135" dirty="0">
                <a:solidFill>
                  <a:srgbClr val="EC008C"/>
                </a:solidFill>
                <a:latin typeface="Arial"/>
                <a:cs typeface="Arial"/>
              </a:rPr>
              <a:t>improve </a:t>
            </a:r>
            <a:r>
              <a:rPr sz="1950" spc="215" dirty="0">
                <a:solidFill>
                  <a:srgbClr val="EC008C"/>
                </a:solidFill>
                <a:latin typeface="Arial"/>
                <a:cs typeface="Arial"/>
              </a:rPr>
              <a:t>with </a:t>
            </a:r>
            <a:r>
              <a:rPr sz="1950" spc="120" dirty="0">
                <a:solidFill>
                  <a:srgbClr val="EC008C"/>
                </a:solidFill>
                <a:latin typeface="Arial"/>
                <a:cs typeface="Arial"/>
              </a:rPr>
              <a:t>experi-  </a:t>
            </a:r>
            <a:r>
              <a:rPr sz="1950" spc="160" dirty="0">
                <a:solidFill>
                  <a:srgbClr val="EC008C"/>
                </a:solidFill>
                <a:latin typeface="Arial"/>
                <a:cs typeface="Arial"/>
              </a:rPr>
              <a:t>ence?”</a:t>
            </a:r>
            <a:endParaRPr sz="1950">
              <a:latin typeface="Arial"/>
              <a:cs typeface="Arial"/>
            </a:endParaRPr>
          </a:p>
          <a:p>
            <a:pPr marL="6746240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25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</a:t>
            </a:r>
            <a:endParaRPr sz="1950">
              <a:latin typeface="Arial"/>
              <a:cs typeface="Arial"/>
            </a:endParaRPr>
          </a:p>
          <a:p>
            <a:pPr marL="2449195">
              <a:lnSpc>
                <a:spcPct val="100000"/>
              </a:lnSpc>
              <a:spcBef>
                <a:spcPts val="450"/>
              </a:spcBef>
            </a:pPr>
            <a:r>
              <a:rPr sz="1950" spc="310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http://videolectures.net/mlas06_mitchell_itm/</a:t>
            </a:r>
            <a:endParaRPr sz="19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PMingLiU"/>
              <a:cs typeface="PMingLiU"/>
            </a:endParaRPr>
          </a:p>
          <a:p>
            <a:pPr marL="12700" marR="6350" algn="just">
              <a:lnSpc>
                <a:spcPct val="119200"/>
              </a:lnSpc>
            </a:pPr>
            <a:r>
              <a:rPr sz="1950" spc="440" dirty="0">
                <a:solidFill>
                  <a:srgbClr val="00007F"/>
                </a:solidFill>
                <a:latin typeface="Arial"/>
                <a:cs typeface="Arial"/>
              </a:rPr>
              <a:t>“A </a:t>
            </a:r>
            <a:r>
              <a:rPr sz="1950" spc="175" dirty="0">
                <a:solidFill>
                  <a:srgbClr val="00007F"/>
                </a:solidFill>
                <a:latin typeface="Arial"/>
                <a:cs typeface="Arial"/>
              </a:rPr>
              <a:t>computer </a:t>
            </a:r>
            <a:r>
              <a:rPr sz="1950" spc="160" dirty="0">
                <a:solidFill>
                  <a:srgbClr val="00007F"/>
                </a:solidFill>
                <a:latin typeface="Arial"/>
                <a:cs typeface="Arial"/>
              </a:rPr>
              <a:t>program </a:t>
            </a:r>
            <a:r>
              <a:rPr sz="1950" spc="45" dirty="0">
                <a:solidFill>
                  <a:srgbClr val="00007F"/>
                </a:solidFill>
                <a:latin typeface="Arial"/>
                <a:cs typeface="Arial"/>
              </a:rPr>
              <a:t>is </a:t>
            </a:r>
            <a:r>
              <a:rPr sz="1950" spc="80" dirty="0">
                <a:solidFill>
                  <a:srgbClr val="00007F"/>
                </a:solidFill>
                <a:latin typeface="Arial"/>
                <a:cs typeface="Arial"/>
              </a:rPr>
              <a:t>said </a:t>
            </a:r>
            <a:r>
              <a:rPr sz="1950" spc="25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950" b="1" spc="125" dirty="0">
                <a:solidFill>
                  <a:srgbClr val="00007F"/>
                </a:solidFill>
                <a:latin typeface="Arial"/>
                <a:cs typeface="Arial"/>
              </a:rPr>
              <a:t>learn </a:t>
            </a:r>
            <a:r>
              <a:rPr sz="1950" spc="210" dirty="0">
                <a:solidFill>
                  <a:srgbClr val="00007F"/>
                </a:solidFill>
                <a:latin typeface="Arial"/>
                <a:cs typeface="Arial"/>
              </a:rPr>
              <a:t>from </a:t>
            </a:r>
            <a:r>
              <a:rPr sz="1950" spc="95" dirty="0">
                <a:solidFill>
                  <a:srgbClr val="00007F"/>
                </a:solidFill>
                <a:latin typeface="Arial"/>
                <a:cs typeface="Arial"/>
              </a:rPr>
              <a:t>experience </a:t>
            </a:r>
            <a:r>
              <a:rPr sz="1950" b="0" i="1" spc="215" dirty="0">
                <a:solidFill>
                  <a:srgbClr val="00007F"/>
                </a:solidFill>
                <a:latin typeface="Bookman Old Style"/>
                <a:cs typeface="Bookman Old Style"/>
              </a:rPr>
              <a:t>E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with  </a:t>
            </a:r>
            <a:r>
              <a:rPr sz="1950" spc="125" dirty="0">
                <a:solidFill>
                  <a:srgbClr val="00007F"/>
                </a:solidFill>
                <a:latin typeface="Arial"/>
                <a:cs typeface="Arial"/>
              </a:rPr>
              <a:t>respect </a:t>
            </a:r>
            <a:r>
              <a:rPr sz="1950" spc="250" dirty="0">
                <a:solidFill>
                  <a:srgbClr val="00007F"/>
                </a:solidFill>
                <a:latin typeface="Arial"/>
                <a:cs typeface="Arial"/>
              </a:rPr>
              <a:t>to </a:t>
            </a:r>
            <a:r>
              <a:rPr sz="1950" spc="110" dirty="0">
                <a:solidFill>
                  <a:srgbClr val="00007F"/>
                </a:solidFill>
                <a:latin typeface="Arial"/>
                <a:cs typeface="Arial"/>
              </a:rPr>
              <a:t>some </a:t>
            </a:r>
            <a:r>
              <a:rPr sz="1950" spc="55" dirty="0">
                <a:solidFill>
                  <a:srgbClr val="00007F"/>
                </a:solidFill>
                <a:latin typeface="Arial"/>
                <a:cs typeface="Arial"/>
              </a:rPr>
              <a:t>class </a:t>
            </a:r>
            <a:r>
              <a:rPr sz="1950" spc="180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tasks </a:t>
            </a:r>
            <a:r>
              <a:rPr sz="1950" b="0" i="1" spc="55" dirty="0">
                <a:solidFill>
                  <a:srgbClr val="00007F"/>
                </a:solidFill>
                <a:latin typeface="Bookman Old Style"/>
                <a:cs typeface="Bookman Old Style"/>
              </a:rPr>
              <a:t>T </a:t>
            </a:r>
            <a:r>
              <a:rPr sz="1950" spc="130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1950" spc="140" dirty="0">
                <a:solidFill>
                  <a:srgbClr val="00007F"/>
                </a:solidFill>
                <a:latin typeface="Arial"/>
                <a:cs typeface="Arial"/>
              </a:rPr>
              <a:t>performance </a:t>
            </a:r>
            <a:r>
              <a:rPr sz="1950" spc="100" dirty="0">
                <a:solidFill>
                  <a:srgbClr val="00007F"/>
                </a:solidFill>
                <a:latin typeface="Arial"/>
                <a:cs typeface="Arial"/>
              </a:rPr>
              <a:t>measure </a:t>
            </a:r>
            <a:r>
              <a:rPr sz="1950" b="0" i="1" spc="160" dirty="0">
                <a:solidFill>
                  <a:srgbClr val="00007F"/>
                </a:solidFill>
                <a:latin typeface="Bookman Old Style"/>
                <a:cs typeface="Bookman Old Style"/>
              </a:rPr>
              <a:t>P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165" dirty="0">
                <a:solidFill>
                  <a:srgbClr val="00007F"/>
                </a:solidFill>
                <a:latin typeface="Arial"/>
                <a:cs typeface="Arial"/>
              </a:rPr>
              <a:t>if 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its </a:t>
            </a:r>
            <a:r>
              <a:rPr sz="1950" spc="140" dirty="0">
                <a:solidFill>
                  <a:srgbClr val="00007F"/>
                </a:solidFill>
                <a:latin typeface="Arial"/>
                <a:cs typeface="Arial"/>
              </a:rPr>
              <a:t>performance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at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tasks </a:t>
            </a:r>
            <a:r>
              <a:rPr sz="1950" spc="135" dirty="0">
                <a:solidFill>
                  <a:srgbClr val="00007F"/>
                </a:solidFill>
                <a:latin typeface="Arial"/>
                <a:cs typeface="Arial"/>
              </a:rPr>
              <a:t>in </a:t>
            </a:r>
            <a:r>
              <a:rPr sz="1950" b="0" i="1" spc="55" dirty="0">
                <a:solidFill>
                  <a:srgbClr val="00007F"/>
                </a:solidFill>
                <a:latin typeface="Bookman Old Style"/>
                <a:cs typeface="Bookman Old Style"/>
              </a:rPr>
              <a:t>T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30" dirty="0">
                <a:solidFill>
                  <a:srgbClr val="00007F"/>
                </a:solidFill>
                <a:latin typeface="Arial"/>
                <a:cs typeface="Arial"/>
              </a:rPr>
              <a:t>as </a:t>
            </a:r>
            <a:r>
              <a:rPr sz="1950" spc="110" dirty="0">
                <a:solidFill>
                  <a:srgbClr val="00007F"/>
                </a:solidFill>
                <a:latin typeface="Arial"/>
                <a:cs typeface="Arial"/>
              </a:rPr>
              <a:t>measured </a:t>
            </a:r>
            <a:r>
              <a:rPr sz="1950" spc="105" dirty="0">
                <a:solidFill>
                  <a:srgbClr val="00007F"/>
                </a:solidFill>
                <a:latin typeface="Arial"/>
                <a:cs typeface="Arial"/>
              </a:rPr>
              <a:t>by </a:t>
            </a:r>
            <a:r>
              <a:rPr sz="1950" b="0" i="1" spc="160" dirty="0">
                <a:solidFill>
                  <a:srgbClr val="00007F"/>
                </a:solidFill>
                <a:latin typeface="Bookman Old Style"/>
                <a:cs typeface="Bookman Old Style"/>
              </a:rPr>
              <a:t>P </a:t>
            </a:r>
            <a:r>
              <a:rPr sz="1950" spc="145" dirty="0">
                <a:solidFill>
                  <a:srgbClr val="00007F"/>
                </a:solidFill>
                <a:latin typeface="Arial"/>
                <a:cs typeface="Arial"/>
              </a:rPr>
              <a:t>, </a:t>
            </a:r>
            <a:r>
              <a:rPr sz="1950" spc="114" dirty="0">
                <a:solidFill>
                  <a:srgbClr val="00007F"/>
                </a:solidFill>
                <a:latin typeface="Arial"/>
                <a:cs typeface="Arial"/>
              </a:rPr>
              <a:t>improves </a:t>
            </a:r>
            <a:r>
              <a:rPr sz="1950" spc="215" dirty="0">
                <a:solidFill>
                  <a:srgbClr val="00007F"/>
                </a:solidFill>
                <a:latin typeface="Arial"/>
                <a:cs typeface="Arial"/>
              </a:rPr>
              <a:t>with  </a:t>
            </a:r>
            <a:r>
              <a:rPr sz="1950" spc="95" dirty="0">
                <a:solidFill>
                  <a:srgbClr val="00007F"/>
                </a:solidFill>
                <a:latin typeface="Arial"/>
                <a:cs typeface="Arial"/>
              </a:rPr>
              <a:t>experience </a:t>
            </a:r>
            <a:r>
              <a:rPr sz="1950" b="0" i="1" spc="235" dirty="0">
                <a:solidFill>
                  <a:srgbClr val="00007F"/>
                </a:solidFill>
                <a:latin typeface="Bookman Old Style"/>
                <a:cs typeface="Bookman Old Style"/>
              </a:rPr>
              <a:t>E</a:t>
            </a:r>
            <a:r>
              <a:rPr sz="1950" spc="235" dirty="0">
                <a:solidFill>
                  <a:srgbClr val="00007F"/>
                </a:solidFill>
                <a:latin typeface="Arial"/>
                <a:cs typeface="Arial"/>
              </a:rPr>
              <a:t>.</a:t>
            </a:r>
            <a:r>
              <a:rPr sz="1950" spc="7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spc="590" dirty="0">
                <a:solidFill>
                  <a:srgbClr val="00007F"/>
                </a:solidFill>
                <a:latin typeface="Arial"/>
                <a:cs typeface="Arial"/>
              </a:rPr>
              <a:t>”</a:t>
            </a:r>
            <a:endParaRPr sz="1950">
              <a:latin typeface="Arial"/>
              <a:cs typeface="Arial"/>
            </a:endParaRPr>
          </a:p>
          <a:p>
            <a:pPr marL="3415665" algn="just">
              <a:lnSpc>
                <a:spcPct val="100000"/>
              </a:lnSpc>
              <a:spcBef>
                <a:spcPts val="450"/>
              </a:spcBef>
            </a:pPr>
            <a:r>
              <a:rPr sz="1950" spc="275" dirty="0">
                <a:latin typeface="Arial"/>
                <a:cs typeface="Arial"/>
              </a:rPr>
              <a:t>Tom </a:t>
            </a:r>
            <a:r>
              <a:rPr sz="1950" spc="170" dirty="0">
                <a:latin typeface="Arial"/>
                <a:cs typeface="Arial"/>
              </a:rPr>
              <a:t>Mitchell. </a:t>
            </a: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1997.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1407534"/>
            <a:ext cx="8560435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223645" algn="l"/>
                <a:tab pos="3182620" algn="l"/>
              </a:tabLst>
            </a:pPr>
            <a:r>
              <a:rPr sz="1950" b="1" spc="145" dirty="0">
                <a:solidFill>
                  <a:srgbClr val="EC008C"/>
                </a:solidFill>
                <a:latin typeface="Arial"/>
                <a:cs typeface="Arial"/>
              </a:rPr>
              <a:t>Given:	</a:t>
            </a:r>
            <a:r>
              <a:rPr sz="1950" spc="165" dirty="0">
                <a:latin typeface="Arial"/>
                <a:cs typeface="Arial"/>
              </a:rPr>
              <a:t>Training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data:	</a:t>
            </a: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 </a:t>
            </a:r>
            <a:r>
              <a:rPr sz="1950" b="0" i="1" dirty="0">
                <a:latin typeface="Bookman Old Style"/>
                <a:cs typeface="Bookman Old Style"/>
              </a:rPr>
              <a:t>. . . ,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 </a:t>
            </a:r>
            <a:r>
              <a:rPr sz="1950" b="0" i="1" spc="-120" dirty="0">
                <a:latin typeface="Bookman Old Style"/>
                <a:cs typeface="Bookman Old Style"/>
              </a:rPr>
              <a:t>/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b="0" i="1" dirty="0">
                <a:latin typeface="Bookman Old Style"/>
                <a:cs typeface="Bookman Old Style"/>
              </a:rPr>
              <a:t>y</a:t>
            </a:r>
            <a:r>
              <a:rPr sz="2475" b="0" i="1" baseline="-13468" dirty="0">
                <a:latin typeface="Bookman Old Style"/>
                <a:cs typeface="Bookman Old Style"/>
              </a:rPr>
              <a:t>i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-29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450"/>
              </a:spcBef>
            </a:pPr>
            <a:r>
              <a:rPr sz="1950" spc="114" dirty="0">
                <a:latin typeface="Arial"/>
                <a:cs typeface="Arial"/>
              </a:rPr>
              <a:t>label.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758" y="2394711"/>
          <a:ext cx="6609078" cy="15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2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08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spc="179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75" spc="442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spc="179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120" dirty="0">
                          <a:latin typeface="Arial"/>
                          <a:cs typeface="Arial"/>
                        </a:rPr>
                        <a:t>11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12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115"/>
                        </a:lnSpc>
                        <a:spcBef>
                          <a:spcPts val="204"/>
                        </a:spcBef>
                      </a:pPr>
                      <a:r>
                        <a:rPr sz="2925" b="0" i="1" spc="44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b="0" i="1" spc="3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2085"/>
                        </a:lnSpc>
                      </a:pPr>
                      <a:r>
                        <a:rPr sz="1950" b="0" i="1" spc="-10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spc="-15" baseline="-1346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3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95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475" b="0" i="1" spc="397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spc="187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1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spc="12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115"/>
                        </a:lnSpc>
                        <a:spcBef>
                          <a:spcPts val="235"/>
                        </a:spcBef>
                      </a:pPr>
                      <a:r>
                        <a:rPr sz="2925" b="0" i="1" spc="52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35" dirty="0">
                          <a:latin typeface="Bookman Old Style"/>
                          <a:cs typeface="Bookman Old Style"/>
                        </a:rPr>
                        <a:t>id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baseline="-13468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i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26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8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27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475" b="0" i="1" spc="390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spc="142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9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spc="9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85"/>
                        </a:lnSpc>
                        <a:spcBef>
                          <a:spcPts val="235"/>
                        </a:spcBef>
                      </a:pPr>
                      <a:r>
                        <a:rPr sz="2925" b="0" i="1" spc="7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5" dirty="0">
                          <a:latin typeface="Bookman Old Style"/>
                          <a:cs typeface="Bookman Old Style"/>
                        </a:rPr>
                        <a:t>nd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2115"/>
                        </a:lnSpc>
                      </a:pPr>
                      <a:r>
                        <a:rPr sz="1950" b="0" i="1" spc="-45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spc="-67" baseline="-8417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n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3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9300" y="1407534"/>
            <a:ext cx="8560435" cy="73406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  <a:tabLst>
                <a:tab pos="1223645" algn="l"/>
                <a:tab pos="3182620" algn="l"/>
              </a:tabLst>
            </a:pPr>
            <a:r>
              <a:rPr sz="1950" b="1" spc="145" dirty="0">
                <a:solidFill>
                  <a:srgbClr val="EC008C"/>
                </a:solidFill>
                <a:latin typeface="Arial"/>
                <a:cs typeface="Arial"/>
              </a:rPr>
              <a:t>Given:	</a:t>
            </a:r>
            <a:r>
              <a:rPr sz="1950" spc="165" dirty="0">
                <a:latin typeface="Arial"/>
                <a:cs typeface="Arial"/>
              </a:rPr>
              <a:t>Training</a:t>
            </a:r>
            <a:r>
              <a:rPr sz="1950" spc="254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data:	</a:t>
            </a: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 </a:t>
            </a:r>
            <a:r>
              <a:rPr sz="1950" b="0" i="1" dirty="0">
                <a:latin typeface="Bookman Old Style"/>
                <a:cs typeface="Bookman Old Style"/>
              </a:rPr>
              <a:t>. . . ,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 </a:t>
            </a:r>
            <a:r>
              <a:rPr sz="1950" b="0" i="1" spc="-120" dirty="0">
                <a:latin typeface="Bookman Old Style"/>
                <a:cs typeface="Bookman Old Style"/>
              </a:rPr>
              <a:t>/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b="0" i="1" dirty="0">
                <a:latin typeface="Bookman Old Style"/>
                <a:cs typeface="Bookman Old Style"/>
              </a:rPr>
              <a:t>y</a:t>
            </a:r>
            <a:r>
              <a:rPr sz="2475" b="0" i="1" baseline="-13468" dirty="0">
                <a:latin typeface="Bookman Old Style"/>
                <a:cs typeface="Bookman Old Style"/>
              </a:rPr>
              <a:t>i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-29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the</a:t>
            </a:r>
            <a:endParaRPr sz="1950">
              <a:latin typeface="Arial"/>
              <a:cs typeface="Arial"/>
            </a:endParaRPr>
          </a:p>
          <a:p>
            <a:pPr marR="132080" algn="ctr">
              <a:lnSpc>
                <a:spcPct val="100000"/>
              </a:lnSpc>
              <a:spcBef>
                <a:spcPts val="450"/>
              </a:spcBef>
            </a:pPr>
            <a:r>
              <a:rPr sz="1950" spc="114" dirty="0">
                <a:latin typeface="Arial"/>
                <a:cs typeface="Arial"/>
              </a:rPr>
              <a:t>label.</a:t>
            </a:r>
            <a:endParaRPr sz="1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23758" y="2394711"/>
          <a:ext cx="6609078" cy="15486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25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08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2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spc="179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75" spc="442" baseline="-13468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spc="179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120" dirty="0">
                          <a:latin typeface="Arial"/>
                          <a:cs typeface="Arial"/>
                        </a:rPr>
                        <a:t>11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ts val="2170"/>
                        </a:lnSpc>
                        <a:spcBef>
                          <a:spcPts val="15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12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08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115"/>
                        </a:lnSpc>
                        <a:spcBef>
                          <a:spcPts val="204"/>
                        </a:spcBef>
                      </a:pPr>
                      <a:r>
                        <a:rPr sz="2925" b="0" i="1" spc="44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spc="3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650" b="0" i="1" spc="3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6034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2885" algn="r">
                        <a:lnSpc>
                          <a:spcPts val="2085"/>
                        </a:lnSpc>
                      </a:pPr>
                      <a:r>
                        <a:rPr sz="1950" b="0" i="1" spc="-10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spc="-15" baseline="-13468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3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13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95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2475" b="0" i="1" spc="397" baseline="-13468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spc="187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12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spc="12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217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115"/>
                        </a:lnSpc>
                        <a:spcBef>
                          <a:spcPts val="235"/>
                        </a:spcBef>
                      </a:pPr>
                      <a:r>
                        <a:rPr sz="2925" b="0" i="1" spc="52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35" dirty="0">
                          <a:latin typeface="Bookman Old Style"/>
                          <a:cs typeface="Bookman Old Style"/>
                        </a:rPr>
                        <a:t>id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baseline="-13468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i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265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251">
                <a:tc>
                  <a:txBody>
                    <a:bodyPr/>
                    <a:lstStyle/>
                    <a:p>
                      <a:pPr marR="31051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0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 .</a:t>
                      </a:r>
                      <a:r>
                        <a:rPr sz="1950" b="0" i="1" spc="-48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54">
                <a:tc>
                  <a:txBody>
                    <a:bodyPr/>
                    <a:lstStyle/>
                    <a:p>
                      <a:pPr marR="311785" algn="ctr">
                        <a:lnSpc>
                          <a:spcPts val="2115"/>
                        </a:lnSpc>
                      </a:pPr>
                      <a:r>
                        <a:rPr sz="1950" spc="114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example </a:t>
                      </a:r>
                      <a:r>
                        <a:rPr sz="1950" b="0" i="1" spc="85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2475" b="0" i="1" spc="127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2475" b="0" i="1" spc="390" baseline="-8417" dirty="0">
                          <a:solidFill>
                            <a:srgbClr val="0000FF"/>
                          </a:solidFill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spc="270" dirty="0">
                          <a:solidFill>
                            <a:srgbClr val="0000FF"/>
                          </a:solidFill>
                          <a:latin typeface="Lucida Sans Unicode"/>
                          <a:cs typeface="Lucida Sans Unicode"/>
                        </a:rPr>
                        <a:t>→</a:t>
                      </a:r>
                      <a:endParaRPr sz="195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spc="142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95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spc="95" dirty="0">
                          <a:latin typeface="Arial"/>
                          <a:cs typeface="Arial"/>
                        </a:rPr>
                        <a:t>1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ts val="2140"/>
                        </a:lnSpc>
                        <a:spcBef>
                          <a:spcPts val="180"/>
                        </a:spcBef>
                      </a:pPr>
                      <a:r>
                        <a:rPr sz="2925" b="0" i="1" baseline="11396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1650" dirty="0">
                          <a:latin typeface="Arial"/>
                          <a:cs typeface="Arial"/>
                        </a:rPr>
                        <a:t>2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15"/>
                        </a:lnSpc>
                      </a:pP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6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r>
                        <a:rPr sz="1950" b="0" i="1" spc="-254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1950" b="0" i="1" dirty="0">
                          <a:latin typeface="Bookman Old Style"/>
                          <a:cs typeface="Bookman Old Style"/>
                        </a:rPr>
                        <a:t>.</a:t>
                      </a:r>
                      <a:endParaRPr sz="1950">
                        <a:latin typeface="Bookman Old Style"/>
                        <a:cs typeface="Bookman Old Style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2085"/>
                        </a:lnSpc>
                        <a:spcBef>
                          <a:spcPts val="235"/>
                        </a:spcBef>
                      </a:pPr>
                      <a:r>
                        <a:rPr sz="2925" b="0" i="1" spc="7" baseline="1282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1650" b="0" i="1" spc="5" dirty="0">
                          <a:latin typeface="Bookman Old Style"/>
                          <a:cs typeface="Bookman Old Style"/>
                        </a:rPr>
                        <a:t>nd</a:t>
                      </a:r>
                      <a:endParaRPr sz="1650">
                        <a:latin typeface="Bookman Old Style"/>
                        <a:cs typeface="Bookman Old Style"/>
                      </a:endParaRPr>
                    </a:p>
                  </a:txBody>
                  <a:tcPr marL="0" marR="0" marT="2984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ts val="2115"/>
                        </a:lnSpc>
                      </a:pPr>
                      <a:r>
                        <a:rPr sz="1950" b="0" i="1" spc="-45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2475" b="0" i="1" spc="-67" baseline="-8417" dirty="0">
                          <a:solidFill>
                            <a:srgbClr val="FF0000"/>
                          </a:solidFill>
                          <a:latin typeface="Bookman Old Style"/>
                          <a:cs typeface="Bookman Old Style"/>
                        </a:rPr>
                        <a:t>n </a:t>
                      </a:r>
                      <a:r>
                        <a:rPr sz="1950" spc="27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←</a:t>
                      </a:r>
                      <a:r>
                        <a:rPr sz="1950" spc="310" dirty="0">
                          <a:solidFill>
                            <a:srgbClr val="FF0000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950" spc="11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label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86254" y="4411522"/>
            <a:ext cx="5380939" cy="1997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8322945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76929" algn="l"/>
                <a:tab pos="4486275" algn="l"/>
              </a:tabLst>
            </a:pPr>
            <a:r>
              <a:rPr u="none" spc="245" dirty="0"/>
              <a:t>Supervised	</a:t>
            </a:r>
            <a:r>
              <a:rPr u="none" spc="170" dirty="0"/>
              <a:t>vs.	</a:t>
            </a:r>
            <a:r>
              <a:rPr u="none" spc="245" dirty="0"/>
              <a:t>Unsupervised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2348" y="1337627"/>
            <a:ext cx="6208776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400" y="3983260"/>
            <a:ext cx="5166360" cy="17462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950" b="1" spc="130" dirty="0">
                <a:solidFill>
                  <a:srgbClr val="00007F"/>
                </a:solidFill>
                <a:latin typeface="Arial"/>
                <a:cs typeface="Arial"/>
              </a:rPr>
              <a:t>Unsupervised</a:t>
            </a:r>
            <a:r>
              <a:rPr sz="1950" b="1" spc="3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7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b="1" spc="145" dirty="0">
                <a:solidFill>
                  <a:srgbClr val="FF0000"/>
                </a:solidFill>
                <a:latin typeface="Arial"/>
                <a:cs typeface="Arial"/>
              </a:rPr>
              <a:t>unlabeled</a:t>
            </a:r>
            <a:r>
              <a:rPr sz="1950" b="1" spc="7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b="1" spc="130" dirty="0">
                <a:solidFill>
                  <a:srgbClr val="00007F"/>
                </a:solidFill>
                <a:latin typeface="Arial"/>
                <a:cs typeface="Arial"/>
              </a:rPr>
              <a:t>Supervised</a:t>
            </a:r>
            <a:r>
              <a:rPr sz="1950" b="1" spc="3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20" dirty="0">
                <a:solidFill>
                  <a:srgbClr val="00007F"/>
                </a:solidFill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b="1" spc="140" dirty="0">
                <a:solidFill>
                  <a:srgbClr val="FF0000"/>
                </a:solidFill>
                <a:latin typeface="Arial"/>
                <a:cs typeface="Arial"/>
              </a:rPr>
              <a:t>labeled</a:t>
            </a:r>
            <a:r>
              <a:rPr sz="1950" b="1" spc="7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300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247970"/>
            <a:ext cx="7880984" cy="34150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</a:t>
            </a:r>
            <a:r>
              <a:rPr sz="1950" spc="475" dirty="0">
                <a:latin typeface="Arial"/>
                <a:cs typeface="Arial"/>
              </a:rPr>
              <a:t> </a:t>
            </a:r>
            <a:r>
              <a:rPr sz="1950" b="0" i="1" spc="135" dirty="0">
                <a:latin typeface="Bookman Old Style"/>
                <a:cs typeface="Bookman Old Style"/>
              </a:rPr>
              <a:t>x</a:t>
            </a:r>
            <a:r>
              <a:rPr sz="1950" spc="13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/>
              <a:cs typeface="Arial"/>
            </a:endParaRPr>
          </a:p>
          <a:p>
            <a:pPr marL="647065" algn="ctr">
              <a:lnSpc>
                <a:spcPct val="100000"/>
              </a:lnSpc>
              <a:tabLst>
                <a:tab pos="2045970" algn="l"/>
              </a:tabLst>
            </a:pPr>
            <a:r>
              <a:rPr sz="1950" b="0" i="1" spc="95" dirty="0">
                <a:latin typeface="Bookman Old Style"/>
                <a:cs typeface="Bookman Old Style"/>
              </a:rPr>
              <a:t>x</a:t>
            </a:r>
            <a:r>
              <a:rPr sz="2475" spc="142" baseline="-13468" dirty="0">
                <a:latin typeface="Arial"/>
                <a:cs typeface="Arial"/>
              </a:rPr>
              <a:t>1</a:t>
            </a:r>
            <a:r>
              <a:rPr sz="1950" b="0" i="1" spc="9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b="0" i="1" spc="70" dirty="0">
                <a:latin typeface="Bookman Old Style"/>
                <a:cs typeface="Bookman Old Style"/>
              </a:rPr>
              <a:t>x</a:t>
            </a:r>
            <a:r>
              <a:rPr sz="2475" b="0" i="1" spc="104" baseline="-8417" dirty="0">
                <a:latin typeface="Bookman Old Style"/>
                <a:cs typeface="Bookman Old Style"/>
              </a:rPr>
              <a:t>n</a:t>
            </a:r>
            <a:r>
              <a:rPr sz="1950" b="0" i="1" spc="70" dirty="0">
                <a:latin typeface="Bookman Old Style"/>
                <a:cs typeface="Bookman Old Style"/>
              </a:rPr>
              <a:t>,	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b="0" i="1" spc="365" dirty="0">
                <a:latin typeface="Bookman Old Style"/>
                <a:cs typeface="Bookman Old Style"/>
              </a:rPr>
              <a:t>X </a:t>
            </a:r>
            <a:r>
              <a:rPr sz="1950" spc="85" dirty="0">
                <a:latin typeface="Lucida Sans Unicode"/>
                <a:cs typeface="Lucida Sans Unicode"/>
              </a:rPr>
              <a:t>⊂</a:t>
            </a:r>
            <a:r>
              <a:rPr sz="1950" spc="-130" dirty="0">
                <a:latin typeface="Lucida Sans Unicode"/>
                <a:cs typeface="Lucida Sans Unicode"/>
              </a:rPr>
              <a:t> </a:t>
            </a:r>
            <a:r>
              <a:rPr sz="1950" spc="30" dirty="0">
                <a:latin typeface="Arial"/>
                <a:cs typeface="Arial"/>
              </a:rPr>
              <a:t>R</a:t>
            </a:r>
            <a:r>
              <a:rPr sz="2475" b="0" i="1" spc="44" baseline="23569" dirty="0">
                <a:latin typeface="Bookman Old Style"/>
                <a:cs typeface="Bookman Old Style"/>
              </a:rPr>
              <a:t>n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Bookman Old Style"/>
              <a:cs typeface="Bookman Old Style"/>
            </a:endParaRPr>
          </a:p>
          <a:p>
            <a:pPr marL="518795" indent="-2609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•"/>
              <a:tabLst>
                <a:tab pos="519430" algn="l"/>
              </a:tabLst>
            </a:pP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Clustering/segmentation: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Arial"/>
              <a:cs typeface="Arial"/>
            </a:endParaRPr>
          </a:p>
          <a:p>
            <a:pPr marL="878840">
              <a:lnSpc>
                <a:spcPct val="100000"/>
              </a:lnSpc>
            </a:pPr>
            <a:r>
              <a:rPr sz="1950" b="0" i="1" spc="345" dirty="0">
                <a:latin typeface="Bookman Old Style"/>
                <a:cs typeface="Bookman Old Style"/>
              </a:rPr>
              <a:t>f</a:t>
            </a:r>
            <a:r>
              <a:rPr sz="1950" b="0" i="1" spc="215" dirty="0">
                <a:latin typeface="Bookman Old Style"/>
                <a:cs typeface="Bookman Old Style"/>
              </a:rPr>
              <a:t> </a:t>
            </a:r>
            <a:r>
              <a:rPr sz="1950" spc="145" dirty="0">
                <a:latin typeface="Arial"/>
                <a:cs typeface="Arial"/>
              </a:rPr>
              <a:t>: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209" baseline="23569" dirty="0">
                <a:latin typeface="Bookman Old Style"/>
                <a:cs typeface="Bookman Old Style"/>
              </a:rPr>
              <a:t>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{</a:t>
            </a:r>
            <a:r>
              <a:rPr sz="1950" b="0" i="1" spc="165" dirty="0">
                <a:latin typeface="Bookman Old Style"/>
                <a:cs typeface="Bookman Old Style"/>
              </a:rPr>
              <a:t>C</a:t>
            </a:r>
            <a:r>
              <a:rPr sz="2475" spc="247" baseline="-13468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170" dirty="0">
                <a:latin typeface="Bookman Old Style"/>
                <a:cs typeface="Bookman Old Style"/>
              </a:rPr>
              <a:t>C</a:t>
            </a:r>
            <a:r>
              <a:rPr sz="2475" b="0" i="1" spc="254" baseline="-15151" dirty="0">
                <a:latin typeface="Bookman Old Style"/>
                <a:cs typeface="Bookman Old Style"/>
              </a:rPr>
              <a:t>k</a:t>
            </a:r>
            <a:r>
              <a:rPr sz="1950" spc="170" dirty="0">
                <a:latin typeface="Lucida Sans Unicode"/>
                <a:cs typeface="Lucida Sans Unicode"/>
              </a:rPr>
              <a:t>}</a:t>
            </a:r>
            <a:r>
              <a:rPr sz="1950" spc="204" dirty="0">
                <a:latin typeface="Lucida Sans Unicode"/>
                <a:cs typeface="Lucida Sans Unicode"/>
              </a:rPr>
              <a:t> </a:t>
            </a:r>
            <a:r>
              <a:rPr sz="1950" spc="160" dirty="0">
                <a:latin typeface="Arial"/>
                <a:cs typeface="Arial"/>
              </a:rPr>
              <a:t>(set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clusters).</a:t>
            </a:r>
            <a:endParaRPr sz="195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2840"/>
              </a:spcBef>
              <a:tabLst>
                <a:tab pos="184340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75" dirty="0">
                <a:latin typeface="Arial"/>
                <a:cs typeface="Arial"/>
              </a:rPr>
              <a:t>Find </a:t>
            </a:r>
            <a:r>
              <a:rPr sz="1950" spc="110" dirty="0">
                <a:latin typeface="Arial"/>
                <a:cs typeface="Arial"/>
              </a:rPr>
              <a:t>clusters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population, fruits,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70" dirty="0">
                <a:latin typeface="Arial"/>
                <a:cs typeface="Arial"/>
              </a:rPr>
              <a:t>species.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426776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5568" y="5227417"/>
            <a:ext cx="4663440" cy="148590"/>
            <a:chOff x="2855568" y="5227417"/>
            <a:chExt cx="4663440" cy="148590"/>
          </a:xfrm>
        </p:grpSpPr>
        <p:sp>
          <p:nvSpPr>
            <p:cNvPr id="5" name="object 5"/>
            <p:cNvSpPr/>
            <p:nvPr/>
          </p:nvSpPr>
          <p:spPr>
            <a:xfrm>
              <a:off x="2867951" y="5301344"/>
              <a:ext cx="4618355" cy="11430"/>
            </a:xfrm>
            <a:custGeom>
              <a:avLst/>
              <a:gdLst/>
              <a:ahLst/>
              <a:cxnLst/>
              <a:rect l="l" t="t" r="r" b="b"/>
              <a:pathLst>
                <a:path w="4618355" h="11429">
                  <a:moveTo>
                    <a:pt x="0" y="11270"/>
                  </a:moveTo>
                  <a:lnTo>
                    <a:pt x="4617895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0261" y="5227417"/>
              <a:ext cx="148351" cy="148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1172" y="5347642"/>
            <a:ext cx="11772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1135" y="1706887"/>
            <a:ext cx="4711065" cy="3595370"/>
            <a:chOff x="2791135" y="1706887"/>
            <a:chExt cx="4711065" cy="3595370"/>
          </a:xfrm>
        </p:grpSpPr>
        <p:sp>
          <p:nvSpPr>
            <p:cNvPr id="9" name="object 9"/>
            <p:cNvSpPr/>
            <p:nvPr/>
          </p:nvSpPr>
          <p:spPr>
            <a:xfrm>
              <a:off x="2865299" y="1739654"/>
              <a:ext cx="0" cy="3562350"/>
            </a:xfrm>
            <a:custGeom>
              <a:avLst/>
              <a:gdLst/>
              <a:ahLst/>
              <a:cxnLst/>
              <a:rect l="l" t="t" r="r" b="b"/>
              <a:pathLst>
                <a:path h="3562350">
                  <a:moveTo>
                    <a:pt x="0" y="3562286"/>
                  </a:moveTo>
                  <a:lnTo>
                    <a:pt x="0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1135" y="1706887"/>
              <a:ext cx="148326" cy="148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3124" y="3346650"/>
              <a:ext cx="178015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4869" y="3338394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971" y="3621388"/>
              <a:ext cx="178015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970" y="3621388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6508" y="4354004"/>
              <a:ext cx="178016" cy="178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6508" y="435400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5229" y="3823615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6974" y="3815361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3913" y="3720072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5658" y="3711817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831" y="4374351"/>
              <a:ext cx="178016" cy="178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832" y="437435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5938" y="4361459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85940" y="436145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4502" y="4735265"/>
              <a:ext cx="178015" cy="17801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4502" y="473526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31392" y="4782342"/>
              <a:ext cx="178016" cy="17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3137" y="4774087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06118" y="4141491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97864" y="4133234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8555" y="3798914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0299" y="3790658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3523" y="3507558"/>
              <a:ext cx="178016" cy="17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5268" y="3499303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26441" y="4161837"/>
              <a:ext cx="178015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6440" y="416183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15548" y="4148946"/>
              <a:ext cx="178016" cy="178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07293" y="4140691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84111" y="4522751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84112" y="452275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1003" y="4569829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61003" y="4569828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7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89873" y="4136423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1619" y="4128167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32310" y="3793847"/>
              <a:ext cx="178016" cy="17801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24056" y="3785592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07279" y="3502491"/>
              <a:ext cx="178015" cy="178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99023" y="3494235"/>
              <a:ext cx="194525" cy="1945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0196" y="4156771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01942" y="4148516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99305" y="4143878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99305" y="414387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67868" y="4517684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7869" y="451768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44759" y="4564763"/>
              <a:ext cx="178015" cy="17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44758" y="456476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73629" y="4131357"/>
              <a:ext cx="178016" cy="178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5375" y="4123102"/>
              <a:ext cx="194525" cy="19452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3810" y="3786155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63810" y="378615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79024" y="3438626"/>
              <a:ext cx="178016" cy="17801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0768" y="3430371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59670" y="3346073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51415" y="3337819"/>
              <a:ext cx="194526" cy="19452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71050" y="4080013"/>
              <a:ext cx="178016" cy="1780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62795" y="4071758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97644" y="4538507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89389" y="4530251"/>
              <a:ext cx="194526" cy="19452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16503" y="4500898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08248" y="4492642"/>
              <a:ext cx="194525" cy="19452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74114" y="3301975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65859" y="3293720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03875" y="3650141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5620" y="3641885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93460" y="2713945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93460" y="271394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3292" y="2869395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25037" y="2861140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15272" y="2289717"/>
              <a:ext cx="178236" cy="1782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07018" y="2281461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32128" y="3297881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32128" y="329788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27646" y="2501485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7645" y="250148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18805" y="3318550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18806" y="331855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0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84196" y="3890308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75941" y="3882053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95537" y="2471764"/>
              <a:ext cx="178237" cy="17823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87282" y="2463510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73060" y="2543951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64805" y="2535697"/>
              <a:ext cx="194747" cy="19474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4061" y="2907554"/>
              <a:ext cx="178237" cy="1782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94061" y="2907553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89578" y="2111158"/>
              <a:ext cx="178237" cy="17823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81323" y="210290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74898" y="2123990"/>
              <a:ext cx="178237" cy="17823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66643" y="2115735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70872" y="3363100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20843" y="3106249"/>
              <a:ext cx="178236" cy="17823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62617" y="3354844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20843" y="310624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40704" y="3178435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32448" y="3170179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44848" y="2533873"/>
              <a:ext cx="178237" cy="17823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36593" y="2525618"/>
              <a:ext cx="194747" cy="19474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61702" y="3542038"/>
              <a:ext cx="178237" cy="17823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761702" y="354203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47730" y="2851463"/>
              <a:ext cx="178237" cy="1782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47731" y="285146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98745" y="3033605"/>
              <a:ext cx="178237" cy="17823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8745" y="303360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231810" y="3520245"/>
              <a:ext cx="178238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231810" y="352024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30822" y="3740733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630822" y="374073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319414" y="3591451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11159" y="3583195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00490" y="3063213"/>
              <a:ext cx="178237" cy="17823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92235" y="3054958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17345" y="4071377"/>
              <a:ext cx="178237" cy="17823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09090" y="4063122"/>
              <a:ext cx="194747" cy="19474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812861" y="3274981"/>
              <a:ext cx="178237" cy="17823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812861" y="327498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095353" y="3727933"/>
              <a:ext cx="178237" cy="1782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95354" y="372793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87453" y="4049584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79198" y="4041330"/>
              <a:ext cx="194747" cy="19474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350868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5568" y="5151509"/>
            <a:ext cx="4663440" cy="148590"/>
            <a:chOff x="2855568" y="5151509"/>
            <a:chExt cx="4663440" cy="148590"/>
          </a:xfrm>
        </p:grpSpPr>
        <p:sp>
          <p:nvSpPr>
            <p:cNvPr id="5" name="object 5"/>
            <p:cNvSpPr/>
            <p:nvPr/>
          </p:nvSpPr>
          <p:spPr>
            <a:xfrm>
              <a:off x="2867951" y="5225436"/>
              <a:ext cx="4618355" cy="11430"/>
            </a:xfrm>
            <a:custGeom>
              <a:avLst/>
              <a:gdLst/>
              <a:ahLst/>
              <a:cxnLst/>
              <a:rect l="l" t="t" r="r" b="b"/>
              <a:pathLst>
                <a:path w="4618355" h="11429">
                  <a:moveTo>
                    <a:pt x="0" y="11270"/>
                  </a:moveTo>
                  <a:lnTo>
                    <a:pt x="4617895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0261" y="5151509"/>
              <a:ext cx="148351" cy="148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41172" y="5271735"/>
            <a:ext cx="11772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6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91135" y="1630979"/>
            <a:ext cx="4802505" cy="3595370"/>
            <a:chOff x="2791135" y="1630979"/>
            <a:chExt cx="4802505" cy="3595370"/>
          </a:xfrm>
        </p:grpSpPr>
        <p:sp>
          <p:nvSpPr>
            <p:cNvPr id="9" name="object 9"/>
            <p:cNvSpPr/>
            <p:nvPr/>
          </p:nvSpPr>
          <p:spPr>
            <a:xfrm>
              <a:off x="2865299" y="1663746"/>
              <a:ext cx="0" cy="3562350"/>
            </a:xfrm>
            <a:custGeom>
              <a:avLst/>
              <a:gdLst/>
              <a:ahLst/>
              <a:cxnLst/>
              <a:rect l="l" t="t" r="r" b="b"/>
              <a:pathLst>
                <a:path h="3562350">
                  <a:moveTo>
                    <a:pt x="0" y="3562286"/>
                  </a:moveTo>
                  <a:lnTo>
                    <a:pt x="0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1135" y="1630979"/>
              <a:ext cx="148326" cy="148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3124" y="3270742"/>
              <a:ext cx="178015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54869" y="3262486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2970" y="3545480"/>
              <a:ext cx="178015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12970" y="354548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6508" y="4278097"/>
              <a:ext cx="178016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6508" y="427809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5228" y="3747708"/>
              <a:ext cx="178016" cy="178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6974" y="3739453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93913" y="3644165"/>
              <a:ext cx="178016" cy="178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85658" y="3635909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6831" y="4298444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832" y="429844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5939" y="4285552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85940" y="428555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4502" y="4659358"/>
              <a:ext cx="178015" cy="17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54502" y="465935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31392" y="4706435"/>
              <a:ext cx="178016" cy="17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23137" y="4698179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06118" y="4065583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97864" y="4057327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48555" y="3723007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40299" y="3714751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23523" y="3431651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15268" y="3423396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26441" y="4085929"/>
              <a:ext cx="178015" cy="1780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6440" y="408592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15548" y="4073039"/>
              <a:ext cx="178016" cy="178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07293" y="4064783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84112" y="4446842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84112" y="44468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61003" y="4493921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61003" y="449392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7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89873" y="4060516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1619" y="4052260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932310" y="3717940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24056" y="3709684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07279" y="3426583"/>
              <a:ext cx="178015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99023" y="3418327"/>
              <a:ext cx="194525" cy="1945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10197" y="4080863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01942" y="4072608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99305" y="4067971"/>
              <a:ext cx="178016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99305" y="406797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67868" y="4441776"/>
              <a:ext cx="178016" cy="1780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67869" y="444177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944759" y="4488855"/>
              <a:ext cx="178015" cy="17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44758" y="448885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73629" y="4055449"/>
              <a:ext cx="178016" cy="1780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5375" y="4047195"/>
              <a:ext cx="194525" cy="1945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63810" y="3710247"/>
              <a:ext cx="178016" cy="1780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63810" y="371024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79024" y="3362717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70768" y="3354463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59670" y="3270166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51415" y="3261911"/>
              <a:ext cx="194526" cy="19452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971050" y="4004106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62795" y="3995850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97643" y="4462599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89389" y="4454344"/>
              <a:ext cx="194526" cy="1945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16503" y="4424989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308248" y="4416734"/>
              <a:ext cx="194525" cy="1945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74114" y="3226067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65859" y="3217813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03875" y="3574233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95620" y="3565977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693460" y="2638037"/>
              <a:ext cx="178237" cy="1782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693460" y="263803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33292" y="2793487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25037" y="278523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915272" y="2213809"/>
              <a:ext cx="178236" cy="1782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07018" y="2205553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132128" y="3221974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32128" y="3221973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27645" y="2425578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7645" y="242557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18805" y="3242642"/>
              <a:ext cx="178237" cy="17823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18806" y="32426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0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84195" y="3814401"/>
              <a:ext cx="178237" cy="17823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375941" y="3806145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95537" y="2395857"/>
              <a:ext cx="178237" cy="1782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87282" y="238760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73060" y="2468043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64805" y="2459789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94060" y="2831647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94061" y="283164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89578" y="2035250"/>
              <a:ext cx="178237" cy="17823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81323" y="2026994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274898" y="2048083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266643" y="2039827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70872" y="3287192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20843" y="3030341"/>
              <a:ext cx="178236" cy="17823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662617" y="3278936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20843" y="30303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40703" y="3102528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32448" y="309427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544848" y="2457965"/>
              <a:ext cx="178237" cy="17823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536593" y="2449710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61702" y="3466131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761702" y="346613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347730" y="2775555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347731" y="277555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598745" y="2957697"/>
              <a:ext cx="178237" cy="17823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598745" y="2957698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231810" y="3444337"/>
              <a:ext cx="178238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231810" y="344433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630822" y="3664825"/>
              <a:ext cx="178237" cy="17823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630822" y="366482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319414" y="3515543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311159" y="3507288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00490" y="2987305"/>
              <a:ext cx="178237" cy="17823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192235" y="2979050"/>
              <a:ext cx="194747" cy="19474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417345" y="3995469"/>
              <a:ext cx="178237" cy="17823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409090" y="3987214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812861" y="3199074"/>
              <a:ext cx="178237" cy="17823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812861" y="319907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095354" y="3652025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95354" y="365202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887453" y="3973676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79198" y="3965422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903462" y="1958366"/>
              <a:ext cx="2338070" cy="2418080"/>
            </a:xfrm>
            <a:custGeom>
              <a:avLst/>
              <a:gdLst/>
              <a:ahLst/>
              <a:cxnLst/>
              <a:rect l="l" t="t" r="r" b="b"/>
              <a:pathLst>
                <a:path w="2338070" h="2418079">
                  <a:moveTo>
                    <a:pt x="1912465" y="1872818"/>
                  </a:moveTo>
                  <a:lnTo>
                    <a:pt x="1949016" y="1830630"/>
                  </a:lnTo>
                  <a:lnTo>
                    <a:pt x="1983960" y="1787777"/>
                  </a:lnTo>
                  <a:lnTo>
                    <a:pt x="2017292" y="1744313"/>
                  </a:lnTo>
                  <a:lnTo>
                    <a:pt x="2049006" y="1700292"/>
                  </a:lnTo>
                  <a:lnTo>
                    <a:pt x="2079097" y="1655767"/>
                  </a:lnTo>
                  <a:lnTo>
                    <a:pt x="2107561" y="1610793"/>
                  </a:lnTo>
                  <a:lnTo>
                    <a:pt x="2134392" y="1565423"/>
                  </a:lnTo>
                  <a:lnTo>
                    <a:pt x="2159585" y="1519712"/>
                  </a:lnTo>
                  <a:lnTo>
                    <a:pt x="2183135" y="1473713"/>
                  </a:lnTo>
                  <a:lnTo>
                    <a:pt x="2205037" y="1427479"/>
                  </a:lnTo>
                  <a:lnTo>
                    <a:pt x="2225286" y="1381066"/>
                  </a:lnTo>
                  <a:lnTo>
                    <a:pt x="2243876" y="1334526"/>
                  </a:lnTo>
                  <a:lnTo>
                    <a:pt x="2260804" y="1287913"/>
                  </a:lnTo>
                  <a:lnTo>
                    <a:pt x="2276062" y="1241282"/>
                  </a:lnTo>
                  <a:lnTo>
                    <a:pt x="2289648" y="1194686"/>
                  </a:lnTo>
                  <a:lnTo>
                    <a:pt x="2301555" y="1148179"/>
                  </a:lnTo>
                  <a:lnTo>
                    <a:pt x="2311778" y="1101815"/>
                  </a:lnTo>
                  <a:lnTo>
                    <a:pt x="2320312" y="1055648"/>
                  </a:lnTo>
                  <a:lnTo>
                    <a:pt x="2327153" y="1009732"/>
                  </a:lnTo>
                  <a:lnTo>
                    <a:pt x="2332295" y="964120"/>
                  </a:lnTo>
                  <a:lnTo>
                    <a:pt x="2335733" y="918866"/>
                  </a:lnTo>
                  <a:lnTo>
                    <a:pt x="2337461" y="874024"/>
                  </a:lnTo>
                  <a:lnTo>
                    <a:pt x="2337476" y="829649"/>
                  </a:lnTo>
                  <a:lnTo>
                    <a:pt x="2335771" y="785793"/>
                  </a:lnTo>
                  <a:lnTo>
                    <a:pt x="2332342" y="742511"/>
                  </a:lnTo>
                  <a:lnTo>
                    <a:pt x="2327184" y="699857"/>
                  </a:lnTo>
                  <a:lnTo>
                    <a:pt x="2320291" y="657884"/>
                  </a:lnTo>
                  <a:lnTo>
                    <a:pt x="2311658" y="616647"/>
                  </a:lnTo>
                  <a:lnTo>
                    <a:pt x="2301281" y="576198"/>
                  </a:lnTo>
                  <a:lnTo>
                    <a:pt x="2289154" y="536593"/>
                  </a:lnTo>
                  <a:lnTo>
                    <a:pt x="2275272" y="497885"/>
                  </a:lnTo>
                  <a:lnTo>
                    <a:pt x="2259631" y="460127"/>
                  </a:lnTo>
                  <a:lnTo>
                    <a:pt x="2242224" y="423374"/>
                  </a:lnTo>
                  <a:lnTo>
                    <a:pt x="2223047" y="387679"/>
                  </a:lnTo>
                  <a:lnTo>
                    <a:pt x="2202095" y="353097"/>
                  </a:lnTo>
                  <a:lnTo>
                    <a:pt x="2179363" y="319681"/>
                  </a:lnTo>
                  <a:lnTo>
                    <a:pt x="2154845" y="287485"/>
                  </a:lnTo>
                  <a:lnTo>
                    <a:pt x="2128537" y="256562"/>
                  </a:lnTo>
                  <a:lnTo>
                    <a:pt x="2100434" y="226968"/>
                  </a:lnTo>
                  <a:lnTo>
                    <a:pt x="2070529" y="198755"/>
                  </a:lnTo>
                  <a:lnTo>
                    <a:pt x="2039121" y="172227"/>
                  </a:lnTo>
                  <a:lnTo>
                    <a:pt x="2006543" y="147643"/>
                  </a:lnTo>
                  <a:lnTo>
                    <a:pt x="1972848" y="124994"/>
                  </a:lnTo>
                  <a:lnTo>
                    <a:pt x="1938090" y="104268"/>
                  </a:lnTo>
                  <a:lnTo>
                    <a:pt x="1902321" y="85453"/>
                  </a:lnTo>
                  <a:lnTo>
                    <a:pt x="1865595" y="68539"/>
                  </a:lnTo>
                  <a:lnTo>
                    <a:pt x="1827963" y="53515"/>
                  </a:lnTo>
                  <a:lnTo>
                    <a:pt x="1789480" y="40368"/>
                  </a:lnTo>
                  <a:lnTo>
                    <a:pt x="1750198" y="29089"/>
                  </a:lnTo>
                  <a:lnTo>
                    <a:pt x="1710170" y="19666"/>
                  </a:lnTo>
                  <a:lnTo>
                    <a:pt x="1669449" y="12087"/>
                  </a:lnTo>
                  <a:lnTo>
                    <a:pt x="1628088" y="6342"/>
                  </a:lnTo>
                  <a:lnTo>
                    <a:pt x="1586139" y="2420"/>
                  </a:lnTo>
                  <a:lnTo>
                    <a:pt x="1543657" y="310"/>
                  </a:lnTo>
                  <a:lnTo>
                    <a:pt x="1500693" y="0"/>
                  </a:lnTo>
                  <a:lnTo>
                    <a:pt x="1457301" y="1478"/>
                  </a:lnTo>
                  <a:lnTo>
                    <a:pt x="1413533" y="4735"/>
                  </a:lnTo>
                  <a:lnTo>
                    <a:pt x="1369443" y="9759"/>
                  </a:lnTo>
                  <a:lnTo>
                    <a:pt x="1325083" y="16539"/>
                  </a:lnTo>
                  <a:lnTo>
                    <a:pt x="1280507" y="25064"/>
                  </a:lnTo>
                  <a:lnTo>
                    <a:pt x="1235767" y="35322"/>
                  </a:lnTo>
                  <a:lnTo>
                    <a:pt x="1190916" y="47302"/>
                  </a:lnTo>
                  <a:lnTo>
                    <a:pt x="1146007" y="60994"/>
                  </a:lnTo>
                  <a:lnTo>
                    <a:pt x="1101094" y="76386"/>
                  </a:lnTo>
                  <a:lnTo>
                    <a:pt x="1056228" y="93466"/>
                  </a:lnTo>
                  <a:lnTo>
                    <a:pt x="1011464" y="112225"/>
                  </a:lnTo>
                  <a:lnTo>
                    <a:pt x="966853" y="132651"/>
                  </a:lnTo>
                  <a:lnTo>
                    <a:pt x="922450" y="154732"/>
                  </a:lnTo>
                  <a:lnTo>
                    <a:pt x="878306" y="178457"/>
                  </a:lnTo>
                  <a:lnTo>
                    <a:pt x="834475" y="203816"/>
                  </a:lnTo>
                  <a:lnTo>
                    <a:pt x="791009" y="230798"/>
                  </a:lnTo>
                  <a:lnTo>
                    <a:pt x="747963" y="259390"/>
                  </a:lnTo>
                  <a:lnTo>
                    <a:pt x="705387" y="289582"/>
                  </a:lnTo>
                  <a:lnTo>
                    <a:pt x="663337" y="321363"/>
                  </a:lnTo>
                  <a:lnTo>
                    <a:pt x="621863" y="354722"/>
                  </a:lnTo>
                  <a:lnTo>
                    <a:pt x="581021" y="389648"/>
                  </a:lnTo>
                  <a:lnTo>
                    <a:pt x="540861" y="426128"/>
                  </a:lnTo>
                  <a:lnTo>
                    <a:pt x="501437" y="464154"/>
                  </a:lnTo>
                  <a:lnTo>
                    <a:pt x="462803" y="503712"/>
                  </a:lnTo>
                  <a:lnTo>
                    <a:pt x="425011" y="544792"/>
                  </a:lnTo>
                  <a:lnTo>
                    <a:pt x="388460" y="586980"/>
                  </a:lnTo>
                  <a:lnTo>
                    <a:pt x="353516" y="629833"/>
                  </a:lnTo>
                  <a:lnTo>
                    <a:pt x="320184" y="673297"/>
                  </a:lnTo>
                  <a:lnTo>
                    <a:pt x="288470" y="717318"/>
                  </a:lnTo>
                  <a:lnTo>
                    <a:pt x="258378" y="761843"/>
                  </a:lnTo>
                  <a:lnTo>
                    <a:pt x="229915" y="806817"/>
                  </a:lnTo>
                  <a:lnTo>
                    <a:pt x="203084" y="852187"/>
                  </a:lnTo>
                  <a:lnTo>
                    <a:pt x="177891" y="897898"/>
                  </a:lnTo>
                  <a:lnTo>
                    <a:pt x="154341" y="943898"/>
                  </a:lnTo>
                  <a:lnTo>
                    <a:pt x="132439" y="990131"/>
                  </a:lnTo>
                  <a:lnTo>
                    <a:pt x="112190" y="1036545"/>
                  </a:lnTo>
                  <a:lnTo>
                    <a:pt x="93599" y="1083085"/>
                  </a:lnTo>
                  <a:lnTo>
                    <a:pt x="76672" y="1129697"/>
                  </a:lnTo>
                  <a:lnTo>
                    <a:pt x="61413" y="1176328"/>
                  </a:lnTo>
                  <a:lnTo>
                    <a:pt x="47828" y="1222924"/>
                  </a:lnTo>
                  <a:lnTo>
                    <a:pt x="35921" y="1269431"/>
                  </a:lnTo>
                  <a:lnTo>
                    <a:pt x="25697" y="1315795"/>
                  </a:lnTo>
                  <a:lnTo>
                    <a:pt x="17163" y="1361962"/>
                  </a:lnTo>
                  <a:lnTo>
                    <a:pt x="10322" y="1407879"/>
                  </a:lnTo>
                  <a:lnTo>
                    <a:pt x="5181" y="1453491"/>
                  </a:lnTo>
                  <a:lnTo>
                    <a:pt x="1743" y="1498745"/>
                  </a:lnTo>
                  <a:lnTo>
                    <a:pt x="14" y="1543586"/>
                  </a:lnTo>
                  <a:lnTo>
                    <a:pt x="0" y="1587962"/>
                  </a:lnTo>
                  <a:lnTo>
                    <a:pt x="1704" y="1631817"/>
                  </a:lnTo>
                  <a:lnTo>
                    <a:pt x="5133" y="1675099"/>
                  </a:lnTo>
                  <a:lnTo>
                    <a:pt x="10292" y="1717753"/>
                  </a:lnTo>
                  <a:lnTo>
                    <a:pt x="17185" y="1759726"/>
                  </a:lnTo>
                  <a:lnTo>
                    <a:pt x="25817" y="1800964"/>
                  </a:lnTo>
                  <a:lnTo>
                    <a:pt x="36194" y="1841412"/>
                  </a:lnTo>
                  <a:lnTo>
                    <a:pt x="48321" y="1881017"/>
                  </a:lnTo>
                  <a:lnTo>
                    <a:pt x="62203" y="1919726"/>
                  </a:lnTo>
                  <a:lnTo>
                    <a:pt x="77845" y="1957483"/>
                  </a:lnTo>
                  <a:lnTo>
                    <a:pt x="95252" y="1994236"/>
                  </a:lnTo>
                  <a:lnTo>
                    <a:pt x="114428" y="2029931"/>
                  </a:lnTo>
                  <a:lnTo>
                    <a:pt x="135380" y="2064513"/>
                  </a:lnTo>
                  <a:lnTo>
                    <a:pt x="158113" y="2097930"/>
                  </a:lnTo>
                  <a:lnTo>
                    <a:pt x="182630" y="2130126"/>
                  </a:lnTo>
                  <a:lnTo>
                    <a:pt x="208938" y="2161048"/>
                  </a:lnTo>
                  <a:lnTo>
                    <a:pt x="237042" y="2190643"/>
                  </a:lnTo>
                  <a:lnTo>
                    <a:pt x="266946" y="2218856"/>
                  </a:lnTo>
                  <a:lnTo>
                    <a:pt x="298355" y="2245384"/>
                  </a:lnTo>
                  <a:lnTo>
                    <a:pt x="330933" y="2269967"/>
                  </a:lnTo>
                  <a:lnTo>
                    <a:pt x="364627" y="2292616"/>
                  </a:lnTo>
                  <a:lnTo>
                    <a:pt x="399385" y="2313342"/>
                  </a:lnTo>
                  <a:lnTo>
                    <a:pt x="435154" y="2332157"/>
                  </a:lnTo>
                  <a:lnTo>
                    <a:pt x="471881" y="2349071"/>
                  </a:lnTo>
                  <a:lnTo>
                    <a:pt x="509512" y="2364096"/>
                  </a:lnTo>
                  <a:lnTo>
                    <a:pt x="547995" y="2377242"/>
                  </a:lnTo>
                  <a:lnTo>
                    <a:pt x="587277" y="2388521"/>
                  </a:lnTo>
                  <a:lnTo>
                    <a:pt x="627305" y="2397945"/>
                  </a:lnTo>
                  <a:lnTo>
                    <a:pt x="668026" y="2405523"/>
                  </a:lnTo>
                  <a:lnTo>
                    <a:pt x="709388" y="2411268"/>
                  </a:lnTo>
                  <a:lnTo>
                    <a:pt x="751336" y="2415190"/>
                  </a:lnTo>
                  <a:lnTo>
                    <a:pt x="793819" y="2417301"/>
                  </a:lnTo>
                  <a:lnTo>
                    <a:pt x="836783" y="2417611"/>
                  </a:lnTo>
                  <a:lnTo>
                    <a:pt x="880175" y="2416132"/>
                  </a:lnTo>
                  <a:lnTo>
                    <a:pt x="923943" y="2412875"/>
                  </a:lnTo>
                  <a:lnTo>
                    <a:pt x="968033" y="2407851"/>
                  </a:lnTo>
                  <a:lnTo>
                    <a:pt x="1012393" y="2401071"/>
                  </a:lnTo>
                  <a:lnTo>
                    <a:pt x="1056969" y="2392547"/>
                  </a:lnTo>
                  <a:lnTo>
                    <a:pt x="1101709" y="2382289"/>
                  </a:lnTo>
                  <a:lnTo>
                    <a:pt x="1146560" y="2370308"/>
                  </a:lnTo>
                  <a:lnTo>
                    <a:pt x="1191468" y="2356617"/>
                  </a:lnTo>
                  <a:lnTo>
                    <a:pt x="1236382" y="2341225"/>
                  </a:lnTo>
                  <a:lnTo>
                    <a:pt x="1281247" y="2324144"/>
                  </a:lnTo>
                  <a:lnTo>
                    <a:pt x="1326012" y="2305385"/>
                  </a:lnTo>
                  <a:lnTo>
                    <a:pt x="1370622" y="2284960"/>
                  </a:lnTo>
                  <a:lnTo>
                    <a:pt x="1415026" y="2262879"/>
                  </a:lnTo>
                  <a:lnTo>
                    <a:pt x="1459170" y="2239153"/>
                  </a:lnTo>
                  <a:lnTo>
                    <a:pt x="1503001" y="2213794"/>
                  </a:lnTo>
                  <a:lnTo>
                    <a:pt x="1546466" y="2186813"/>
                  </a:lnTo>
                  <a:lnTo>
                    <a:pt x="1589513" y="2158220"/>
                  </a:lnTo>
                  <a:lnTo>
                    <a:pt x="1632088" y="2128028"/>
                  </a:lnTo>
                  <a:lnTo>
                    <a:pt x="1674139" y="2096247"/>
                  </a:lnTo>
                  <a:lnTo>
                    <a:pt x="1715612" y="2062888"/>
                  </a:lnTo>
                  <a:lnTo>
                    <a:pt x="1756455" y="2027963"/>
                  </a:lnTo>
                  <a:lnTo>
                    <a:pt x="1796615" y="1991482"/>
                  </a:lnTo>
                  <a:lnTo>
                    <a:pt x="1836038" y="1953457"/>
                  </a:lnTo>
                  <a:lnTo>
                    <a:pt x="1874672" y="1913898"/>
                  </a:lnTo>
                  <a:lnTo>
                    <a:pt x="1912465" y="1872818"/>
                  </a:lnTo>
                  <a:close/>
                </a:path>
              </a:pathLst>
            </a:custGeom>
            <a:ln w="24765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171207" y="2760896"/>
              <a:ext cx="2409825" cy="2427605"/>
            </a:xfrm>
            <a:custGeom>
              <a:avLst/>
              <a:gdLst/>
              <a:ahLst/>
              <a:cxnLst/>
              <a:rect l="l" t="t" r="r" b="b"/>
              <a:pathLst>
                <a:path w="2409825" h="2427604">
                  <a:moveTo>
                    <a:pt x="2077267" y="1992532"/>
                  </a:moveTo>
                  <a:lnTo>
                    <a:pt x="2109984" y="1954493"/>
                  </a:lnTo>
                  <a:lnTo>
                    <a:pt x="2140998" y="1915607"/>
                  </a:lnTo>
                  <a:lnTo>
                    <a:pt x="2170310" y="1875926"/>
                  </a:lnTo>
                  <a:lnTo>
                    <a:pt x="2197921" y="1835500"/>
                  </a:lnTo>
                  <a:lnTo>
                    <a:pt x="2223833" y="1794381"/>
                  </a:lnTo>
                  <a:lnTo>
                    <a:pt x="2248047" y="1752619"/>
                  </a:lnTo>
                  <a:lnTo>
                    <a:pt x="2270564" y="1710267"/>
                  </a:lnTo>
                  <a:lnTo>
                    <a:pt x="2291385" y="1667374"/>
                  </a:lnTo>
                  <a:lnTo>
                    <a:pt x="2310512" y="1623992"/>
                  </a:lnTo>
                  <a:lnTo>
                    <a:pt x="2327945" y="1580171"/>
                  </a:lnTo>
                  <a:lnTo>
                    <a:pt x="2343687" y="1535964"/>
                  </a:lnTo>
                  <a:lnTo>
                    <a:pt x="2357738" y="1491421"/>
                  </a:lnTo>
                  <a:lnTo>
                    <a:pt x="2370099" y="1446594"/>
                  </a:lnTo>
                  <a:lnTo>
                    <a:pt x="2380773" y="1401532"/>
                  </a:lnTo>
                  <a:lnTo>
                    <a:pt x="2389759" y="1356288"/>
                  </a:lnTo>
                  <a:lnTo>
                    <a:pt x="2397060" y="1310912"/>
                  </a:lnTo>
                  <a:lnTo>
                    <a:pt x="2402677" y="1265455"/>
                  </a:lnTo>
                  <a:lnTo>
                    <a:pt x="2406610" y="1219969"/>
                  </a:lnTo>
                  <a:lnTo>
                    <a:pt x="2408862" y="1174504"/>
                  </a:lnTo>
                  <a:lnTo>
                    <a:pt x="2409432" y="1129112"/>
                  </a:lnTo>
                  <a:lnTo>
                    <a:pt x="2408324" y="1083844"/>
                  </a:lnTo>
                  <a:lnTo>
                    <a:pt x="2405537" y="1038750"/>
                  </a:lnTo>
                  <a:lnTo>
                    <a:pt x="2401074" y="993883"/>
                  </a:lnTo>
                  <a:lnTo>
                    <a:pt x="2394934" y="949292"/>
                  </a:lnTo>
                  <a:lnTo>
                    <a:pt x="2387121" y="905029"/>
                  </a:lnTo>
                  <a:lnTo>
                    <a:pt x="2377634" y="861145"/>
                  </a:lnTo>
                  <a:lnTo>
                    <a:pt x="2366475" y="817691"/>
                  </a:lnTo>
                  <a:lnTo>
                    <a:pt x="2353646" y="774718"/>
                  </a:lnTo>
                  <a:lnTo>
                    <a:pt x="2339147" y="732278"/>
                  </a:lnTo>
                  <a:lnTo>
                    <a:pt x="2322980" y="690420"/>
                  </a:lnTo>
                  <a:lnTo>
                    <a:pt x="2305146" y="649197"/>
                  </a:lnTo>
                  <a:lnTo>
                    <a:pt x="2285647" y="608660"/>
                  </a:lnTo>
                  <a:lnTo>
                    <a:pt x="2264483" y="568859"/>
                  </a:lnTo>
                  <a:lnTo>
                    <a:pt x="2241656" y="529845"/>
                  </a:lnTo>
                  <a:lnTo>
                    <a:pt x="2217167" y="491670"/>
                  </a:lnTo>
                  <a:lnTo>
                    <a:pt x="2191017" y="454385"/>
                  </a:lnTo>
                  <a:lnTo>
                    <a:pt x="2163208" y="418041"/>
                  </a:lnTo>
                  <a:lnTo>
                    <a:pt x="2133741" y="382688"/>
                  </a:lnTo>
                  <a:lnTo>
                    <a:pt x="2102617" y="348378"/>
                  </a:lnTo>
                  <a:lnTo>
                    <a:pt x="2069838" y="315162"/>
                  </a:lnTo>
                  <a:lnTo>
                    <a:pt x="2035404" y="283091"/>
                  </a:lnTo>
                  <a:lnTo>
                    <a:pt x="1999651" y="252498"/>
                  </a:lnTo>
                  <a:lnTo>
                    <a:pt x="1962947" y="223677"/>
                  </a:lnTo>
                  <a:lnTo>
                    <a:pt x="1925342" y="196626"/>
                  </a:lnTo>
                  <a:lnTo>
                    <a:pt x="1886889" y="171338"/>
                  </a:lnTo>
                  <a:lnTo>
                    <a:pt x="1847638" y="147810"/>
                  </a:lnTo>
                  <a:lnTo>
                    <a:pt x="1807639" y="126036"/>
                  </a:lnTo>
                  <a:lnTo>
                    <a:pt x="1766943" y="106013"/>
                  </a:lnTo>
                  <a:lnTo>
                    <a:pt x="1725602" y="87737"/>
                  </a:lnTo>
                  <a:lnTo>
                    <a:pt x="1683667" y="71201"/>
                  </a:lnTo>
                  <a:lnTo>
                    <a:pt x="1641187" y="56403"/>
                  </a:lnTo>
                  <a:lnTo>
                    <a:pt x="1598214" y="43336"/>
                  </a:lnTo>
                  <a:lnTo>
                    <a:pt x="1554799" y="31998"/>
                  </a:lnTo>
                  <a:lnTo>
                    <a:pt x="1510993" y="22383"/>
                  </a:lnTo>
                  <a:lnTo>
                    <a:pt x="1466847" y="14487"/>
                  </a:lnTo>
                  <a:lnTo>
                    <a:pt x="1422411" y="8305"/>
                  </a:lnTo>
                  <a:lnTo>
                    <a:pt x="1377737" y="3833"/>
                  </a:lnTo>
                  <a:lnTo>
                    <a:pt x="1332875" y="1066"/>
                  </a:lnTo>
                  <a:lnTo>
                    <a:pt x="1287876" y="0"/>
                  </a:lnTo>
                  <a:lnTo>
                    <a:pt x="1242791" y="629"/>
                  </a:lnTo>
                  <a:lnTo>
                    <a:pt x="1197671" y="2951"/>
                  </a:lnTo>
                  <a:lnTo>
                    <a:pt x="1152567" y="6960"/>
                  </a:lnTo>
                  <a:lnTo>
                    <a:pt x="1107530" y="12651"/>
                  </a:lnTo>
                  <a:lnTo>
                    <a:pt x="1062610" y="20021"/>
                  </a:lnTo>
                  <a:lnTo>
                    <a:pt x="1017859" y="29064"/>
                  </a:lnTo>
                  <a:lnTo>
                    <a:pt x="973327" y="39776"/>
                  </a:lnTo>
                  <a:lnTo>
                    <a:pt x="929065" y="52153"/>
                  </a:lnTo>
                  <a:lnTo>
                    <a:pt x="885124" y="66189"/>
                  </a:lnTo>
                  <a:lnTo>
                    <a:pt x="841555" y="81882"/>
                  </a:lnTo>
                  <a:lnTo>
                    <a:pt x="798410" y="99225"/>
                  </a:lnTo>
                  <a:lnTo>
                    <a:pt x="755738" y="118214"/>
                  </a:lnTo>
                  <a:lnTo>
                    <a:pt x="713590" y="138846"/>
                  </a:lnTo>
                  <a:lnTo>
                    <a:pt x="672018" y="161115"/>
                  </a:lnTo>
                  <a:lnTo>
                    <a:pt x="631073" y="185017"/>
                  </a:lnTo>
                  <a:lnTo>
                    <a:pt x="590804" y="210547"/>
                  </a:lnTo>
                  <a:lnTo>
                    <a:pt x="551264" y="237701"/>
                  </a:lnTo>
                  <a:lnTo>
                    <a:pt x="512503" y="266474"/>
                  </a:lnTo>
                  <a:lnTo>
                    <a:pt x="474572" y="296862"/>
                  </a:lnTo>
                  <a:lnTo>
                    <a:pt x="437522" y="328860"/>
                  </a:lnTo>
                  <a:lnTo>
                    <a:pt x="401403" y="362465"/>
                  </a:lnTo>
                  <a:lnTo>
                    <a:pt x="366267" y="397670"/>
                  </a:lnTo>
                  <a:lnTo>
                    <a:pt x="332164" y="434472"/>
                  </a:lnTo>
                  <a:lnTo>
                    <a:pt x="299447" y="472511"/>
                  </a:lnTo>
                  <a:lnTo>
                    <a:pt x="268434" y="511397"/>
                  </a:lnTo>
                  <a:lnTo>
                    <a:pt x="239122" y="551078"/>
                  </a:lnTo>
                  <a:lnTo>
                    <a:pt x="211510" y="591504"/>
                  </a:lnTo>
                  <a:lnTo>
                    <a:pt x="185599" y="632623"/>
                  </a:lnTo>
                  <a:lnTo>
                    <a:pt x="161385" y="674385"/>
                  </a:lnTo>
                  <a:lnTo>
                    <a:pt x="138868" y="716737"/>
                  </a:lnTo>
                  <a:lnTo>
                    <a:pt x="118047" y="759630"/>
                  </a:lnTo>
                  <a:lnTo>
                    <a:pt x="98920" y="803012"/>
                  </a:lnTo>
                  <a:lnTo>
                    <a:pt x="81487" y="846832"/>
                  </a:lnTo>
                  <a:lnTo>
                    <a:pt x="65745" y="891039"/>
                  </a:lnTo>
                  <a:lnTo>
                    <a:pt x="51694" y="935582"/>
                  </a:lnTo>
                  <a:lnTo>
                    <a:pt x="39332" y="980410"/>
                  </a:lnTo>
                  <a:lnTo>
                    <a:pt x="28659" y="1025472"/>
                  </a:lnTo>
                  <a:lnTo>
                    <a:pt x="19672" y="1070716"/>
                  </a:lnTo>
                  <a:lnTo>
                    <a:pt x="12372" y="1116092"/>
                  </a:lnTo>
                  <a:lnTo>
                    <a:pt x="6755" y="1161549"/>
                  </a:lnTo>
                  <a:lnTo>
                    <a:pt x="2822" y="1207035"/>
                  </a:lnTo>
                  <a:lnTo>
                    <a:pt x="570" y="1252500"/>
                  </a:lnTo>
                  <a:lnTo>
                    <a:pt x="0" y="1297892"/>
                  </a:lnTo>
                  <a:lnTo>
                    <a:pt x="1108" y="1343160"/>
                  </a:lnTo>
                  <a:lnTo>
                    <a:pt x="3895" y="1388254"/>
                  </a:lnTo>
                  <a:lnTo>
                    <a:pt x="8358" y="1433121"/>
                  </a:lnTo>
                  <a:lnTo>
                    <a:pt x="14498" y="1477712"/>
                  </a:lnTo>
                  <a:lnTo>
                    <a:pt x="22311" y="1521975"/>
                  </a:lnTo>
                  <a:lnTo>
                    <a:pt x="31798" y="1565859"/>
                  </a:lnTo>
                  <a:lnTo>
                    <a:pt x="42957" y="1609313"/>
                  </a:lnTo>
                  <a:lnTo>
                    <a:pt x="55786" y="1652286"/>
                  </a:lnTo>
                  <a:lnTo>
                    <a:pt x="70285" y="1694726"/>
                  </a:lnTo>
                  <a:lnTo>
                    <a:pt x="86452" y="1736584"/>
                  </a:lnTo>
                  <a:lnTo>
                    <a:pt x="104286" y="1777807"/>
                  </a:lnTo>
                  <a:lnTo>
                    <a:pt x="123785" y="1818344"/>
                  </a:lnTo>
                  <a:lnTo>
                    <a:pt x="144949" y="1858145"/>
                  </a:lnTo>
                  <a:lnTo>
                    <a:pt x="167776" y="1897159"/>
                  </a:lnTo>
                  <a:lnTo>
                    <a:pt x="192265" y="1935334"/>
                  </a:lnTo>
                  <a:lnTo>
                    <a:pt x="218415" y="1972619"/>
                  </a:lnTo>
                  <a:lnTo>
                    <a:pt x="246223" y="2008963"/>
                  </a:lnTo>
                  <a:lnTo>
                    <a:pt x="275690" y="2044316"/>
                  </a:lnTo>
                  <a:lnTo>
                    <a:pt x="306814" y="2078626"/>
                  </a:lnTo>
                  <a:lnTo>
                    <a:pt x="339594" y="2111842"/>
                  </a:lnTo>
                  <a:lnTo>
                    <a:pt x="374028" y="2143913"/>
                  </a:lnTo>
                  <a:lnTo>
                    <a:pt x="409781" y="2174506"/>
                  </a:lnTo>
                  <a:lnTo>
                    <a:pt x="446485" y="2203327"/>
                  </a:lnTo>
                  <a:lnTo>
                    <a:pt x="484089" y="2230378"/>
                  </a:lnTo>
                  <a:lnTo>
                    <a:pt x="522543" y="2255666"/>
                  </a:lnTo>
                  <a:lnTo>
                    <a:pt x="561794" y="2279194"/>
                  </a:lnTo>
                  <a:lnTo>
                    <a:pt x="601793" y="2300968"/>
                  </a:lnTo>
                  <a:lnTo>
                    <a:pt x="642488" y="2320991"/>
                  </a:lnTo>
                  <a:lnTo>
                    <a:pt x="683829" y="2339267"/>
                  </a:lnTo>
                  <a:lnTo>
                    <a:pt x="725765" y="2355803"/>
                  </a:lnTo>
                  <a:lnTo>
                    <a:pt x="768245" y="2370601"/>
                  </a:lnTo>
                  <a:lnTo>
                    <a:pt x="811218" y="2383668"/>
                  </a:lnTo>
                  <a:lnTo>
                    <a:pt x="854632" y="2395006"/>
                  </a:lnTo>
                  <a:lnTo>
                    <a:pt x="898438" y="2404621"/>
                  </a:lnTo>
                  <a:lnTo>
                    <a:pt x="942585" y="2412517"/>
                  </a:lnTo>
                  <a:lnTo>
                    <a:pt x="987021" y="2418699"/>
                  </a:lnTo>
                  <a:lnTo>
                    <a:pt x="1031695" y="2423171"/>
                  </a:lnTo>
                  <a:lnTo>
                    <a:pt x="1076557" y="2425938"/>
                  </a:lnTo>
                  <a:lnTo>
                    <a:pt x="1121556" y="2427005"/>
                  </a:lnTo>
                  <a:lnTo>
                    <a:pt x="1166641" y="2426375"/>
                  </a:lnTo>
                  <a:lnTo>
                    <a:pt x="1211761" y="2424053"/>
                  </a:lnTo>
                  <a:lnTo>
                    <a:pt x="1256865" y="2420044"/>
                  </a:lnTo>
                  <a:lnTo>
                    <a:pt x="1301902" y="2414353"/>
                  </a:lnTo>
                  <a:lnTo>
                    <a:pt x="1346822" y="2406983"/>
                  </a:lnTo>
                  <a:lnTo>
                    <a:pt x="1391573" y="2397940"/>
                  </a:lnTo>
                  <a:lnTo>
                    <a:pt x="1436105" y="2387228"/>
                  </a:lnTo>
                  <a:lnTo>
                    <a:pt x="1480367" y="2374851"/>
                  </a:lnTo>
                  <a:lnTo>
                    <a:pt x="1524308" y="2360815"/>
                  </a:lnTo>
                  <a:lnTo>
                    <a:pt x="1567876" y="2345122"/>
                  </a:lnTo>
                  <a:lnTo>
                    <a:pt x="1611022" y="2327779"/>
                  </a:lnTo>
                  <a:lnTo>
                    <a:pt x="1653694" y="2308790"/>
                  </a:lnTo>
                  <a:lnTo>
                    <a:pt x="1695842" y="2288158"/>
                  </a:lnTo>
                  <a:lnTo>
                    <a:pt x="1737414" y="2265889"/>
                  </a:lnTo>
                  <a:lnTo>
                    <a:pt x="1778359" y="2241987"/>
                  </a:lnTo>
                  <a:lnTo>
                    <a:pt x="1818627" y="2216457"/>
                  </a:lnTo>
                  <a:lnTo>
                    <a:pt x="1858167" y="2189303"/>
                  </a:lnTo>
                  <a:lnTo>
                    <a:pt x="1896928" y="2160530"/>
                  </a:lnTo>
                  <a:lnTo>
                    <a:pt x="1934860" y="2130142"/>
                  </a:lnTo>
                  <a:lnTo>
                    <a:pt x="1971910" y="2098144"/>
                  </a:lnTo>
                  <a:lnTo>
                    <a:pt x="2008028" y="2064539"/>
                  </a:lnTo>
                  <a:lnTo>
                    <a:pt x="2043165" y="2029334"/>
                  </a:lnTo>
                  <a:lnTo>
                    <a:pt x="2077267" y="1992532"/>
                  </a:lnTo>
                  <a:close/>
                </a:path>
              </a:pathLst>
            </a:custGeom>
            <a:ln w="24765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011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Unsupervised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0479" y="2350868"/>
            <a:ext cx="388620" cy="1177290"/>
          </a:xfrm>
          <a:prstGeom prst="rect">
            <a:avLst/>
          </a:prstGeom>
        </p:spPr>
        <p:txBody>
          <a:bodyPr vert="vert270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300" spc="15" dirty="0">
                <a:latin typeface="Calibri"/>
                <a:cs typeface="Calibri"/>
              </a:rPr>
              <a:t>Feature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20" dirty="0">
                <a:latin typeface="Calibri"/>
                <a:cs typeface="Calibri"/>
              </a:rPr>
              <a:t>2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91135" y="1630979"/>
            <a:ext cx="4802505" cy="3669029"/>
            <a:chOff x="2791135" y="1630979"/>
            <a:chExt cx="4802505" cy="3669029"/>
          </a:xfrm>
        </p:grpSpPr>
        <p:sp>
          <p:nvSpPr>
            <p:cNvPr id="5" name="object 5"/>
            <p:cNvSpPr/>
            <p:nvPr/>
          </p:nvSpPr>
          <p:spPr>
            <a:xfrm>
              <a:off x="2867951" y="5225436"/>
              <a:ext cx="4618355" cy="11430"/>
            </a:xfrm>
            <a:custGeom>
              <a:avLst/>
              <a:gdLst/>
              <a:ahLst/>
              <a:cxnLst/>
              <a:rect l="l" t="t" r="r" b="b"/>
              <a:pathLst>
                <a:path w="4618355" h="11429">
                  <a:moveTo>
                    <a:pt x="0" y="11270"/>
                  </a:moveTo>
                  <a:lnTo>
                    <a:pt x="4617895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70260" y="5151509"/>
              <a:ext cx="148351" cy="148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5299" y="1663746"/>
              <a:ext cx="0" cy="3562350"/>
            </a:xfrm>
            <a:custGeom>
              <a:avLst/>
              <a:gdLst/>
              <a:ahLst/>
              <a:cxnLst/>
              <a:rect l="l" t="t" r="r" b="b"/>
              <a:pathLst>
                <a:path h="3562350">
                  <a:moveTo>
                    <a:pt x="0" y="3562286"/>
                  </a:moveTo>
                  <a:lnTo>
                    <a:pt x="0" y="0"/>
                  </a:lnTo>
                </a:path>
              </a:pathLst>
            </a:custGeom>
            <a:ln w="24765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1135" y="1630979"/>
              <a:ext cx="148326" cy="148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3124" y="3270742"/>
              <a:ext cx="178015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54869" y="3262486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2970" y="3545480"/>
              <a:ext cx="178015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12970" y="354548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6508" y="4278097"/>
              <a:ext cx="178016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6508" y="427809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5228" y="3747708"/>
              <a:ext cx="178016" cy="17801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974" y="3739453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93913" y="3644165"/>
              <a:ext cx="178016" cy="17801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85658" y="3635909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6831" y="4298444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6832" y="429844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85939" y="4285552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85940" y="428555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54502" y="4659358"/>
              <a:ext cx="178015" cy="17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4502" y="465935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9" y="169391"/>
                  </a:lnTo>
                  <a:lnTo>
                    <a:pt x="94496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31392" y="4706435"/>
              <a:ext cx="178016" cy="1780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23137" y="4698179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06118" y="4065583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7864" y="4057327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48555" y="3723007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40299" y="3714751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3523" y="3431651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15268" y="3423396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26441" y="4085929"/>
              <a:ext cx="178015" cy="1780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6440" y="4085929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15548" y="4073039"/>
              <a:ext cx="178016" cy="17801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07293" y="4064783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84112" y="4446842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84112" y="44468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61003" y="4493921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61003" y="449392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7" y="178015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89873" y="4060516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81619" y="4052260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32310" y="3717940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24056" y="3709684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07279" y="3426583"/>
              <a:ext cx="178015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99023" y="3418327"/>
              <a:ext cx="194525" cy="19452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10197" y="4080863"/>
              <a:ext cx="178016" cy="1780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01942" y="4072608"/>
              <a:ext cx="194526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99305" y="4067971"/>
              <a:ext cx="178016" cy="17801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99305" y="4067971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4" y="173114"/>
                  </a:lnTo>
                  <a:lnTo>
                    <a:pt x="29020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67868" y="4441776"/>
              <a:ext cx="178016" cy="17801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67869" y="444177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4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5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4759" y="4488855"/>
              <a:ext cx="178015" cy="17801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44758" y="448885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5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73629" y="4055449"/>
              <a:ext cx="178016" cy="1780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65375" y="4047195"/>
              <a:ext cx="194525" cy="1945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463810" y="3710247"/>
              <a:ext cx="178016" cy="17801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63810" y="371024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4901" y="59434"/>
                  </a:moveTo>
                  <a:lnTo>
                    <a:pt x="23022" y="29020"/>
                  </a:lnTo>
                  <a:lnTo>
                    <a:pt x="50447" y="8624"/>
                  </a:lnTo>
                  <a:lnTo>
                    <a:pt x="83519" y="0"/>
                  </a:lnTo>
                  <a:lnTo>
                    <a:pt x="118581" y="4901"/>
                  </a:lnTo>
                  <a:lnTo>
                    <a:pt x="148995" y="23022"/>
                  </a:lnTo>
                  <a:lnTo>
                    <a:pt x="169391" y="50447"/>
                  </a:lnTo>
                  <a:lnTo>
                    <a:pt x="178016" y="83519"/>
                  </a:lnTo>
                  <a:lnTo>
                    <a:pt x="173114" y="118581"/>
                  </a:lnTo>
                  <a:lnTo>
                    <a:pt x="154993" y="148995"/>
                  </a:lnTo>
                  <a:lnTo>
                    <a:pt x="127568" y="169391"/>
                  </a:lnTo>
                  <a:lnTo>
                    <a:pt x="94496" y="178016"/>
                  </a:lnTo>
                  <a:lnTo>
                    <a:pt x="59435" y="173114"/>
                  </a:lnTo>
                  <a:lnTo>
                    <a:pt x="29021" y="154993"/>
                  </a:lnTo>
                  <a:lnTo>
                    <a:pt x="8624" y="127568"/>
                  </a:lnTo>
                  <a:lnTo>
                    <a:pt x="0" y="94496"/>
                  </a:lnTo>
                  <a:lnTo>
                    <a:pt x="4901" y="59434"/>
                  </a:lnTo>
                  <a:close/>
                </a:path>
              </a:pathLst>
            </a:custGeom>
            <a:ln w="16509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79024" y="3362717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870768" y="3354463"/>
              <a:ext cx="194525" cy="1945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159670" y="3270166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51415" y="3261911"/>
              <a:ext cx="194526" cy="19452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971050" y="4004106"/>
              <a:ext cx="178016" cy="1780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62795" y="3995850"/>
              <a:ext cx="194525" cy="1945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97643" y="4462599"/>
              <a:ext cx="178016" cy="1780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89389" y="4454344"/>
              <a:ext cx="194526" cy="19452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16503" y="4424989"/>
              <a:ext cx="178016" cy="1780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08248" y="4416734"/>
              <a:ext cx="194525" cy="19452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74114" y="3226067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65859" y="3217813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03875" y="3574233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95620" y="3565977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693460" y="2638037"/>
              <a:ext cx="178237" cy="17823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693460" y="2638036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733292" y="2793487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725037" y="278523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15272" y="2213809"/>
              <a:ext cx="178236" cy="17823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07018" y="2205553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32128" y="3221974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132128" y="3221973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27645" y="2425578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27645" y="242557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418805" y="3242642"/>
              <a:ext cx="178237" cy="17823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18806" y="32426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0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84195" y="3814401"/>
              <a:ext cx="178237" cy="17823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75941" y="3806145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295537" y="2395857"/>
              <a:ext cx="178237" cy="17823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287282" y="238760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73060" y="2468043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864805" y="2459789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94060" y="2831647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094061" y="2831645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89578" y="2035250"/>
              <a:ext cx="178237" cy="17823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81323" y="2026994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274898" y="2048083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266643" y="2039827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670872" y="3287192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920843" y="3030341"/>
              <a:ext cx="178236" cy="17823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62617" y="3278936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20843" y="3030342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40703" y="3102528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32448" y="3094272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44848" y="2457965"/>
              <a:ext cx="178237" cy="17823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536593" y="2449710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61702" y="3466131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61702" y="3466130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47730" y="2775555"/>
              <a:ext cx="178237" cy="17823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47731" y="277555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98745" y="2957697"/>
              <a:ext cx="178237" cy="17823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598745" y="2957698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7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7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31810" y="3444337"/>
              <a:ext cx="178238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31810" y="3444337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30822" y="3664825"/>
              <a:ext cx="178237" cy="17823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30822" y="366482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319414" y="3515543"/>
              <a:ext cx="178237" cy="17823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311159" y="3507288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00490" y="2987305"/>
              <a:ext cx="178237" cy="17823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192235" y="2979050"/>
              <a:ext cx="194747" cy="194747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17345" y="3995469"/>
              <a:ext cx="178237" cy="17823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409090" y="3987214"/>
              <a:ext cx="194747" cy="19474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3812861" y="3199074"/>
              <a:ext cx="178237" cy="17823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3812861" y="319907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7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95354" y="3652025"/>
              <a:ext cx="178237" cy="17823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95354" y="3652024"/>
              <a:ext cx="178435" cy="178435"/>
            </a:xfrm>
            <a:custGeom>
              <a:avLst/>
              <a:gdLst/>
              <a:ahLst/>
              <a:cxnLst/>
              <a:rect l="l" t="t" r="r" b="b"/>
              <a:pathLst>
                <a:path w="178435" h="178435">
                  <a:moveTo>
                    <a:pt x="24326" y="150359"/>
                  </a:moveTo>
                  <a:lnTo>
                    <a:pt x="5580" y="120327"/>
                  </a:lnTo>
                  <a:lnTo>
                    <a:pt x="0" y="86607"/>
                  </a:lnTo>
                  <a:lnTo>
                    <a:pt x="7470" y="53256"/>
                  </a:lnTo>
                  <a:lnTo>
                    <a:pt x="27877" y="24326"/>
                  </a:lnTo>
                  <a:lnTo>
                    <a:pt x="57910" y="5580"/>
                  </a:lnTo>
                  <a:lnTo>
                    <a:pt x="91629" y="0"/>
                  </a:lnTo>
                  <a:lnTo>
                    <a:pt x="124981" y="7470"/>
                  </a:lnTo>
                  <a:lnTo>
                    <a:pt x="153910" y="27877"/>
                  </a:lnTo>
                  <a:lnTo>
                    <a:pt x="172656" y="57910"/>
                  </a:lnTo>
                  <a:lnTo>
                    <a:pt x="178237" y="91629"/>
                  </a:lnTo>
                  <a:lnTo>
                    <a:pt x="170766" y="124980"/>
                  </a:lnTo>
                  <a:lnTo>
                    <a:pt x="150359" y="153910"/>
                  </a:lnTo>
                  <a:lnTo>
                    <a:pt x="120327" y="172656"/>
                  </a:lnTo>
                  <a:lnTo>
                    <a:pt x="86607" y="178237"/>
                  </a:lnTo>
                  <a:lnTo>
                    <a:pt x="53256" y="170766"/>
                  </a:lnTo>
                  <a:lnTo>
                    <a:pt x="24326" y="150359"/>
                  </a:lnTo>
                  <a:close/>
                </a:path>
              </a:pathLst>
            </a:custGeom>
            <a:ln w="1651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887453" y="3973676"/>
              <a:ext cx="178237" cy="17823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879198" y="3965422"/>
              <a:ext cx="194747" cy="19474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03462" y="1958366"/>
              <a:ext cx="2338070" cy="2418080"/>
            </a:xfrm>
            <a:custGeom>
              <a:avLst/>
              <a:gdLst/>
              <a:ahLst/>
              <a:cxnLst/>
              <a:rect l="l" t="t" r="r" b="b"/>
              <a:pathLst>
                <a:path w="2338070" h="2418079">
                  <a:moveTo>
                    <a:pt x="1912465" y="1872818"/>
                  </a:moveTo>
                  <a:lnTo>
                    <a:pt x="1949016" y="1830630"/>
                  </a:lnTo>
                  <a:lnTo>
                    <a:pt x="1983960" y="1787777"/>
                  </a:lnTo>
                  <a:lnTo>
                    <a:pt x="2017292" y="1744313"/>
                  </a:lnTo>
                  <a:lnTo>
                    <a:pt x="2049006" y="1700292"/>
                  </a:lnTo>
                  <a:lnTo>
                    <a:pt x="2079097" y="1655767"/>
                  </a:lnTo>
                  <a:lnTo>
                    <a:pt x="2107561" y="1610793"/>
                  </a:lnTo>
                  <a:lnTo>
                    <a:pt x="2134392" y="1565423"/>
                  </a:lnTo>
                  <a:lnTo>
                    <a:pt x="2159585" y="1519712"/>
                  </a:lnTo>
                  <a:lnTo>
                    <a:pt x="2183135" y="1473713"/>
                  </a:lnTo>
                  <a:lnTo>
                    <a:pt x="2205037" y="1427479"/>
                  </a:lnTo>
                  <a:lnTo>
                    <a:pt x="2225286" y="1381066"/>
                  </a:lnTo>
                  <a:lnTo>
                    <a:pt x="2243876" y="1334526"/>
                  </a:lnTo>
                  <a:lnTo>
                    <a:pt x="2260804" y="1287913"/>
                  </a:lnTo>
                  <a:lnTo>
                    <a:pt x="2276062" y="1241282"/>
                  </a:lnTo>
                  <a:lnTo>
                    <a:pt x="2289648" y="1194686"/>
                  </a:lnTo>
                  <a:lnTo>
                    <a:pt x="2301555" y="1148179"/>
                  </a:lnTo>
                  <a:lnTo>
                    <a:pt x="2311778" y="1101815"/>
                  </a:lnTo>
                  <a:lnTo>
                    <a:pt x="2320312" y="1055648"/>
                  </a:lnTo>
                  <a:lnTo>
                    <a:pt x="2327153" y="1009732"/>
                  </a:lnTo>
                  <a:lnTo>
                    <a:pt x="2332295" y="964120"/>
                  </a:lnTo>
                  <a:lnTo>
                    <a:pt x="2335733" y="918866"/>
                  </a:lnTo>
                  <a:lnTo>
                    <a:pt x="2337461" y="874024"/>
                  </a:lnTo>
                  <a:lnTo>
                    <a:pt x="2337476" y="829649"/>
                  </a:lnTo>
                  <a:lnTo>
                    <a:pt x="2335771" y="785793"/>
                  </a:lnTo>
                  <a:lnTo>
                    <a:pt x="2332342" y="742511"/>
                  </a:lnTo>
                  <a:lnTo>
                    <a:pt x="2327184" y="699857"/>
                  </a:lnTo>
                  <a:lnTo>
                    <a:pt x="2320291" y="657884"/>
                  </a:lnTo>
                  <a:lnTo>
                    <a:pt x="2311658" y="616647"/>
                  </a:lnTo>
                  <a:lnTo>
                    <a:pt x="2301281" y="576198"/>
                  </a:lnTo>
                  <a:lnTo>
                    <a:pt x="2289154" y="536593"/>
                  </a:lnTo>
                  <a:lnTo>
                    <a:pt x="2275272" y="497885"/>
                  </a:lnTo>
                  <a:lnTo>
                    <a:pt x="2259631" y="460127"/>
                  </a:lnTo>
                  <a:lnTo>
                    <a:pt x="2242224" y="423374"/>
                  </a:lnTo>
                  <a:lnTo>
                    <a:pt x="2223047" y="387679"/>
                  </a:lnTo>
                  <a:lnTo>
                    <a:pt x="2202095" y="353097"/>
                  </a:lnTo>
                  <a:lnTo>
                    <a:pt x="2179363" y="319681"/>
                  </a:lnTo>
                  <a:lnTo>
                    <a:pt x="2154845" y="287485"/>
                  </a:lnTo>
                  <a:lnTo>
                    <a:pt x="2128537" y="256562"/>
                  </a:lnTo>
                  <a:lnTo>
                    <a:pt x="2100434" y="226968"/>
                  </a:lnTo>
                  <a:lnTo>
                    <a:pt x="2070529" y="198755"/>
                  </a:lnTo>
                  <a:lnTo>
                    <a:pt x="2039121" y="172227"/>
                  </a:lnTo>
                  <a:lnTo>
                    <a:pt x="2006543" y="147643"/>
                  </a:lnTo>
                  <a:lnTo>
                    <a:pt x="1972848" y="124994"/>
                  </a:lnTo>
                  <a:lnTo>
                    <a:pt x="1938090" y="104268"/>
                  </a:lnTo>
                  <a:lnTo>
                    <a:pt x="1902321" y="85453"/>
                  </a:lnTo>
                  <a:lnTo>
                    <a:pt x="1865595" y="68539"/>
                  </a:lnTo>
                  <a:lnTo>
                    <a:pt x="1827963" y="53515"/>
                  </a:lnTo>
                  <a:lnTo>
                    <a:pt x="1789480" y="40368"/>
                  </a:lnTo>
                  <a:lnTo>
                    <a:pt x="1750198" y="29089"/>
                  </a:lnTo>
                  <a:lnTo>
                    <a:pt x="1710170" y="19666"/>
                  </a:lnTo>
                  <a:lnTo>
                    <a:pt x="1669449" y="12087"/>
                  </a:lnTo>
                  <a:lnTo>
                    <a:pt x="1628088" y="6342"/>
                  </a:lnTo>
                  <a:lnTo>
                    <a:pt x="1586139" y="2420"/>
                  </a:lnTo>
                  <a:lnTo>
                    <a:pt x="1543657" y="310"/>
                  </a:lnTo>
                  <a:lnTo>
                    <a:pt x="1500693" y="0"/>
                  </a:lnTo>
                  <a:lnTo>
                    <a:pt x="1457301" y="1478"/>
                  </a:lnTo>
                  <a:lnTo>
                    <a:pt x="1413533" y="4735"/>
                  </a:lnTo>
                  <a:lnTo>
                    <a:pt x="1369443" y="9759"/>
                  </a:lnTo>
                  <a:lnTo>
                    <a:pt x="1325083" y="16539"/>
                  </a:lnTo>
                  <a:lnTo>
                    <a:pt x="1280507" y="25064"/>
                  </a:lnTo>
                  <a:lnTo>
                    <a:pt x="1235767" y="35322"/>
                  </a:lnTo>
                  <a:lnTo>
                    <a:pt x="1190916" y="47302"/>
                  </a:lnTo>
                  <a:lnTo>
                    <a:pt x="1146007" y="60994"/>
                  </a:lnTo>
                  <a:lnTo>
                    <a:pt x="1101094" y="76386"/>
                  </a:lnTo>
                  <a:lnTo>
                    <a:pt x="1056228" y="93466"/>
                  </a:lnTo>
                  <a:lnTo>
                    <a:pt x="1011464" y="112225"/>
                  </a:lnTo>
                  <a:lnTo>
                    <a:pt x="966853" y="132651"/>
                  </a:lnTo>
                  <a:lnTo>
                    <a:pt x="922450" y="154732"/>
                  </a:lnTo>
                  <a:lnTo>
                    <a:pt x="878306" y="178457"/>
                  </a:lnTo>
                  <a:lnTo>
                    <a:pt x="834475" y="203816"/>
                  </a:lnTo>
                  <a:lnTo>
                    <a:pt x="791009" y="230798"/>
                  </a:lnTo>
                  <a:lnTo>
                    <a:pt x="747963" y="259390"/>
                  </a:lnTo>
                  <a:lnTo>
                    <a:pt x="705387" y="289582"/>
                  </a:lnTo>
                  <a:lnTo>
                    <a:pt x="663337" y="321363"/>
                  </a:lnTo>
                  <a:lnTo>
                    <a:pt x="621863" y="354722"/>
                  </a:lnTo>
                  <a:lnTo>
                    <a:pt x="581021" y="389648"/>
                  </a:lnTo>
                  <a:lnTo>
                    <a:pt x="540861" y="426128"/>
                  </a:lnTo>
                  <a:lnTo>
                    <a:pt x="501437" y="464154"/>
                  </a:lnTo>
                  <a:lnTo>
                    <a:pt x="462803" y="503712"/>
                  </a:lnTo>
                  <a:lnTo>
                    <a:pt x="425011" y="544792"/>
                  </a:lnTo>
                  <a:lnTo>
                    <a:pt x="388460" y="586980"/>
                  </a:lnTo>
                  <a:lnTo>
                    <a:pt x="353516" y="629833"/>
                  </a:lnTo>
                  <a:lnTo>
                    <a:pt x="320184" y="673297"/>
                  </a:lnTo>
                  <a:lnTo>
                    <a:pt x="288470" y="717318"/>
                  </a:lnTo>
                  <a:lnTo>
                    <a:pt x="258378" y="761843"/>
                  </a:lnTo>
                  <a:lnTo>
                    <a:pt x="229915" y="806817"/>
                  </a:lnTo>
                  <a:lnTo>
                    <a:pt x="203084" y="852187"/>
                  </a:lnTo>
                  <a:lnTo>
                    <a:pt x="177891" y="897898"/>
                  </a:lnTo>
                  <a:lnTo>
                    <a:pt x="154341" y="943898"/>
                  </a:lnTo>
                  <a:lnTo>
                    <a:pt x="132439" y="990131"/>
                  </a:lnTo>
                  <a:lnTo>
                    <a:pt x="112190" y="1036545"/>
                  </a:lnTo>
                  <a:lnTo>
                    <a:pt x="93599" y="1083085"/>
                  </a:lnTo>
                  <a:lnTo>
                    <a:pt x="76672" y="1129697"/>
                  </a:lnTo>
                  <a:lnTo>
                    <a:pt x="61413" y="1176328"/>
                  </a:lnTo>
                  <a:lnTo>
                    <a:pt x="47828" y="1222924"/>
                  </a:lnTo>
                  <a:lnTo>
                    <a:pt x="35921" y="1269431"/>
                  </a:lnTo>
                  <a:lnTo>
                    <a:pt x="25697" y="1315795"/>
                  </a:lnTo>
                  <a:lnTo>
                    <a:pt x="17163" y="1361962"/>
                  </a:lnTo>
                  <a:lnTo>
                    <a:pt x="10322" y="1407879"/>
                  </a:lnTo>
                  <a:lnTo>
                    <a:pt x="5181" y="1453491"/>
                  </a:lnTo>
                  <a:lnTo>
                    <a:pt x="1743" y="1498745"/>
                  </a:lnTo>
                  <a:lnTo>
                    <a:pt x="14" y="1543586"/>
                  </a:lnTo>
                  <a:lnTo>
                    <a:pt x="0" y="1587962"/>
                  </a:lnTo>
                  <a:lnTo>
                    <a:pt x="1704" y="1631817"/>
                  </a:lnTo>
                  <a:lnTo>
                    <a:pt x="5133" y="1675099"/>
                  </a:lnTo>
                  <a:lnTo>
                    <a:pt x="10292" y="1717753"/>
                  </a:lnTo>
                  <a:lnTo>
                    <a:pt x="17185" y="1759726"/>
                  </a:lnTo>
                  <a:lnTo>
                    <a:pt x="25817" y="1800964"/>
                  </a:lnTo>
                  <a:lnTo>
                    <a:pt x="36194" y="1841412"/>
                  </a:lnTo>
                  <a:lnTo>
                    <a:pt x="48321" y="1881017"/>
                  </a:lnTo>
                  <a:lnTo>
                    <a:pt x="62203" y="1919726"/>
                  </a:lnTo>
                  <a:lnTo>
                    <a:pt x="77845" y="1957483"/>
                  </a:lnTo>
                  <a:lnTo>
                    <a:pt x="95252" y="1994236"/>
                  </a:lnTo>
                  <a:lnTo>
                    <a:pt x="114428" y="2029931"/>
                  </a:lnTo>
                  <a:lnTo>
                    <a:pt x="135380" y="2064513"/>
                  </a:lnTo>
                  <a:lnTo>
                    <a:pt x="158113" y="2097930"/>
                  </a:lnTo>
                  <a:lnTo>
                    <a:pt x="182630" y="2130126"/>
                  </a:lnTo>
                  <a:lnTo>
                    <a:pt x="208938" y="2161048"/>
                  </a:lnTo>
                  <a:lnTo>
                    <a:pt x="237042" y="2190643"/>
                  </a:lnTo>
                  <a:lnTo>
                    <a:pt x="266946" y="2218856"/>
                  </a:lnTo>
                  <a:lnTo>
                    <a:pt x="298355" y="2245384"/>
                  </a:lnTo>
                  <a:lnTo>
                    <a:pt x="330933" y="2269967"/>
                  </a:lnTo>
                  <a:lnTo>
                    <a:pt x="364627" y="2292616"/>
                  </a:lnTo>
                  <a:lnTo>
                    <a:pt x="399385" y="2313342"/>
                  </a:lnTo>
                  <a:lnTo>
                    <a:pt x="435154" y="2332157"/>
                  </a:lnTo>
                  <a:lnTo>
                    <a:pt x="471881" y="2349071"/>
                  </a:lnTo>
                  <a:lnTo>
                    <a:pt x="509512" y="2364096"/>
                  </a:lnTo>
                  <a:lnTo>
                    <a:pt x="547995" y="2377242"/>
                  </a:lnTo>
                  <a:lnTo>
                    <a:pt x="587277" y="2388521"/>
                  </a:lnTo>
                  <a:lnTo>
                    <a:pt x="627305" y="2397945"/>
                  </a:lnTo>
                  <a:lnTo>
                    <a:pt x="668026" y="2405523"/>
                  </a:lnTo>
                  <a:lnTo>
                    <a:pt x="709388" y="2411268"/>
                  </a:lnTo>
                  <a:lnTo>
                    <a:pt x="751336" y="2415190"/>
                  </a:lnTo>
                  <a:lnTo>
                    <a:pt x="793819" y="2417301"/>
                  </a:lnTo>
                  <a:lnTo>
                    <a:pt x="836783" y="2417611"/>
                  </a:lnTo>
                  <a:lnTo>
                    <a:pt x="880175" y="2416132"/>
                  </a:lnTo>
                  <a:lnTo>
                    <a:pt x="923943" y="2412875"/>
                  </a:lnTo>
                  <a:lnTo>
                    <a:pt x="968033" y="2407851"/>
                  </a:lnTo>
                  <a:lnTo>
                    <a:pt x="1012393" y="2401071"/>
                  </a:lnTo>
                  <a:lnTo>
                    <a:pt x="1056969" y="2392547"/>
                  </a:lnTo>
                  <a:lnTo>
                    <a:pt x="1101709" y="2382289"/>
                  </a:lnTo>
                  <a:lnTo>
                    <a:pt x="1146560" y="2370308"/>
                  </a:lnTo>
                  <a:lnTo>
                    <a:pt x="1191468" y="2356617"/>
                  </a:lnTo>
                  <a:lnTo>
                    <a:pt x="1236382" y="2341225"/>
                  </a:lnTo>
                  <a:lnTo>
                    <a:pt x="1281247" y="2324144"/>
                  </a:lnTo>
                  <a:lnTo>
                    <a:pt x="1326012" y="2305385"/>
                  </a:lnTo>
                  <a:lnTo>
                    <a:pt x="1370622" y="2284960"/>
                  </a:lnTo>
                  <a:lnTo>
                    <a:pt x="1415026" y="2262879"/>
                  </a:lnTo>
                  <a:lnTo>
                    <a:pt x="1459170" y="2239153"/>
                  </a:lnTo>
                  <a:lnTo>
                    <a:pt x="1503001" y="2213794"/>
                  </a:lnTo>
                  <a:lnTo>
                    <a:pt x="1546466" y="2186813"/>
                  </a:lnTo>
                  <a:lnTo>
                    <a:pt x="1589513" y="2158220"/>
                  </a:lnTo>
                  <a:lnTo>
                    <a:pt x="1632088" y="2128028"/>
                  </a:lnTo>
                  <a:lnTo>
                    <a:pt x="1674139" y="2096247"/>
                  </a:lnTo>
                  <a:lnTo>
                    <a:pt x="1715612" y="2062888"/>
                  </a:lnTo>
                  <a:lnTo>
                    <a:pt x="1756455" y="2027963"/>
                  </a:lnTo>
                  <a:lnTo>
                    <a:pt x="1796615" y="1991482"/>
                  </a:lnTo>
                  <a:lnTo>
                    <a:pt x="1836038" y="1953457"/>
                  </a:lnTo>
                  <a:lnTo>
                    <a:pt x="1874672" y="1913898"/>
                  </a:lnTo>
                  <a:lnTo>
                    <a:pt x="1912465" y="1872818"/>
                  </a:lnTo>
                  <a:close/>
                </a:path>
              </a:pathLst>
            </a:custGeom>
            <a:ln w="24765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171207" y="2760896"/>
              <a:ext cx="2409825" cy="2427605"/>
            </a:xfrm>
            <a:custGeom>
              <a:avLst/>
              <a:gdLst/>
              <a:ahLst/>
              <a:cxnLst/>
              <a:rect l="l" t="t" r="r" b="b"/>
              <a:pathLst>
                <a:path w="2409825" h="2427604">
                  <a:moveTo>
                    <a:pt x="2077267" y="1992532"/>
                  </a:moveTo>
                  <a:lnTo>
                    <a:pt x="2109984" y="1954493"/>
                  </a:lnTo>
                  <a:lnTo>
                    <a:pt x="2140998" y="1915607"/>
                  </a:lnTo>
                  <a:lnTo>
                    <a:pt x="2170310" y="1875926"/>
                  </a:lnTo>
                  <a:lnTo>
                    <a:pt x="2197921" y="1835500"/>
                  </a:lnTo>
                  <a:lnTo>
                    <a:pt x="2223833" y="1794381"/>
                  </a:lnTo>
                  <a:lnTo>
                    <a:pt x="2248047" y="1752619"/>
                  </a:lnTo>
                  <a:lnTo>
                    <a:pt x="2270564" y="1710267"/>
                  </a:lnTo>
                  <a:lnTo>
                    <a:pt x="2291385" y="1667374"/>
                  </a:lnTo>
                  <a:lnTo>
                    <a:pt x="2310512" y="1623992"/>
                  </a:lnTo>
                  <a:lnTo>
                    <a:pt x="2327945" y="1580171"/>
                  </a:lnTo>
                  <a:lnTo>
                    <a:pt x="2343687" y="1535964"/>
                  </a:lnTo>
                  <a:lnTo>
                    <a:pt x="2357738" y="1491421"/>
                  </a:lnTo>
                  <a:lnTo>
                    <a:pt x="2370099" y="1446594"/>
                  </a:lnTo>
                  <a:lnTo>
                    <a:pt x="2380773" y="1401532"/>
                  </a:lnTo>
                  <a:lnTo>
                    <a:pt x="2389759" y="1356288"/>
                  </a:lnTo>
                  <a:lnTo>
                    <a:pt x="2397060" y="1310912"/>
                  </a:lnTo>
                  <a:lnTo>
                    <a:pt x="2402677" y="1265455"/>
                  </a:lnTo>
                  <a:lnTo>
                    <a:pt x="2406610" y="1219969"/>
                  </a:lnTo>
                  <a:lnTo>
                    <a:pt x="2408862" y="1174504"/>
                  </a:lnTo>
                  <a:lnTo>
                    <a:pt x="2409432" y="1129112"/>
                  </a:lnTo>
                  <a:lnTo>
                    <a:pt x="2408324" y="1083844"/>
                  </a:lnTo>
                  <a:lnTo>
                    <a:pt x="2405537" y="1038750"/>
                  </a:lnTo>
                  <a:lnTo>
                    <a:pt x="2401074" y="993883"/>
                  </a:lnTo>
                  <a:lnTo>
                    <a:pt x="2394934" y="949292"/>
                  </a:lnTo>
                  <a:lnTo>
                    <a:pt x="2387121" y="905029"/>
                  </a:lnTo>
                  <a:lnTo>
                    <a:pt x="2377634" y="861145"/>
                  </a:lnTo>
                  <a:lnTo>
                    <a:pt x="2366475" y="817691"/>
                  </a:lnTo>
                  <a:lnTo>
                    <a:pt x="2353646" y="774718"/>
                  </a:lnTo>
                  <a:lnTo>
                    <a:pt x="2339147" y="732278"/>
                  </a:lnTo>
                  <a:lnTo>
                    <a:pt x="2322980" y="690420"/>
                  </a:lnTo>
                  <a:lnTo>
                    <a:pt x="2305146" y="649197"/>
                  </a:lnTo>
                  <a:lnTo>
                    <a:pt x="2285647" y="608660"/>
                  </a:lnTo>
                  <a:lnTo>
                    <a:pt x="2264483" y="568859"/>
                  </a:lnTo>
                  <a:lnTo>
                    <a:pt x="2241656" y="529845"/>
                  </a:lnTo>
                  <a:lnTo>
                    <a:pt x="2217167" y="491670"/>
                  </a:lnTo>
                  <a:lnTo>
                    <a:pt x="2191017" y="454385"/>
                  </a:lnTo>
                  <a:lnTo>
                    <a:pt x="2163208" y="418041"/>
                  </a:lnTo>
                  <a:lnTo>
                    <a:pt x="2133741" y="382688"/>
                  </a:lnTo>
                  <a:lnTo>
                    <a:pt x="2102617" y="348378"/>
                  </a:lnTo>
                  <a:lnTo>
                    <a:pt x="2069838" y="315162"/>
                  </a:lnTo>
                  <a:lnTo>
                    <a:pt x="2035404" y="283091"/>
                  </a:lnTo>
                  <a:lnTo>
                    <a:pt x="1999651" y="252498"/>
                  </a:lnTo>
                  <a:lnTo>
                    <a:pt x="1962947" y="223677"/>
                  </a:lnTo>
                  <a:lnTo>
                    <a:pt x="1925342" y="196626"/>
                  </a:lnTo>
                  <a:lnTo>
                    <a:pt x="1886889" y="171338"/>
                  </a:lnTo>
                  <a:lnTo>
                    <a:pt x="1847638" y="147810"/>
                  </a:lnTo>
                  <a:lnTo>
                    <a:pt x="1807639" y="126036"/>
                  </a:lnTo>
                  <a:lnTo>
                    <a:pt x="1766943" y="106013"/>
                  </a:lnTo>
                  <a:lnTo>
                    <a:pt x="1725602" y="87737"/>
                  </a:lnTo>
                  <a:lnTo>
                    <a:pt x="1683667" y="71201"/>
                  </a:lnTo>
                  <a:lnTo>
                    <a:pt x="1641187" y="56403"/>
                  </a:lnTo>
                  <a:lnTo>
                    <a:pt x="1598214" y="43336"/>
                  </a:lnTo>
                  <a:lnTo>
                    <a:pt x="1554799" y="31998"/>
                  </a:lnTo>
                  <a:lnTo>
                    <a:pt x="1510993" y="22383"/>
                  </a:lnTo>
                  <a:lnTo>
                    <a:pt x="1466847" y="14487"/>
                  </a:lnTo>
                  <a:lnTo>
                    <a:pt x="1422411" y="8305"/>
                  </a:lnTo>
                  <a:lnTo>
                    <a:pt x="1377737" y="3833"/>
                  </a:lnTo>
                  <a:lnTo>
                    <a:pt x="1332875" y="1066"/>
                  </a:lnTo>
                  <a:lnTo>
                    <a:pt x="1287876" y="0"/>
                  </a:lnTo>
                  <a:lnTo>
                    <a:pt x="1242791" y="629"/>
                  </a:lnTo>
                  <a:lnTo>
                    <a:pt x="1197671" y="2951"/>
                  </a:lnTo>
                  <a:lnTo>
                    <a:pt x="1152567" y="6960"/>
                  </a:lnTo>
                  <a:lnTo>
                    <a:pt x="1107530" y="12651"/>
                  </a:lnTo>
                  <a:lnTo>
                    <a:pt x="1062610" y="20021"/>
                  </a:lnTo>
                  <a:lnTo>
                    <a:pt x="1017859" y="29064"/>
                  </a:lnTo>
                  <a:lnTo>
                    <a:pt x="973327" y="39776"/>
                  </a:lnTo>
                  <a:lnTo>
                    <a:pt x="929065" y="52153"/>
                  </a:lnTo>
                  <a:lnTo>
                    <a:pt x="885124" y="66189"/>
                  </a:lnTo>
                  <a:lnTo>
                    <a:pt x="841555" y="81882"/>
                  </a:lnTo>
                  <a:lnTo>
                    <a:pt x="798410" y="99225"/>
                  </a:lnTo>
                  <a:lnTo>
                    <a:pt x="755738" y="118214"/>
                  </a:lnTo>
                  <a:lnTo>
                    <a:pt x="713590" y="138846"/>
                  </a:lnTo>
                  <a:lnTo>
                    <a:pt x="672018" y="161115"/>
                  </a:lnTo>
                  <a:lnTo>
                    <a:pt x="631073" y="185017"/>
                  </a:lnTo>
                  <a:lnTo>
                    <a:pt x="590804" y="210547"/>
                  </a:lnTo>
                  <a:lnTo>
                    <a:pt x="551264" y="237701"/>
                  </a:lnTo>
                  <a:lnTo>
                    <a:pt x="512503" y="266474"/>
                  </a:lnTo>
                  <a:lnTo>
                    <a:pt x="474572" y="296862"/>
                  </a:lnTo>
                  <a:lnTo>
                    <a:pt x="437522" y="328860"/>
                  </a:lnTo>
                  <a:lnTo>
                    <a:pt x="401403" y="362465"/>
                  </a:lnTo>
                  <a:lnTo>
                    <a:pt x="366267" y="397670"/>
                  </a:lnTo>
                  <a:lnTo>
                    <a:pt x="332164" y="434472"/>
                  </a:lnTo>
                  <a:lnTo>
                    <a:pt x="299447" y="472511"/>
                  </a:lnTo>
                  <a:lnTo>
                    <a:pt x="268434" y="511397"/>
                  </a:lnTo>
                  <a:lnTo>
                    <a:pt x="239122" y="551078"/>
                  </a:lnTo>
                  <a:lnTo>
                    <a:pt x="211510" y="591504"/>
                  </a:lnTo>
                  <a:lnTo>
                    <a:pt x="185599" y="632623"/>
                  </a:lnTo>
                  <a:lnTo>
                    <a:pt x="161385" y="674385"/>
                  </a:lnTo>
                  <a:lnTo>
                    <a:pt x="138868" y="716737"/>
                  </a:lnTo>
                  <a:lnTo>
                    <a:pt x="118047" y="759630"/>
                  </a:lnTo>
                  <a:lnTo>
                    <a:pt x="98920" y="803012"/>
                  </a:lnTo>
                  <a:lnTo>
                    <a:pt x="81487" y="846832"/>
                  </a:lnTo>
                  <a:lnTo>
                    <a:pt x="65745" y="891039"/>
                  </a:lnTo>
                  <a:lnTo>
                    <a:pt x="51694" y="935582"/>
                  </a:lnTo>
                  <a:lnTo>
                    <a:pt x="39332" y="980410"/>
                  </a:lnTo>
                  <a:lnTo>
                    <a:pt x="28659" y="1025472"/>
                  </a:lnTo>
                  <a:lnTo>
                    <a:pt x="19672" y="1070716"/>
                  </a:lnTo>
                  <a:lnTo>
                    <a:pt x="12372" y="1116092"/>
                  </a:lnTo>
                  <a:lnTo>
                    <a:pt x="6755" y="1161549"/>
                  </a:lnTo>
                  <a:lnTo>
                    <a:pt x="2822" y="1207035"/>
                  </a:lnTo>
                  <a:lnTo>
                    <a:pt x="570" y="1252500"/>
                  </a:lnTo>
                  <a:lnTo>
                    <a:pt x="0" y="1297892"/>
                  </a:lnTo>
                  <a:lnTo>
                    <a:pt x="1108" y="1343160"/>
                  </a:lnTo>
                  <a:lnTo>
                    <a:pt x="3895" y="1388254"/>
                  </a:lnTo>
                  <a:lnTo>
                    <a:pt x="8358" y="1433121"/>
                  </a:lnTo>
                  <a:lnTo>
                    <a:pt x="14498" y="1477712"/>
                  </a:lnTo>
                  <a:lnTo>
                    <a:pt x="22311" y="1521975"/>
                  </a:lnTo>
                  <a:lnTo>
                    <a:pt x="31798" y="1565859"/>
                  </a:lnTo>
                  <a:lnTo>
                    <a:pt x="42957" y="1609313"/>
                  </a:lnTo>
                  <a:lnTo>
                    <a:pt x="55786" y="1652286"/>
                  </a:lnTo>
                  <a:lnTo>
                    <a:pt x="70285" y="1694726"/>
                  </a:lnTo>
                  <a:lnTo>
                    <a:pt x="86452" y="1736584"/>
                  </a:lnTo>
                  <a:lnTo>
                    <a:pt x="104286" y="1777807"/>
                  </a:lnTo>
                  <a:lnTo>
                    <a:pt x="123785" y="1818344"/>
                  </a:lnTo>
                  <a:lnTo>
                    <a:pt x="144949" y="1858145"/>
                  </a:lnTo>
                  <a:lnTo>
                    <a:pt x="167776" y="1897159"/>
                  </a:lnTo>
                  <a:lnTo>
                    <a:pt x="192265" y="1935334"/>
                  </a:lnTo>
                  <a:lnTo>
                    <a:pt x="218415" y="1972619"/>
                  </a:lnTo>
                  <a:lnTo>
                    <a:pt x="246223" y="2008963"/>
                  </a:lnTo>
                  <a:lnTo>
                    <a:pt x="275690" y="2044316"/>
                  </a:lnTo>
                  <a:lnTo>
                    <a:pt x="306814" y="2078626"/>
                  </a:lnTo>
                  <a:lnTo>
                    <a:pt x="339594" y="2111842"/>
                  </a:lnTo>
                  <a:lnTo>
                    <a:pt x="374028" y="2143913"/>
                  </a:lnTo>
                  <a:lnTo>
                    <a:pt x="409781" y="2174506"/>
                  </a:lnTo>
                  <a:lnTo>
                    <a:pt x="446485" y="2203327"/>
                  </a:lnTo>
                  <a:lnTo>
                    <a:pt x="484089" y="2230378"/>
                  </a:lnTo>
                  <a:lnTo>
                    <a:pt x="522543" y="2255666"/>
                  </a:lnTo>
                  <a:lnTo>
                    <a:pt x="561794" y="2279194"/>
                  </a:lnTo>
                  <a:lnTo>
                    <a:pt x="601793" y="2300968"/>
                  </a:lnTo>
                  <a:lnTo>
                    <a:pt x="642488" y="2320991"/>
                  </a:lnTo>
                  <a:lnTo>
                    <a:pt x="683829" y="2339267"/>
                  </a:lnTo>
                  <a:lnTo>
                    <a:pt x="725765" y="2355803"/>
                  </a:lnTo>
                  <a:lnTo>
                    <a:pt x="768245" y="2370601"/>
                  </a:lnTo>
                  <a:lnTo>
                    <a:pt x="811218" y="2383668"/>
                  </a:lnTo>
                  <a:lnTo>
                    <a:pt x="854632" y="2395006"/>
                  </a:lnTo>
                  <a:lnTo>
                    <a:pt x="898438" y="2404621"/>
                  </a:lnTo>
                  <a:lnTo>
                    <a:pt x="942585" y="2412517"/>
                  </a:lnTo>
                  <a:lnTo>
                    <a:pt x="987021" y="2418699"/>
                  </a:lnTo>
                  <a:lnTo>
                    <a:pt x="1031695" y="2423171"/>
                  </a:lnTo>
                  <a:lnTo>
                    <a:pt x="1076557" y="2425938"/>
                  </a:lnTo>
                  <a:lnTo>
                    <a:pt x="1121556" y="2427005"/>
                  </a:lnTo>
                  <a:lnTo>
                    <a:pt x="1166641" y="2426375"/>
                  </a:lnTo>
                  <a:lnTo>
                    <a:pt x="1211761" y="2424053"/>
                  </a:lnTo>
                  <a:lnTo>
                    <a:pt x="1256865" y="2420044"/>
                  </a:lnTo>
                  <a:lnTo>
                    <a:pt x="1301902" y="2414353"/>
                  </a:lnTo>
                  <a:lnTo>
                    <a:pt x="1346822" y="2406983"/>
                  </a:lnTo>
                  <a:lnTo>
                    <a:pt x="1391573" y="2397940"/>
                  </a:lnTo>
                  <a:lnTo>
                    <a:pt x="1436105" y="2387228"/>
                  </a:lnTo>
                  <a:lnTo>
                    <a:pt x="1480367" y="2374851"/>
                  </a:lnTo>
                  <a:lnTo>
                    <a:pt x="1524308" y="2360815"/>
                  </a:lnTo>
                  <a:lnTo>
                    <a:pt x="1567876" y="2345122"/>
                  </a:lnTo>
                  <a:lnTo>
                    <a:pt x="1611022" y="2327779"/>
                  </a:lnTo>
                  <a:lnTo>
                    <a:pt x="1653694" y="2308790"/>
                  </a:lnTo>
                  <a:lnTo>
                    <a:pt x="1695842" y="2288158"/>
                  </a:lnTo>
                  <a:lnTo>
                    <a:pt x="1737414" y="2265889"/>
                  </a:lnTo>
                  <a:lnTo>
                    <a:pt x="1778359" y="2241987"/>
                  </a:lnTo>
                  <a:lnTo>
                    <a:pt x="1818627" y="2216457"/>
                  </a:lnTo>
                  <a:lnTo>
                    <a:pt x="1858167" y="2189303"/>
                  </a:lnTo>
                  <a:lnTo>
                    <a:pt x="1896928" y="2160530"/>
                  </a:lnTo>
                  <a:lnTo>
                    <a:pt x="1934860" y="2130142"/>
                  </a:lnTo>
                  <a:lnTo>
                    <a:pt x="1971910" y="2098144"/>
                  </a:lnTo>
                  <a:lnTo>
                    <a:pt x="2008028" y="2064539"/>
                  </a:lnTo>
                  <a:lnTo>
                    <a:pt x="2043165" y="2029334"/>
                  </a:lnTo>
                  <a:lnTo>
                    <a:pt x="2077267" y="1992532"/>
                  </a:lnTo>
                  <a:close/>
                </a:path>
              </a:pathLst>
            </a:custGeom>
            <a:ln w="24765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241172" y="5062460"/>
            <a:ext cx="1551940" cy="107124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2350" spc="-10" dirty="0">
                <a:latin typeface="Calibri"/>
                <a:cs typeface="Calibri"/>
              </a:rPr>
              <a:t>Feature</a:t>
            </a:r>
            <a:r>
              <a:rPr sz="2350" spc="-15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1</a:t>
            </a:r>
            <a:endParaRPr sz="235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1430"/>
              </a:spcBef>
            </a:pPr>
            <a:r>
              <a:rPr sz="1950" spc="110" dirty="0">
                <a:latin typeface="Arial"/>
                <a:cs typeface="Arial"/>
              </a:rPr>
              <a:t>hierarchical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87400" y="5753703"/>
            <a:ext cx="405384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  <a:tabLst>
                <a:tab pos="1572260" algn="l"/>
                <a:tab pos="2959735" algn="l"/>
              </a:tabLst>
            </a:pPr>
            <a:r>
              <a:rPr sz="1950" b="1" spc="280" dirty="0">
                <a:latin typeface="Arial"/>
                <a:cs typeface="Arial"/>
              </a:rPr>
              <a:t>Meth</a:t>
            </a:r>
            <a:r>
              <a:rPr sz="1950" b="1" spc="370" dirty="0">
                <a:latin typeface="Arial"/>
                <a:cs typeface="Arial"/>
              </a:rPr>
              <a:t>o</a:t>
            </a:r>
            <a:r>
              <a:rPr sz="1950" b="1" spc="55" dirty="0">
                <a:latin typeface="Arial"/>
                <a:cs typeface="Arial"/>
              </a:rPr>
              <a:t>ds</a:t>
            </a:r>
            <a:r>
              <a:rPr sz="1950" spc="145" dirty="0">
                <a:latin typeface="Arial"/>
                <a:cs typeface="Arial"/>
              </a:rPr>
              <a:t>: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0" dirty="0">
                <a:latin typeface="Arial"/>
                <a:cs typeface="Arial"/>
              </a:rPr>
              <a:t>K-means,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0" dirty="0">
                <a:latin typeface="Arial"/>
                <a:cs typeface="Arial"/>
              </a:rPr>
              <a:t>gaussian  </a:t>
            </a:r>
            <a:r>
              <a:rPr sz="1950" spc="130" dirty="0">
                <a:latin typeface="Arial"/>
                <a:cs typeface="Arial"/>
              </a:rPr>
              <a:t>spectral </a:t>
            </a:r>
            <a:r>
              <a:rPr sz="1950" spc="135" dirty="0">
                <a:latin typeface="Arial"/>
                <a:cs typeface="Arial"/>
              </a:rPr>
              <a:t>clustering,</a:t>
            </a:r>
            <a:r>
              <a:rPr sz="1950" spc="420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973867" y="5805721"/>
            <a:ext cx="12039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50" dirty="0">
                <a:latin typeface="Arial"/>
                <a:cs typeface="Arial"/>
              </a:rPr>
              <a:t>mixtures,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925579" y="5805721"/>
            <a:ext cx="13449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35" dirty="0">
                <a:latin typeface="Arial"/>
                <a:cs typeface="Arial"/>
              </a:rPr>
              <a:t>clustering,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Terminology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104525"/>
            <a:ext cx="8486775" cy="1088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9200"/>
              </a:lnSpc>
              <a:spcBef>
                <a:spcPts val="90"/>
              </a:spcBef>
            </a:pP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Science,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Mining,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110" dirty="0">
                <a:latin typeface="Arial"/>
                <a:cs typeface="Arial"/>
              </a:rPr>
              <a:t>Analysis,</a:t>
            </a:r>
            <a:r>
              <a:rPr sz="1950" spc="10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Sta-  </a:t>
            </a:r>
            <a:r>
              <a:rPr sz="1950" spc="155" dirty="0">
                <a:latin typeface="Arial"/>
                <a:cs typeface="Arial"/>
              </a:rPr>
              <a:t>tistical </a:t>
            </a:r>
            <a:r>
              <a:rPr sz="1950" spc="135" dirty="0">
                <a:latin typeface="Arial"/>
                <a:cs typeface="Arial"/>
              </a:rPr>
              <a:t>Learning, </a:t>
            </a:r>
            <a:r>
              <a:rPr sz="1950" spc="145" dirty="0">
                <a:latin typeface="Arial"/>
                <a:cs typeface="Arial"/>
              </a:rPr>
              <a:t>Knowledge </a:t>
            </a:r>
            <a:r>
              <a:rPr sz="1950" spc="125" dirty="0">
                <a:latin typeface="Arial"/>
                <a:cs typeface="Arial"/>
              </a:rPr>
              <a:t>Discovery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20" dirty="0">
                <a:latin typeface="Arial"/>
                <a:cs typeface="Arial"/>
              </a:rPr>
              <a:t>Databases, </a:t>
            </a:r>
            <a:r>
              <a:rPr sz="1950" spc="185" dirty="0">
                <a:latin typeface="Arial"/>
                <a:cs typeface="Arial"/>
              </a:rPr>
              <a:t>Pattern </a:t>
            </a:r>
            <a:r>
              <a:rPr sz="1950" spc="150" dirty="0">
                <a:latin typeface="Arial"/>
                <a:cs typeface="Arial"/>
              </a:rPr>
              <a:t>Dis-  </a:t>
            </a:r>
            <a:r>
              <a:rPr sz="1950" spc="90" dirty="0">
                <a:latin typeface="Arial"/>
                <a:cs typeface="Arial"/>
              </a:rPr>
              <a:t>covery.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9615" y="2198255"/>
            <a:ext cx="4061079" cy="3855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156543"/>
            <a:ext cx="8562340" cy="3263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 </a:t>
            </a: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215" dirty="0">
                <a:latin typeface="Arial"/>
                <a:cs typeface="Arial"/>
              </a:rPr>
              <a:t>with </a:t>
            </a:r>
            <a:r>
              <a:rPr sz="1950" spc="210" dirty="0">
                <a:latin typeface="Arial"/>
                <a:cs typeface="Arial"/>
              </a:rPr>
              <a:t>“labels”</a:t>
            </a:r>
            <a:r>
              <a:rPr sz="1950" spc="755" dirty="0">
                <a:latin typeface="Arial"/>
                <a:cs typeface="Arial"/>
              </a:rPr>
              <a:t> </a:t>
            </a:r>
            <a:r>
              <a:rPr sz="1950" b="0" i="1" spc="40" dirty="0">
                <a:latin typeface="Bookman Old Style"/>
                <a:cs typeface="Bookman Old Style"/>
              </a:rPr>
              <a:t>y</a:t>
            </a:r>
            <a:r>
              <a:rPr sz="1950" spc="4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/>
              <a:cs typeface="Arial"/>
            </a:endParaRPr>
          </a:p>
          <a:p>
            <a:pPr marL="770255">
              <a:lnSpc>
                <a:spcPct val="100000"/>
              </a:lnSpc>
            </a:pP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40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Bookman Old Style"/>
              <a:cs typeface="Bookman Old Style"/>
            </a:endParaRPr>
          </a:p>
          <a:p>
            <a:pPr marL="531495" indent="-2609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•"/>
              <a:tabLst>
                <a:tab pos="532130" algn="l"/>
                <a:tab pos="2610485" algn="l"/>
                <a:tab pos="4365625" algn="l"/>
              </a:tabLst>
            </a:pPr>
            <a:r>
              <a:rPr sz="1950" b="1" spc="125" dirty="0">
                <a:solidFill>
                  <a:srgbClr val="0000FF"/>
                </a:solidFill>
                <a:latin typeface="Arial"/>
                <a:cs typeface="Arial"/>
              </a:rPr>
              <a:t>Classification:	</a:t>
            </a:r>
            <a:r>
              <a:rPr sz="1950" b="0" i="1" spc="-130" dirty="0">
                <a:latin typeface="Bookman Old Style"/>
                <a:cs typeface="Bookman Old Style"/>
              </a:rPr>
              <a:t>y</a:t>
            </a:r>
            <a:r>
              <a:rPr sz="1950" b="0" i="1" spc="320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spc="300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discrete.	</a:t>
            </a:r>
            <a:r>
              <a:rPr sz="1950" spc="265" dirty="0">
                <a:latin typeface="Arial"/>
                <a:cs typeface="Arial"/>
              </a:rPr>
              <a:t>To </a:t>
            </a:r>
            <a:r>
              <a:rPr sz="1950" spc="114" dirty="0">
                <a:latin typeface="Arial"/>
                <a:cs typeface="Arial"/>
              </a:rPr>
              <a:t>simplify,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165" dirty="0">
                <a:latin typeface="Lucida Sans Unicode"/>
                <a:cs typeface="Lucida Sans Unicode"/>
              </a:rPr>
              <a:t>{−</a:t>
            </a:r>
            <a:r>
              <a:rPr sz="1950" spc="165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04" dirty="0">
                <a:latin typeface="Bookman Old Style"/>
                <a:cs typeface="Bookman Old Style"/>
              </a:rPr>
              <a:t> </a:t>
            </a:r>
            <a:r>
              <a:rPr sz="1950" spc="450" dirty="0">
                <a:latin typeface="Arial"/>
                <a:cs typeface="Arial"/>
              </a:rPr>
              <a:t>+1</a:t>
            </a:r>
            <a:r>
              <a:rPr sz="1950" spc="450" dirty="0">
                <a:latin typeface="Lucida Sans Unicode"/>
                <a:cs typeface="Lucida Sans Unicode"/>
              </a:rPr>
              <a:t>}</a:t>
            </a:r>
            <a:endParaRPr sz="1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891540">
              <a:lnSpc>
                <a:spcPct val="100000"/>
              </a:lnSpc>
              <a:tabLst>
                <a:tab pos="4250690" algn="l"/>
                <a:tab pos="4512310" algn="l"/>
              </a:tabLst>
            </a:pPr>
            <a:r>
              <a:rPr sz="1950" b="0" i="1" spc="345" dirty="0">
                <a:latin typeface="Bookman Old Style"/>
                <a:cs typeface="Bookman Old Style"/>
              </a:rPr>
              <a:t>f </a:t>
            </a:r>
            <a:r>
              <a:rPr sz="1950" spc="145" dirty="0">
                <a:latin typeface="Arial"/>
                <a:cs typeface="Arial"/>
              </a:rPr>
              <a:t>: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5" dirty="0">
                <a:latin typeface="Lucida Sans Unicode"/>
                <a:cs typeface="Lucida Sans Unicode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{−</a:t>
            </a:r>
            <a:r>
              <a:rPr sz="1950" spc="165" dirty="0">
                <a:latin typeface="Arial"/>
                <a:cs typeface="Arial"/>
              </a:rPr>
              <a:t>1</a:t>
            </a:r>
            <a:r>
              <a:rPr sz="1950" b="0" i="1" spc="165" dirty="0">
                <a:latin typeface="Bookman Old Style"/>
                <a:cs typeface="Bookman Old Style"/>
              </a:rPr>
              <a:t>,</a:t>
            </a:r>
            <a:r>
              <a:rPr sz="1950" b="0" i="1" spc="-229" dirty="0">
                <a:latin typeface="Bookman Old Style"/>
                <a:cs typeface="Bookman Old Style"/>
              </a:rPr>
              <a:t> </a:t>
            </a:r>
            <a:r>
              <a:rPr sz="1950" spc="450" dirty="0">
                <a:latin typeface="Arial"/>
                <a:cs typeface="Arial"/>
              </a:rPr>
              <a:t>+1</a:t>
            </a:r>
            <a:r>
              <a:rPr sz="1950" spc="450" dirty="0">
                <a:latin typeface="Lucida Sans Unicode"/>
                <a:cs typeface="Lucida Sans Unicode"/>
              </a:rPr>
              <a:t>}	</a:t>
            </a:r>
            <a:r>
              <a:rPr sz="1950" b="0" i="1" spc="345" dirty="0">
                <a:latin typeface="Bookman Old Style"/>
                <a:cs typeface="Bookman Old Style"/>
              </a:rPr>
              <a:t>f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00" dirty="0">
                <a:latin typeface="Arial"/>
                <a:cs typeface="Arial"/>
              </a:rPr>
              <a:t>called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binary</a:t>
            </a:r>
            <a:r>
              <a:rPr sz="1950" b="1" spc="3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classifier</a:t>
            </a:r>
            <a:r>
              <a:rPr sz="1950" spc="9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  <a:spcBef>
                <a:spcPts val="1645"/>
              </a:spcBef>
              <a:tabLst>
                <a:tab pos="186118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40" dirty="0">
                <a:latin typeface="Arial"/>
                <a:cs typeface="Arial"/>
              </a:rPr>
              <a:t>Approve </a:t>
            </a:r>
            <a:r>
              <a:rPr sz="1950" spc="155" dirty="0">
                <a:latin typeface="Arial"/>
                <a:cs typeface="Arial"/>
              </a:rPr>
              <a:t>credit </a:t>
            </a:r>
            <a:r>
              <a:rPr sz="1950" spc="170" dirty="0">
                <a:latin typeface="Arial"/>
                <a:cs typeface="Arial"/>
              </a:rPr>
              <a:t>yes/no, </a:t>
            </a:r>
            <a:r>
              <a:rPr sz="1950" spc="210" dirty="0">
                <a:latin typeface="Arial"/>
                <a:cs typeface="Arial"/>
              </a:rPr>
              <a:t>spam/ham,</a:t>
            </a:r>
            <a:r>
              <a:rPr sz="1950" spc="78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banana/orange.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74329" y="1500417"/>
            <a:ext cx="384721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spc="-145" dirty="0">
                <a:latin typeface="Calibri"/>
                <a:cs typeface="Calibri"/>
              </a:rPr>
              <a:t>Feature 2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05111" y="4674059"/>
            <a:ext cx="3714750" cy="160020"/>
            <a:chOff x="3205111" y="4674059"/>
            <a:chExt cx="3714750" cy="160020"/>
          </a:xfrm>
        </p:grpSpPr>
        <p:sp>
          <p:nvSpPr>
            <p:cNvPr id="5" name="object 5"/>
            <p:cNvSpPr/>
            <p:nvPr/>
          </p:nvSpPr>
          <p:spPr>
            <a:xfrm>
              <a:off x="3218446" y="4753885"/>
              <a:ext cx="3666490" cy="0"/>
            </a:xfrm>
            <a:custGeom>
              <a:avLst/>
              <a:gdLst/>
              <a:ahLst/>
              <a:cxnLst/>
              <a:rect l="l" t="t" r="r" b="b"/>
              <a:pathLst>
                <a:path w="3666490">
                  <a:moveTo>
                    <a:pt x="0" y="0"/>
                  </a:moveTo>
                  <a:lnTo>
                    <a:pt x="3666066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0259" y="4674059"/>
              <a:ext cx="159521" cy="1596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94304" y="4767140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500" spc="-145" dirty="0">
                <a:latin typeface="Calibri"/>
                <a:cs typeface="Calibri"/>
              </a:rPr>
              <a:t>Feature 1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6230" y="4070615"/>
            <a:ext cx="443230" cy="492125"/>
            <a:chOff x="5246230" y="4070615"/>
            <a:chExt cx="443230" cy="492125"/>
          </a:xfrm>
        </p:grpSpPr>
        <p:sp>
          <p:nvSpPr>
            <p:cNvPr id="9" name="object 9"/>
            <p:cNvSpPr/>
            <p:nvPr/>
          </p:nvSpPr>
          <p:spPr>
            <a:xfrm>
              <a:off x="5246230" y="4070615"/>
              <a:ext cx="443068" cy="491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18264" y="411154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8276" y="411177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63150" y="1812047"/>
            <a:ext cx="443230" cy="492125"/>
            <a:chOff x="3463150" y="1812047"/>
            <a:chExt cx="443230" cy="492125"/>
          </a:xfrm>
        </p:grpSpPr>
        <p:sp>
          <p:nvSpPr>
            <p:cNvPr id="13" name="object 13"/>
            <p:cNvSpPr/>
            <p:nvPr/>
          </p:nvSpPr>
          <p:spPr>
            <a:xfrm>
              <a:off x="3463150" y="1812047"/>
              <a:ext cx="443068" cy="4916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5896" y="185221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5905" y="185189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19105" y="1428415"/>
            <a:ext cx="3248660" cy="3427095"/>
            <a:chOff x="3219105" y="1428415"/>
            <a:chExt cx="3248660" cy="3427095"/>
          </a:xfrm>
        </p:grpSpPr>
        <p:sp>
          <p:nvSpPr>
            <p:cNvPr id="17" name="object 17"/>
            <p:cNvSpPr/>
            <p:nvPr/>
          </p:nvSpPr>
          <p:spPr>
            <a:xfrm>
              <a:off x="5802767" y="4162470"/>
              <a:ext cx="437665" cy="49169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72632" y="420044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50" y="22352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3520"/>
                  </a:lnTo>
                  <a:lnTo>
                    <a:pt x="298970" y="22352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72642" y="4200994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00105" y="2509069"/>
              <a:ext cx="443068" cy="4916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3001" y="254817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3011" y="254823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4932" y="2238905"/>
              <a:ext cx="443068" cy="49710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6511" y="228020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96515" y="228062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5089" y="1428415"/>
              <a:ext cx="437665" cy="4916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4734" y="146994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4742" y="146946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65653" y="1866081"/>
              <a:ext cx="443068" cy="4916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38815" y="190301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38817" y="1903029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22269" y="1844466"/>
              <a:ext cx="443068" cy="4916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94746" y="188396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4746" y="1884122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89614" y="1984951"/>
              <a:ext cx="443068" cy="4916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61966" y="202620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61968" y="202635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35659" y="1585110"/>
              <a:ext cx="437665" cy="4916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04943" y="162488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04953" y="1624769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132760" y="1585110"/>
              <a:ext cx="443068" cy="4916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02682" y="162488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02686" y="1624769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48812" y="3114235"/>
              <a:ext cx="443068" cy="4916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22594" y="315396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70" y="22352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22604" y="315447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86873" y="2984557"/>
              <a:ext cx="437665" cy="49169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55882" y="302315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55892" y="302283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284053" y="3508675"/>
              <a:ext cx="443068" cy="49169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57393" y="354766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57402" y="3547829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4300" y="3060203"/>
              <a:ext cx="443068" cy="4916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95288" y="309808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58" y="22352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5289" y="309864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905428" y="3568110"/>
              <a:ext cx="443068" cy="4971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976416" y="360989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976418" y="3609744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5" y="126723"/>
                  </a:lnTo>
                  <a:lnTo>
                    <a:pt x="298965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30178" y="2595520"/>
              <a:ext cx="443068" cy="49169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03317" y="2635808"/>
              <a:ext cx="299085" cy="347980"/>
            </a:xfrm>
            <a:custGeom>
              <a:avLst/>
              <a:gdLst/>
              <a:ahLst/>
              <a:cxnLst/>
              <a:rect l="l" t="t" r="r" b="b"/>
              <a:pathLst>
                <a:path w="299085" h="347980">
                  <a:moveTo>
                    <a:pt x="298970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7980"/>
                  </a:lnTo>
                  <a:lnTo>
                    <a:pt x="197319" y="34798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03324" y="263526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00184" y="2060598"/>
              <a:ext cx="437665" cy="491697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569597" y="209986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569608" y="209983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40826" y="2536086"/>
              <a:ext cx="437665" cy="49169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310124" y="257484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310133" y="257490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33234" y="3076412"/>
              <a:ext cx="443068" cy="25395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05089" y="3113416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005089" y="311341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603634" y="3373592"/>
              <a:ext cx="443068" cy="25395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75662" y="341304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75661" y="341304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87188" y="3389803"/>
              <a:ext cx="443068" cy="25395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60565" y="342774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260566" y="342774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630257" y="3503272"/>
              <a:ext cx="437665" cy="25395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699921" y="354013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699920" y="354013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651870" y="3978760"/>
              <a:ext cx="443068" cy="25395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23641" y="401806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23641" y="401806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44040" y="3719402"/>
              <a:ext cx="443068" cy="25395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15162" y="375862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15161" y="375862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14126" y="4184083"/>
              <a:ext cx="443068" cy="259357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85106" y="422523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485105" y="422523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89693" y="4432634"/>
              <a:ext cx="437665" cy="25395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58562" y="447193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758562" y="447193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317261" y="3038589"/>
              <a:ext cx="443068" cy="25395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389608" y="307616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89608" y="307616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317261" y="3611337"/>
              <a:ext cx="443068" cy="25935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89608" y="365253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89608" y="365253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82101" y="3978760"/>
              <a:ext cx="437665" cy="25935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451768" y="401912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51768" y="401912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463150" y="4378601"/>
              <a:ext cx="443068" cy="259357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35905" y="442004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535905" y="442004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322665" y="2595522"/>
              <a:ext cx="443068" cy="253953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394878" y="26344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394877" y="263442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98932" y="1916413"/>
              <a:ext cx="0" cy="2938780"/>
            </a:xfrm>
            <a:custGeom>
              <a:avLst/>
              <a:gdLst/>
              <a:ahLst/>
              <a:cxnLst/>
              <a:rect l="l" t="t" r="r" b="b"/>
              <a:pathLst>
                <a:path h="2938779">
                  <a:moveTo>
                    <a:pt x="0" y="2938595"/>
                  </a:moveTo>
                  <a:lnTo>
                    <a:pt x="0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19105" y="1881145"/>
              <a:ext cx="159652" cy="159522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873798" y="2649555"/>
              <a:ext cx="437665" cy="25935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942714" y="269117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942714" y="269117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333077" y="3206091"/>
              <a:ext cx="443068" cy="25395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404172" y="324574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404173" y="324574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703" y="1515803"/>
            <a:ext cx="384721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spc="-145" dirty="0">
                <a:latin typeface="Calibri"/>
                <a:cs typeface="Calibri"/>
              </a:rPr>
              <a:t>Feature 2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0486" y="1443801"/>
            <a:ext cx="3714750" cy="3440429"/>
            <a:chOff x="3220486" y="1443801"/>
            <a:chExt cx="3714750" cy="3440429"/>
          </a:xfrm>
        </p:grpSpPr>
        <p:sp>
          <p:nvSpPr>
            <p:cNvPr id="5" name="object 5"/>
            <p:cNvSpPr/>
            <p:nvPr/>
          </p:nvSpPr>
          <p:spPr>
            <a:xfrm>
              <a:off x="3233821" y="4769271"/>
              <a:ext cx="3666490" cy="0"/>
            </a:xfrm>
            <a:custGeom>
              <a:avLst/>
              <a:gdLst/>
              <a:ahLst/>
              <a:cxnLst/>
              <a:rect l="l" t="t" r="r" b="b"/>
              <a:pathLst>
                <a:path w="3666490">
                  <a:moveTo>
                    <a:pt x="0" y="0"/>
                  </a:moveTo>
                  <a:lnTo>
                    <a:pt x="3666066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5634" y="4689445"/>
              <a:ext cx="159521" cy="1596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18142" y="4177856"/>
              <a:ext cx="437665" cy="491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8012" y="42158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58" y="22352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8017" y="42163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480" y="2524455"/>
              <a:ext cx="443068" cy="4916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88380" y="256357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88386" y="256362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40307" y="2254291"/>
              <a:ext cx="443068" cy="4971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1878" y="229560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1890" y="229600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0464" y="1443801"/>
              <a:ext cx="437665" cy="4916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10113" y="14853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0117" y="1484853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81028" y="1881467"/>
              <a:ext cx="443068" cy="4916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4183" y="191841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54192" y="191841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37644" y="1859852"/>
              <a:ext cx="443068" cy="4916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0113" y="189936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0121" y="189950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04989" y="2000337"/>
              <a:ext cx="443068" cy="4916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7333" y="204160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7342" y="204173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51034" y="1600496"/>
              <a:ext cx="437665" cy="4916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20323" y="16402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20328" y="164015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48135" y="1600496"/>
              <a:ext cx="443068" cy="4916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18061" y="16402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18061" y="164015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64187" y="3129621"/>
              <a:ext cx="443068" cy="4916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37974" y="316936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58" y="22352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37978" y="316985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02248" y="2999943"/>
              <a:ext cx="437665" cy="4916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71262" y="303855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71267" y="303822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99428" y="3524061"/>
              <a:ext cx="443068" cy="4916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2773" y="356306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72777" y="356321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39675" y="3075589"/>
              <a:ext cx="443068" cy="49169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10656" y="31134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70" y="22352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10664" y="3114032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20803" y="3583496"/>
              <a:ext cx="443068" cy="49710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91784" y="362529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91793" y="362513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5" y="126723"/>
                  </a:lnTo>
                  <a:lnTo>
                    <a:pt x="298965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45553" y="2610906"/>
              <a:ext cx="443068" cy="4916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18697" y="2651200"/>
              <a:ext cx="299085" cy="347980"/>
            </a:xfrm>
            <a:custGeom>
              <a:avLst/>
              <a:gdLst/>
              <a:ahLst/>
              <a:cxnLst/>
              <a:rect l="l" t="t" r="r" b="b"/>
              <a:pathLst>
                <a:path w="299085" h="347980">
                  <a:moveTo>
                    <a:pt x="298958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7980"/>
                  </a:lnTo>
                  <a:lnTo>
                    <a:pt x="197319" y="34798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18699" y="265064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15558" y="2075984"/>
              <a:ext cx="437665" cy="49169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84977" y="211526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84982" y="2115224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256201" y="2551472"/>
              <a:ext cx="437665" cy="49169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25504" y="25902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25508" y="2590292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948609" y="3091798"/>
              <a:ext cx="443068" cy="25395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0464" y="312880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20464" y="312880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619008" y="3388978"/>
              <a:ext cx="443068" cy="25395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691036" y="342842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91036" y="342842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202563" y="3405189"/>
              <a:ext cx="443068" cy="25395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75939" y="34431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75940" y="344312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45632" y="3518658"/>
              <a:ext cx="437665" cy="25395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15295" y="355552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15295" y="355552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67245" y="3994146"/>
              <a:ext cx="443068" cy="25395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39015" y="403344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739016" y="403344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959415" y="3734788"/>
              <a:ext cx="443068" cy="25395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030536" y="37740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030536" y="37740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29501" y="4199469"/>
              <a:ext cx="443068" cy="25935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00480" y="424062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00480" y="42406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705068" y="4448020"/>
              <a:ext cx="437665" cy="25395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73937" y="44873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73937" y="44873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32636" y="3053975"/>
              <a:ext cx="443068" cy="25395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404983" y="309154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04983" y="309154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32636" y="3626723"/>
              <a:ext cx="443068" cy="25935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04983" y="366792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04983" y="366792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397476" y="3994146"/>
              <a:ext cx="437665" cy="25935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67143" y="403450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67142" y="403450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78525" y="4393987"/>
              <a:ext cx="443068" cy="25935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51279" y="44354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51279" y="44354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338040" y="2610908"/>
              <a:ext cx="443068" cy="25395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410253" y="264981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410252" y="26498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14307" y="1931799"/>
              <a:ext cx="0" cy="2938780"/>
            </a:xfrm>
            <a:custGeom>
              <a:avLst/>
              <a:gdLst/>
              <a:ahLst/>
              <a:cxnLst/>
              <a:rect l="l" t="t" r="r" b="b"/>
              <a:pathLst>
                <a:path h="2938779">
                  <a:moveTo>
                    <a:pt x="0" y="2938595"/>
                  </a:moveTo>
                  <a:lnTo>
                    <a:pt x="0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234480" y="1896531"/>
              <a:ext cx="159652" cy="15952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89173" y="2664941"/>
              <a:ext cx="437665" cy="25935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58089" y="270656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958088" y="270656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48452" y="3221477"/>
              <a:ext cx="443068" cy="25395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419547" y="326113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419548" y="326113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61605" y="4086001"/>
              <a:ext cx="443068" cy="49169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33644" y="41269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33650" y="412715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78525" y="1827433"/>
              <a:ext cx="443068" cy="49169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551275" y="186761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551279" y="186727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78604" y="2221873"/>
              <a:ext cx="2026227" cy="254494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47005" y="2275098"/>
              <a:ext cx="1876425" cy="2397760"/>
            </a:xfrm>
            <a:custGeom>
              <a:avLst/>
              <a:gdLst/>
              <a:ahLst/>
              <a:cxnLst/>
              <a:rect l="l" t="t" r="r" b="b"/>
              <a:pathLst>
                <a:path w="1876425" h="2397760">
                  <a:moveTo>
                    <a:pt x="0" y="34968"/>
                  </a:moveTo>
                  <a:lnTo>
                    <a:pt x="47328" y="27448"/>
                  </a:lnTo>
                  <a:lnTo>
                    <a:pt x="94672" y="20244"/>
                  </a:lnTo>
                  <a:lnTo>
                    <a:pt x="142045" y="13671"/>
                  </a:lnTo>
                  <a:lnTo>
                    <a:pt x="189461" y="8045"/>
                  </a:lnTo>
                  <a:lnTo>
                    <a:pt x="236937" y="3680"/>
                  </a:lnTo>
                  <a:lnTo>
                    <a:pt x="284485" y="893"/>
                  </a:lnTo>
                  <a:lnTo>
                    <a:pt x="332120" y="0"/>
                  </a:lnTo>
                  <a:lnTo>
                    <a:pt x="379858" y="1314"/>
                  </a:lnTo>
                  <a:lnTo>
                    <a:pt x="427713" y="5153"/>
                  </a:lnTo>
                  <a:lnTo>
                    <a:pt x="475699" y="11831"/>
                  </a:lnTo>
                  <a:lnTo>
                    <a:pt x="523831" y="21664"/>
                  </a:lnTo>
                  <a:lnTo>
                    <a:pt x="572124" y="34968"/>
                  </a:lnTo>
                  <a:lnTo>
                    <a:pt x="614152" y="49114"/>
                  </a:lnTo>
                  <a:lnTo>
                    <a:pt x="657143" y="65520"/>
                  </a:lnTo>
                  <a:lnTo>
                    <a:pt x="700858" y="84075"/>
                  </a:lnTo>
                  <a:lnTo>
                    <a:pt x="745057" y="104668"/>
                  </a:lnTo>
                  <a:lnTo>
                    <a:pt x="789501" y="127189"/>
                  </a:lnTo>
                  <a:lnTo>
                    <a:pt x="833951" y="151527"/>
                  </a:lnTo>
                  <a:lnTo>
                    <a:pt x="878168" y="177573"/>
                  </a:lnTo>
                  <a:lnTo>
                    <a:pt x="921913" y="205215"/>
                  </a:lnTo>
                  <a:lnTo>
                    <a:pt x="964947" y="234344"/>
                  </a:lnTo>
                  <a:lnTo>
                    <a:pt x="1007030" y="264849"/>
                  </a:lnTo>
                  <a:lnTo>
                    <a:pt x="1047924" y="296620"/>
                  </a:lnTo>
                  <a:lnTo>
                    <a:pt x="1087388" y="329546"/>
                  </a:lnTo>
                  <a:lnTo>
                    <a:pt x="1125185" y="363516"/>
                  </a:lnTo>
                  <a:lnTo>
                    <a:pt x="1161074" y="398422"/>
                  </a:lnTo>
                  <a:lnTo>
                    <a:pt x="1193123" y="432990"/>
                  </a:lnTo>
                  <a:lnTo>
                    <a:pt x="1224215" y="470448"/>
                  </a:lnTo>
                  <a:lnTo>
                    <a:pt x="1254364" y="510365"/>
                  </a:lnTo>
                  <a:lnTo>
                    <a:pt x="1283586" y="552311"/>
                  </a:lnTo>
                  <a:lnTo>
                    <a:pt x="1311896" y="595854"/>
                  </a:lnTo>
                  <a:lnTo>
                    <a:pt x="1339308" y="640563"/>
                  </a:lnTo>
                  <a:lnTo>
                    <a:pt x="1365837" y="686008"/>
                  </a:lnTo>
                  <a:lnTo>
                    <a:pt x="1391499" y="731759"/>
                  </a:lnTo>
                  <a:lnTo>
                    <a:pt x="1416309" y="777384"/>
                  </a:lnTo>
                  <a:lnTo>
                    <a:pt x="1440281" y="822452"/>
                  </a:lnTo>
                  <a:lnTo>
                    <a:pt x="1463430" y="866533"/>
                  </a:lnTo>
                  <a:lnTo>
                    <a:pt x="1485771" y="909196"/>
                  </a:lnTo>
                  <a:lnTo>
                    <a:pt x="1507320" y="950011"/>
                  </a:lnTo>
                  <a:lnTo>
                    <a:pt x="1528091" y="988546"/>
                  </a:lnTo>
                  <a:lnTo>
                    <a:pt x="1548099" y="1024371"/>
                  </a:lnTo>
                  <a:lnTo>
                    <a:pt x="1579122" y="1077441"/>
                  </a:lnTo>
                  <a:lnTo>
                    <a:pt x="1607029" y="1123613"/>
                  </a:lnTo>
                  <a:lnTo>
                    <a:pt x="1632235" y="1164967"/>
                  </a:lnTo>
                  <a:lnTo>
                    <a:pt x="1655156" y="1203578"/>
                  </a:lnTo>
                  <a:lnTo>
                    <a:pt x="1676207" y="1241524"/>
                  </a:lnTo>
                  <a:lnTo>
                    <a:pt x="1695804" y="1280883"/>
                  </a:lnTo>
                  <a:lnTo>
                    <a:pt x="1714363" y="1323732"/>
                  </a:lnTo>
                  <a:lnTo>
                    <a:pt x="1732298" y="1372148"/>
                  </a:lnTo>
                  <a:lnTo>
                    <a:pt x="1750025" y="1428209"/>
                  </a:lnTo>
                  <a:lnTo>
                    <a:pt x="1761309" y="1469498"/>
                  </a:lnTo>
                  <a:lnTo>
                    <a:pt x="1772298" y="1514982"/>
                  </a:lnTo>
                  <a:lnTo>
                    <a:pt x="1782956" y="1563909"/>
                  </a:lnTo>
                  <a:lnTo>
                    <a:pt x="1793246" y="1615530"/>
                  </a:lnTo>
                  <a:lnTo>
                    <a:pt x="1803131" y="1669093"/>
                  </a:lnTo>
                  <a:lnTo>
                    <a:pt x="1812575" y="1723848"/>
                  </a:lnTo>
                  <a:lnTo>
                    <a:pt x="1821540" y="1779045"/>
                  </a:lnTo>
                  <a:lnTo>
                    <a:pt x="1829990" y="1833933"/>
                  </a:lnTo>
                  <a:lnTo>
                    <a:pt x="1837889" y="1887761"/>
                  </a:lnTo>
                  <a:lnTo>
                    <a:pt x="1845198" y="1939779"/>
                  </a:lnTo>
                  <a:lnTo>
                    <a:pt x="1851883" y="1989236"/>
                  </a:lnTo>
                  <a:lnTo>
                    <a:pt x="1857905" y="2035381"/>
                  </a:lnTo>
                  <a:lnTo>
                    <a:pt x="1863227" y="2077465"/>
                  </a:lnTo>
                  <a:lnTo>
                    <a:pt x="1876097" y="2227053"/>
                  </a:lnTo>
                  <a:lnTo>
                    <a:pt x="1875176" y="2316655"/>
                  </a:lnTo>
                  <a:lnTo>
                    <a:pt x="1870575" y="2375969"/>
                  </a:lnTo>
                  <a:lnTo>
                    <a:pt x="1867814" y="2397423"/>
                  </a:lnTo>
                </a:path>
              </a:pathLst>
            </a:custGeom>
            <a:ln w="3554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3128900" y="4782526"/>
            <a:ext cx="3934460" cy="713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93035">
              <a:lnSpc>
                <a:spcPts val="2695"/>
              </a:lnSpc>
              <a:spcBef>
                <a:spcPts val="114"/>
              </a:spcBef>
            </a:pPr>
            <a:r>
              <a:rPr lang="en-US" sz="2500" spc="-145" dirty="0">
                <a:latin typeface="Calibri"/>
                <a:cs typeface="Calibri"/>
              </a:rPr>
              <a:t>Feature 1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695"/>
              </a:lnSpc>
            </a:pPr>
            <a:r>
              <a:rPr lang="en-US" sz="2500" spc="190" dirty="0">
                <a:latin typeface="Calibri"/>
                <a:cs typeface="Calibri"/>
              </a:rPr>
              <a:t>Decision Boundary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364661" y="3977935"/>
            <a:ext cx="1005205" cy="1372870"/>
            <a:chOff x="4364661" y="3977935"/>
            <a:chExt cx="1005205" cy="1372870"/>
          </a:xfrm>
        </p:grpSpPr>
        <p:sp>
          <p:nvSpPr>
            <p:cNvPr id="115" name="object 115"/>
            <p:cNvSpPr/>
            <p:nvPr/>
          </p:nvSpPr>
          <p:spPr>
            <a:xfrm>
              <a:off x="4364661" y="3977935"/>
              <a:ext cx="1005008" cy="13724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6274" y="4182732"/>
              <a:ext cx="699135" cy="1065530"/>
            </a:xfrm>
            <a:custGeom>
              <a:avLst/>
              <a:gdLst/>
              <a:ahLst/>
              <a:cxnLst/>
              <a:rect l="l" t="t" r="r" b="b"/>
              <a:pathLst>
                <a:path w="699135" h="1065529">
                  <a:moveTo>
                    <a:pt x="0" y="1065329"/>
                  </a:moveTo>
                  <a:lnTo>
                    <a:pt x="698840" y="0"/>
                  </a:lnTo>
                </a:path>
              </a:pathLst>
            </a:custGeom>
            <a:ln w="35541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/>
          <p:nvPr/>
        </p:nvSpPr>
        <p:spPr>
          <a:xfrm>
            <a:off x="5016882" y="4153243"/>
            <a:ext cx="147575" cy="170505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89703" y="1515803"/>
            <a:ext cx="384721" cy="1253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spc="-145" dirty="0">
                <a:latin typeface="Calibri"/>
                <a:cs typeface="Calibri"/>
              </a:rPr>
              <a:t>Feature 2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20486" y="4689445"/>
            <a:ext cx="3714750" cy="160020"/>
            <a:chOff x="3220486" y="4689445"/>
            <a:chExt cx="3714750" cy="160020"/>
          </a:xfrm>
        </p:grpSpPr>
        <p:sp>
          <p:nvSpPr>
            <p:cNvPr id="5" name="object 5"/>
            <p:cNvSpPr/>
            <p:nvPr/>
          </p:nvSpPr>
          <p:spPr>
            <a:xfrm>
              <a:off x="3233821" y="4769271"/>
              <a:ext cx="3666490" cy="0"/>
            </a:xfrm>
            <a:custGeom>
              <a:avLst/>
              <a:gdLst/>
              <a:ahLst/>
              <a:cxnLst/>
              <a:rect l="l" t="t" r="r" b="b"/>
              <a:pathLst>
                <a:path w="3666490">
                  <a:moveTo>
                    <a:pt x="0" y="0"/>
                  </a:moveTo>
                  <a:lnTo>
                    <a:pt x="3666066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5634" y="4689445"/>
              <a:ext cx="159521" cy="1596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09679" y="4782526"/>
            <a:ext cx="1253490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500" spc="-145" dirty="0">
                <a:latin typeface="Calibri"/>
                <a:cs typeface="Calibri"/>
              </a:rPr>
              <a:t>Feature 1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34480" y="1443801"/>
            <a:ext cx="3248660" cy="3907154"/>
            <a:chOff x="3234480" y="1443801"/>
            <a:chExt cx="3248660" cy="3907154"/>
          </a:xfrm>
        </p:grpSpPr>
        <p:sp>
          <p:nvSpPr>
            <p:cNvPr id="9" name="object 9"/>
            <p:cNvSpPr/>
            <p:nvPr/>
          </p:nvSpPr>
          <p:spPr>
            <a:xfrm>
              <a:off x="5818142" y="4177856"/>
              <a:ext cx="437665" cy="4916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88012" y="42158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58" y="22352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88017" y="42163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15480" y="2524455"/>
              <a:ext cx="443068" cy="4916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88380" y="256357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88386" y="256362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0307" y="2254291"/>
              <a:ext cx="443068" cy="4971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1878" y="229560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32" y="127000"/>
                  </a:lnTo>
                  <a:lnTo>
                    <a:pt x="197332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32" y="349250"/>
                  </a:lnTo>
                  <a:lnTo>
                    <a:pt x="197332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1890" y="229600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0464" y="1443801"/>
              <a:ext cx="437665" cy="4916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10113" y="14853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10117" y="1484853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81028" y="1881467"/>
              <a:ext cx="443068" cy="49169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54183" y="191841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4192" y="191841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644" y="1859852"/>
              <a:ext cx="443068" cy="4916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0113" y="189936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10121" y="1899508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04989" y="2000337"/>
              <a:ext cx="443068" cy="49169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77333" y="204160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77342" y="204173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51034" y="1600496"/>
              <a:ext cx="437665" cy="4916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20323" y="16402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0328" y="164015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48135" y="1600496"/>
              <a:ext cx="443068" cy="49169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8061" y="16402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18061" y="164015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64187" y="3129621"/>
              <a:ext cx="443068" cy="49169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37974" y="316936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58" y="22352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7978" y="316985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02247" y="2999943"/>
              <a:ext cx="437665" cy="49169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71262" y="303855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1267" y="303822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0" y="126723"/>
                  </a:lnTo>
                  <a:lnTo>
                    <a:pt x="101640" y="0"/>
                  </a:lnTo>
                  <a:lnTo>
                    <a:pt x="197321" y="0"/>
                  </a:lnTo>
                  <a:lnTo>
                    <a:pt x="197321" y="126723"/>
                  </a:lnTo>
                  <a:lnTo>
                    <a:pt x="298963" y="126723"/>
                  </a:lnTo>
                  <a:lnTo>
                    <a:pt x="298963" y="222404"/>
                  </a:lnTo>
                  <a:lnTo>
                    <a:pt x="197321" y="222404"/>
                  </a:lnTo>
                  <a:lnTo>
                    <a:pt x="197321" y="349128"/>
                  </a:lnTo>
                  <a:lnTo>
                    <a:pt x="101640" y="349128"/>
                  </a:lnTo>
                  <a:lnTo>
                    <a:pt x="101640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99428" y="3524061"/>
              <a:ext cx="443068" cy="49169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72773" y="3563061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372777" y="3563215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39675" y="3075589"/>
              <a:ext cx="443068" cy="49169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10656" y="311348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3520"/>
                  </a:lnTo>
                  <a:lnTo>
                    <a:pt x="101638" y="22352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3520"/>
                  </a:lnTo>
                  <a:lnTo>
                    <a:pt x="298970" y="22352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10664" y="3114032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3" y="126723"/>
                  </a:lnTo>
                  <a:lnTo>
                    <a:pt x="101643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3" y="349128"/>
                  </a:lnTo>
                  <a:lnTo>
                    <a:pt x="101643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20803" y="3583496"/>
              <a:ext cx="443068" cy="49710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991784" y="362529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70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50" y="0"/>
                  </a:lnTo>
                  <a:lnTo>
                    <a:pt x="101650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50" y="222250"/>
                  </a:lnTo>
                  <a:lnTo>
                    <a:pt x="101650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70" y="222250"/>
                  </a:lnTo>
                  <a:lnTo>
                    <a:pt x="298970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991793" y="362513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5" y="126723"/>
                  </a:lnTo>
                  <a:lnTo>
                    <a:pt x="298965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45553" y="2610906"/>
              <a:ext cx="443068" cy="49169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918697" y="2651200"/>
              <a:ext cx="299085" cy="347980"/>
            </a:xfrm>
            <a:custGeom>
              <a:avLst/>
              <a:gdLst/>
              <a:ahLst/>
              <a:cxnLst/>
              <a:rect l="l" t="t" r="r" b="b"/>
              <a:pathLst>
                <a:path w="299085" h="347980">
                  <a:moveTo>
                    <a:pt x="298958" y="125730"/>
                  </a:moveTo>
                  <a:lnTo>
                    <a:pt x="197319" y="12573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5730"/>
                  </a:lnTo>
                  <a:lnTo>
                    <a:pt x="0" y="12573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7980"/>
                  </a:lnTo>
                  <a:lnTo>
                    <a:pt x="197319" y="34798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573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8699" y="265064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15558" y="2075984"/>
              <a:ext cx="437665" cy="49169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84977" y="211526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84982" y="2115224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6201" y="2551472"/>
              <a:ext cx="437665" cy="49169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25503" y="25902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5508" y="2590292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48609" y="3091798"/>
              <a:ext cx="443068" cy="25395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20464" y="3128802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020464" y="312880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19008" y="3388978"/>
              <a:ext cx="443068" cy="25395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91036" y="342842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691036" y="342842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02563" y="3405189"/>
              <a:ext cx="443068" cy="253953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5939" y="34431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5940" y="344312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645632" y="3518658"/>
              <a:ext cx="437665" cy="253953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715295" y="355552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715295" y="355552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667245" y="3994146"/>
              <a:ext cx="443068" cy="25395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739015" y="4033447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739015" y="403344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59415" y="3734788"/>
              <a:ext cx="443068" cy="25395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30536" y="37740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30536" y="37740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29501" y="4199469"/>
              <a:ext cx="443068" cy="259357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500480" y="424062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00480" y="42406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705068" y="4448020"/>
              <a:ext cx="437665" cy="25395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773937" y="44873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773937" y="448732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32636" y="3053975"/>
              <a:ext cx="443068" cy="253953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04982" y="309154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404982" y="3091545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332636" y="3626723"/>
              <a:ext cx="443068" cy="25935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04982" y="366792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04982" y="366792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397476" y="3994146"/>
              <a:ext cx="437665" cy="25935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67143" y="4034509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467142" y="403450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478525" y="4393987"/>
              <a:ext cx="443068" cy="25935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551279" y="44354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51279" y="4435428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38040" y="2610908"/>
              <a:ext cx="443068" cy="253953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410252" y="264981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410252" y="2649813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314307" y="1931799"/>
              <a:ext cx="0" cy="2938780"/>
            </a:xfrm>
            <a:custGeom>
              <a:avLst/>
              <a:gdLst/>
              <a:ahLst/>
              <a:cxnLst/>
              <a:rect l="l" t="t" r="r" b="b"/>
              <a:pathLst>
                <a:path h="2938779">
                  <a:moveTo>
                    <a:pt x="0" y="2938595"/>
                  </a:moveTo>
                  <a:lnTo>
                    <a:pt x="0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234480" y="1896531"/>
              <a:ext cx="159652" cy="159522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89173" y="2664941"/>
              <a:ext cx="437665" cy="259357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958089" y="270656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958088" y="2706564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30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348452" y="3221477"/>
              <a:ext cx="443068" cy="25395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419547" y="3261131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298964" y="0"/>
                  </a:moveTo>
                  <a:lnTo>
                    <a:pt x="0" y="0"/>
                  </a:lnTo>
                  <a:lnTo>
                    <a:pt x="0" y="112658"/>
                  </a:lnTo>
                  <a:lnTo>
                    <a:pt x="298964" y="112658"/>
                  </a:lnTo>
                  <a:lnTo>
                    <a:pt x="298964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419547" y="3261130"/>
              <a:ext cx="299085" cy="113030"/>
            </a:xfrm>
            <a:custGeom>
              <a:avLst/>
              <a:gdLst/>
              <a:ahLst/>
              <a:cxnLst/>
              <a:rect l="l" t="t" r="r" b="b"/>
              <a:pathLst>
                <a:path w="299085" h="113029">
                  <a:moveTo>
                    <a:pt x="0" y="0"/>
                  </a:moveTo>
                  <a:lnTo>
                    <a:pt x="298964" y="0"/>
                  </a:lnTo>
                  <a:lnTo>
                    <a:pt x="298964" y="112658"/>
                  </a:lnTo>
                  <a:lnTo>
                    <a:pt x="0" y="112658"/>
                  </a:lnTo>
                  <a:lnTo>
                    <a:pt x="0" y="0"/>
                  </a:lnTo>
                  <a:close/>
                </a:path>
              </a:pathLst>
            </a:custGeom>
            <a:ln w="13328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61605" y="4086001"/>
              <a:ext cx="443068" cy="491697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33644" y="412694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33650" y="4127157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78525" y="1827433"/>
              <a:ext cx="443068" cy="49169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51275" y="1867610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298958" y="127000"/>
                  </a:moveTo>
                  <a:lnTo>
                    <a:pt x="197319" y="127000"/>
                  </a:lnTo>
                  <a:lnTo>
                    <a:pt x="197319" y="0"/>
                  </a:lnTo>
                  <a:lnTo>
                    <a:pt x="101638" y="0"/>
                  </a:lnTo>
                  <a:lnTo>
                    <a:pt x="101638" y="127000"/>
                  </a:lnTo>
                  <a:lnTo>
                    <a:pt x="0" y="127000"/>
                  </a:lnTo>
                  <a:lnTo>
                    <a:pt x="0" y="222250"/>
                  </a:lnTo>
                  <a:lnTo>
                    <a:pt x="101638" y="222250"/>
                  </a:lnTo>
                  <a:lnTo>
                    <a:pt x="101638" y="349250"/>
                  </a:lnTo>
                  <a:lnTo>
                    <a:pt x="197319" y="349250"/>
                  </a:lnTo>
                  <a:lnTo>
                    <a:pt x="197319" y="222250"/>
                  </a:lnTo>
                  <a:lnTo>
                    <a:pt x="298958" y="222250"/>
                  </a:lnTo>
                  <a:lnTo>
                    <a:pt x="298958" y="12700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51279" y="1867276"/>
              <a:ext cx="299085" cy="349250"/>
            </a:xfrm>
            <a:custGeom>
              <a:avLst/>
              <a:gdLst/>
              <a:ahLst/>
              <a:cxnLst/>
              <a:rect l="l" t="t" r="r" b="b"/>
              <a:pathLst>
                <a:path w="299085" h="349250">
                  <a:moveTo>
                    <a:pt x="0" y="126723"/>
                  </a:moveTo>
                  <a:lnTo>
                    <a:pt x="101641" y="126723"/>
                  </a:lnTo>
                  <a:lnTo>
                    <a:pt x="101641" y="0"/>
                  </a:lnTo>
                  <a:lnTo>
                    <a:pt x="197322" y="0"/>
                  </a:lnTo>
                  <a:lnTo>
                    <a:pt x="197322" y="126723"/>
                  </a:lnTo>
                  <a:lnTo>
                    <a:pt x="298964" y="126723"/>
                  </a:lnTo>
                  <a:lnTo>
                    <a:pt x="298964" y="222404"/>
                  </a:lnTo>
                  <a:lnTo>
                    <a:pt x="197322" y="222404"/>
                  </a:lnTo>
                  <a:lnTo>
                    <a:pt x="197322" y="349128"/>
                  </a:lnTo>
                  <a:lnTo>
                    <a:pt x="101641" y="349128"/>
                  </a:lnTo>
                  <a:lnTo>
                    <a:pt x="101641" y="222404"/>
                  </a:lnTo>
                  <a:lnTo>
                    <a:pt x="0" y="222404"/>
                  </a:lnTo>
                  <a:lnTo>
                    <a:pt x="0" y="126723"/>
                  </a:lnTo>
                  <a:close/>
                </a:path>
              </a:pathLst>
            </a:custGeom>
            <a:ln w="13328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278604" y="2221873"/>
              <a:ext cx="2026227" cy="254494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347005" y="2275098"/>
              <a:ext cx="1876425" cy="2397760"/>
            </a:xfrm>
            <a:custGeom>
              <a:avLst/>
              <a:gdLst/>
              <a:ahLst/>
              <a:cxnLst/>
              <a:rect l="l" t="t" r="r" b="b"/>
              <a:pathLst>
                <a:path w="1876425" h="2397760">
                  <a:moveTo>
                    <a:pt x="0" y="34968"/>
                  </a:moveTo>
                  <a:lnTo>
                    <a:pt x="47328" y="27448"/>
                  </a:lnTo>
                  <a:lnTo>
                    <a:pt x="94672" y="20244"/>
                  </a:lnTo>
                  <a:lnTo>
                    <a:pt x="142045" y="13671"/>
                  </a:lnTo>
                  <a:lnTo>
                    <a:pt x="189461" y="8045"/>
                  </a:lnTo>
                  <a:lnTo>
                    <a:pt x="236937" y="3680"/>
                  </a:lnTo>
                  <a:lnTo>
                    <a:pt x="284485" y="893"/>
                  </a:lnTo>
                  <a:lnTo>
                    <a:pt x="332120" y="0"/>
                  </a:lnTo>
                  <a:lnTo>
                    <a:pt x="379858" y="1314"/>
                  </a:lnTo>
                  <a:lnTo>
                    <a:pt x="427713" y="5153"/>
                  </a:lnTo>
                  <a:lnTo>
                    <a:pt x="475699" y="11831"/>
                  </a:lnTo>
                  <a:lnTo>
                    <a:pt x="523831" y="21664"/>
                  </a:lnTo>
                  <a:lnTo>
                    <a:pt x="572124" y="34968"/>
                  </a:lnTo>
                  <a:lnTo>
                    <a:pt x="614152" y="49114"/>
                  </a:lnTo>
                  <a:lnTo>
                    <a:pt x="657143" y="65520"/>
                  </a:lnTo>
                  <a:lnTo>
                    <a:pt x="700858" y="84075"/>
                  </a:lnTo>
                  <a:lnTo>
                    <a:pt x="745057" y="104668"/>
                  </a:lnTo>
                  <a:lnTo>
                    <a:pt x="789501" y="127189"/>
                  </a:lnTo>
                  <a:lnTo>
                    <a:pt x="833951" y="151527"/>
                  </a:lnTo>
                  <a:lnTo>
                    <a:pt x="878168" y="177573"/>
                  </a:lnTo>
                  <a:lnTo>
                    <a:pt x="921913" y="205215"/>
                  </a:lnTo>
                  <a:lnTo>
                    <a:pt x="964947" y="234344"/>
                  </a:lnTo>
                  <a:lnTo>
                    <a:pt x="1007030" y="264849"/>
                  </a:lnTo>
                  <a:lnTo>
                    <a:pt x="1047924" y="296620"/>
                  </a:lnTo>
                  <a:lnTo>
                    <a:pt x="1087388" y="329546"/>
                  </a:lnTo>
                  <a:lnTo>
                    <a:pt x="1125185" y="363516"/>
                  </a:lnTo>
                  <a:lnTo>
                    <a:pt x="1161074" y="398422"/>
                  </a:lnTo>
                  <a:lnTo>
                    <a:pt x="1193123" y="432990"/>
                  </a:lnTo>
                  <a:lnTo>
                    <a:pt x="1224215" y="470448"/>
                  </a:lnTo>
                  <a:lnTo>
                    <a:pt x="1254364" y="510365"/>
                  </a:lnTo>
                  <a:lnTo>
                    <a:pt x="1283586" y="552311"/>
                  </a:lnTo>
                  <a:lnTo>
                    <a:pt x="1311896" y="595854"/>
                  </a:lnTo>
                  <a:lnTo>
                    <a:pt x="1339308" y="640563"/>
                  </a:lnTo>
                  <a:lnTo>
                    <a:pt x="1365837" y="686008"/>
                  </a:lnTo>
                  <a:lnTo>
                    <a:pt x="1391499" y="731759"/>
                  </a:lnTo>
                  <a:lnTo>
                    <a:pt x="1416309" y="777384"/>
                  </a:lnTo>
                  <a:lnTo>
                    <a:pt x="1440281" y="822452"/>
                  </a:lnTo>
                  <a:lnTo>
                    <a:pt x="1463430" y="866533"/>
                  </a:lnTo>
                  <a:lnTo>
                    <a:pt x="1485771" y="909196"/>
                  </a:lnTo>
                  <a:lnTo>
                    <a:pt x="1507320" y="950011"/>
                  </a:lnTo>
                  <a:lnTo>
                    <a:pt x="1528091" y="988546"/>
                  </a:lnTo>
                  <a:lnTo>
                    <a:pt x="1548099" y="1024371"/>
                  </a:lnTo>
                  <a:lnTo>
                    <a:pt x="1579122" y="1077441"/>
                  </a:lnTo>
                  <a:lnTo>
                    <a:pt x="1607029" y="1123613"/>
                  </a:lnTo>
                  <a:lnTo>
                    <a:pt x="1632235" y="1164967"/>
                  </a:lnTo>
                  <a:lnTo>
                    <a:pt x="1655156" y="1203578"/>
                  </a:lnTo>
                  <a:lnTo>
                    <a:pt x="1676207" y="1241524"/>
                  </a:lnTo>
                  <a:lnTo>
                    <a:pt x="1695804" y="1280883"/>
                  </a:lnTo>
                  <a:lnTo>
                    <a:pt x="1714363" y="1323732"/>
                  </a:lnTo>
                  <a:lnTo>
                    <a:pt x="1732298" y="1372148"/>
                  </a:lnTo>
                  <a:lnTo>
                    <a:pt x="1750025" y="1428209"/>
                  </a:lnTo>
                  <a:lnTo>
                    <a:pt x="1761309" y="1469498"/>
                  </a:lnTo>
                  <a:lnTo>
                    <a:pt x="1772298" y="1514982"/>
                  </a:lnTo>
                  <a:lnTo>
                    <a:pt x="1782956" y="1563909"/>
                  </a:lnTo>
                  <a:lnTo>
                    <a:pt x="1793246" y="1615530"/>
                  </a:lnTo>
                  <a:lnTo>
                    <a:pt x="1803131" y="1669093"/>
                  </a:lnTo>
                  <a:lnTo>
                    <a:pt x="1812575" y="1723848"/>
                  </a:lnTo>
                  <a:lnTo>
                    <a:pt x="1821540" y="1779045"/>
                  </a:lnTo>
                  <a:lnTo>
                    <a:pt x="1829990" y="1833933"/>
                  </a:lnTo>
                  <a:lnTo>
                    <a:pt x="1837889" y="1887761"/>
                  </a:lnTo>
                  <a:lnTo>
                    <a:pt x="1845198" y="1939779"/>
                  </a:lnTo>
                  <a:lnTo>
                    <a:pt x="1851883" y="1989236"/>
                  </a:lnTo>
                  <a:lnTo>
                    <a:pt x="1857905" y="2035381"/>
                  </a:lnTo>
                  <a:lnTo>
                    <a:pt x="1863227" y="2077465"/>
                  </a:lnTo>
                  <a:lnTo>
                    <a:pt x="1876097" y="2227053"/>
                  </a:lnTo>
                  <a:lnTo>
                    <a:pt x="1875176" y="2316655"/>
                  </a:lnTo>
                  <a:lnTo>
                    <a:pt x="1870575" y="2375969"/>
                  </a:lnTo>
                  <a:lnTo>
                    <a:pt x="1867814" y="2397423"/>
                  </a:lnTo>
                </a:path>
              </a:pathLst>
            </a:custGeom>
            <a:ln w="3554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364661" y="3977935"/>
              <a:ext cx="1005008" cy="137243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446274" y="4182732"/>
              <a:ext cx="699135" cy="1065530"/>
            </a:xfrm>
            <a:custGeom>
              <a:avLst/>
              <a:gdLst/>
              <a:ahLst/>
              <a:cxnLst/>
              <a:rect l="l" t="t" r="r" b="b"/>
              <a:pathLst>
                <a:path w="699135" h="1065529">
                  <a:moveTo>
                    <a:pt x="0" y="1065329"/>
                  </a:moveTo>
                  <a:lnTo>
                    <a:pt x="698840" y="0"/>
                  </a:lnTo>
                </a:path>
              </a:pathLst>
            </a:custGeom>
            <a:ln w="35541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016882" y="4153243"/>
              <a:ext cx="147575" cy="170505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2335352" y="5086485"/>
            <a:ext cx="6936105" cy="930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114"/>
              </a:spcBef>
            </a:pPr>
            <a:r>
              <a:rPr lang="en-US" sz="2500" spc="190" dirty="0">
                <a:latin typeface="Calibri"/>
                <a:cs typeface="Calibri"/>
              </a:rPr>
              <a:t>Decision Boundary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  <a:tabLst>
                <a:tab pos="1184275" algn="l"/>
                <a:tab pos="2173605" algn="l"/>
                <a:tab pos="3611879" algn="l"/>
                <a:tab pos="4537710" algn="l"/>
                <a:tab pos="5910580" algn="l"/>
              </a:tabLst>
            </a:pPr>
            <a:r>
              <a:rPr sz="1950" spc="135" dirty="0">
                <a:latin typeface="Arial"/>
                <a:cs typeface="Arial"/>
              </a:rPr>
              <a:t>Sup</a:t>
            </a:r>
            <a:r>
              <a:rPr sz="1950" spc="195" dirty="0">
                <a:latin typeface="Arial"/>
                <a:cs typeface="Arial"/>
              </a:rPr>
              <a:t>p</a:t>
            </a: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260" dirty="0">
                <a:latin typeface="Arial"/>
                <a:cs typeface="Arial"/>
              </a:rPr>
              <a:t>rt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25" dirty="0">
                <a:latin typeface="Arial"/>
                <a:cs typeface="Arial"/>
              </a:rPr>
              <a:t>V</a:t>
            </a:r>
            <a:r>
              <a:rPr sz="1950" spc="150" dirty="0">
                <a:latin typeface="Arial"/>
                <a:cs typeface="Arial"/>
              </a:rPr>
              <a:t>ect</a:t>
            </a:r>
            <a:r>
              <a:rPr sz="1950" spc="120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Machines,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4" dirty="0">
                <a:latin typeface="Arial"/>
                <a:cs typeface="Arial"/>
              </a:rPr>
              <a:t>neural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04" dirty="0">
                <a:latin typeface="Arial"/>
                <a:cs typeface="Arial"/>
              </a:rPr>
              <a:t>ne</a:t>
            </a:r>
            <a:r>
              <a:rPr sz="1950" spc="30" dirty="0">
                <a:latin typeface="Arial"/>
                <a:cs typeface="Arial"/>
              </a:rPr>
              <a:t>t</a:t>
            </a:r>
            <a:r>
              <a:rPr sz="1950" spc="170" dirty="0">
                <a:latin typeface="Arial"/>
                <a:cs typeface="Arial"/>
              </a:rPr>
              <a:t>w</a:t>
            </a: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120" dirty="0">
                <a:latin typeface="Arial"/>
                <a:cs typeface="Arial"/>
              </a:rPr>
              <a:t>rks,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0" dirty="0">
                <a:latin typeface="Arial"/>
                <a:cs typeface="Arial"/>
              </a:rPr>
              <a:t>decision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87400" y="5688538"/>
            <a:ext cx="13474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80" dirty="0">
                <a:latin typeface="Arial"/>
                <a:cs typeface="Arial"/>
              </a:rPr>
              <a:t>Meth</a:t>
            </a:r>
            <a:r>
              <a:rPr sz="1950" b="1" spc="370" dirty="0">
                <a:latin typeface="Arial"/>
                <a:cs typeface="Arial"/>
              </a:rPr>
              <a:t>o</a:t>
            </a:r>
            <a:r>
              <a:rPr sz="1950" b="1" spc="70" dirty="0">
                <a:latin typeface="Arial"/>
                <a:cs typeface="Arial"/>
              </a:rPr>
              <a:t>ds: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87400" y="6042817"/>
            <a:ext cx="57619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10" dirty="0">
                <a:latin typeface="Arial"/>
                <a:cs typeface="Arial"/>
              </a:rPr>
              <a:t>trees, </a:t>
            </a:r>
            <a:r>
              <a:rPr sz="1950" spc="135" dirty="0">
                <a:latin typeface="Arial"/>
                <a:cs typeface="Arial"/>
              </a:rPr>
              <a:t>K-nearest </a:t>
            </a:r>
            <a:r>
              <a:rPr sz="1950" spc="120" dirty="0">
                <a:latin typeface="Arial"/>
                <a:cs typeface="Arial"/>
              </a:rPr>
              <a:t>neighbors, </a:t>
            </a:r>
            <a:r>
              <a:rPr sz="1950" spc="95" dirty="0">
                <a:latin typeface="Arial"/>
                <a:cs typeface="Arial"/>
              </a:rPr>
              <a:t>naive </a:t>
            </a:r>
            <a:r>
              <a:rPr sz="1950" spc="85" dirty="0">
                <a:latin typeface="Arial"/>
                <a:cs typeface="Arial"/>
              </a:rPr>
              <a:t>Bayes,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3425" y="194629"/>
            <a:ext cx="869154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965325" cy="3167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0000FF"/>
                </a:solidFill>
                <a:latin typeface="Arial"/>
                <a:cs typeface="Arial"/>
              </a:rPr>
              <a:t>Classification: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864" y="1525173"/>
            <a:ext cx="2790825" cy="2410460"/>
          </a:xfrm>
          <a:custGeom>
            <a:avLst/>
            <a:gdLst/>
            <a:ahLst/>
            <a:cxnLst/>
            <a:rect l="l" t="t" r="r" b="b"/>
            <a:pathLst>
              <a:path w="2790825" h="2410460">
                <a:moveTo>
                  <a:pt x="2790200" y="0"/>
                </a:moveTo>
                <a:lnTo>
                  <a:pt x="0" y="0"/>
                </a:lnTo>
                <a:lnTo>
                  <a:pt x="0" y="2410111"/>
                </a:lnTo>
                <a:lnTo>
                  <a:pt x="2790200" y="2410111"/>
                </a:lnTo>
                <a:lnTo>
                  <a:pt x="2790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92225" y="1951369"/>
            <a:ext cx="176972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latin typeface="Calibri"/>
                <a:cs typeface="Calibri"/>
              </a:rPr>
              <a:t>Feature 2</a:t>
            </a:r>
            <a:endParaRPr sz="115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67916" y="3314214"/>
            <a:ext cx="2085339" cy="77470"/>
            <a:chOff x="2567916" y="3314214"/>
            <a:chExt cx="2085339" cy="77470"/>
          </a:xfrm>
        </p:grpSpPr>
        <p:sp>
          <p:nvSpPr>
            <p:cNvPr id="7" name="object 7"/>
            <p:cNvSpPr/>
            <p:nvPr/>
          </p:nvSpPr>
          <p:spPr>
            <a:xfrm>
              <a:off x="2574266" y="3352817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1938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6813" y="3314214"/>
              <a:ext cx="75896" cy="772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2503" y="3352108"/>
            <a:ext cx="60007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1</a:t>
            </a:r>
            <a:endParaRPr lang="en-US" sz="1150" dirty="0"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80860" y="1795963"/>
            <a:ext cx="1892935" cy="1626870"/>
            <a:chOff x="2580860" y="1795963"/>
            <a:chExt cx="1892935" cy="1626870"/>
          </a:xfrm>
        </p:grpSpPr>
        <p:sp>
          <p:nvSpPr>
            <p:cNvPr id="11" name="object 11"/>
            <p:cNvSpPr/>
            <p:nvPr/>
          </p:nvSpPr>
          <p:spPr>
            <a:xfrm>
              <a:off x="3975978" y="2302664"/>
              <a:ext cx="233629" cy="2305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05633" y="2317413"/>
              <a:ext cx="174117" cy="1696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05559" y="2399758"/>
              <a:ext cx="233629" cy="2305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5981" y="2414491"/>
              <a:ext cx="174117" cy="16961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91022" y="2584840"/>
              <a:ext cx="233629" cy="23059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4287" y="260386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24291" y="260421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2437" y="2600011"/>
              <a:ext cx="233629" cy="2305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06050" y="261783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6061" y="261820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42349" y="2769924"/>
              <a:ext cx="233629" cy="2305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75367" y="278801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75371" y="278829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27432" y="2909494"/>
              <a:ext cx="236663" cy="2305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1282" y="292898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61284" y="2929354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54992" y="2560568"/>
              <a:ext cx="236663" cy="2305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86604" y="2574977"/>
              <a:ext cx="174116" cy="16961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39949" y="2951972"/>
              <a:ext cx="233629" cy="2305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72572" y="297089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72582" y="297110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67002" y="3127952"/>
              <a:ext cx="233629" cy="2305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99395" y="314742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6680"/>
                  </a:lnTo>
                  <a:lnTo>
                    <a:pt x="57797" y="10668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6680"/>
                  </a:lnTo>
                  <a:lnTo>
                    <a:pt x="167881" y="10668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99400" y="3146791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7" y="55543"/>
                  </a:lnTo>
                  <a:lnTo>
                    <a:pt x="57797" y="0"/>
                  </a:lnTo>
                  <a:lnTo>
                    <a:pt x="110084" y="0"/>
                  </a:lnTo>
                  <a:lnTo>
                    <a:pt x="110084" y="55543"/>
                  </a:lnTo>
                  <a:lnTo>
                    <a:pt x="167881" y="55543"/>
                  </a:lnTo>
                  <a:lnTo>
                    <a:pt x="167881" y="107829"/>
                  </a:lnTo>
                  <a:lnTo>
                    <a:pt x="110084" y="107829"/>
                  </a:lnTo>
                  <a:lnTo>
                    <a:pt x="110084" y="163373"/>
                  </a:lnTo>
                  <a:lnTo>
                    <a:pt x="57797" y="163373"/>
                  </a:lnTo>
                  <a:lnTo>
                    <a:pt x="57797" y="107829"/>
                  </a:lnTo>
                  <a:lnTo>
                    <a:pt x="0" y="107829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8241" y="2800265"/>
              <a:ext cx="236663" cy="22756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22966" y="281722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22972" y="281726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2358" y="1795963"/>
              <a:ext cx="236663" cy="23059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63220" y="1812605"/>
              <a:ext cx="174116" cy="16961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02017" y="1999251"/>
              <a:ext cx="233629" cy="23059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31817" y="2015489"/>
              <a:ext cx="174117" cy="16961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02271" y="1990148"/>
              <a:ext cx="233629" cy="23059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4791" y="200950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34803" y="200976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0856" y="1993182"/>
              <a:ext cx="233629" cy="22756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53307" y="201077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6680"/>
                  </a:lnTo>
                  <a:lnTo>
                    <a:pt x="57797" y="10668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6680"/>
                  </a:lnTo>
                  <a:lnTo>
                    <a:pt x="167881" y="10668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53320" y="201017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75217" y="1868783"/>
              <a:ext cx="233629" cy="230595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08985" y="188885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408996" y="188839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54358" y="1868783"/>
              <a:ext cx="236663" cy="230595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88486" y="188885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88492" y="188839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208339" y="2187367"/>
              <a:ext cx="233629" cy="23059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37776" y="2203741"/>
              <a:ext cx="174117" cy="169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87480" y="2187367"/>
              <a:ext cx="233629" cy="23059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17270" y="2203741"/>
              <a:ext cx="174117" cy="169611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60680" y="2093309"/>
              <a:ext cx="236663" cy="23059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91414" y="2107586"/>
              <a:ext cx="174117" cy="169611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15041" y="2314802"/>
              <a:ext cx="233629" cy="23059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45710" y="2329894"/>
              <a:ext cx="174117" cy="169611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3813" y="2566636"/>
              <a:ext cx="233629" cy="11833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15996" y="258500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15995" y="258500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640954" y="2342109"/>
              <a:ext cx="233629" cy="121365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673338" y="236086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673338" y="236086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798730" y="2706206"/>
              <a:ext cx="233629" cy="12136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31009" y="272521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31009" y="272521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26417" y="2712275"/>
              <a:ext cx="233629" cy="12136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159455" y="273209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59455" y="273209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372183" y="2766889"/>
              <a:ext cx="236663" cy="118331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406170" y="278468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06170" y="278469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8417" y="3194704"/>
              <a:ext cx="233629" cy="121365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81758" y="321413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81759" y="321413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87354" y="2991416"/>
              <a:ext cx="233629" cy="118331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419489" y="300833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19489" y="300833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026290" y="2897357"/>
              <a:ext cx="233629" cy="118331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59448" y="291527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059448" y="291527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56758" y="3076372"/>
              <a:ext cx="236663" cy="121365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91050" y="309583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91050" y="309583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405559" y="3203806"/>
              <a:ext cx="233629" cy="11833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39099" y="322072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39100" y="322072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37920" y="2548430"/>
              <a:ext cx="233629" cy="121365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70379" y="256757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70379" y="256757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637920" y="2818470"/>
              <a:ext cx="233629" cy="121365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70379" y="283728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70379" y="283728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719842" y="2991416"/>
              <a:ext cx="233629" cy="118331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52531" y="300883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752530" y="300883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719842" y="3179533"/>
              <a:ext cx="233629" cy="118331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752531" y="319644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752530" y="319644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619462" y="2025026"/>
              <a:ext cx="0" cy="1374775"/>
            </a:xfrm>
            <a:custGeom>
              <a:avLst/>
              <a:gdLst/>
              <a:ahLst/>
              <a:cxnLst/>
              <a:rect l="l" t="t" r="r" b="b"/>
              <a:pathLst>
                <a:path h="1374775">
                  <a:moveTo>
                    <a:pt x="0" y="1374725"/>
                  </a:moveTo>
                  <a:lnTo>
                    <a:pt x="0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580860" y="2008522"/>
              <a:ext cx="77205" cy="7589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947403" y="2369416"/>
              <a:ext cx="233629" cy="118331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980969" y="238742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80969" y="238742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205305" y="2627318"/>
              <a:ext cx="236663" cy="121365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240096" y="264693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40096" y="264693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798730" y="1956773"/>
              <a:ext cx="1419979" cy="1465492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836470" y="1980295"/>
              <a:ext cx="1344930" cy="1392555"/>
            </a:xfrm>
            <a:custGeom>
              <a:avLst/>
              <a:gdLst/>
              <a:ahLst/>
              <a:cxnLst/>
              <a:rect l="l" t="t" r="r" b="b"/>
              <a:pathLst>
                <a:path w="1344929" h="1392554">
                  <a:moveTo>
                    <a:pt x="0" y="0"/>
                  </a:moveTo>
                  <a:lnTo>
                    <a:pt x="1344889" y="1392462"/>
                  </a:lnTo>
                  <a:lnTo>
                    <a:pt x="1344889" y="1392462"/>
                  </a:lnTo>
                </a:path>
              </a:pathLst>
            </a:custGeom>
            <a:ln w="16631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256330" y="2005736"/>
            <a:ext cx="366767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2</a:t>
            </a:r>
            <a:endParaRPr lang="en-US" sz="115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endParaRPr sz="1150" dirty="0">
              <a:latin typeface="Calibri"/>
              <a:cs typeface="Calibri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5432020" y="3496250"/>
            <a:ext cx="2085339" cy="77470"/>
            <a:chOff x="5432020" y="3496250"/>
            <a:chExt cx="2085339" cy="77470"/>
          </a:xfrm>
        </p:grpSpPr>
        <p:sp>
          <p:nvSpPr>
            <p:cNvPr id="116" name="object 116"/>
            <p:cNvSpPr/>
            <p:nvPr/>
          </p:nvSpPr>
          <p:spPr>
            <a:xfrm>
              <a:off x="5438370" y="3534853"/>
              <a:ext cx="2062480" cy="0"/>
            </a:xfrm>
            <a:custGeom>
              <a:avLst/>
              <a:gdLst/>
              <a:ahLst/>
              <a:cxnLst/>
              <a:rect l="l" t="t" r="r" b="b"/>
              <a:pathLst>
                <a:path w="2062479">
                  <a:moveTo>
                    <a:pt x="0" y="0"/>
                  </a:moveTo>
                  <a:lnTo>
                    <a:pt x="2061938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440917" y="3496250"/>
              <a:ext cx="75896" cy="772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6867271" y="3534395"/>
            <a:ext cx="60007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1</a:t>
            </a:r>
            <a:endParaRPr lang="en-US" sz="1150" dirty="0"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5444964" y="1978800"/>
            <a:ext cx="1809114" cy="1603375"/>
            <a:chOff x="5444964" y="1978800"/>
            <a:chExt cx="1809114" cy="1603375"/>
          </a:xfrm>
        </p:grpSpPr>
        <p:sp>
          <p:nvSpPr>
            <p:cNvPr id="120" name="object 120"/>
            <p:cNvSpPr/>
            <p:nvPr/>
          </p:nvSpPr>
          <p:spPr>
            <a:xfrm>
              <a:off x="6837986" y="2485502"/>
              <a:ext cx="236663" cy="230595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869739" y="2499699"/>
              <a:ext cx="174117" cy="169611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756064" y="2767677"/>
              <a:ext cx="233629" cy="230595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788391" y="278657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788396" y="2786505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437479" y="2706994"/>
              <a:ext cx="233629" cy="230595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470155" y="272434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470166" y="272490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607391" y="2952760"/>
              <a:ext cx="233629" cy="230595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639471" y="297072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39477" y="297057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29"/>
                  </a:lnTo>
                  <a:lnTo>
                    <a:pt x="110083" y="107829"/>
                  </a:lnTo>
                  <a:lnTo>
                    <a:pt x="110083" y="163373"/>
                  </a:lnTo>
                  <a:lnTo>
                    <a:pt x="57796" y="163373"/>
                  </a:lnTo>
                  <a:lnTo>
                    <a:pt x="57796" y="107829"/>
                  </a:lnTo>
                  <a:lnTo>
                    <a:pt x="0" y="107829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583118" y="3216731"/>
              <a:ext cx="236663" cy="230595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614387" y="3231354"/>
              <a:ext cx="174117" cy="169611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020035" y="2743404"/>
              <a:ext cx="233629" cy="227560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050710" y="2757263"/>
              <a:ext cx="174117" cy="169611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895635" y="3259209"/>
              <a:ext cx="233629" cy="227560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925685" y="3273106"/>
              <a:ext cx="174116" cy="169611"/>
            </a:xfrm>
            <a:prstGeom prst="rect">
              <a:avLst/>
            </a:prstGeom>
            <a:blipFill>
              <a:blip r:embed="rId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953284" y="2980068"/>
              <a:ext cx="233629" cy="230595"/>
            </a:xfrm>
            <a:prstGeom prst="rect">
              <a:avLst/>
            </a:prstGeom>
            <a:blipFill>
              <a:blip r:embed="rId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983959" y="2996431"/>
              <a:ext cx="174117" cy="169611"/>
            </a:xfrm>
            <a:prstGeom prst="rect">
              <a:avLst/>
            </a:prstGeom>
            <a:blipFill>
              <a:blip r:embed="rId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121928" y="2358068"/>
              <a:ext cx="236663" cy="230595"/>
            </a:xfrm>
            <a:prstGeom prst="rect">
              <a:avLst/>
            </a:prstGeom>
            <a:blipFill>
              <a:blip r:embed="rId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156045" y="237763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156055" y="237758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897401" y="1978800"/>
              <a:ext cx="233629" cy="230595"/>
            </a:xfrm>
            <a:prstGeom prst="rect">
              <a:avLst/>
            </a:prstGeom>
            <a:blipFill>
              <a:blip r:embed="rId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927326" y="1994891"/>
              <a:ext cx="174117" cy="169611"/>
            </a:xfrm>
            <a:prstGeom prst="rect">
              <a:avLst/>
            </a:prstGeom>
            <a:blipFill>
              <a:blip r:embed="rId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867059" y="2182087"/>
              <a:ext cx="233629" cy="230595"/>
            </a:xfrm>
            <a:prstGeom prst="rect">
              <a:avLst/>
            </a:prstGeom>
            <a:blipFill>
              <a:blip r:embed="rId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895922" y="2197776"/>
              <a:ext cx="174117" cy="169611"/>
            </a:xfrm>
            <a:prstGeom prst="rect">
              <a:avLst/>
            </a:prstGeom>
            <a:blipFill>
              <a:blip r:embed="rId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064279" y="2172984"/>
              <a:ext cx="236663" cy="230595"/>
            </a:xfrm>
            <a:prstGeom prst="rect">
              <a:avLst/>
            </a:prstGeom>
            <a:blipFill>
              <a:blip r:embed="rId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098908" y="219221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68" y="55880"/>
                  </a:moveTo>
                  <a:lnTo>
                    <a:pt x="110070" y="55880"/>
                  </a:lnTo>
                  <a:lnTo>
                    <a:pt x="110070" y="0"/>
                  </a:lnTo>
                  <a:lnTo>
                    <a:pt x="57785" y="0"/>
                  </a:lnTo>
                  <a:lnTo>
                    <a:pt x="57785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85" y="107950"/>
                  </a:lnTo>
                  <a:lnTo>
                    <a:pt x="57785" y="163830"/>
                  </a:lnTo>
                  <a:lnTo>
                    <a:pt x="110070" y="163830"/>
                  </a:lnTo>
                  <a:lnTo>
                    <a:pt x="110070" y="107950"/>
                  </a:lnTo>
                  <a:lnTo>
                    <a:pt x="167868" y="107950"/>
                  </a:lnTo>
                  <a:lnTo>
                    <a:pt x="167868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098908" y="219204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382864" y="2239736"/>
              <a:ext cx="236663" cy="230595"/>
            </a:xfrm>
            <a:prstGeom prst="rect">
              <a:avLst/>
            </a:prstGeom>
            <a:blipFill>
              <a:blip r:embed="rId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417424" y="225825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417425" y="225860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40259" y="2051619"/>
              <a:ext cx="233629" cy="230595"/>
            </a:xfrm>
            <a:prstGeom prst="rect">
              <a:avLst/>
            </a:prstGeom>
            <a:blipFill>
              <a:blip r:embed="rId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73101" y="207029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68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85" y="0"/>
                  </a:lnTo>
                  <a:lnTo>
                    <a:pt x="57785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85" y="107950"/>
                  </a:lnTo>
                  <a:lnTo>
                    <a:pt x="57785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68" y="107950"/>
                  </a:lnTo>
                  <a:lnTo>
                    <a:pt x="167868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73102" y="207068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519401" y="2051619"/>
              <a:ext cx="233629" cy="230595"/>
            </a:xfrm>
            <a:prstGeom prst="rect">
              <a:avLst/>
            </a:prstGeom>
            <a:blipFill>
              <a:blip r:embed="rId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552590" y="207029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552597" y="207068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352523" y="2524946"/>
              <a:ext cx="233629" cy="230595"/>
            </a:xfrm>
            <a:prstGeom prst="rect">
              <a:avLst/>
            </a:prstGeom>
            <a:blipFill>
              <a:blip r:embed="rId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384493" y="2544000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384494" y="2543541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725722" y="2273111"/>
              <a:ext cx="233629" cy="230595"/>
            </a:xfrm>
            <a:prstGeom prst="rect">
              <a:avLst/>
            </a:prstGeom>
            <a:blipFill>
              <a:blip r:embed="rId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755520" y="2289873"/>
              <a:ext cx="174117" cy="169611"/>
            </a:xfrm>
            <a:prstGeom prst="rect">
              <a:avLst/>
            </a:prstGeom>
            <a:blipFill>
              <a:blip r:embed="rId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580083" y="2497638"/>
              <a:ext cx="233629" cy="230595"/>
            </a:xfrm>
            <a:prstGeom prst="rect">
              <a:avLst/>
            </a:prstGeom>
            <a:blipFill>
              <a:blip r:embed="rId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612928" y="251479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612933" y="251529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30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45820" y="2749473"/>
              <a:ext cx="236663" cy="118331"/>
            </a:xfrm>
            <a:prstGeom prst="rect">
              <a:avLst/>
            </a:prstGeom>
            <a:blipFill>
              <a:blip r:embed="rId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880101" y="276729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880101" y="276729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502962" y="2524946"/>
              <a:ext cx="236663" cy="11833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537443" y="254315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537443" y="254315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660738" y="2889043"/>
              <a:ext cx="236663" cy="118331"/>
            </a:xfrm>
            <a:prstGeom prst="rect">
              <a:avLst/>
            </a:prstGeom>
            <a:blipFill>
              <a:blip r:embed="rId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695114" y="290750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695114" y="290750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991459" y="2895111"/>
              <a:ext cx="233629" cy="121365"/>
            </a:xfrm>
            <a:prstGeom prst="rect">
              <a:avLst/>
            </a:prstGeom>
            <a:blipFill>
              <a:blip r:embed="rId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023561" y="291438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023561" y="291438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37225" y="2949726"/>
              <a:ext cx="233629" cy="118331"/>
            </a:xfrm>
            <a:prstGeom prst="rect">
              <a:avLst/>
            </a:prstGeom>
            <a:blipFill>
              <a:blip r:embed="rId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70275" y="296697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270275" y="296697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249362" y="3171218"/>
              <a:ext cx="236663" cy="121365"/>
            </a:xfrm>
            <a:prstGeom prst="rect">
              <a:avLst/>
            </a:prstGeom>
            <a:blipFill>
              <a:blip r:embed="rId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283595" y="319062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283595" y="319062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851889" y="3049852"/>
              <a:ext cx="236663" cy="121365"/>
            </a:xfrm>
            <a:prstGeom prst="rect">
              <a:avLst/>
            </a:prstGeom>
            <a:blipFill>
              <a:blip r:embed="rId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885756" y="306921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885756" y="306922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115859" y="3268312"/>
              <a:ext cx="233629" cy="121365"/>
            </a:xfrm>
            <a:prstGeom prst="rect">
              <a:avLst/>
            </a:prstGeom>
            <a:blipFill>
              <a:blip r:embed="rId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149648" y="328757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149648" y="328757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270601" y="3383608"/>
              <a:ext cx="233629" cy="121365"/>
            </a:xfrm>
            <a:prstGeom prst="rect">
              <a:avLst/>
            </a:prstGeom>
            <a:blipFill>
              <a:blip r:embed="rId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303205" y="340301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303205" y="340301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499928" y="2731267"/>
              <a:ext cx="236663" cy="118331"/>
            </a:xfrm>
            <a:prstGeom prst="rect">
              <a:avLst/>
            </a:prstGeom>
            <a:blipFill>
              <a:blip r:embed="rId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534484" y="274986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534484" y="274986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499928" y="3001307"/>
              <a:ext cx="236663" cy="118331"/>
            </a:xfrm>
            <a:prstGeom prst="rect">
              <a:avLst/>
            </a:prstGeom>
            <a:blipFill>
              <a:blip r:embed="rId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5534484" y="301957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5534484" y="301957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5536337" y="3171218"/>
              <a:ext cx="233629" cy="121365"/>
            </a:xfrm>
            <a:prstGeom prst="rect">
              <a:avLst/>
            </a:prstGeom>
            <a:blipFill>
              <a:blip r:embed="rId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569390" y="319111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569390" y="319111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581850" y="3359336"/>
              <a:ext cx="236663" cy="121365"/>
            </a:xfrm>
            <a:prstGeom prst="rect">
              <a:avLst/>
            </a:prstGeom>
            <a:blipFill>
              <a:blip r:embed="rId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616635" y="337872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616636" y="337872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483566" y="2207641"/>
              <a:ext cx="0" cy="1374140"/>
            </a:xfrm>
            <a:custGeom>
              <a:avLst/>
              <a:gdLst/>
              <a:ahLst/>
              <a:cxnLst/>
              <a:rect l="l" t="t" r="r" b="b"/>
              <a:pathLst>
                <a:path h="1374139">
                  <a:moveTo>
                    <a:pt x="0" y="1374146"/>
                  </a:moveTo>
                  <a:lnTo>
                    <a:pt x="0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444964" y="2191137"/>
              <a:ext cx="77205" cy="75895"/>
            </a:xfrm>
            <a:prstGeom prst="rect">
              <a:avLst/>
            </a:prstGeom>
            <a:blipFill>
              <a:blip r:embed="rId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812444" y="2552253"/>
              <a:ext cx="233629" cy="118331"/>
            </a:xfrm>
            <a:prstGeom prst="rect">
              <a:avLst/>
            </a:prstGeom>
            <a:blipFill>
              <a:blip r:embed="rId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845075" y="256970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845075" y="256970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070347" y="2810155"/>
              <a:ext cx="236663" cy="121365"/>
            </a:xfrm>
            <a:prstGeom prst="rect">
              <a:avLst/>
            </a:prstGeom>
            <a:blipFill>
              <a:blip r:embed="rId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104202" y="282921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104202" y="282921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5581850" y="2157814"/>
              <a:ext cx="236663" cy="230595"/>
            </a:xfrm>
            <a:prstGeom prst="rect">
              <a:avLst/>
            </a:prstGeom>
            <a:blipFill>
              <a:blip r:embed="rId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613517" y="2173846"/>
              <a:ext cx="174117" cy="169611"/>
            </a:xfrm>
            <a:prstGeom prst="rect">
              <a:avLst/>
            </a:prstGeom>
            <a:blipFill>
              <a:blip r:embed="rId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469586" y="2342897"/>
              <a:ext cx="1125668" cy="1189384"/>
            </a:xfrm>
            <a:prstGeom prst="rect">
              <a:avLst/>
            </a:prstGeom>
            <a:blipFill>
              <a:blip r:embed="rId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501928" y="2368223"/>
              <a:ext cx="1054100" cy="1122045"/>
            </a:xfrm>
            <a:custGeom>
              <a:avLst/>
              <a:gdLst/>
              <a:ahLst/>
              <a:cxnLst/>
              <a:rect l="l" t="t" r="r" b="b"/>
              <a:pathLst>
                <a:path w="1054100" h="1122045">
                  <a:moveTo>
                    <a:pt x="0" y="15944"/>
                  </a:moveTo>
                  <a:lnTo>
                    <a:pt x="53162" y="9055"/>
                  </a:lnTo>
                  <a:lnTo>
                    <a:pt x="106389" y="3346"/>
                  </a:lnTo>
                  <a:lnTo>
                    <a:pt x="159748" y="0"/>
                  </a:lnTo>
                  <a:lnTo>
                    <a:pt x="213304" y="196"/>
                  </a:lnTo>
                  <a:lnTo>
                    <a:pt x="267123" y="5118"/>
                  </a:lnTo>
                  <a:lnTo>
                    <a:pt x="321269" y="15944"/>
                  </a:lnTo>
                  <a:lnTo>
                    <a:pt x="369011" y="30242"/>
                  </a:lnTo>
                  <a:lnTo>
                    <a:pt x="418377" y="48561"/>
                  </a:lnTo>
                  <a:lnTo>
                    <a:pt x="468295" y="70489"/>
                  </a:lnTo>
                  <a:lnTo>
                    <a:pt x="517689" y="95612"/>
                  </a:lnTo>
                  <a:lnTo>
                    <a:pt x="565486" y="123517"/>
                  </a:lnTo>
                  <a:lnTo>
                    <a:pt x="610610" y="153792"/>
                  </a:lnTo>
                  <a:lnTo>
                    <a:pt x="651987" y="186022"/>
                  </a:lnTo>
                  <a:lnTo>
                    <a:pt x="689894" y="222330"/>
                  </a:lnTo>
                  <a:lnTo>
                    <a:pt x="725377" y="263789"/>
                  </a:lnTo>
                  <a:lnTo>
                    <a:pt x="758517" y="308416"/>
                  </a:lnTo>
                  <a:lnTo>
                    <a:pt x="789399" y="354227"/>
                  </a:lnTo>
                  <a:lnTo>
                    <a:pt x="818105" y="399240"/>
                  </a:lnTo>
                  <a:lnTo>
                    <a:pt x="844716" y="441470"/>
                  </a:lnTo>
                  <a:lnTo>
                    <a:pt x="869317" y="478934"/>
                  </a:lnTo>
                  <a:lnTo>
                    <a:pt x="906080" y="530386"/>
                  </a:lnTo>
                  <a:lnTo>
                    <a:pt x="935461" y="571651"/>
                  </a:lnTo>
                  <a:lnTo>
                    <a:pt x="960116" y="613801"/>
                  </a:lnTo>
                  <a:lnTo>
                    <a:pt x="982705" y="667910"/>
                  </a:lnTo>
                  <a:lnTo>
                    <a:pt x="997229" y="715986"/>
                  </a:lnTo>
                  <a:lnTo>
                    <a:pt x="1010703" y="772197"/>
                  </a:lnTo>
                  <a:lnTo>
                    <a:pt x="1022864" y="832084"/>
                  </a:lnTo>
                  <a:lnTo>
                    <a:pt x="1033451" y="891182"/>
                  </a:lnTo>
                  <a:lnTo>
                    <a:pt x="1042200" y="945031"/>
                  </a:lnTo>
                  <a:lnTo>
                    <a:pt x="1048849" y="989169"/>
                  </a:lnTo>
                  <a:lnTo>
                    <a:pt x="1053500" y="1041728"/>
                  </a:lnTo>
                  <a:lnTo>
                    <a:pt x="1052983" y="1083657"/>
                  </a:lnTo>
                  <a:lnTo>
                    <a:pt x="1050399" y="1111413"/>
                  </a:lnTo>
                  <a:lnTo>
                    <a:pt x="1048849" y="1121452"/>
                  </a:lnTo>
                </a:path>
              </a:pathLst>
            </a:custGeom>
            <a:ln w="1663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945609" y="4495711"/>
            <a:ext cx="176972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2</a:t>
            </a:r>
            <a:endParaRPr lang="en-US" sz="1150" dirty="0">
              <a:cs typeface="Calibri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1121362" y="5762481"/>
            <a:ext cx="2084705" cy="77470"/>
            <a:chOff x="1121362" y="5762481"/>
            <a:chExt cx="2084705" cy="77470"/>
          </a:xfrm>
        </p:grpSpPr>
        <p:sp>
          <p:nvSpPr>
            <p:cNvPr id="219" name="object 219"/>
            <p:cNvSpPr/>
            <p:nvPr/>
          </p:nvSpPr>
          <p:spPr>
            <a:xfrm>
              <a:off x="1127712" y="5801084"/>
              <a:ext cx="2061845" cy="0"/>
            </a:xfrm>
            <a:custGeom>
              <a:avLst/>
              <a:gdLst/>
              <a:ahLst/>
              <a:cxnLst/>
              <a:rect l="l" t="t" r="r" b="b"/>
              <a:pathLst>
                <a:path w="2061845">
                  <a:moveTo>
                    <a:pt x="0" y="0"/>
                  </a:moveTo>
                  <a:lnTo>
                    <a:pt x="2061358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129679" y="5762481"/>
              <a:ext cx="75896" cy="772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2545887" y="5800510"/>
            <a:ext cx="60007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1</a:t>
            </a:r>
            <a:endParaRPr lang="en-US" sz="1150" dirty="0">
              <a:cs typeface="Calibri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1123298" y="4319515"/>
            <a:ext cx="1851025" cy="1529080"/>
            <a:chOff x="1123298" y="4319515"/>
            <a:chExt cx="1851025" cy="1529080"/>
          </a:xfrm>
        </p:grpSpPr>
        <p:sp>
          <p:nvSpPr>
            <p:cNvPr id="223" name="object 223"/>
            <p:cNvSpPr/>
            <p:nvPr/>
          </p:nvSpPr>
          <p:spPr>
            <a:xfrm>
              <a:off x="2625199" y="4750364"/>
              <a:ext cx="236663" cy="230595"/>
            </a:xfrm>
            <a:prstGeom prst="rect">
              <a:avLst/>
            </a:prstGeom>
            <a:blipFill>
              <a:blip r:embed="rId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2656340" y="4765815"/>
              <a:ext cx="174117" cy="169611"/>
            </a:xfrm>
            <a:prstGeom prst="rect">
              <a:avLst/>
            </a:prstGeom>
            <a:blipFill>
              <a:blip r:embed="rId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2394604" y="4908139"/>
              <a:ext cx="233629" cy="230595"/>
            </a:xfrm>
            <a:prstGeom prst="rect">
              <a:avLst/>
            </a:prstGeom>
            <a:blipFill>
              <a:blip r:embed="rId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2427275" y="4927079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2427284" y="492670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2540243" y="5096256"/>
              <a:ext cx="236663" cy="230595"/>
            </a:xfrm>
            <a:prstGeom prst="rect">
              <a:avLst/>
            </a:prstGeom>
            <a:blipFill>
              <a:blip r:embed="rId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574988" y="5115039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574997" y="5114545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29"/>
                  </a:lnTo>
                  <a:lnTo>
                    <a:pt x="110083" y="107829"/>
                  </a:lnTo>
                  <a:lnTo>
                    <a:pt x="110083" y="163373"/>
                  </a:lnTo>
                  <a:lnTo>
                    <a:pt x="57796" y="163373"/>
                  </a:lnTo>
                  <a:lnTo>
                    <a:pt x="57796" y="107829"/>
                  </a:lnTo>
                  <a:lnTo>
                    <a:pt x="0" y="107829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224692" y="5047710"/>
              <a:ext cx="233629" cy="230595"/>
            </a:xfrm>
            <a:prstGeom prst="rect">
              <a:avLst/>
            </a:prstGeom>
            <a:blipFill>
              <a:blip r:embed="rId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256764" y="506677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256767" y="5066612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1"/>
                  </a:lnTo>
                  <a:lnTo>
                    <a:pt x="110082" y="107831"/>
                  </a:lnTo>
                  <a:lnTo>
                    <a:pt x="110082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336955" y="5263134"/>
              <a:ext cx="236663" cy="230595"/>
            </a:xfrm>
            <a:prstGeom prst="rect">
              <a:avLst/>
            </a:prstGeom>
            <a:blipFill>
              <a:blip r:embed="rId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370975" y="528140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2370985" y="528135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79" y="55544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2579687" y="5360227"/>
              <a:ext cx="233629" cy="230595"/>
            </a:xfrm>
            <a:prstGeom prst="rect">
              <a:avLst/>
            </a:prstGeom>
            <a:blipFill>
              <a:blip r:embed="rId1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2611983" y="537792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2611990" y="537775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2688917" y="5593856"/>
              <a:ext cx="236663" cy="230595"/>
            </a:xfrm>
            <a:prstGeom prst="rect">
              <a:avLst/>
            </a:prstGeom>
            <a:blipFill>
              <a:blip r:embed="rId1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2720446" y="5609766"/>
              <a:ext cx="174117" cy="169611"/>
            </a:xfrm>
            <a:prstGeom prst="rect">
              <a:avLst/>
            </a:prstGeom>
            <a:blipFill>
              <a:blip r:embed="rId1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2740497" y="5247963"/>
              <a:ext cx="233629" cy="230595"/>
            </a:xfrm>
            <a:prstGeom prst="rect">
              <a:avLst/>
            </a:prstGeom>
            <a:blipFill>
              <a:blip r:embed="rId1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2773667" y="5266169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2773677" y="5265665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387269" y="4720022"/>
              <a:ext cx="233629" cy="230595"/>
            </a:xfrm>
            <a:prstGeom prst="rect">
              <a:avLst/>
            </a:prstGeom>
            <a:blipFill>
              <a:blip r:embed="rId1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417014" y="4734306"/>
              <a:ext cx="174117" cy="169611"/>
            </a:xfrm>
            <a:prstGeom prst="rect">
              <a:avLst/>
            </a:prstGeom>
            <a:blipFill>
              <a:blip r:embed="rId1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526839" y="4528871"/>
              <a:ext cx="236663" cy="230595"/>
            </a:xfrm>
            <a:prstGeom prst="rect">
              <a:avLst/>
            </a:prstGeom>
            <a:blipFill>
              <a:blip r:embed="rId1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558657" y="4543507"/>
              <a:ext cx="174117" cy="169611"/>
            </a:xfrm>
            <a:prstGeom prst="rect">
              <a:avLst/>
            </a:prstGeom>
            <a:blipFill>
              <a:blip r:embed="rId1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754400" y="4440881"/>
              <a:ext cx="233629" cy="230595"/>
            </a:xfrm>
            <a:prstGeom prst="rect">
              <a:avLst/>
            </a:prstGeom>
            <a:blipFill>
              <a:blip r:embed="rId1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788172" y="4458449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788185" y="4458164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2" y="107830"/>
                  </a:lnTo>
                  <a:lnTo>
                    <a:pt x="110082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2072985" y="4440881"/>
              <a:ext cx="233629" cy="230595"/>
            </a:xfrm>
            <a:prstGeom prst="rect">
              <a:avLst/>
            </a:prstGeom>
            <a:blipFill>
              <a:blip r:embed="rId1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2106701" y="445844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2106703" y="445857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930380" y="4319515"/>
              <a:ext cx="233629" cy="230595"/>
            </a:xfrm>
            <a:prstGeom prst="rect">
              <a:avLst/>
            </a:prstGeom>
            <a:blipFill>
              <a:blip r:embed="rId1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962378" y="433652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962380" y="433679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7" y="55543"/>
                  </a:lnTo>
                  <a:lnTo>
                    <a:pt x="57797" y="0"/>
                  </a:lnTo>
                  <a:lnTo>
                    <a:pt x="110084" y="0"/>
                  </a:lnTo>
                  <a:lnTo>
                    <a:pt x="110084" y="55543"/>
                  </a:lnTo>
                  <a:lnTo>
                    <a:pt x="167881" y="55543"/>
                  </a:lnTo>
                  <a:lnTo>
                    <a:pt x="167881" y="107830"/>
                  </a:lnTo>
                  <a:lnTo>
                    <a:pt x="110084" y="107830"/>
                  </a:lnTo>
                  <a:lnTo>
                    <a:pt x="110084" y="163374"/>
                  </a:lnTo>
                  <a:lnTo>
                    <a:pt x="57797" y="163374"/>
                  </a:lnTo>
                  <a:lnTo>
                    <a:pt x="57797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2209522" y="4319515"/>
              <a:ext cx="233629" cy="230595"/>
            </a:xfrm>
            <a:prstGeom prst="rect">
              <a:avLst/>
            </a:prstGeom>
            <a:blipFill>
              <a:blip r:embed="rId1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2241867" y="433652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2241874" y="433679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2" y="107830"/>
                  </a:lnTo>
                  <a:lnTo>
                    <a:pt x="110082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760468" y="4638100"/>
              <a:ext cx="236663" cy="227560"/>
            </a:xfrm>
            <a:prstGeom prst="rect">
              <a:avLst/>
            </a:prstGeom>
            <a:blipFill>
              <a:blip r:embed="rId1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791159" y="4652143"/>
              <a:ext cx="174117" cy="169611"/>
            </a:xfrm>
            <a:prstGeom prst="rect">
              <a:avLst/>
            </a:prstGeom>
            <a:blipFill>
              <a:blip r:embed="rId1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2039610" y="4638100"/>
              <a:ext cx="236663" cy="227560"/>
            </a:xfrm>
            <a:prstGeom prst="rect">
              <a:avLst/>
            </a:prstGeom>
            <a:blipFill>
              <a:blip r:embed="rId1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2070654" y="4652143"/>
              <a:ext cx="174117" cy="169611"/>
            </a:xfrm>
            <a:prstGeom prst="rect">
              <a:avLst/>
            </a:prstGeom>
            <a:blipFill>
              <a:blip r:embed="rId1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308381" y="4495496"/>
              <a:ext cx="233629" cy="230595"/>
            </a:xfrm>
            <a:prstGeom prst="rect">
              <a:avLst/>
            </a:prstGeom>
            <a:blipFill>
              <a:blip r:embed="rId1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337821" y="4511998"/>
              <a:ext cx="174117" cy="169611"/>
            </a:xfrm>
            <a:prstGeom prst="rect">
              <a:avLst/>
            </a:prstGeom>
            <a:blipFill>
              <a:blip r:embed="rId1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190048" y="4698783"/>
              <a:ext cx="233629" cy="230595"/>
            </a:xfrm>
            <a:prstGeom prst="rect">
              <a:avLst/>
            </a:prstGeom>
            <a:blipFill>
              <a:blip r:embed="rId1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220643" y="4715161"/>
              <a:ext cx="174116" cy="169611"/>
            </a:xfrm>
            <a:prstGeom prst="rect">
              <a:avLst/>
            </a:prstGeom>
            <a:blipFill>
              <a:blip r:embed="rId1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2321785" y="4680578"/>
              <a:ext cx="236663" cy="118331"/>
            </a:xfrm>
            <a:prstGeom prst="rect">
              <a:avLst/>
            </a:prstGeom>
            <a:blipFill>
              <a:blip r:embed="rId1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2356095" y="469769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2356094" y="469769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2066917" y="4877798"/>
              <a:ext cx="236663" cy="118331"/>
            </a:xfrm>
            <a:prstGeom prst="rect">
              <a:avLst/>
            </a:prstGeom>
            <a:blipFill>
              <a:blip r:embed="rId1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2101523" y="489557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2101523" y="489557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1535941" y="5014334"/>
              <a:ext cx="233629" cy="121365"/>
            </a:xfrm>
            <a:prstGeom prst="rect">
              <a:avLst/>
            </a:prstGeom>
            <a:blipFill>
              <a:blip r:embed="rId1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1569379" y="503340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1569379" y="503340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1642137" y="4886900"/>
              <a:ext cx="233629" cy="118331"/>
            </a:xfrm>
            <a:prstGeom prst="rect">
              <a:avLst/>
            </a:prstGeom>
            <a:blipFill>
              <a:blip r:embed="rId1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1675115" y="490390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1675115" y="490390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1350859" y="5153905"/>
              <a:ext cx="233629" cy="121365"/>
            </a:xfrm>
            <a:prstGeom prst="rect">
              <a:avLst/>
            </a:prstGeom>
            <a:blipFill>
              <a:blip r:embed="rId1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1384393" y="517362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1384392" y="517362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1678547" y="5163008"/>
              <a:ext cx="236663" cy="118331"/>
            </a:xfrm>
            <a:prstGeom prst="rect">
              <a:avLst/>
            </a:prstGeom>
            <a:blipFill>
              <a:blip r:embed="rId1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1712838" y="518049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1712839" y="518049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1884868" y="4977925"/>
              <a:ext cx="233629" cy="118331"/>
            </a:xfrm>
            <a:prstGeom prst="rect">
              <a:avLst/>
            </a:prstGeom>
            <a:blipFill>
              <a:blip r:embed="rId1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1918193" y="499536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1918192" y="499536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1927346" y="5214588"/>
              <a:ext cx="233629" cy="118331"/>
            </a:xfrm>
            <a:prstGeom prst="rect">
              <a:avLst/>
            </a:prstGeom>
            <a:blipFill>
              <a:blip r:embed="rId1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1959553" y="523309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1959553" y="523309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2397639" y="5645436"/>
              <a:ext cx="236663" cy="118331"/>
            </a:xfrm>
            <a:prstGeom prst="rect">
              <a:avLst/>
            </a:prstGeom>
            <a:blipFill>
              <a:blip r:embed="rId1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2432464" y="566253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2432464" y="566253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1939483" y="5439114"/>
              <a:ext cx="233629" cy="118331"/>
            </a:xfrm>
            <a:prstGeom prst="rect">
              <a:avLst/>
            </a:prstGeom>
            <a:blipFill>
              <a:blip r:embed="rId1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1972873" y="545673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1972873" y="545673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1578419" y="5345056"/>
              <a:ext cx="236663" cy="121365"/>
            </a:xfrm>
            <a:prstGeom prst="rect">
              <a:avLst/>
            </a:prstGeom>
            <a:blipFill>
              <a:blip r:embed="rId1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1612832" y="536368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1612832" y="536368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1711922" y="5527105"/>
              <a:ext cx="233629" cy="118331"/>
            </a:xfrm>
            <a:prstGeom prst="rect">
              <a:avLst/>
            </a:prstGeom>
            <a:blipFill>
              <a:blip r:embed="rId1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1744434" y="554423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1744434" y="554423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1957687" y="5651505"/>
              <a:ext cx="236663" cy="118331"/>
            </a:xfrm>
            <a:prstGeom prst="rect">
              <a:avLst/>
            </a:prstGeom>
            <a:blipFill>
              <a:blip r:embed="rId1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1992482" y="566912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1992481" y="566912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1190048" y="4996130"/>
              <a:ext cx="233629" cy="121365"/>
            </a:xfrm>
            <a:prstGeom prst="rect">
              <a:avLst/>
            </a:prstGeom>
            <a:blipFill>
              <a:blip r:embed="rId1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223763" y="501597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223762" y="501597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190048" y="5266168"/>
              <a:ext cx="233629" cy="121365"/>
            </a:xfrm>
            <a:prstGeom prst="rect">
              <a:avLst/>
            </a:prstGeom>
            <a:blipFill>
              <a:blip r:embed="rId1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223763" y="528569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223762" y="528569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1271971" y="5439114"/>
              <a:ext cx="236663" cy="118331"/>
            </a:xfrm>
            <a:prstGeom prst="rect">
              <a:avLst/>
            </a:prstGeom>
            <a:blipFill>
              <a:blip r:embed="rId1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1305914" y="545723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1305913" y="545723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1271971" y="5627232"/>
              <a:ext cx="236663" cy="118331"/>
            </a:xfrm>
            <a:prstGeom prst="rect">
              <a:avLst/>
            </a:prstGeom>
            <a:blipFill>
              <a:blip r:embed="rId1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1305914" y="564484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1305913" y="564484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1172908" y="4473293"/>
              <a:ext cx="0" cy="1374775"/>
            </a:xfrm>
            <a:custGeom>
              <a:avLst/>
              <a:gdLst/>
              <a:ahLst/>
              <a:cxnLst/>
              <a:rect l="l" t="t" r="r" b="b"/>
              <a:pathLst>
                <a:path h="1374775">
                  <a:moveTo>
                    <a:pt x="0" y="1374725"/>
                  </a:moveTo>
                  <a:lnTo>
                    <a:pt x="0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1134306" y="4456789"/>
              <a:ext cx="77205" cy="7589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1123298" y="4507632"/>
              <a:ext cx="1644506" cy="1271307"/>
            </a:xfrm>
            <a:prstGeom prst="rect">
              <a:avLst/>
            </a:prstGeom>
            <a:blipFill>
              <a:blip r:embed="rId1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1154195" y="4534442"/>
              <a:ext cx="1574165" cy="1202690"/>
            </a:xfrm>
            <a:custGeom>
              <a:avLst/>
              <a:gdLst/>
              <a:ahLst/>
              <a:cxnLst/>
              <a:rect l="l" t="t" r="r" b="b"/>
              <a:pathLst>
                <a:path w="1574164" h="1202689">
                  <a:moveTo>
                    <a:pt x="0" y="419067"/>
                  </a:moveTo>
                  <a:lnTo>
                    <a:pt x="61413" y="427494"/>
                  </a:lnTo>
                  <a:lnTo>
                    <a:pt x="121939" y="435328"/>
                  </a:lnTo>
                  <a:lnTo>
                    <a:pt x="180688" y="441976"/>
                  </a:lnTo>
                  <a:lnTo>
                    <a:pt x="236775" y="446845"/>
                  </a:lnTo>
                  <a:lnTo>
                    <a:pt x="289309" y="449341"/>
                  </a:lnTo>
                  <a:lnTo>
                    <a:pt x="337404" y="448873"/>
                  </a:lnTo>
                  <a:lnTo>
                    <a:pt x="380171" y="444846"/>
                  </a:lnTo>
                  <a:lnTo>
                    <a:pt x="451341" y="414524"/>
                  </a:lnTo>
                  <a:lnTo>
                    <a:pt x="471095" y="380277"/>
                  </a:lnTo>
                  <a:lnTo>
                    <a:pt x="482429" y="340408"/>
                  </a:lnTo>
                  <a:lnTo>
                    <a:pt x="491790" y="301394"/>
                  </a:lnTo>
                  <a:lnTo>
                    <a:pt x="505624" y="269715"/>
                  </a:lnTo>
                  <a:lnTo>
                    <a:pt x="530376" y="251848"/>
                  </a:lnTo>
                  <a:lnTo>
                    <a:pt x="566616" y="251094"/>
                  </a:lnTo>
                  <a:lnTo>
                    <a:pt x="609301" y="262930"/>
                  </a:lnTo>
                  <a:lnTo>
                    <a:pt x="656459" y="282101"/>
                  </a:lnTo>
                  <a:lnTo>
                    <a:pt x="706116" y="303350"/>
                  </a:lnTo>
                  <a:lnTo>
                    <a:pt x="756299" y="321420"/>
                  </a:lnTo>
                  <a:lnTo>
                    <a:pt x="805036" y="331057"/>
                  </a:lnTo>
                  <a:lnTo>
                    <a:pt x="854298" y="334051"/>
                  </a:lnTo>
                  <a:lnTo>
                    <a:pt x="906059" y="334968"/>
                  </a:lnTo>
                  <a:lnTo>
                    <a:pt x="958347" y="332707"/>
                  </a:lnTo>
                  <a:lnTo>
                    <a:pt x="1009188" y="326167"/>
                  </a:lnTo>
                  <a:lnTo>
                    <a:pt x="1056609" y="314250"/>
                  </a:lnTo>
                  <a:lnTo>
                    <a:pt x="1098636" y="295853"/>
                  </a:lnTo>
                  <a:lnTo>
                    <a:pt x="1132859" y="266985"/>
                  </a:lnTo>
                  <a:lnTo>
                    <a:pt x="1160374" y="227726"/>
                  </a:lnTo>
                  <a:lnTo>
                    <a:pt x="1184468" y="183090"/>
                  </a:lnTo>
                  <a:lnTo>
                    <a:pt x="1208430" y="138086"/>
                  </a:lnTo>
                  <a:lnTo>
                    <a:pt x="1235550" y="97728"/>
                  </a:lnTo>
                  <a:lnTo>
                    <a:pt x="1269115" y="67026"/>
                  </a:lnTo>
                  <a:lnTo>
                    <a:pt x="1313401" y="44331"/>
                  </a:lnTo>
                  <a:lnTo>
                    <a:pt x="1366632" y="25303"/>
                  </a:lnTo>
                  <a:lnTo>
                    <a:pt x="1423019" y="10919"/>
                  </a:lnTo>
                  <a:lnTo>
                    <a:pt x="1476776" y="2159"/>
                  </a:lnTo>
                  <a:lnTo>
                    <a:pt x="1522114" y="0"/>
                  </a:lnTo>
                  <a:lnTo>
                    <a:pt x="1553246" y="5419"/>
                  </a:lnTo>
                  <a:lnTo>
                    <a:pt x="1573594" y="33335"/>
                  </a:lnTo>
                  <a:lnTo>
                    <a:pt x="1572780" y="80228"/>
                  </a:lnTo>
                  <a:lnTo>
                    <a:pt x="1557463" y="133721"/>
                  </a:lnTo>
                  <a:lnTo>
                    <a:pt x="1534304" y="181439"/>
                  </a:lnTo>
                  <a:lnTo>
                    <a:pt x="1484372" y="238118"/>
                  </a:lnTo>
                  <a:lnTo>
                    <a:pt x="1449746" y="264873"/>
                  </a:lnTo>
                  <a:lnTo>
                    <a:pt x="1406861" y="294796"/>
                  </a:lnTo>
                  <a:lnTo>
                    <a:pt x="1354354" y="331057"/>
                  </a:lnTo>
                  <a:lnTo>
                    <a:pt x="1289372" y="363307"/>
                  </a:lnTo>
                  <a:lnTo>
                    <a:pt x="1247361" y="378981"/>
                  </a:lnTo>
                  <a:lnTo>
                    <a:pt x="1201765" y="394946"/>
                  </a:lnTo>
                  <a:lnTo>
                    <a:pt x="1154657" y="411644"/>
                  </a:lnTo>
                  <a:lnTo>
                    <a:pt x="1108108" y="429518"/>
                  </a:lnTo>
                  <a:lnTo>
                    <a:pt x="1064189" y="449012"/>
                  </a:lnTo>
                  <a:lnTo>
                    <a:pt x="1024973" y="470569"/>
                  </a:lnTo>
                  <a:lnTo>
                    <a:pt x="992532" y="494632"/>
                  </a:lnTo>
                  <a:lnTo>
                    <a:pt x="956259" y="552047"/>
                  </a:lnTo>
                  <a:lnTo>
                    <a:pt x="956572" y="586286"/>
                  </a:lnTo>
                  <a:lnTo>
                    <a:pt x="1059495" y="743811"/>
                  </a:lnTo>
                  <a:lnTo>
                    <a:pt x="1256685" y="948778"/>
                  </a:lnTo>
                  <a:lnTo>
                    <a:pt x="1448251" y="1126517"/>
                  </a:lnTo>
                  <a:lnTo>
                    <a:pt x="1534304" y="1202357"/>
                  </a:lnTo>
                </a:path>
              </a:pathLst>
            </a:custGeom>
            <a:ln w="16631">
              <a:solidFill>
                <a:srgbClr val="617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4" name="object 324"/>
          <p:cNvSpPr txBox="1"/>
          <p:nvPr/>
        </p:nvSpPr>
        <p:spPr>
          <a:xfrm>
            <a:off x="3802179" y="4276777"/>
            <a:ext cx="176972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2</a:t>
            </a:r>
            <a:endParaRPr lang="en-US" sz="1150" dirty="0">
              <a:cs typeface="Calibri"/>
            </a:endParaRPr>
          </a:p>
        </p:txBody>
      </p:sp>
      <p:grpSp>
        <p:nvGrpSpPr>
          <p:cNvPr id="325" name="object 325"/>
          <p:cNvGrpSpPr/>
          <p:nvPr/>
        </p:nvGrpSpPr>
        <p:grpSpPr>
          <a:xfrm>
            <a:off x="3978325" y="5575481"/>
            <a:ext cx="2084705" cy="77470"/>
            <a:chOff x="3978325" y="5575481"/>
            <a:chExt cx="2084705" cy="77470"/>
          </a:xfrm>
        </p:grpSpPr>
        <p:sp>
          <p:nvSpPr>
            <p:cNvPr id="326" name="object 326"/>
            <p:cNvSpPr/>
            <p:nvPr/>
          </p:nvSpPr>
          <p:spPr>
            <a:xfrm>
              <a:off x="3984675" y="5614084"/>
              <a:ext cx="2061845" cy="0"/>
            </a:xfrm>
            <a:custGeom>
              <a:avLst/>
              <a:gdLst/>
              <a:ahLst/>
              <a:cxnLst/>
              <a:rect l="l" t="t" r="r" b="b"/>
              <a:pathLst>
                <a:path w="2061845">
                  <a:moveTo>
                    <a:pt x="0" y="0"/>
                  </a:moveTo>
                  <a:lnTo>
                    <a:pt x="2061358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5986642" y="5575481"/>
              <a:ext cx="75896" cy="772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8" name="object 328"/>
          <p:cNvSpPr txBox="1"/>
          <p:nvPr/>
        </p:nvSpPr>
        <p:spPr>
          <a:xfrm>
            <a:off x="5445105" y="5613556"/>
            <a:ext cx="60007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1</a:t>
            </a:r>
            <a:endParaRPr lang="en-US" sz="1150" dirty="0">
              <a:cs typeface="Calibri"/>
            </a:endParaRPr>
          </a:p>
        </p:txBody>
      </p:sp>
      <p:grpSp>
        <p:nvGrpSpPr>
          <p:cNvPr id="329" name="object 329"/>
          <p:cNvGrpSpPr/>
          <p:nvPr/>
        </p:nvGrpSpPr>
        <p:grpSpPr>
          <a:xfrm>
            <a:off x="3990690" y="4269788"/>
            <a:ext cx="2212975" cy="1391285"/>
            <a:chOff x="3990690" y="4269788"/>
            <a:chExt cx="2212975" cy="1391285"/>
          </a:xfrm>
        </p:grpSpPr>
        <p:sp>
          <p:nvSpPr>
            <p:cNvPr id="330" name="object 330"/>
            <p:cNvSpPr/>
            <p:nvPr/>
          </p:nvSpPr>
          <p:spPr>
            <a:xfrm>
              <a:off x="5463041" y="4894053"/>
              <a:ext cx="236663" cy="227560"/>
            </a:xfrm>
            <a:prstGeom prst="rect">
              <a:avLst/>
            </a:prstGeom>
            <a:blipFill>
              <a:blip r:embed="rId1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497754" y="491054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68" y="55880"/>
                  </a:moveTo>
                  <a:lnTo>
                    <a:pt x="110070" y="55880"/>
                  </a:lnTo>
                  <a:lnTo>
                    <a:pt x="110070" y="0"/>
                  </a:lnTo>
                  <a:lnTo>
                    <a:pt x="57785" y="0"/>
                  </a:lnTo>
                  <a:lnTo>
                    <a:pt x="57785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85" y="107950"/>
                  </a:lnTo>
                  <a:lnTo>
                    <a:pt x="57785" y="163830"/>
                  </a:lnTo>
                  <a:lnTo>
                    <a:pt x="110070" y="163830"/>
                  </a:lnTo>
                  <a:lnTo>
                    <a:pt x="110070" y="107950"/>
                  </a:lnTo>
                  <a:lnTo>
                    <a:pt x="167868" y="107950"/>
                  </a:lnTo>
                  <a:lnTo>
                    <a:pt x="167868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497753" y="491097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5250651" y="4839439"/>
              <a:ext cx="233629" cy="230595"/>
            </a:xfrm>
            <a:prstGeom prst="rect">
              <a:avLst/>
            </a:prstGeom>
            <a:blipFill>
              <a:blip r:embed="rId1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5283848" y="485847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5283854" y="485856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5399324" y="5027556"/>
              <a:ext cx="233629" cy="230595"/>
            </a:xfrm>
            <a:prstGeom prst="rect">
              <a:avLst/>
            </a:prstGeom>
            <a:blipFill>
              <a:blip r:embed="rId1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5431561" y="504643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5431567" y="504639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5080739" y="4979010"/>
              <a:ext cx="233629" cy="230595"/>
            </a:xfrm>
            <a:prstGeom prst="rect">
              <a:avLst/>
            </a:prstGeom>
            <a:blipFill>
              <a:blip r:embed="rId1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5113325" y="499817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96" y="55880"/>
                  </a:lnTo>
                  <a:lnTo>
                    <a:pt x="110096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96" y="163830"/>
                  </a:lnTo>
                  <a:lnTo>
                    <a:pt x="110096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5113337" y="499846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29"/>
                  </a:lnTo>
                  <a:lnTo>
                    <a:pt x="110083" y="107829"/>
                  </a:lnTo>
                  <a:lnTo>
                    <a:pt x="110083" y="163373"/>
                  </a:lnTo>
                  <a:lnTo>
                    <a:pt x="57796" y="163373"/>
                  </a:lnTo>
                  <a:lnTo>
                    <a:pt x="57796" y="107829"/>
                  </a:lnTo>
                  <a:lnTo>
                    <a:pt x="0" y="107829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5193003" y="5194434"/>
              <a:ext cx="236663" cy="230595"/>
            </a:xfrm>
            <a:prstGeom prst="rect">
              <a:avLst/>
            </a:prstGeom>
            <a:blipFill>
              <a:blip r:embed="rId1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5227549" y="521280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5227556" y="521320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5435734" y="5291526"/>
              <a:ext cx="233629" cy="230595"/>
            </a:xfrm>
            <a:prstGeom prst="rect">
              <a:avLst/>
            </a:prstGeom>
            <a:blipFill>
              <a:blip r:embed="rId1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5468556" y="530932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5468559" y="530960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29"/>
                  </a:lnTo>
                  <a:lnTo>
                    <a:pt x="110083" y="107829"/>
                  </a:lnTo>
                  <a:lnTo>
                    <a:pt x="110083" y="163373"/>
                  </a:lnTo>
                  <a:lnTo>
                    <a:pt x="57796" y="163373"/>
                  </a:lnTo>
                  <a:lnTo>
                    <a:pt x="57796" y="107829"/>
                  </a:lnTo>
                  <a:lnTo>
                    <a:pt x="0" y="107829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5663295" y="4939565"/>
              <a:ext cx="233629" cy="230595"/>
            </a:xfrm>
            <a:prstGeom prst="rect">
              <a:avLst/>
            </a:prstGeom>
            <a:blipFill>
              <a:blip r:embed="rId1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5693880" y="4955231"/>
              <a:ext cx="174117" cy="169611"/>
            </a:xfrm>
            <a:prstGeom prst="rect">
              <a:avLst/>
            </a:prstGeom>
            <a:blipFill>
              <a:blip r:embed="rId1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5745217" y="5334004"/>
              <a:ext cx="236663" cy="230595"/>
            </a:xfrm>
            <a:prstGeom prst="rect">
              <a:avLst/>
            </a:prstGeom>
            <a:blipFill>
              <a:blip r:embed="rId1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5779846" y="535123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5779857" y="535136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1"/>
                  </a:lnTo>
                  <a:lnTo>
                    <a:pt x="110083" y="107831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1"/>
                  </a:lnTo>
                  <a:lnTo>
                    <a:pt x="0" y="107831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5265822" y="5385585"/>
              <a:ext cx="236663" cy="230595"/>
            </a:xfrm>
            <a:prstGeom prst="rect">
              <a:avLst/>
            </a:prstGeom>
            <a:blipFill>
              <a:blip r:embed="rId1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5299964" y="540330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5299973" y="540347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5596543" y="5179263"/>
              <a:ext cx="233629" cy="230595"/>
            </a:xfrm>
            <a:prstGeom prst="rect">
              <a:avLst/>
            </a:prstGeom>
            <a:blipFill>
              <a:blip r:embed="rId1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5630240" y="519756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5630248" y="519751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7" y="55544"/>
                  </a:lnTo>
                  <a:lnTo>
                    <a:pt x="57797" y="0"/>
                  </a:lnTo>
                  <a:lnTo>
                    <a:pt x="110084" y="0"/>
                  </a:lnTo>
                  <a:lnTo>
                    <a:pt x="110084" y="55544"/>
                  </a:lnTo>
                  <a:lnTo>
                    <a:pt x="167881" y="55544"/>
                  </a:lnTo>
                  <a:lnTo>
                    <a:pt x="167881" y="107830"/>
                  </a:lnTo>
                  <a:lnTo>
                    <a:pt x="110084" y="107830"/>
                  </a:lnTo>
                  <a:lnTo>
                    <a:pt x="110084" y="163374"/>
                  </a:lnTo>
                  <a:lnTo>
                    <a:pt x="57797" y="163374"/>
                  </a:lnTo>
                  <a:lnTo>
                    <a:pt x="57797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225110" y="4742346"/>
              <a:ext cx="233629" cy="230595"/>
            </a:xfrm>
            <a:prstGeom prst="rect">
              <a:avLst/>
            </a:prstGeom>
            <a:blipFill>
              <a:blip r:embed="rId1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255310" y="4757546"/>
              <a:ext cx="174117" cy="169611"/>
            </a:xfrm>
            <a:prstGeom prst="rect">
              <a:avLst/>
            </a:prstGeom>
            <a:blipFill>
              <a:blip r:embed="rId1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367715" y="4551195"/>
              <a:ext cx="233629" cy="230595"/>
            </a:xfrm>
            <a:prstGeom prst="rect">
              <a:avLst/>
            </a:prstGeom>
            <a:blipFill>
              <a:blip r:embed="rId1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396952" y="4566748"/>
              <a:ext cx="174117" cy="169611"/>
            </a:xfrm>
            <a:prstGeom prst="rect">
              <a:avLst/>
            </a:prstGeom>
            <a:blipFill>
              <a:blip r:embed="rId1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592242" y="4463205"/>
              <a:ext cx="236663" cy="230595"/>
            </a:xfrm>
            <a:prstGeom prst="rect">
              <a:avLst/>
            </a:prstGeom>
            <a:blipFill>
              <a:blip r:embed="rId1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626470" y="448128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626480" y="448140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910827" y="4463205"/>
              <a:ext cx="236663" cy="230595"/>
            </a:xfrm>
            <a:prstGeom prst="rect">
              <a:avLst/>
            </a:prstGeom>
            <a:blipFill>
              <a:blip r:embed="rId1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944986" y="448128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944998" y="448181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2" y="107830"/>
                  </a:lnTo>
                  <a:lnTo>
                    <a:pt x="110082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768222" y="4341839"/>
              <a:ext cx="233629" cy="230595"/>
            </a:xfrm>
            <a:prstGeom prst="rect">
              <a:avLst/>
            </a:prstGeom>
            <a:blipFill>
              <a:blip r:embed="rId1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800663" y="4360633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6680"/>
                  </a:lnTo>
                  <a:lnTo>
                    <a:pt x="57797" y="10668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6680"/>
                  </a:lnTo>
                  <a:lnTo>
                    <a:pt x="167881" y="10668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800675" y="4360039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992749" y="4360044"/>
              <a:ext cx="233629" cy="230595"/>
            </a:xfrm>
            <a:prstGeom prst="rect">
              <a:avLst/>
            </a:prstGeom>
            <a:blipFill>
              <a:blip r:embed="rId1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5025339" y="437841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5025344" y="4378317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79" y="55544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598310" y="4660424"/>
              <a:ext cx="236663" cy="230595"/>
            </a:xfrm>
            <a:prstGeom prst="rect">
              <a:avLst/>
            </a:prstGeom>
            <a:blipFill>
              <a:blip r:embed="rId1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629454" y="4675384"/>
              <a:ext cx="174117" cy="169611"/>
            </a:xfrm>
            <a:prstGeom prst="rect">
              <a:avLst/>
            </a:prstGeom>
            <a:blipFill>
              <a:blip r:embed="rId1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877451" y="4660424"/>
              <a:ext cx="236663" cy="230595"/>
            </a:xfrm>
            <a:prstGeom prst="rect">
              <a:avLst/>
            </a:prstGeom>
            <a:blipFill>
              <a:blip r:embed="rId15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908949" y="4675384"/>
              <a:ext cx="174117" cy="169611"/>
            </a:xfrm>
            <a:prstGeom prst="rect">
              <a:avLst/>
            </a:prstGeom>
            <a:blipFill>
              <a:blip r:embed="rId16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146223" y="4520854"/>
              <a:ext cx="233629" cy="230595"/>
            </a:xfrm>
            <a:prstGeom prst="rect">
              <a:avLst/>
            </a:prstGeom>
            <a:blipFill>
              <a:blip r:embed="rId16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176117" y="4535239"/>
              <a:ext cx="174117" cy="169611"/>
            </a:xfrm>
            <a:prstGeom prst="rect">
              <a:avLst/>
            </a:prstGeom>
            <a:blipFill>
              <a:blip r:embed="rId16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027890" y="4724141"/>
              <a:ext cx="236663" cy="230595"/>
            </a:xfrm>
            <a:prstGeom prst="rect">
              <a:avLst/>
            </a:prstGeom>
            <a:blipFill>
              <a:blip r:embed="rId16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058939" y="4738401"/>
              <a:ext cx="174117" cy="169611"/>
            </a:xfrm>
            <a:prstGeom prst="rect">
              <a:avLst/>
            </a:prstGeom>
            <a:blipFill>
              <a:blip r:embed="rId16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5159627" y="4702903"/>
              <a:ext cx="236663" cy="118331"/>
            </a:xfrm>
            <a:prstGeom prst="rect">
              <a:avLst/>
            </a:prstGeom>
            <a:blipFill>
              <a:blip r:embed="rId16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5194389" y="472093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5194389" y="472093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677198" y="4982043"/>
              <a:ext cx="236663" cy="121365"/>
            </a:xfrm>
            <a:prstGeom prst="rect">
              <a:avLst/>
            </a:prstGeom>
            <a:blipFill>
              <a:blip r:embed="rId16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711378" y="500106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711378" y="500106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446603" y="5130717"/>
              <a:ext cx="236663" cy="118331"/>
            </a:xfrm>
            <a:prstGeom prst="rect">
              <a:avLst/>
            </a:prstGeom>
            <a:blipFill>
              <a:blip r:embed="rId16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480775" y="514803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480774" y="514803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252417" y="4991146"/>
              <a:ext cx="233629" cy="118331"/>
            </a:xfrm>
            <a:prstGeom prst="rect">
              <a:avLst/>
            </a:prstGeom>
            <a:blipFill>
              <a:blip r:embed="rId16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284971" y="500939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284971" y="500939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261519" y="5270287"/>
              <a:ext cx="236663" cy="118331"/>
            </a:xfrm>
            <a:prstGeom prst="rect">
              <a:avLst/>
            </a:prstGeom>
            <a:blipFill>
              <a:blip r:embed="rId16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295788" y="528824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295788" y="528824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592242" y="5276355"/>
              <a:ext cx="233629" cy="121365"/>
            </a:xfrm>
            <a:prstGeom prst="rect">
              <a:avLst/>
            </a:prstGeom>
            <a:blipFill>
              <a:blip r:embed="rId17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624234" y="529512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624233" y="529512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795529" y="5091273"/>
              <a:ext cx="236663" cy="121365"/>
            </a:xfrm>
            <a:prstGeom prst="rect">
              <a:avLst/>
            </a:prstGeom>
            <a:blipFill>
              <a:blip r:embed="rId17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829588" y="510999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829588" y="510999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838007" y="5327936"/>
              <a:ext cx="233629" cy="121365"/>
            </a:xfrm>
            <a:prstGeom prst="rect">
              <a:avLst/>
            </a:prstGeom>
            <a:blipFill>
              <a:blip r:embed="rId17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870948" y="534772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870948" y="534772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492115" y="5458404"/>
              <a:ext cx="233629" cy="121365"/>
            </a:xfrm>
            <a:prstGeom prst="rect">
              <a:avLst/>
            </a:prstGeom>
            <a:blipFill>
              <a:blip r:embed="rId17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524227" y="547831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524227" y="547831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100710" y="5112512"/>
              <a:ext cx="236663" cy="118331"/>
            </a:xfrm>
            <a:prstGeom prst="rect">
              <a:avLst/>
            </a:prstGeom>
            <a:blipFill>
              <a:blip r:embed="rId17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135158" y="513060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135157" y="513060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100710" y="5382550"/>
              <a:ext cx="236663" cy="118331"/>
            </a:xfrm>
            <a:prstGeom prst="rect">
              <a:avLst/>
            </a:prstGeom>
            <a:blipFill>
              <a:blip r:embed="rId17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135158" y="540032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135157" y="540032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029292" y="4286293"/>
              <a:ext cx="0" cy="1374775"/>
            </a:xfrm>
            <a:custGeom>
              <a:avLst/>
              <a:gdLst/>
              <a:ahLst/>
              <a:cxnLst/>
              <a:rect l="l" t="t" r="r" b="b"/>
              <a:pathLst>
                <a:path h="1374775">
                  <a:moveTo>
                    <a:pt x="0" y="1374725"/>
                  </a:moveTo>
                  <a:lnTo>
                    <a:pt x="0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990690" y="4269788"/>
              <a:ext cx="77205" cy="75895"/>
            </a:xfrm>
            <a:prstGeom prst="rect">
              <a:avLst/>
            </a:prstGeom>
            <a:blipFill>
              <a:blip r:embed="rId1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5511588" y="4490512"/>
              <a:ext cx="233629" cy="118331"/>
            </a:xfrm>
            <a:prstGeom prst="rect">
              <a:avLst/>
            </a:prstGeom>
            <a:blipFill>
              <a:blip r:embed="rId17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5544445" y="450762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5544444" y="450762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5420563" y="4369146"/>
              <a:ext cx="233629" cy="121365"/>
            </a:xfrm>
            <a:prstGeom prst="rect">
              <a:avLst/>
            </a:prstGeom>
            <a:blipFill>
              <a:blip r:embed="rId17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5452517" y="438867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5452516" y="438867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5748251" y="4378249"/>
              <a:ext cx="233629" cy="118331"/>
            </a:xfrm>
            <a:prstGeom prst="rect">
              <a:avLst/>
            </a:prstGeom>
            <a:blipFill>
              <a:blip r:embed="rId17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5780962" y="439555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5777844" y="4392436"/>
              <a:ext cx="273821" cy="170894"/>
            </a:xfrm>
            <a:prstGeom prst="rect">
              <a:avLst/>
            </a:prstGeom>
            <a:blipFill>
              <a:blip r:embed="rId18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5850001" y="446155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5850000" y="446155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5915129" y="4630083"/>
              <a:ext cx="236663" cy="118331"/>
            </a:xfrm>
            <a:prstGeom prst="rect">
              <a:avLst/>
            </a:prstGeom>
            <a:blipFill>
              <a:blip r:embed="rId18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5949765" y="464788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5949764" y="464788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5702739" y="4542092"/>
              <a:ext cx="233629" cy="118331"/>
            </a:xfrm>
            <a:prstGeom prst="rect">
              <a:avLst/>
            </a:prstGeom>
            <a:blipFill>
              <a:blip r:embed="rId18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5735781" y="456046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5735781" y="456046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5833207" y="4721106"/>
              <a:ext cx="236663" cy="121365"/>
            </a:xfrm>
            <a:prstGeom prst="rect">
              <a:avLst/>
            </a:prstGeom>
            <a:blipFill>
              <a:blip r:embed="rId18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5867384" y="474101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5867383" y="474101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5596543" y="4666492"/>
              <a:ext cx="233629" cy="121365"/>
            </a:xfrm>
            <a:prstGeom prst="rect">
              <a:avLst/>
            </a:prstGeom>
            <a:blipFill>
              <a:blip r:embed="rId18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5630248" y="468569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5630248" y="468569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5314369" y="4463205"/>
              <a:ext cx="233629" cy="121365"/>
            </a:xfrm>
            <a:prstGeom prst="rect">
              <a:avLst/>
            </a:prstGeom>
            <a:blipFill>
              <a:blip r:embed="rId18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5346712" y="448247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5346712" y="4482470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5396290" y="4636151"/>
              <a:ext cx="233629" cy="118331"/>
            </a:xfrm>
            <a:prstGeom prst="rect">
              <a:avLst/>
            </a:prstGeom>
            <a:blipFill>
              <a:blip r:embed="rId18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5428863" y="465401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5428863" y="465401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006651" y="4296327"/>
              <a:ext cx="2196720" cy="1344126"/>
            </a:xfrm>
            <a:prstGeom prst="rect">
              <a:avLst/>
            </a:prstGeom>
            <a:blipFill>
              <a:blip r:embed="rId18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047583" y="4319928"/>
              <a:ext cx="2116455" cy="1265555"/>
            </a:xfrm>
            <a:custGeom>
              <a:avLst/>
              <a:gdLst/>
              <a:ahLst/>
              <a:cxnLst/>
              <a:rect l="l" t="t" r="r" b="b"/>
              <a:pathLst>
                <a:path w="2116454" h="1265554">
                  <a:moveTo>
                    <a:pt x="933240" y="647706"/>
                  </a:moveTo>
                  <a:lnTo>
                    <a:pt x="896298" y="652643"/>
                  </a:lnTo>
                  <a:lnTo>
                    <a:pt x="852100" y="654572"/>
                  </a:lnTo>
                  <a:lnTo>
                    <a:pt x="802149" y="654112"/>
                  </a:lnTo>
                  <a:lnTo>
                    <a:pt x="747949" y="651880"/>
                  </a:lnTo>
                  <a:lnTo>
                    <a:pt x="691002" y="648495"/>
                  </a:lnTo>
                  <a:lnTo>
                    <a:pt x="632813" y="644575"/>
                  </a:lnTo>
                  <a:lnTo>
                    <a:pt x="574885" y="640737"/>
                  </a:lnTo>
                  <a:lnTo>
                    <a:pt x="518721" y="637599"/>
                  </a:lnTo>
                  <a:lnTo>
                    <a:pt x="465825" y="635779"/>
                  </a:lnTo>
                  <a:lnTo>
                    <a:pt x="417700" y="635896"/>
                  </a:lnTo>
                  <a:lnTo>
                    <a:pt x="375850" y="638567"/>
                  </a:lnTo>
                  <a:lnTo>
                    <a:pt x="319000" y="644215"/>
                  </a:lnTo>
                  <a:lnTo>
                    <a:pt x="268277" y="649438"/>
                  </a:lnTo>
                  <a:lnTo>
                    <a:pt x="223282" y="656232"/>
                  </a:lnTo>
                  <a:lnTo>
                    <a:pt x="183615" y="666596"/>
                  </a:lnTo>
                  <a:lnTo>
                    <a:pt x="148876" y="682529"/>
                  </a:lnTo>
                  <a:lnTo>
                    <a:pt x="118667" y="706028"/>
                  </a:lnTo>
                  <a:lnTo>
                    <a:pt x="92586" y="739093"/>
                  </a:lnTo>
                  <a:lnTo>
                    <a:pt x="56767" y="810886"/>
                  </a:lnTo>
                  <a:lnTo>
                    <a:pt x="39200" y="857064"/>
                  </a:lnTo>
                  <a:lnTo>
                    <a:pt x="23506" y="907318"/>
                  </a:lnTo>
                  <a:lnTo>
                    <a:pt x="10919" y="959564"/>
                  </a:lnTo>
                  <a:lnTo>
                    <a:pt x="2672" y="1011719"/>
                  </a:lnTo>
                  <a:lnTo>
                    <a:pt x="0" y="1061699"/>
                  </a:lnTo>
                  <a:lnTo>
                    <a:pt x="4134" y="1107420"/>
                  </a:lnTo>
                  <a:lnTo>
                    <a:pt x="16310" y="1146799"/>
                  </a:lnTo>
                  <a:lnTo>
                    <a:pt x="64652" y="1197869"/>
                  </a:lnTo>
                  <a:lnTo>
                    <a:pt x="100221" y="1214941"/>
                  </a:lnTo>
                  <a:lnTo>
                    <a:pt x="143056" y="1229156"/>
                  </a:lnTo>
                  <a:lnTo>
                    <a:pt x="191745" y="1240707"/>
                  </a:lnTo>
                  <a:lnTo>
                    <a:pt x="244875" y="1249782"/>
                  </a:lnTo>
                  <a:lnTo>
                    <a:pt x="301036" y="1256572"/>
                  </a:lnTo>
                  <a:lnTo>
                    <a:pt x="358814" y="1261269"/>
                  </a:lnTo>
                  <a:lnTo>
                    <a:pt x="416799" y="1264061"/>
                  </a:lnTo>
                  <a:lnTo>
                    <a:pt x="473579" y="1265140"/>
                  </a:lnTo>
                  <a:lnTo>
                    <a:pt x="527740" y="1264696"/>
                  </a:lnTo>
                  <a:lnTo>
                    <a:pt x="577873" y="1262919"/>
                  </a:lnTo>
                  <a:lnTo>
                    <a:pt x="622564" y="1259999"/>
                  </a:lnTo>
                  <a:lnTo>
                    <a:pt x="678179" y="1253506"/>
                  </a:lnTo>
                  <a:lnTo>
                    <a:pt x="733681" y="1243365"/>
                  </a:lnTo>
                  <a:lnTo>
                    <a:pt x="788055" y="1229876"/>
                  </a:lnTo>
                  <a:lnTo>
                    <a:pt x="840286" y="1213341"/>
                  </a:lnTo>
                  <a:lnTo>
                    <a:pt x="889358" y="1194061"/>
                  </a:lnTo>
                  <a:lnTo>
                    <a:pt x="934256" y="1172336"/>
                  </a:lnTo>
                  <a:lnTo>
                    <a:pt x="973965" y="1148467"/>
                  </a:lnTo>
                  <a:lnTo>
                    <a:pt x="1007469" y="1122756"/>
                  </a:lnTo>
                  <a:lnTo>
                    <a:pt x="1051725" y="1060733"/>
                  </a:lnTo>
                  <a:lnTo>
                    <a:pt x="1057597" y="1020394"/>
                  </a:lnTo>
                  <a:lnTo>
                    <a:pt x="1054688" y="976200"/>
                  </a:lnTo>
                  <a:lnTo>
                    <a:pt x="1046318" y="929863"/>
                  </a:lnTo>
                  <a:lnTo>
                    <a:pt x="1035806" y="883099"/>
                  </a:lnTo>
                  <a:lnTo>
                    <a:pt x="1026472" y="837619"/>
                  </a:lnTo>
                  <a:lnTo>
                    <a:pt x="1021636" y="795139"/>
                  </a:lnTo>
                  <a:lnTo>
                    <a:pt x="1024616" y="757370"/>
                  </a:lnTo>
                  <a:lnTo>
                    <a:pt x="1040625" y="701806"/>
                  </a:lnTo>
                  <a:lnTo>
                    <a:pt x="1062775" y="648802"/>
                  </a:lnTo>
                  <a:lnTo>
                    <a:pt x="1090626" y="601647"/>
                  </a:lnTo>
                  <a:lnTo>
                    <a:pt x="1123741" y="563630"/>
                  </a:lnTo>
                  <a:lnTo>
                    <a:pt x="1161680" y="538041"/>
                  </a:lnTo>
                  <a:lnTo>
                    <a:pt x="1194846" y="530171"/>
                  </a:lnTo>
                  <a:lnTo>
                    <a:pt x="1229027" y="533979"/>
                  </a:lnTo>
                  <a:lnTo>
                    <a:pt x="1266761" y="544895"/>
                  </a:lnTo>
                  <a:lnTo>
                    <a:pt x="1310588" y="558349"/>
                  </a:lnTo>
                  <a:lnTo>
                    <a:pt x="1363044" y="569772"/>
                  </a:lnTo>
                  <a:lnTo>
                    <a:pt x="1426668" y="574596"/>
                  </a:lnTo>
                  <a:lnTo>
                    <a:pt x="1465275" y="574894"/>
                  </a:lnTo>
                  <a:lnTo>
                    <a:pt x="1510133" y="575590"/>
                  </a:lnTo>
                  <a:lnTo>
                    <a:pt x="1559876" y="576380"/>
                  </a:lnTo>
                  <a:lnTo>
                    <a:pt x="1613142" y="576965"/>
                  </a:lnTo>
                  <a:lnTo>
                    <a:pt x="1668565" y="577042"/>
                  </a:lnTo>
                  <a:lnTo>
                    <a:pt x="1724781" y="576309"/>
                  </a:lnTo>
                  <a:lnTo>
                    <a:pt x="1780426" y="574466"/>
                  </a:lnTo>
                  <a:lnTo>
                    <a:pt x="1834135" y="571211"/>
                  </a:lnTo>
                  <a:lnTo>
                    <a:pt x="1884545" y="566242"/>
                  </a:lnTo>
                  <a:lnTo>
                    <a:pt x="1930291" y="559259"/>
                  </a:lnTo>
                  <a:lnTo>
                    <a:pt x="1970009" y="549959"/>
                  </a:lnTo>
                  <a:lnTo>
                    <a:pt x="2044985" y="510198"/>
                  </a:lnTo>
                  <a:lnTo>
                    <a:pt x="2076873" y="474017"/>
                  </a:lnTo>
                  <a:lnTo>
                    <a:pt x="2098798" y="431973"/>
                  </a:lnTo>
                  <a:lnTo>
                    <a:pt x="2111558" y="386546"/>
                  </a:lnTo>
                  <a:lnTo>
                    <a:pt x="2115954" y="340213"/>
                  </a:lnTo>
                  <a:lnTo>
                    <a:pt x="2112784" y="295452"/>
                  </a:lnTo>
                  <a:lnTo>
                    <a:pt x="2102847" y="254741"/>
                  </a:lnTo>
                  <a:lnTo>
                    <a:pt x="2065654" y="182560"/>
                  </a:lnTo>
                  <a:lnTo>
                    <a:pt x="2037179" y="144675"/>
                  </a:lnTo>
                  <a:lnTo>
                    <a:pt x="2002905" y="107951"/>
                  </a:lnTo>
                  <a:lnTo>
                    <a:pt x="1963419" y="74154"/>
                  </a:lnTo>
                  <a:lnTo>
                    <a:pt x="1919311" y="45051"/>
                  </a:lnTo>
                  <a:lnTo>
                    <a:pt x="1871169" y="22409"/>
                  </a:lnTo>
                  <a:lnTo>
                    <a:pt x="1819583" y="7996"/>
                  </a:lnTo>
                  <a:lnTo>
                    <a:pt x="1780981" y="2813"/>
                  </a:lnTo>
                  <a:lnTo>
                    <a:pt x="1736795" y="169"/>
                  </a:lnTo>
                  <a:lnTo>
                    <a:pt x="1688231" y="0"/>
                  </a:lnTo>
                  <a:lnTo>
                    <a:pt x="1636493" y="2242"/>
                  </a:lnTo>
                  <a:lnTo>
                    <a:pt x="1582789" y="6832"/>
                  </a:lnTo>
                  <a:lnTo>
                    <a:pt x="1528323" y="13707"/>
                  </a:lnTo>
                  <a:lnTo>
                    <a:pt x="1474302" y="22804"/>
                  </a:lnTo>
                  <a:lnTo>
                    <a:pt x="1421930" y="34058"/>
                  </a:lnTo>
                  <a:lnTo>
                    <a:pt x="1372414" y="47406"/>
                  </a:lnTo>
                  <a:lnTo>
                    <a:pt x="1326959" y="62785"/>
                  </a:lnTo>
                  <a:lnTo>
                    <a:pt x="1286770" y="80132"/>
                  </a:lnTo>
                  <a:lnTo>
                    <a:pt x="1253055" y="99383"/>
                  </a:lnTo>
                  <a:lnTo>
                    <a:pt x="1217946" y="131061"/>
                  </a:lnTo>
                  <a:lnTo>
                    <a:pt x="1191598" y="170825"/>
                  </a:lnTo>
                  <a:lnTo>
                    <a:pt x="1172170" y="216494"/>
                  </a:lnTo>
                  <a:lnTo>
                    <a:pt x="1157818" y="265886"/>
                  </a:lnTo>
                  <a:lnTo>
                    <a:pt x="1146700" y="316819"/>
                  </a:lnTo>
                  <a:lnTo>
                    <a:pt x="1136974" y="367114"/>
                  </a:lnTo>
                  <a:lnTo>
                    <a:pt x="1126796" y="414587"/>
                  </a:lnTo>
                  <a:lnTo>
                    <a:pt x="1114324" y="457059"/>
                  </a:lnTo>
                  <a:lnTo>
                    <a:pt x="1097717" y="492348"/>
                  </a:lnTo>
                  <a:lnTo>
                    <a:pt x="1069939" y="541843"/>
                  </a:lnTo>
                  <a:lnTo>
                    <a:pt x="1049470" y="580153"/>
                  </a:lnTo>
                  <a:lnTo>
                    <a:pt x="1026444" y="609250"/>
                  </a:lnTo>
                  <a:lnTo>
                    <a:pt x="990990" y="631110"/>
                  </a:lnTo>
                  <a:lnTo>
                    <a:pt x="933240" y="647706"/>
                  </a:lnTo>
                  <a:close/>
                </a:path>
              </a:pathLst>
            </a:custGeom>
            <a:ln w="18710">
              <a:solidFill>
                <a:srgbClr val="6173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9" name="object 449"/>
          <p:cNvSpPr txBox="1"/>
          <p:nvPr/>
        </p:nvSpPr>
        <p:spPr>
          <a:xfrm>
            <a:off x="6688649" y="4240687"/>
            <a:ext cx="176972" cy="60007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2</a:t>
            </a:r>
            <a:endParaRPr lang="en-US" sz="1150" dirty="0">
              <a:cs typeface="Calibri"/>
            </a:endParaRPr>
          </a:p>
        </p:txBody>
      </p:sp>
      <p:grpSp>
        <p:nvGrpSpPr>
          <p:cNvPr id="450" name="object 450"/>
          <p:cNvGrpSpPr/>
          <p:nvPr/>
        </p:nvGrpSpPr>
        <p:grpSpPr>
          <a:xfrm>
            <a:off x="6888808" y="5784505"/>
            <a:ext cx="2084705" cy="77470"/>
            <a:chOff x="6888808" y="5784505"/>
            <a:chExt cx="2084705" cy="77470"/>
          </a:xfrm>
        </p:grpSpPr>
        <p:sp>
          <p:nvSpPr>
            <p:cNvPr id="451" name="object 451"/>
            <p:cNvSpPr/>
            <p:nvPr/>
          </p:nvSpPr>
          <p:spPr>
            <a:xfrm>
              <a:off x="6895158" y="5823108"/>
              <a:ext cx="2061845" cy="0"/>
            </a:xfrm>
            <a:custGeom>
              <a:avLst/>
              <a:gdLst/>
              <a:ahLst/>
              <a:cxnLst/>
              <a:rect l="l" t="t" r="r" b="b"/>
              <a:pathLst>
                <a:path w="2061845">
                  <a:moveTo>
                    <a:pt x="0" y="0"/>
                  </a:moveTo>
                  <a:lnTo>
                    <a:pt x="2061358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8897126" y="5784505"/>
              <a:ext cx="75896" cy="7720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3" name="object 453"/>
          <p:cNvSpPr txBox="1"/>
          <p:nvPr/>
        </p:nvSpPr>
        <p:spPr>
          <a:xfrm>
            <a:off x="8278957" y="5806644"/>
            <a:ext cx="600075" cy="1930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1150" spc="-60" dirty="0">
                <a:cs typeface="Calibri"/>
              </a:rPr>
              <a:t>Feature 1</a:t>
            </a:r>
            <a:endParaRPr lang="en-US" sz="1150" dirty="0">
              <a:cs typeface="Calibri"/>
            </a:endParaRPr>
          </a:p>
        </p:txBody>
      </p:sp>
      <p:grpSp>
        <p:nvGrpSpPr>
          <p:cNvPr id="454" name="object 454"/>
          <p:cNvGrpSpPr/>
          <p:nvPr/>
        </p:nvGrpSpPr>
        <p:grpSpPr>
          <a:xfrm>
            <a:off x="6876837" y="4219425"/>
            <a:ext cx="2118995" cy="1597660"/>
            <a:chOff x="6876837" y="4219425"/>
            <a:chExt cx="2118995" cy="1597660"/>
          </a:xfrm>
        </p:grpSpPr>
        <p:sp>
          <p:nvSpPr>
            <p:cNvPr id="455" name="object 455"/>
            <p:cNvSpPr/>
            <p:nvPr/>
          </p:nvSpPr>
          <p:spPr>
            <a:xfrm>
              <a:off x="8370197" y="4720058"/>
              <a:ext cx="233629" cy="230595"/>
            </a:xfrm>
            <a:prstGeom prst="rect">
              <a:avLst/>
            </a:prstGeom>
            <a:blipFill>
              <a:blip r:embed="rId18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8399380" y="4734651"/>
              <a:ext cx="174117" cy="169610"/>
            </a:xfrm>
            <a:prstGeom prst="rect">
              <a:avLst/>
            </a:prstGeom>
            <a:blipFill>
              <a:blip r:embed="rId18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8136567" y="4877834"/>
              <a:ext cx="233629" cy="230595"/>
            </a:xfrm>
            <a:prstGeom prst="rect">
              <a:avLst/>
            </a:prstGeom>
            <a:blipFill>
              <a:blip r:embed="rId19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8170317" y="489607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6680"/>
                  </a:lnTo>
                  <a:lnTo>
                    <a:pt x="57797" y="10668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6680"/>
                  </a:lnTo>
                  <a:lnTo>
                    <a:pt x="167881" y="10668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8170324" y="489554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7" y="55543"/>
                  </a:lnTo>
                  <a:lnTo>
                    <a:pt x="57797" y="0"/>
                  </a:lnTo>
                  <a:lnTo>
                    <a:pt x="110084" y="0"/>
                  </a:lnTo>
                  <a:lnTo>
                    <a:pt x="110084" y="55543"/>
                  </a:lnTo>
                  <a:lnTo>
                    <a:pt x="167881" y="55543"/>
                  </a:lnTo>
                  <a:lnTo>
                    <a:pt x="167881" y="107830"/>
                  </a:lnTo>
                  <a:lnTo>
                    <a:pt x="110084" y="107830"/>
                  </a:lnTo>
                  <a:lnTo>
                    <a:pt x="110084" y="163374"/>
                  </a:lnTo>
                  <a:lnTo>
                    <a:pt x="57797" y="163374"/>
                  </a:lnTo>
                  <a:lnTo>
                    <a:pt x="57797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8285240" y="5065951"/>
              <a:ext cx="233629" cy="230595"/>
            </a:xfrm>
            <a:prstGeom prst="rect">
              <a:avLst/>
            </a:prstGeom>
            <a:blipFill>
              <a:blip r:embed="rId19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8318030" y="508276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8318038" y="508338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2" y="107830"/>
                  </a:lnTo>
                  <a:lnTo>
                    <a:pt x="110082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8206352" y="4525873"/>
              <a:ext cx="236663" cy="230595"/>
            </a:xfrm>
            <a:prstGeom prst="rect">
              <a:avLst/>
            </a:prstGeom>
            <a:blipFill>
              <a:blip r:embed="rId19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8237692" y="4540930"/>
              <a:ext cx="174117" cy="169610"/>
            </a:xfrm>
            <a:prstGeom prst="rect">
              <a:avLst/>
            </a:prstGeom>
            <a:blipFill>
              <a:blip r:embed="rId19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8081952" y="5232829"/>
              <a:ext cx="233629" cy="230595"/>
            </a:xfrm>
            <a:prstGeom prst="rect">
              <a:avLst/>
            </a:prstGeom>
            <a:blipFill>
              <a:blip r:embed="rId19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8114018" y="525040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8114026" y="5250192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8321650" y="5326887"/>
              <a:ext cx="233629" cy="230595"/>
            </a:xfrm>
            <a:prstGeom prst="rect">
              <a:avLst/>
            </a:prstGeom>
            <a:blipFill>
              <a:blip r:embed="rId19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8355025" y="534692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8355031" y="5346592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2" y="0"/>
                  </a:lnTo>
                  <a:lnTo>
                    <a:pt x="110082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2" y="107830"/>
                  </a:lnTo>
                  <a:lnTo>
                    <a:pt x="110082" y="163373"/>
                  </a:lnTo>
                  <a:lnTo>
                    <a:pt x="57796" y="163373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7930245" y="5017404"/>
              <a:ext cx="233629" cy="227560"/>
            </a:xfrm>
            <a:prstGeom prst="rect">
              <a:avLst/>
            </a:prstGeom>
            <a:blipFill>
              <a:blip r:embed="rId19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7963954" y="503450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7963962" y="503452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80" y="55544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8512801" y="4984029"/>
              <a:ext cx="233629" cy="230595"/>
            </a:xfrm>
            <a:prstGeom prst="rect">
              <a:avLst/>
            </a:prstGeom>
            <a:blipFill>
              <a:blip r:embed="rId19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8546465" y="500148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8546476" y="5001230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7" y="55543"/>
                  </a:lnTo>
                  <a:lnTo>
                    <a:pt x="57797" y="0"/>
                  </a:lnTo>
                  <a:lnTo>
                    <a:pt x="110084" y="0"/>
                  </a:lnTo>
                  <a:lnTo>
                    <a:pt x="110084" y="55543"/>
                  </a:lnTo>
                  <a:lnTo>
                    <a:pt x="167881" y="55543"/>
                  </a:lnTo>
                  <a:lnTo>
                    <a:pt x="167881" y="107830"/>
                  </a:lnTo>
                  <a:lnTo>
                    <a:pt x="110084" y="107830"/>
                  </a:lnTo>
                  <a:lnTo>
                    <a:pt x="110084" y="163374"/>
                  </a:lnTo>
                  <a:lnTo>
                    <a:pt x="57797" y="163374"/>
                  </a:lnTo>
                  <a:lnTo>
                    <a:pt x="57797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7277904" y="4984029"/>
              <a:ext cx="236663" cy="118331"/>
            </a:xfrm>
            <a:prstGeom prst="rect">
              <a:avLst/>
            </a:prstGeom>
            <a:blipFill>
              <a:blip r:embed="rId7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7312419" y="500224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7312419" y="500224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7016967" y="5017405"/>
              <a:ext cx="233629" cy="121365"/>
            </a:xfrm>
            <a:prstGeom prst="rect">
              <a:avLst/>
            </a:prstGeom>
            <a:blipFill>
              <a:blip r:embed="rId19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7048954" y="503628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7048954" y="503628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7423543" y="5129668"/>
              <a:ext cx="233629" cy="121365"/>
            </a:xfrm>
            <a:prstGeom prst="rect">
              <a:avLst/>
            </a:prstGeom>
            <a:blipFill>
              <a:blip r:embed="rId19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7455880" y="514933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7455879" y="514933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7681445" y="5184282"/>
              <a:ext cx="236663" cy="118331"/>
            </a:xfrm>
            <a:prstGeom prst="rect">
              <a:avLst/>
            </a:prstGeom>
            <a:blipFill>
              <a:blip r:embed="rId20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7715914" y="520192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7715914" y="520192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7681445" y="5405775"/>
              <a:ext cx="236663" cy="121365"/>
            </a:xfrm>
            <a:prstGeom prst="rect">
              <a:avLst/>
            </a:prstGeom>
            <a:blipFill>
              <a:blip r:embed="rId20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7715914" y="542557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7715914" y="542557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7453884" y="5493765"/>
              <a:ext cx="233629" cy="121365"/>
            </a:xfrm>
            <a:prstGeom prst="rect">
              <a:avLst/>
            </a:prstGeom>
            <a:blipFill>
              <a:blip r:embed="rId20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7487475" y="551307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7487475" y="551307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7702685" y="5618165"/>
              <a:ext cx="233629" cy="121365"/>
            </a:xfrm>
            <a:prstGeom prst="rect">
              <a:avLst/>
            </a:prstGeom>
            <a:blipFill>
              <a:blip r:embed="rId20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7735523" y="5637963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7735523" y="5637964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7016967" y="4820185"/>
              <a:ext cx="233629" cy="121365"/>
            </a:xfrm>
            <a:prstGeom prst="rect">
              <a:avLst/>
            </a:prstGeom>
            <a:blipFill>
              <a:blip r:embed="rId20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7048954" y="483971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7048954" y="4839717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6932011" y="5235863"/>
              <a:ext cx="236663" cy="121365"/>
            </a:xfrm>
            <a:prstGeom prst="rect">
              <a:avLst/>
            </a:prstGeom>
            <a:blipFill>
              <a:blip r:embed="rId20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6966803" y="525452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6966803" y="525452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6959318" y="5408809"/>
              <a:ext cx="233629" cy="118331"/>
            </a:xfrm>
            <a:prstGeom prst="rect">
              <a:avLst/>
            </a:prstGeom>
            <a:blipFill>
              <a:blip r:embed="rId20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6992259" y="542606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6992259" y="542606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7016967" y="5593892"/>
              <a:ext cx="233629" cy="121365"/>
            </a:xfrm>
            <a:prstGeom prst="rect">
              <a:avLst/>
            </a:prstGeom>
            <a:blipFill>
              <a:blip r:embed="rId20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7048954" y="561367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7048954" y="5613679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6915439" y="4442588"/>
              <a:ext cx="0" cy="1374140"/>
            </a:xfrm>
            <a:custGeom>
              <a:avLst/>
              <a:gdLst/>
              <a:ahLst/>
              <a:cxnLst/>
              <a:rect l="l" t="t" r="r" b="b"/>
              <a:pathLst>
                <a:path h="1374139">
                  <a:moveTo>
                    <a:pt x="0" y="1374146"/>
                  </a:moveTo>
                  <a:lnTo>
                    <a:pt x="0" y="0"/>
                  </a:lnTo>
                </a:path>
              </a:pathLst>
            </a:custGeom>
            <a:ln w="12473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6876837" y="4426083"/>
              <a:ext cx="77205" cy="75895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7893835" y="4604761"/>
              <a:ext cx="212390" cy="251834"/>
            </a:xfrm>
            <a:prstGeom prst="rect">
              <a:avLst/>
            </a:prstGeom>
            <a:blipFill>
              <a:blip r:embed="rId20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7925826" y="4620386"/>
              <a:ext cx="148534" cy="189020"/>
            </a:xfrm>
            <a:prstGeom prst="rect">
              <a:avLst/>
            </a:prstGeom>
            <a:blipFill>
              <a:blip r:embed="rId2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7566148" y="4738263"/>
              <a:ext cx="212390" cy="251834"/>
            </a:xfrm>
            <a:prstGeom prst="rect">
              <a:avLst/>
            </a:prstGeom>
            <a:blipFill>
              <a:blip r:embed="rId2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7601165" y="4758076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103243" y="0"/>
                  </a:moveTo>
                  <a:lnTo>
                    <a:pt x="71148" y="48845"/>
                  </a:lnTo>
                  <a:lnTo>
                    <a:pt x="39053" y="0"/>
                  </a:lnTo>
                  <a:lnTo>
                    <a:pt x="0" y="25662"/>
                  </a:lnTo>
                  <a:lnTo>
                    <a:pt x="43190" y="91392"/>
                  </a:lnTo>
                  <a:lnTo>
                    <a:pt x="0" y="157122"/>
                  </a:lnTo>
                  <a:lnTo>
                    <a:pt x="39053" y="182783"/>
                  </a:lnTo>
                  <a:lnTo>
                    <a:pt x="71148" y="133939"/>
                  </a:lnTo>
                  <a:lnTo>
                    <a:pt x="103243" y="182783"/>
                  </a:lnTo>
                  <a:lnTo>
                    <a:pt x="142297" y="157122"/>
                  </a:lnTo>
                  <a:lnTo>
                    <a:pt x="99106" y="91392"/>
                  </a:lnTo>
                  <a:lnTo>
                    <a:pt x="142297" y="25662"/>
                  </a:lnTo>
                  <a:lnTo>
                    <a:pt x="103243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7601165" y="4758077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0" y="25661"/>
                  </a:moveTo>
                  <a:lnTo>
                    <a:pt x="39053" y="0"/>
                  </a:lnTo>
                  <a:lnTo>
                    <a:pt x="71148" y="48844"/>
                  </a:lnTo>
                  <a:lnTo>
                    <a:pt x="103244" y="0"/>
                  </a:lnTo>
                  <a:lnTo>
                    <a:pt x="142297" y="25661"/>
                  </a:lnTo>
                  <a:lnTo>
                    <a:pt x="99106" y="91392"/>
                  </a:lnTo>
                  <a:lnTo>
                    <a:pt x="142297" y="157121"/>
                  </a:lnTo>
                  <a:lnTo>
                    <a:pt x="103244" y="182783"/>
                  </a:lnTo>
                  <a:lnTo>
                    <a:pt x="71148" y="133938"/>
                  </a:lnTo>
                  <a:lnTo>
                    <a:pt x="39053" y="182783"/>
                  </a:lnTo>
                  <a:lnTo>
                    <a:pt x="0" y="157121"/>
                  </a:lnTo>
                  <a:lnTo>
                    <a:pt x="43190" y="91392"/>
                  </a:lnTo>
                  <a:lnTo>
                    <a:pt x="0" y="25661"/>
                  </a:lnTo>
                  <a:close/>
                </a:path>
              </a:pathLst>
            </a:custGeom>
            <a:ln w="6236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7320382" y="4601726"/>
              <a:ext cx="212390" cy="254868"/>
            </a:xfrm>
            <a:prstGeom prst="rect">
              <a:avLst/>
            </a:prstGeom>
            <a:blipFill>
              <a:blip r:embed="rId2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7351332" y="4619688"/>
              <a:ext cx="148534" cy="189020"/>
            </a:xfrm>
            <a:prstGeom prst="rect">
              <a:avLst/>
            </a:prstGeom>
            <a:blipFill>
              <a:blip r:embed="rId20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7708753" y="4544078"/>
              <a:ext cx="212390" cy="251834"/>
            </a:xfrm>
            <a:prstGeom prst="rect">
              <a:avLst/>
            </a:prstGeom>
            <a:blipFill>
              <a:blip r:embed="rId2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7743585" y="4564160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103244" y="0"/>
                  </a:moveTo>
                  <a:lnTo>
                    <a:pt x="71149" y="48845"/>
                  </a:lnTo>
                  <a:lnTo>
                    <a:pt x="39053" y="0"/>
                  </a:lnTo>
                  <a:lnTo>
                    <a:pt x="0" y="25662"/>
                  </a:lnTo>
                  <a:lnTo>
                    <a:pt x="43190" y="91392"/>
                  </a:lnTo>
                  <a:lnTo>
                    <a:pt x="0" y="157122"/>
                  </a:lnTo>
                  <a:lnTo>
                    <a:pt x="39053" y="182783"/>
                  </a:lnTo>
                  <a:lnTo>
                    <a:pt x="71149" y="133939"/>
                  </a:lnTo>
                  <a:lnTo>
                    <a:pt x="103244" y="182783"/>
                  </a:lnTo>
                  <a:lnTo>
                    <a:pt x="142297" y="157122"/>
                  </a:lnTo>
                  <a:lnTo>
                    <a:pt x="99106" y="91392"/>
                  </a:lnTo>
                  <a:lnTo>
                    <a:pt x="142297" y="25662"/>
                  </a:lnTo>
                  <a:lnTo>
                    <a:pt x="103244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7743585" y="4564161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0" y="25661"/>
                  </a:moveTo>
                  <a:lnTo>
                    <a:pt x="39053" y="0"/>
                  </a:lnTo>
                  <a:lnTo>
                    <a:pt x="71149" y="48845"/>
                  </a:lnTo>
                  <a:lnTo>
                    <a:pt x="103244" y="0"/>
                  </a:lnTo>
                  <a:lnTo>
                    <a:pt x="142297" y="25661"/>
                  </a:lnTo>
                  <a:lnTo>
                    <a:pt x="99106" y="91392"/>
                  </a:lnTo>
                  <a:lnTo>
                    <a:pt x="142297" y="157122"/>
                  </a:lnTo>
                  <a:lnTo>
                    <a:pt x="103244" y="182783"/>
                  </a:lnTo>
                  <a:lnTo>
                    <a:pt x="71149" y="133938"/>
                  </a:lnTo>
                  <a:lnTo>
                    <a:pt x="39053" y="182783"/>
                  </a:lnTo>
                  <a:lnTo>
                    <a:pt x="0" y="157122"/>
                  </a:lnTo>
                  <a:lnTo>
                    <a:pt x="43191" y="91392"/>
                  </a:lnTo>
                  <a:lnTo>
                    <a:pt x="0" y="25661"/>
                  </a:lnTo>
                  <a:close/>
                </a:path>
              </a:pathLst>
            </a:custGeom>
            <a:ln w="6236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7141367" y="4419678"/>
              <a:ext cx="212390" cy="251834"/>
            </a:xfrm>
            <a:prstGeom prst="rect">
              <a:avLst/>
            </a:prstGeom>
            <a:blipFill>
              <a:blip r:embed="rId2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7172846" y="4436999"/>
              <a:ext cx="148534" cy="189020"/>
            </a:xfrm>
            <a:prstGeom prst="rect">
              <a:avLst/>
            </a:prstGeom>
            <a:blipFill>
              <a:blip r:embed="rId2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7517601" y="4340790"/>
              <a:ext cx="212390" cy="251834"/>
            </a:xfrm>
            <a:prstGeom prst="rect">
              <a:avLst/>
            </a:prstGeom>
            <a:blipFill>
              <a:blip r:embed="rId2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7553131" y="4361590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103243" y="0"/>
                  </a:moveTo>
                  <a:lnTo>
                    <a:pt x="71148" y="48844"/>
                  </a:lnTo>
                  <a:lnTo>
                    <a:pt x="39053" y="0"/>
                  </a:lnTo>
                  <a:lnTo>
                    <a:pt x="0" y="25661"/>
                  </a:lnTo>
                  <a:lnTo>
                    <a:pt x="43190" y="91391"/>
                  </a:lnTo>
                  <a:lnTo>
                    <a:pt x="0" y="157121"/>
                  </a:lnTo>
                  <a:lnTo>
                    <a:pt x="39053" y="182783"/>
                  </a:lnTo>
                  <a:lnTo>
                    <a:pt x="71148" y="133938"/>
                  </a:lnTo>
                  <a:lnTo>
                    <a:pt x="103243" y="182783"/>
                  </a:lnTo>
                  <a:lnTo>
                    <a:pt x="142297" y="157121"/>
                  </a:lnTo>
                  <a:lnTo>
                    <a:pt x="99106" y="91391"/>
                  </a:lnTo>
                  <a:lnTo>
                    <a:pt x="142297" y="25661"/>
                  </a:lnTo>
                  <a:lnTo>
                    <a:pt x="103243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7553131" y="4361590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0" y="25661"/>
                  </a:moveTo>
                  <a:lnTo>
                    <a:pt x="39053" y="0"/>
                  </a:lnTo>
                  <a:lnTo>
                    <a:pt x="71149" y="48844"/>
                  </a:lnTo>
                  <a:lnTo>
                    <a:pt x="103244" y="0"/>
                  </a:lnTo>
                  <a:lnTo>
                    <a:pt x="142297" y="25661"/>
                  </a:lnTo>
                  <a:lnTo>
                    <a:pt x="99106" y="91391"/>
                  </a:lnTo>
                  <a:lnTo>
                    <a:pt x="142297" y="157121"/>
                  </a:lnTo>
                  <a:lnTo>
                    <a:pt x="103244" y="182783"/>
                  </a:lnTo>
                  <a:lnTo>
                    <a:pt x="71149" y="133938"/>
                  </a:lnTo>
                  <a:lnTo>
                    <a:pt x="39053" y="182783"/>
                  </a:lnTo>
                  <a:lnTo>
                    <a:pt x="0" y="157121"/>
                  </a:lnTo>
                  <a:lnTo>
                    <a:pt x="43191" y="91391"/>
                  </a:lnTo>
                  <a:lnTo>
                    <a:pt x="0" y="25661"/>
                  </a:lnTo>
                  <a:close/>
                </a:path>
              </a:pathLst>
            </a:custGeom>
            <a:ln w="6236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7808879" y="4322586"/>
              <a:ext cx="212390" cy="251834"/>
            </a:xfrm>
            <a:prstGeom prst="rect">
              <a:avLst/>
            </a:prstGeom>
            <a:blipFill>
              <a:blip r:embed="rId2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7843374" y="4342698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103244" y="0"/>
                  </a:moveTo>
                  <a:lnTo>
                    <a:pt x="71149" y="48844"/>
                  </a:lnTo>
                  <a:lnTo>
                    <a:pt x="39054" y="0"/>
                  </a:lnTo>
                  <a:lnTo>
                    <a:pt x="0" y="25661"/>
                  </a:lnTo>
                  <a:lnTo>
                    <a:pt x="43191" y="91391"/>
                  </a:lnTo>
                  <a:lnTo>
                    <a:pt x="0" y="157121"/>
                  </a:lnTo>
                  <a:lnTo>
                    <a:pt x="39054" y="182783"/>
                  </a:lnTo>
                  <a:lnTo>
                    <a:pt x="71149" y="133939"/>
                  </a:lnTo>
                  <a:lnTo>
                    <a:pt x="103244" y="182783"/>
                  </a:lnTo>
                  <a:lnTo>
                    <a:pt x="142297" y="157121"/>
                  </a:lnTo>
                  <a:lnTo>
                    <a:pt x="99106" y="91391"/>
                  </a:lnTo>
                  <a:lnTo>
                    <a:pt x="142297" y="25661"/>
                  </a:lnTo>
                  <a:lnTo>
                    <a:pt x="103244" y="0"/>
                  </a:lnTo>
                  <a:close/>
                </a:path>
              </a:pathLst>
            </a:custGeom>
            <a:solidFill>
              <a:srgbClr val="89A2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7843374" y="4342699"/>
              <a:ext cx="142875" cy="182880"/>
            </a:xfrm>
            <a:custGeom>
              <a:avLst/>
              <a:gdLst/>
              <a:ahLst/>
              <a:cxnLst/>
              <a:rect l="l" t="t" r="r" b="b"/>
              <a:pathLst>
                <a:path w="142875" h="182879">
                  <a:moveTo>
                    <a:pt x="0" y="25661"/>
                  </a:moveTo>
                  <a:lnTo>
                    <a:pt x="39053" y="0"/>
                  </a:lnTo>
                  <a:lnTo>
                    <a:pt x="71149" y="48844"/>
                  </a:lnTo>
                  <a:lnTo>
                    <a:pt x="103244" y="0"/>
                  </a:lnTo>
                  <a:lnTo>
                    <a:pt x="142297" y="25661"/>
                  </a:lnTo>
                  <a:lnTo>
                    <a:pt x="99106" y="91392"/>
                  </a:lnTo>
                  <a:lnTo>
                    <a:pt x="142297" y="157121"/>
                  </a:lnTo>
                  <a:lnTo>
                    <a:pt x="103244" y="182783"/>
                  </a:lnTo>
                  <a:lnTo>
                    <a:pt x="71149" y="133938"/>
                  </a:lnTo>
                  <a:lnTo>
                    <a:pt x="39053" y="182783"/>
                  </a:lnTo>
                  <a:lnTo>
                    <a:pt x="0" y="157121"/>
                  </a:lnTo>
                  <a:lnTo>
                    <a:pt x="43191" y="91392"/>
                  </a:lnTo>
                  <a:lnTo>
                    <a:pt x="0" y="25661"/>
                  </a:lnTo>
                  <a:close/>
                </a:path>
              </a:pathLst>
            </a:custGeom>
            <a:ln w="6236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8054645" y="5536243"/>
              <a:ext cx="236663" cy="121365"/>
            </a:xfrm>
            <a:prstGeom prst="rect">
              <a:avLst/>
            </a:prstGeom>
            <a:blipFill>
              <a:blip r:embed="rId2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8088762" y="555513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8088761" y="5555138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6974489" y="4219425"/>
              <a:ext cx="1256136" cy="885970"/>
            </a:xfrm>
            <a:prstGeom prst="rect">
              <a:avLst/>
            </a:prstGeom>
            <a:blipFill>
              <a:blip r:embed="rId2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7012865" y="4237615"/>
              <a:ext cx="1178560" cy="815975"/>
            </a:xfrm>
            <a:custGeom>
              <a:avLst/>
              <a:gdLst/>
              <a:ahLst/>
              <a:cxnLst/>
              <a:rect l="l" t="t" r="r" b="b"/>
              <a:pathLst>
                <a:path w="1178559" h="815975">
                  <a:moveTo>
                    <a:pt x="0" y="245668"/>
                  </a:moveTo>
                  <a:lnTo>
                    <a:pt x="17386" y="288679"/>
                  </a:lnTo>
                  <a:lnTo>
                    <a:pt x="37040" y="331803"/>
                  </a:lnTo>
                  <a:lnTo>
                    <a:pt x="61230" y="375154"/>
                  </a:lnTo>
                  <a:lnTo>
                    <a:pt x="92223" y="418845"/>
                  </a:lnTo>
                  <a:lnTo>
                    <a:pt x="132287" y="462990"/>
                  </a:lnTo>
                  <a:lnTo>
                    <a:pt x="163338" y="491595"/>
                  </a:lnTo>
                  <a:lnTo>
                    <a:pt x="199095" y="521454"/>
                  </a:lnTo>
                  <a:lnTo>
                    <a:pt x="238506" y="551904"/>
                  </a:lnTo>
                  <a:lnTo>
                    <a:pt x="280520" y="582281"/>
                  </a:lnTo>
                  <a:lnTo>
                    <a:pt x="324084" y="611919"/>
                  </a:lnTo>
                  <a:lnTo>
                    <a:pt x="368146" y="640154"/>
                  </a:lnTo>
                  <a:lnTo>
                    <a:pt x="411654" y="666323"/>
                  </a:lnTo>
                  <a:lnTo>
                    <a:pt x="453557" y="689761"/>
                  </a:lnTo>
                  <a:lnTo>
                    <a:pt x="499976" y="716068"/>
                  </a:lnTo>
                  <a:lnTo>
                    <a:pt x="546257" y="743451"/>
                  </a:lnTo>
                  <a:lnTo>
                    <a:pt x="592649" y="769511"/>
                  </a:lnTo>
                  <a:lnTo>
                    <a:pt x="639398" y="791852"/>
                  </a:lnTo>
                  <a:lnTo>
                    <a:pt x="686754" y="808077"/>
                  </a:lnTo>
                  <a:lnTo>
                    <a:pt x="734963" y="815790"/>
                  </a:lnTo>
                  <a:lnTo>
                    <a:pt x="784275" y="812595"/>
                  </a:lnTo>
                  <a:lnTo>
                    <a:pt x="825636" y="801980"/>
                  </a:lnTo>
                  <a:lnTo>
                    <a:pt x="870885" y="785298"/>
                  </a:lnTo>
                  <a:lnTo>
                    <a:pt x="918312" y="763251"/>
                  </a:lnTo>
                  <a:lnTo>
                    <a:pt x="966206" y="736538"/>
                  </a:lnTo>
                  <a:lnTo>
                    <a:pt x="1012855" y="705859"/>
                  </a:lnTo>
                  <a:lnTo>
                    <a:pt x="1056549" y="671913"/>
                  </a:lnTo>
                  <a:lnTo>
                    <a:pt x="1095576" y="635401"/>
                  </a:lnTo>
                  <a:lnTo>
                    <a:pt x="1128227" y="597023"/>
                  </a:lnTo>
                  <a:lnTo>
                    <a:pt x="1152790" y="557478"/>
                  </a:lnTo>
                  <a:lnTo>
                    <a:pt x="1167237" y="517939"/>
                  </a:lnTo>
                  <a:lnTo>
                    <a:pt x="1175392" y="472287"/>
                  </a:lnTo>
                  <a:lnTo>
                    <a:pt x="1178330" y="422251"/>
                  </a:lnTo>
                  <a:lnTo>
                    <a:pt x="1177130" y="369560"/>
                  </a:lnTo>
                  <a:lnTo>
                    <a:pt x="1172869" y="315943"/>
                  </a:lnTo>
                  <a:lnTo>
                    <a:pt x="1166623" y="263129"/>
                  </a:lnTo>
                  <a:lnTo>
                    <a:pt x="1159470" y="212847"/>
                  </a:lnTo>
                  <a:lnTo>
                    <a:pt x="1152487" y="166827"/>
                  </a:lnTo>
                  <a:lnTo>
                    <a:pt x="1146751" y="126797"/>
                  </a:lnTo>
                  <a:lnTo>
                    <a:pt x="1143340" y="94487"/>
                  </a:lnTo>
                  <a:lnTo>
                    <a:pt x="1136254" y="40526"/>
                  </a:lnTo>
                  <a:lnTo>
                    <a:pt x="1126805" y="12401"/>
                  </a:lnTo>
                  <a:lnTo>
                    <a:pt x="1118537" y="1697"/>
                  </a:lnTo>
                  <a:lnTo>
                    <a:pt x="1114993" y="0"/>
                  </a:lnTo>
                </a:path>
              </a:pathLst>
            </a:custGeom>
            <a:ln w="1663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7726957" y="5035610"/>
              <a:ext cx="1092292" cy="652341"/>
            </a:xfrm>
            <a:prstGeom prst="rect">
              <a:avLst/>
            </a:prstGeom>
            <a:blipFill>
              <a:blip r:embed="rId2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7759344" y="5059660"/>
              <a:ext cx="1029969" cy="586105"/>
            </a:xfrm>
            <a:custGeom>
              <a:avLst/>
              <a:gdLst/>
              <a:ahLst/>
              <a:cxnLst/>
              <a:rect l="l" t="t" r="r" b="b"/>
              <a:pathLst>
                <a:path w="1029970" h="586104">
                  <a:moveTo>
                    <a:pt x="0" y="0"/>
                  </a:moveTo>
                  <a:lnTo>
                    <a:pt x="35729" y="17272"/>
                  </a:lnTo>
                  <a:lnTo>
                    <a:pt x="73230" y="38975"/>
                  </a:lnTo>
                  <a:lnTo>
                    <a:pt x="114275" y="69536"/>
                  </a:lnTo>
                  <a:lnTo>
                    <a:pt x="160634" y="113384"/>
                  </a:lnTo>
                  <a:lnTo>
                    <a:pt x="205074" y="178787"/>
                  </a:lnTo>
                  <a:lnTo>
                    <a:pt x="226242" y="218742"/>
                  </a:lnTo>
                  <a:lnTo>
                    <a:pt x="249219" y="261021"/>
                  </a:lnTo>
                  <a:lnTo>
                    <a:pt x="275887" y="303744"/>
                  </a:lnTo>
                  <a:lnTo>
                    <a:pt x="308128" y="345027"/>
                  </a:lnTo>
                  <a:lnTo>
                    <a:pt x="347826" y="382988"/>
                  </a:lnTo>
                  <a:lnTo>
                    <a:pt x="396861" y="415745"/>
                  </a:lnTo>
                  <a:lnTo>
                    <a:pt x="556905" y="475538"/>
                  </a:lnTo>
                  <a:lnTo>
                    <a:pt x="767738" y="530312"/>
                  </a:lnTo>
                  <a:lnTo>
                    <a:pt x="951405" y="570321"/>
                  </a:lnTo>
                  <a:lnTo>
                    <a:pt x="1029951" y="585823"/>
                  </a:lnTo>
                </a:path>
              </a:pathLst>
            </a:custGeom>
            <a:ln w="16631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8558313" y="4495532"/>
              <a:ext cx="233629" cy="230595"/>
            </a:xfrm>
            <a:prstGeom prst="rect">
              <a:avLst/>
            </a:prstGeom>
            <a:blipFill>
              <a:blip r:embed="rId2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8591131" y="451507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8591135" y="4514982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79" y="55543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3"/>
                  </a:lnTo>
                  <a:lnTo>
                    <a:pt x="57796" y="163373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8622030" y="4805014"/>
              <a:ext cx="233629" cy="230595"/>
            </a:xfrm>
            <a:prstGeom prst="rect">
              <a:avLst/>
            </a:prstGeom>
            <a:blipFill>
              <a:blip r:embed="rId2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8654047" y="482368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8654058" y="4824123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8549210" y="5266205"/>
              <a:ext cx="236663" cy="230595"/>
            </a:xfrm>
            <a:prstGeom prst="rect">
              <a:avLst/>
            </a:prstGeom>
            <a:blipFill>
              <a:blip r:embed="rId2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8580351" y="5280884"/>
              <a:ext cx="174117" cy="169611"/>
            </a:xfrm>
            <a:prstGeom prst="rect">
              <a:avLst/>
            </a:prstGeom>
            <a:blipFill>
              <a:blip r:embed="rId2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8385367" y="4352927"/>
              <a:ext cx="236663" cy="230595"/>
            </a:xfrm>
            <a:prstGeom prst="rect">
              <a:avLst/>
            </a:prstGeom>
            <a:blipFill>
              <a:blip r:embed="rId2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8419389" y="437029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8419396" y="437017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8740362" y="5047746"/>
              <a:ext cx="236663" cy="227560"/>
            </a:xfrm>
            <a:prstGeom prst="rect">
              <a:avLst/>
            </a:prstGeom>
            <a:blipFill>
              <a:blip r:embed="rId2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8771798" y="5061766"/>
              <a:ext cx="174117" cy="169611"/>
            </a:xfrm>
            <a:prstGeom prst="rect">
              <a:avLst/>
            </a:prstGeom>
            <a:blipFill>
              <a:blip r:embed="rId2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8761601" y="4635103"/>
              <a:ext cx="233629" cy="230595"/>
            </a:xfrm>
            <a:prstGeom prst="rect">
              <a:avLst/>
            </a:prstGeom>
            <a:blipFill>
              <a:blip r:embed="rId2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8794864" y="465223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167881" y="55880"/>
                  </a:moveTo>
                  <a:lnTo>
                    <a:pt x="110083" y="5588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5880"/>
                  </a:lnTo>
                  <a:lnTo>
                    <a:pt x="0" y="55880"/>
                  </a:lnTo>
                  <a:lnTo>
                    <a:pt x="0" y="107950"/>
                  </a:lnTo>
                  <a:lnTo>
                    <a:pt x="57797" y="107950"/>
                  </a:lnTo>
                  <a:lnTo>
                    <a:pt x="57797" y="163830"/>
                  </a:lnTo>
                  <a:lnTo>
                    <a:pt x="110083" y="163830"/>
                  </a:lnTo>
                  <a:lnTo>
                    <a:pt x="110083" y="107950"/>
                  </a:lnTo>
                  <a:lnTo>
                    <a:pt x="167881" y="107950"/>
                  </a:lnTo>
                  <a:lnTo>
                    <a:pt x="167881" y="5588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8794867" y="4652566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3"/>
                  </a:moveTo>
                  <a:lnTo>
                    <a:pt x="57796" y="55543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3"/>
                  </a:lnTo>
                  <a:lnTo>
                    <a:pt x="167880" y="55543"/>
                  </a:lnTo>
                  <a:lnTo>
                    <a:pt x="167880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3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8194215" y="4219425"/>
              <a:ext cx="236663" cy="230595"/>
            </a:xfrm>
            <a:prstGeom prst="rect">
              <a:avLst/>
            </a:prstGeom>
            <a:blipFill>
              <a:blip r:embed="rId2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8228241" y="4239488"/>
              <a:ext cx="168275" cy="162560"/>
            </a:xfrm>
            <a:custGeom>
              <a:avLst/>
              <a:gdLst/>
              <a:ahLst/>
              <a:cxnLst/>
              <a:rect l="l" t="t" r="r" b="b"/>
              <a:pathLst>
                <a:path w="168275" h="162560">
                  <a:moveTo>
                    <a:pt x="167881" y="54610"/>
                  </a:moveTo>
                  <a:lnTo>
                    <a:pt x="110083" y="54610"/>
                  </a:lnTo>
                  <a:lnTo>
                    <a:pt x="110083" y="0"/>
                  </a:lnTo>
                  <a:lnTo>
                    <a:pt x="57797" y="0"/>
                  </a:lnTo>
                  <a:lnTo>
                    <a:pt x="57797" y="54610"/>
                  </a:lnTo>
                  <a:lnTo>
                    <a:pt x="0" y="54610"/>
                  </a:lnTo>
                  <a:lnTo>
                    <a:pt x="0" y="106680"/>
                  </a:lnTo>
                  <a:lnTo>
                    <a:pt x="57797" y="106680"/>
                  </a:lnTo>
                  <a:lnTo>
                    <a:pt x="57797" y="162560"/>
                  </a:lnTo>
                  <a:lnTo>
                    <a:pt x="110083" y="162560"/>
                  </a:lnTo>
                  <a:lnTo>
                    <a:pt x="110083" y="106680"/>
                  </a:lnTo>
                  <a:lnTo>
                    <a:pt x="167881" y="106680"/>
                  </a:lnTo>
                  <a:lnTo>
                    <a:pt x="167881" y="54610"/>
                  </a:lnTo>
                  <a:close/>
                </a:path>
              </a:pathLst>
            </a:custGeom>
            <a:solidFill>
              <a:srgbClr val="E2A8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8228245" y="4238858"/>
              <a:ext cx="168275" cy="163830"/>
            </a:xfrm>
            <a:custGeom>
              <a:avLst/>
              <a:gdLst/>
              <a:ahLst/>
              <a:cxnLst/>
              <a:rect l="l" t="t" r="r" b="b"/>
              <a:pathLst>
                <a:path w="168275" h="163829">
                  <a:moveTo>
                    <a:pt x="0" y="55544"/>
                  </a:moveTo>
                  <a:lnTo>
                    <a:pt x="57796" y="55544"/>
                  </a:lnTo>
                  <a:lnTo>
                    <a:pt x="57796" y="0"/>
                  </a:lnTo>
                  <a:lnTo>
                    <a:pt x="110083" y="0"/>
                  </a:lnTo>
                  <a:lnTo>
                    <a:pt x="110083" y="55544"/>
                  </a:lnTo>
                  <a:lnTo>
                    <a:pt x="167879" y="55544"/>
                  </a:lnTo>
                  <a:lnTo>
                    <a:pt x="167879" y="107830"/>
                  </a:lnTo>
                  <a:lnTo>
                    <a:pt x="110083" y="107830"/>
                  </a:lnTo>
                  <a:lnTo>
                    <a:pt x="110083" y="163374"/>
                  </a:lnTo>
                  <a:lnTo>
                    <a:pt x="57796" y="163374"/>
                  </a:lnTo>
                  <a:lnTo>
                    <a:pt x="57796" y="107830"/>
                  </a:lnTo>
                  <a:lnTo>
                    <a:pt x="0" y="107830"/>
                  </a:lnTo>
                  <a:lnTo>
                    <a:pt x="0" y="55544"/>
                  </a:lnTo>
                  <a:close/>
                </a:path>
              </a:pathLst>
            </a:custGeom>
            <a:ln w="6236">
              <a:solidFill>
                <a:srgbClr val="77342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7280938" y="5593892"/>
              <a:ext cx="233629" cy="121365"/>
            </a:xfrm>
            <a:prstGeom prst="rect">
              <a:avLst/>
            </a:prstGeom>
            <a:blipFill>
              <a:blip r:embed="rId2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7313236" y="5612861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7313236" y="5612862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7208119" y="5272273"/>
              <a:ext cx="236663" cy="118331"/>
            </a:xfrm>
            <a:prstGeom prst="rect">
              <a:avLst/>
            </a:prstGeom>
            <a:blipFill>
              <a:blip r:embed="rId2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7242319" y="5290765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167880" y="0"/>
                  </a:moveTo>
                  <a:lnTo>
                    <a:pt x="0" y="0"/>
                  </a:lnTo>
                  <a:lnTo>
                    <a:pt x="0" y="52718"/>
                  </a:lnTo>
                  <a:lnTo>
                    <a:pt x="167880" y="52718"/>
                  </a:lnTo>
                  <a:lnTo>
                    <a:pt x="167880" y="0"/>
                  </a:lnTo>
                  <a:close/>
                </a:path>
              </a:pathLst>
            </a:custGeom>
            <a:solidFill>
              <a:srgbClr val="C5D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7242319" y="5290766"/>
              <a:ext cx="168275" cy="53340"/>
            </a:xfrm>
            <a:custGeom>
              <a:avLst/>
              <a:gdLst/>
              <a:ahLst/>
              <a:cxnLst/>
              <a:rect l="l" t="t" r="r" b="b"/>
              <a:pathLst>
                <a:path w="168275" h="53339">
                  <a:moveTo>
                    <a:pt x="0" y="0"/>
                  </a:moveTo>
                  <a:lnTo>
                    <a:pt x="167880" y="0"/>
                  </a:lnTo>
                  <a:lnTo>
                    <a:pt x="167880" y="52718"/>
                  </a:lnTo>
                  <a:lnTo>
                    <a:pt x="0" y="52718"/>
                  </a:lnTo>
                  <a:lnTo>
                    <a:pt x="0" y="0"/>
                  </a:lnTo>
                  <a:close/>
                </a:path>
              </a:pathLst>
            </a:custGeom>
            <a:ln w="6236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335152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29" dirty="0">
                <a:solidFill>
                  <a:srgbClr val="0000FF"/>
                </a:solidFill>
                <a:latin typeface="Arial"/>
                <a:cs typeface="Arial"/>
              </a:rPr>
              <a:t>Non </a:t>
            </a:r>
            <a:r>
              <a:rPr sz="1950" b="1" spc="110" dirty="0">
                <a:solidFill>
                  <a:srgbClr val="0000FF"/>
                </a:solidFill>
                <a:latin typeface="Arial"/>
                <a:cs typeface="Arial"/>
              </a:rPr>
              <a:t>linear</a:t>
            </a:r>
            <a:r>
              <a:rPr sz="1950" b="1" spc="4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0040" y="2298204"/>
            <a:ext cx="3238804" cy="2765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6543" y="2010778"/>
            <a:ext cx="3749039" cy="3054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156543"/>
            <a:ext cx="7231380" cy="2959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1" spc="175" dirty="0">
                <a:latin typeface="Arial"/>
                <a:cs typeface="Arial"/>
              </a:rPr>
              <a:t>Training </a:t>
            </a:r>
            <a:r>
              <a:rPr sz="1950" b="1" spc="195" dirty="0">
                <a:latin typeface="Arial"/>
                <a:cs typeface="Arial"/>
              </a:rPr>
              <a:t>data</a:t>
            </a:r>
            <a:r>
              <a:rPr sz="1950" spc="195" dirty="0">
                <a:latin typeface="Arial"/>
                <a:cs typeface="Arial"/>
              </a:rPr>
              <a:t>:“examples” </a:t>
            </a: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215" dirty="0">
                <a:latin typeface="Arial"/>
                <a:cs typeface="Arial"/>
              </a:rPr>
              <a:t>with </a:t>
            </a:r>
            <a:r>
              <a:rPr sz="1950" spc="210" dirty="0">
                <a:latin typeface="Arial"/>
                <a:cs typeface="Arial"/>
              </a:rPr>
              <a:t>“labels”</a:t>
            </a:r>
            <a:r>
              <a:rPr sz="1950" spc="760" dirty="0">
                <a:latin typeface="Arial"/>
                <a:cs typeface="Arial"/>
              </a:rPr>
              <a:t> </a:t>
            </a:r>
            <a:r>
              <a:rPr sz="1950" b="0" i="1" spc="40" dirty="0">
                <a:latin typeface="Bookman Old Style"/>
                <a:cs typeface="Bookman Old Style"/>
              </a:rPr>
              <a:t>y</a:t>
            </a:r>
            <a:r>
              <a:rPr sz="1950" spc="4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Arial"/>
              <a:cs typeface="Arial"/>
            </a:endParaRPr>
          </a:p>
          <a:p>
            <a:pPr marL="757555">
              <a:lnSpc>
                <a:spcPct val="100000"/>
              </a:lnSpc>
            </a:pPr>
            <a:r>
              <a:rPr sz="1950" spc="150" dirty="0">
                <a:latin typeface="Arial"/>
                <a:cs typeface="Arial"/>
              </a:rPr>
              <a:t>(</a:t>
            </a:r>
            <a:r>
              <a:rPr sz="1950" b="0" i="1" spc="150" dirty="0">
                <a:latin typeface="Bookman Old Style"/>
                <a:cs typeface="Bookman Old Style"/>
              </a:rPr>
              <a:t>x</a:t>
            </a:r>
            <a:r>
              <a:rPr sz="2475" spc="225" baseline="-13468" dirty="0">
                <a:latin typeface="Arial"/>
                <a:cs typeface="Arial"/>
              </a:rPr>
              <a:t>1</a:t>
            </a:r>
            <a:r>
              <a:rPr sz="1950" b="0" i="1" spc="150" dirty="0">
                <a:latin typeface="Bookman Old Style"/>
                <a:cs typeface="Bookman Old Style"/>
              </a:rPr>
              <a:t>,</a:t>
            </a:r>
            <a:r>
              <a:rPr sz="1950" b="0" i="1" spc="-240" dirty="0">
                <a:latin typeface="Bookman Old Style"/>
                <a:cs typeface="Bookman Old Style"/>
              </a:rPr>
              <a:t> </a:t>
            </a:r>
            <a:r>
              <a:rPr sz="1950" b="0" i="1" spc="85" dirty="0">
                <a:latin typeface="Bookman Old Style"/>
                <a:cs typeface="Bookman Old Style"/>
              </a:rPr>
              <a:t>y</a:t>
            </a:r>
            <a:r>
              <a:rPr sz="2475" spc="127" baseline="-13468" dirty="0">
                <a:latin typeface="Arial"/>
                <a:cs typeface="Arial"/>
              </a:rPr>
              <a:t>1</a:t>
            </a:r>
            <a:r>
              <a:rPr sz="1950" spc="85" dirty="0">
                <a:latin typeface="Arial"/>
                <a:cs typeface="Arial"/>
              </a:rPr>
              <a:t>)</a:t>
            </a:r>
            <a:r>
              <a:rPr sz="1950" b="0" i="1" spc="8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n</a:t>
            </a:r>
            <a:r>
              <a:rPr sz="1950" b="0" i="1" spc="130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spc="90" dirty="0">
                <a:latin typeface="Bookman Old Style"/>
                <a:cs typeface="Bookman Old Style"/>
              </a:rPr>
              <a:t>y</a:t>
            </a:r>
            <a:r>
              <a:rPr sz="2475" b="0" i="1" spc="135" baseline="-8417" dirty="0">
                <a:latin typeface="Bookman Old Style"/>
                <a:cs typeface="Bookman Old Style"/>
              </a:rPr>
              <a:t>n</a:t>
            </a:r>
            <a:r>
              <a:rPr sz="1950" spc="90" dirty="0">
                <a:latin typeface="Arial"/>
                <a:cs typeface="Arial"/>
              </a:rPr>
              <a:t>)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b="0" i="1" spc="-120" dirty="0">
                <a:latin typeface="Bookman Old Style"/>
                <a:cs typeface="Bookman Old Style"/>
              </a:rPr>
              <a:t>/</a:t>
            </a:r>
            <a:r>
              <a:rPr sz="1950" b="0" i="1" spc="240" dirty="0">
                <a:latin typeface="Bookman Old Style"/>
                <a:cs typeface="Bookman Old Style"/>
              </a:rPr>
              <a:t>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2475" b="0" i="1" spc="209" baseline="-13468" dirty="0">
                <a:latin typeface="Bookman Old Style"/>
                <a:cs typeface="Bookman Old Style"/>
              </a:rPr>
              <a:t>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40" dirty="0">
                <a:latin typeface="Lucida Sans Unicode"/>
                <a:cs typeface="Lucida Sans Unicode"/>
              </a:rPr>
              <a:t>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endParaRPr sz="2475" baseline="23569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Bookman Old Style"/>
              <a:cs typeface="Bookman Old Style"/>
            </a:endParaRPr>
          </a:p>
          <a:p>
            <a:pPr marL="518795" indent="-2609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Lucida Sans Unicode"/>
              <a:buChar char="•"/>
              <a:tabLst>
                <a:tab pos="519430" algn="l"/>
                <a:tab pos="2267585" algn="l"/>
              </a:tabLst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	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95" dirty="0">
                <a:latin typeface="Arial"/>
                <a:cs typeface="Arial"/>
              </a:rPr>
              <a:t>real </a:t>
            </a:r>
            <a:r>
              <a:rPr sz="1950" spc="105" dirty="0">
                <a:latin typeface="Arial"/>
                <a:cs typeface="Arial"/>
              </a:rPr>
              <a:t>value,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</a:t>
            </a:r>
            <a:r>
              <a:rPr sz="1950" spc="-110" dirty="0">
                <a:latin typeface="Lucida Sans Unicode"/>
                <a:cs typeface="Lucida Sans Unicode"/>
              </a:rPr>
              <a:t> </a:t>
            </a:r>
            <a:r>
              <a:rPr sz="1950" spc="20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  <a:p>
            <a:pPr marL="878840">
              <a:lnSpc>
                <a:spcPct val="100000"/>
              </a:lnSpc>
              <a:spcBef>
                <a:spcPts val="2840"/>
              </a:spcBef>
              <a:tabLst>
                <a:tab pos="4165600" algn="l"/>
                <a:tab pos="4427220" algn="l"/>
              </a:tabLst>
            </a:pPr>
            <a:r>
              <a:rPr sz="1950" b="0" i="1" spc="345" dirty="0">
                <a:latin typeface="Bookman Old Style"/>
                <a:cs typeface="Bookman Old Style"/>
              </a:rPr>
              <a:t>f </a:t>
            </a:r>
            <a:r>
              <a:rPr sz="1950" spc="145" dirty="0">
                <a:latin typeface="Arial"/>
                <a:cs typeface="Arial"/>
              </a:rPr>
              <a:t>: </a:t>
            </a:r>
            <a:r>
              <a:rPr sz="1950" spc="-70" dirty="0">
                <a:latin typeface="Arial"/>
                <a:cs typeface="Arial"/>
              </a:rPr>
              <a:t>R</a:t>
            </a:r>
            <a:r>
              <a:rPr sz="2475" b="0" i="1" spc="-104" baseline="23569" dirty="0">
                <a:latin typeface="Bookman Old Style"/>
                <a:cs typeface="Bookman Old Style"/>
              </a:rPr>
              <a:t>d</a:t>
            </a:r>
            <a:r>
              <a:rPr sz="2475" b="0" i="1" spc="-120" baseline="23569" dirty="0">
                <a:latin typeface="Bookman Old Style"/>
                <a:cs typeface="Bookman Old Style"/>
              </a:rPr>
              <a:t> </a:t>
            </a:r>
            <a:r>
              <a:rPr sz="1950" dirty="0">
                <a:latin typeface="Lucida Sans Unicode"/>
                <a:cs typeface="Lucida Sans Unicode"/>
              </a:rPr>
              <a:t>−→</a:t>
            </a:r>
            <a:r>
              <a:rPr sz="1950" spc="-30" dirty="0">
                <a:latin typeface="Lucida Sans Unicode"/>
                <a:cs typeface="Lucida Sans Unicode"/>
              </a:rPr>
              <a:t> </a:t>
            </a:r>
            <a:r>
              <a:rPr sz="1950" spc="20" dirty="0">
                <a:latin typeface="Arial"/>
                <a:cs typeface="Arial"/>
              </a:rPr>
              <a:t>R	</a:t>
            </a:r>
            <a:r>
              <a:rPr sz="1950" b="0" i="1" spc="345" dirty="0">
                <a:latin typeface="Bookman Old Style"/>
                <a:cs typeface="Bookman Old Style"/>
              </a:rPr>
              <a:t>f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00" dirty="0">
                <a:latin typeface="Arial"/>
                <a:cs typeface="Arial"/>
              </a:rPr>
              <a:t>called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b="1" spc="105" dirty="0">
                <a:solidFill>
                  <a:srgbClr val="EC008C"/>
                </a:solidFill>
                <a:latin typeface="Arial"/>
                <a:cs typeface="Arial"/>
              </a:rPr>
              <a:t>regressor</a:t>
            </a:r>
            <a:r>
              <a:rPr sz="1950" spc="10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450"/>
              </a:spcBef>
              <a:tabLst>
                <a:tab pos="184340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200" dirty="0">
                <a:latin typeface="Arial"/>
                <a:cs typeface="Arial"/>
              </a:rPr>
              <a:t>amount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55" dirty="0">
                <a:latin typeface="Arial"/>
                <a:cs typeface="Arial"/>
              </a:rPr>
              <a:t>credit, </a:t>
            </a:r>
            <a:r>
              <a:rPr sz="1950" spc="160" dirty="0">
                <a:latin typeface="Arial"/>
                <a:cs typeface="Arial"/>
              </a:rPr>
              <a:t>weight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695" dirty="0">
                <a:latin typeface="Arial"/>
                <a:cs typeface="Arial"/>
              </a:rPr>
              <a:t> </a:t>
            </a:r>
            <a:r>
              <a:rPr sz="1950" spc="190" dirty="0">
                <a:latin typeface="Arial"/>
                <a:cs typeface="Arial"/>
              </a:rPr>
              <a:t>fruit.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286" y="2039956"/>
            <a:ext cx="384721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dirty="0"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82075" y="1977180"/>
            <a:ext cx="4956175" cy="2453005"/>
            <a:chOff x="2682075" y="1977180"/>
            <a:chExt cx="4956175" cy="2453005"/>
          </a:xfrm>
        </p:grpSpPr>
        <p:sp>
          <p:nvSpPr>
            <p:cNvPr id="6" name="object 6"/>
            <p:cNvSpPr/>
            <p:nvPr/>
          </p:nvSpPr>
          <p:spPr>
            <a:xfrm>
              <a:off x="2695403" y="4286780"/>
              <a:ext cx="4907915" cy="37465"/>
            </a:xfrm>
            <a:custGeom>
              <a:avLst/>
              <a:gdLst/>
              <a:ahLst/>
              <a:cxnLst/>
              <a:rect l="l" t="t" r="r" b="b"/>
              <a:pathLst>
                <a:path w="4907915" h="37464">
                  <a:moveTo>
                    <a:pt x="0" y="36883"/>
                  </a:moveTo>
                  <a:lnTo>
                    <a:pt x="490741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8081" y="4207741"/>
              <a:ext cx="160002" cy="159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1064" y="2012449"/>
              <a:ext cx="2540" cy="2404110"/>
            </a:xfrm>
            <a:custGeom>
              <a:avLst/>
              <a:gdLst/>
              <a:ahLst/>
              <a:cxnLst/>
              <a:rect l="l" t="t" r="r" b="b"/>
              <a:pathLst>
                <a:path w="2539" h="2404110">
                  <a:moveTo>
                    <a:pt x="0" y="2404083"/>
                  </a:moveTo>
                  <a:lnTo>
                    <a:pt x="203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3183" y="1977180"/>
              <a:ext cx="159653" cy="1595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0440" y="2679736"/>
              <a:ext cx="367422" cy="39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8422" y="271860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8422" y="271860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0446" y="2679736"/>
              <a:ext cx="372825" cy="394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09" y="271860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1010" y="271860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4884" y="2387959"/>
              <a:ext cx="372825" cy="3890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4667" y="2425278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4667" y="242527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1" y="17475"/>
                  </a:lnTo>
                  <a:lnTo>
                    <a:pt x="133743" y="126246"/>
                  </a:lnTo>
                  <a:lnTo>
                    <a:pt x="232371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3762" y="2387959"/>
              <a:ext cx="372825" cy="3890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5096" y="2425278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5097" y="242527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3" y="0"/>
                  </a:lnTo>
                  <a:lnTo>
                    <a:pt x="116187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5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7" y="145611"/>
                  </a:lnTo>
                  <a:lnTo>
                    <a:pt x="19273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8444" y="2679736"/>
              <a:ext cx="372825" cy="39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8010" y="2718606"/>
              <a:ext cx="232368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38010" y="271860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09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9790" y="2679736"/>
              <a:ext cx="367422" cy="39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8343" y="2718606"/>
              <a:ext cx="232369" cy="2524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8344" y="271860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1089" y="2387959"/>
              <a:ext cx="367422" cy="3890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8499" y="2425278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8501" y="242527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0" y="0"/>
                  </a:lnTo>
                  <a:lnTo>
                    <a:pt x="116184" y="106882"/>
                  </a:lnTo>
                  <a:lnTo>
                    <a:pt x="213096" y="0"/>
                  </a:lnTo>
                  <a:lnTo>
                    <a:pt x="232368" y="17475"/>
                  </a:lnTo>
                  <a:lnTo>
                    <a:pt x="133742" y="126246"/>
                  </a:lnTo>
                  <a:lnTo>
                    <a:pt x="232368" y="235017"/>
                  </a:lnTo>
                  <a:lnTo>
                    <a:pt x="213096" y="252493"/>
                  </a:lnTo>
                  <a:lnTo>
                    <a:pt x="116184" y="145611"/>
                  </a:lnTo>
                  <a:lnTo>
                    <a:pt x="19270" y="252493"/>
                  </a:lnTo>
                  <a:lnTo>
                    <a:pt x="0" y="235017"/>
                  </a:lnTo>
                  <a:lnTo>
                    <a:pt x="98624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817" y="3587487"/>
              <a:ext cx="372825" cy="3890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3227" y="3623129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3226" y="3623129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34467" y="3133612"/>
              <a:ext cx="367422" cy="3890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03304" y="3170867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03304" y="317086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8516" y="2236668"/>
              <a:ext cx="367422" cy="3890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65019" y="2271261"/>
              <a:ext cx="232369" cy="252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65019" y="2271259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26479" y="3068773"/>
              <a:ext cx="367422" cy="39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92567" y="3107415"/>
              <a:ext cx="232369" cy="252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92568" y="3107413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7400" y="4185379"/>
            <a:ext cx="8488045" cy="2032801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5111115">
              <a:spcBef>
                <a:spcPts val="1675"/>
              </a:spcBef>
            </a:pPr>
            <a:r>
              <a:rPr lang="en-US" sz="2800" spc="-60" dirty="0">
                <a:cs typeface="Calibri"/>
              </a:rPr>
              <a:t>Feature 1</a:t>
            </a:r>
            <a:endParaRPr lang="en-US" sz="2800" dirty="0">
              <a:cs typeface="Calibri"/>
            </a:endParaRPr>
          </a:p>
          <a:p>
            <a:pPr marL="5111115">
              <a:lnSpc>
                <a:spcPct val="100000"/>
              </a:lnSpc>
              <a:spcBef>
                <a:spcPts val="1675"/>
              </a:spcBef>
            </a:pPr>
            <a:endParaRPr sz="2500" dirty="0">
              <a:latin typeface="Calibri"/>
              <a:cs typeface="Calibri"/>
            </a:endParaRPr>
          </a:p>
          <a:p>
            <a:pPr marL="12700" marR="5080">
              <a:lnSpc>
                <a:spcPct val="119200"/>
              </a:lnSpc>
              <a:spcBef>
                <a:spcPts val="810"/>
              </a:spcBef>
              <a:tabLst>
                <a:tab pos="132651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sz="1950" spc="140" dirty="0">
                <a:latin typeface="Arial"/>
                <a:cs typeface="Arial"/>
              </a:rPr>
              <a:t>Income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75" dirty="0">
                <a:latin typeface="Arial"/>
                <a:cs typeface="Arial"/>
              </a:rPr>
              <a:t>function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00" dirty="0">
                <a:latin typeface="Arial"/>
                <a:cs typeface="Arial"/>
              </a:rPr>
              <a:t>age, </a:t>
            </a:r>
            <a:r>
              <a:rPr sz="1950" spc="160" dirty="0">
                <a:latin typeface="Arial"/>
                <a:cs typeface="Arial"/>
              </a:rPr>
              <a:t>weight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200" dirty="0">
                <a:latin typeface="Arial"/>
                <a:cs typeface="Arial"/>
              </a:rPr>
              <a:t>fruit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-260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function 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45" dirty="0">
                <a:latin typeface="Arial"/>
                <a:cs typeface="Arial"/>
              </a:rPr>
              <a:t>its</a:t>
            </a:r>
            <a:r>
              <a:rPr sz="1950" spc="3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length.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1286" y="2163024"/>
            <a:ext cx="384721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dirty="0"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82075" y="2100248"/>
            <a:ext cx="4956175" cy="2453005"/>
            <a:chOff x="2682075" y="2100248"/>
            <a:chExt cx="4956175" cy="2453005"/>
          </a:xfrm>
        </p:grpSpPr>
        <p:sp>
          <p:nvSpPr>
            <p:cNvPr id="6" name="object 6"/>
            <p:cNvSpPr/>
            <p:nvPr/>
          </p:nvSpPr>
          <p:spPr>
            <a:xfrm>
              <a:off x="2695403" y="4409848"/>
              <a:ext cx="4907915" cy="37465"/>
            </a:xfrm>
            <a:custGeom>
              <a:avLst/>
              <a:gdLst/>
              <a:ahLst/>
              <a:cxnLst/>
              <a:rect l="l" t="t" r="r" b="b"/>
              <a:pathLst>
                <a:path w="4907915" h="37464">
                  <a:moveTo>
                    <a:pt x="0" y="36883"/>
                  </a:moveTo>
                  <a:lnTo>
                    <a:pt x="490741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8081" y="4330809"/>
              <a:ext cx="160002" cy="159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1064" y="2135517"/>
              <a:ext cx="2540" cy="2404110"/>
            </a:xfrm>
            <a:custGeom>
              <a:avLst/>
              <a:gdLst/>
              <a:ahLst/>
              <a:cxnLst/>
              <a:rect l="l" t="t" r="r" b="b"/>
              <a:pathLst>
                <a:path w="2539" h="2404110">
                  <a:moveTo>
                    <a:pt x="0" y="2404083"/>
                  </a:moveTo>
                  <a:lnTo>
                    <a:pt x="203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3183" y="2100248"/>
              <a:ext cx="159653" cy="1595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50440" y="2802804"/>
              <a:ext cx="367422" cy="39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18422" y="2841674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8422" y="284167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20446" y="2802804"/>
              <a:ext cx="372825" cy="394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09" y="2841674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91010" y="284167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14884" y="2511027"/>
              <a:ext cx="372825" cy="3890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84667" y="2548346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4667" y="254834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1" y="17475"/>
                  </a:lnTo>
                  <a:lnTo>
                    <a:pt x="133743" y="126246"/>
                  </a:lnTo>
                  <a:lnTo>
                    <a:pt x="232371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03762" y="2511027"/>
              <a:ext cx="372825" cy="3890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5096" y="2548346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5097" y="254834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3" y="0"/>
                  </a:lnTo>
                  <a:lnTo>
                    <a:pt x="116187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5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7" y="145611"/>
                  </a:lnTo>
                  <a:lnTo>
                    <a:pt x="19273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68444" y="2802804"/>
              <a:ext cx="372825" cy="39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8010" y="2841674"/>
              <a:ext cx="232368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38010" y="284167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09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39790" y="2802804"/>
              <a:ext cx="367422" cy="39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08343" y="2841674"/>
              <a:ext cx="232369" cy="25249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8344" y="284167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61089" y="2511027"/>
              <a:ext cx="367422" cy="3890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8499" y="254834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8501" y="254834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0" y="0"/>
                  </a:lnTo>
                  <a:lnTo>
                    <a:pt x="116184" y="106882"/>
                  </a:lnTo>
                  <a:lnTo>
                    <a:pt x="213096" y="0"/>
                  </a:lnTo>
                  <a:lnTo>
                    <a:pt x="232368" y="17475"/>
                  </a:lnTo>
                  <a:lnTo>
                    <a:pt x="133742" y="126246"/>
                  </a:lnTo>
                  <a:lnTo>
                    <a:pt x="232368" y="235017"/>
                  </a:lnTo>
                  <a:lnTo>
                    <a:pt x="213096" y="252493"/>
                  </a:lnTo>
                  <a:lnTo>
                    <a:pt x="116184" y="145611"/>
                  </a:lnTo>
                  <a:lnTo>
                    <a:pt x="19270" y="252493"/>
                  </a:lnTo>
                  <a:lnTo>
                    <a:pt x="0" y="235017"/>
                  </a:lnTo>
                  <a:lnTo>
                    <a:pt x="98624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817" y="3710555"/>
              <a:ext cx="372825" cy="3890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93227" y="3746197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3226" y="374619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34467" y="3256680"/>
              <a:ext cx="367422" cy="3890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03304" y="3293936"/>
              <a:ext cx="232369" cy="2524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03304" y="3293935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98516" y="2359736"/>
              <a:ext cx="367422" cy="38903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65019" y="2394329"/>
              <a:ext cx="232369" cy="25249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65019" y="2394328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26479" y="3191841"/>
              <a:ext cx="367422" cy="39443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92567" y="3230483"/>
              <a:ext cx="232369" cy="252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92568" y="3230481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34957" y="2491208"/>
              <a:ext cx="4084320" cy="1061085"/>
            </a:xfrm>
            <a:custGeom>
              <a:avLst/>
              <a:gdLst/>
              <a:ahLst/>
              <a:cxnLst/>
              <a:rect l="l" t="t" r="r" b="b"/>
              <a:pathLst>
                <a:path w="4084320" h="1061085">
                  <a:moveTo>
                    <a:pt x="0" y="1060644"/>
                  </a:moveTo>
                  <a:lnTo>
                    <a:pt x="4083748" y="0"/>
                  </a:lnTo>
                </a:path>
              </a:pathLst>
            </a:custGeom>
            <a:ln w="35541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86361" y="4506112"/>
            <a:ext cx="1591719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2800" spc="-60" dirty="0">
                <a:cs typeface="Calibri"/>
              </a:rPr>
              <a:t>Feature 1</a:t>
            </a:r>
            <a:endParaRPr lang="en-US" sz="2800" dirty="0"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6662" y="2270705"/>
            <a:ext cx="384721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dirty="0"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7451" y="2207929"/>
            <a:ext cx="4956175" cy="2453005"/>
            <a:chOff x="2697451" y="2207929"/>
            <a:chExt cx="4956175" cy="2453005"/>
          </a:xfrm>
        </p:grpSpPr>
        <p:sp>
          <p:nvSpPr>
            <p:cNvPr id="6" name="object 6"/>
            <p:cNvSpPr/>
            <p:nvPr/>
          </p:nvSpPr>
          <p:spPr>
            <a:xfrm>
              <a:off x="2710779" y="4517529"/>
              <a:ext cx="4907915" cy="37465"/>
            </a:xfrm>
            <a:custGeom>
              <a:avLst/>
              <a:gdLst/>
              <a:ahLst/>
              <a:cxnLst/>
              <a:rect l="l" t="t" r="r" b="b"/>
              <a:pathLst>
                <a:path w="4907915" h="37464">
                  <a:moveTo>
                    <a:pt x="0" y="36883"/>
                  </a:moveTo>
                  <a:lnTo>
                    <a:pt x="490741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3457" y="4438490"/>
              <a:ext cx="160002" cy="159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6440" y="2243197"/>
              <a:ext cx="2540" cy="2404110"/>
            </a:xfrm>
            <a:custGeom>
              <a:avLst/>
              <a:gdLst/>
              <a:ahLst/>
              <a:cxnLst/>
              <a:rect l="l" t="t" r="r" b="b"/>
              <a:pathLst>
                <a:path w="2539" h="2404110">
                  <a:moveTo>
                    <a:pt x="0" y="2404083"/>
                  </a:moveTo>
                  <a:lnTo>
                    <a:pt x="203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8559" y="2207929"/>
              <a:ext cx="159653" cy="1595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65816" y="2910485"/>
              <a:ext cx="367422" cy="39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33798" y="2949355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3798" y="294935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35822" y="2910485"/>
              <a:ext cx="372825" cy="394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6385" y="2949355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06386" y="294935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30260" y="2618708"/>
              <a:ext cx="372825" cy="38903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0043" y="265602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00043" y="265602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1" y="17475"/>
                  </a:lnTo>
                  <a:lnTo>
                    <a:pt x="133743" y="126246"/>
                  </a:lnTo>
                  <a:lnTo>
                    <a:pt x="232371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9138" y="2618708"/>
              <a:ext cx="372825" cy="3890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0472" y="265602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0473" y="265602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3" y="0"/>
                  </a:lnTo>
                  <a:lnTo>
                    <a:pt x="116187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5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7" y="145611"/>
                  </a:lnTo>
                  <a:lnTo>
                    <a:pt x="19273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83820" y="2910485"/>
              <a:ext cx="372825" cy="39443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53386" y="2949355"/>
              <a:ext cx="232368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3386" y="294935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09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5166" y="2910485"/>
              <a:ext cx="367422" cy="39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23719" y="2949355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23720" y="2949354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76465" y="2618708"/>
              <a:ext cx="367422" cy="38903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43875" y="265602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43877" y="265602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0" y="0"/>
                  </a:lnTo>
                  <a:lnTo>
                    <a:pt x="116184" y="106882"/>
                  </a:lnTo>
                  <a:lnTo>
                    <a:pt x="213096" y="0"/>
                  </a:lnTo>
                  <a:lnTo>
                    <a:pt x="232368" y="17475"/>
                  </a:lnTo>
                  <a:lnTo>
                    <a:pt x="133742" y="126246"/>
                  </a:lnTo>
                  <a:lnTo>
                    <a:pt x="232368" y="235017"/>
                  </a:lnTo>
                  <a:lnTo>
                    <a:pt x="213096" y="252493"/>
                  </a:lnTo>
                  <a:lnTo>
                    <a:pt x="116184" y="145611"/>
                  </a:lnTo>
                  <a:lnTo>
                    <a:pt x="19270" y="252493"/>
                  </a:lnTo>
                  <a:lnTo>
                    <a:pt x="0" y="235017"/>
                  </a:lnTo>
                  <a:lnTo>
                    <a:pt x="98624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39193" y="3818236"/>
              <a:ext cx="372825" cy="3890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08603" y="3853878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08602" y="3853878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9843" y="3364361"/>
              <a:ext cx="367422" cy="3890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18680" y="3401616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18680" y="340161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13892" y="2467417"/>
              <a:ext cx="367422" cy="3890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0395" y="2502010"/>
              <a:ext cx="232369" cy="252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80395" y="2502008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41855" y="3299521"/>
              <a:ext cx="367422" cy="39443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307943" y="3338163"/>
              <a:ext cx="232369" cy="25249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07944" y="3338162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50333" y="2598888"/>
              <a:ext cx="4084320" cy="1061085"/>
            </a:xfrm>
            <a:custGeom>
              <a:avLst/>
              <a:gdLst/>
              <a:ahLst/>
              <a:cxnLst/>
              <a:rect l="l" t="t" r="r" b="b"/>
              <a:pathLst>
                <a:path w="4084320" h="1061085">
                  <a:moveTo>
                    <a:pt x="0" y="1060644"/>
                  </a:moveTo>
                  <a:lnTo>
                    <a:pt x="4083748" y="0"/>
                  </a:lnTo>
                </a:path>
              </a:pathLst>
            </a:custGeom>
            <a:ln w="35541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2534" y="2652308"/>
              <a:ext cx="3759200" cy="1731645"/>
            </a:xfrm>
            <a:custGeom>
              <a:avLst/>
              <a:gdLst/>
              <a:ahLst/>
              <a:cxnLst/>
              <a:rect l="l" t="t" r="r" b="b"/>
              <a:pathLst>
                <a:path w="3759200" h="1731645">
                  <a:moveTo>
                    <a:pt x="0" y="1731304"/>
                  </a:moveTo>
                  <a:lnTo>
                    <a:pt x="26964" y="1687647"/>
                  </a:lnTo>
                  <a:lnTo>
                    <a:pt x="53961" y="1644023"/>
                  </a:lnTo>
                  <a:lnTo>
                    <a:pt x="81024" y="1600465"/>
                  </a:lnTo>
                  <a:lnTo>
                    <a:pt x="108185" y="1557006"/>
                  </a:lnTo>
                  <a:lnTo>
                    <a:pt x="135479" y="1513678"/>
                  </a:lnTo>
                  <a:lnTo>
                    <a:pt x="162936" y="1470515"/>
                  </a:lnTo>
                  <a:lnTo>
                    <a:pt x="190592" y="1427549"/>
                  </a:lnTo>
                  <a:lnTo>
                    <a:pt x="218477" y="1384814"/>
                  </a:lnTo>
                  <a:lnTo>
                    <a:pt x="246626" y="1342341"/>
                  </a:lnTo>
                  <a:lnTo>
                    <a:pt x="275071" y="1300165"/>
                  </a:lnTo>
                  <a:lnTo>
                    <a:pt x="303845" y="1258318"/>
                  </a:lnTo>
                  <a:lnTo>
                    <a:pt x="332981" y="1216833"/>
                  </a:lnTo>
                  <a:lnTo>
                    <a:pt x="362512" y="1175743"/>
                  </a:lnTo>
                  <a:lnTo>
                    <a:pt x="392471" y="1135081"/>
                  </a:lnTo>
                  <a:lnTo>
                    <a:pt x="422891" y="1094879"/>
                  </a:lnTo>
                  <a:lnTo>
                    <a:pt x="453804" y="1055171"/>
                  </a:lnTo>
                  <a:lnTo>
                    <a:pt x="485243" y="1015989"/>
                  </a:lnTo>
                  <a:lnTo>
                    <a:pt x="517242" y="977367"/>
                  </a:lnTo>
                  <a:lnTo>
                    <a:pt x="549834" y="939337"/>
                  </a:lnTo>
                  <a:lnTo>
                    <a:pt x="583051" y="901932"/>
                  </a:lnTo>
                  <a:lnTo>
                    <a:pt x="616925" y="865185"/>
                  </a:lnTo>
                  <a:lnTo>
                    <a:pt x="651491" y="829129"/>
                  </a:lnTo>
                  <a:lnTo>
                    <a:pt x="686781" y="793797"/>
                  </a:lnTo>
                  <a:lnTo>
                    <a:pt x="722828" y="759222"/>
                  </a:lnTo>
                  <a:lnTo>
                    <a:pt x="759664" y="725437"/>
                  </a:lnTo>
                  <a:lnTo>
                    <a:pt x="797323" y="692474"/>
                  </a:lnTo>
                  <a:lnTo>
                    <a:pt x="835838" y="660367"/>
                  </a:lnTo>
                  <a:lnTo>
                    <a:pt x="875241" y="629148"/>
                  </a:lnTo>
                  <a:lnTo>
                    <a:pt x="915566" y="598851"/>
                  </a:lnTo>
                  <a:lnTo>
                    <a:pt x="956845" y="569508"/>
                  </a:lnTo>
                  <a:lnTo>
                    <a:pt x="995482" y="543335"/>
                  </a:lnTo>
                  <a:lnTo>
                    <a:pt x="1035405" y="517306"/>
                  </a:lnTo>
                  <a:lnTo>
                    <a:pt x="1076540" y="491462"/>
                  </a:lnTo>
                  <a:lnTo>
                    <a:pt x="1118812" y="465843"/>
                  </a:lnTo>
                  <a:lnTo>
                    <a:pt x="1162147" y="440488"/>
                  </a:lnTo>
                  <a:lnTo>
                    <a:pt x="1206471" y="415437"/>
                  </a:lnTo>
                  <a:lnTo>
                    <a:pt x="1251710" y="390730"/>
                  </a:lnTo>
                  <a:lnTo>
                    <a:pt x="1297789" y="366407"/>
                  </a:lnTo>
                  <a:lnTo>
                    <a:pt x="1344635" y="342509"/>
                  </a:lnTo>
                  <a:lnTo>
                    <a:pt x="1392173" y="319074"/>
                  </a:lnTo>
                  <a:lnTo>
                    <a:pt x="1440330" y="296144"/>
                  </a:lnTo>
                  <a:lnTo>
                    <a:pt x="1489030" y="273757"/>
                  </a:lnTo>
                  <a:lnTo>
                    <a:pt x="1538200" y="251954"/>
                  </a:lnTo>
                  <a:lnTo>
                    <a:pt x="1587765" y="230775"/>
                  </a:lnTo>
                  <a:lnTo>
                    <a:pt x="1637652" y="210260"/>
                  </a:lnTo>
                  <a:lnTo>
                    <a:pt x="1687786" y="190448"/>
                  </a:lnTo>
                  <a:lnTo>
                    <a:pt x="1738093" y="171380"/>
                  </a:lnTo>
                  <a:lnTo>
                    <a:pt x="1788499" y="153095"/>
                  </a:lnTo>
                  <a:lnTo>
                    <a:pt x="1838930" y="135634"/>
                  </a:lnTo>
                  <a:lnTo>
                    <a:pt x="1889312" y="119036"/>
                  </a:lnTo>
                  <a:lnTo>
                    <a:pt x="1939569" y="103341"/>
                  </a:lnTo>
                  <a:lnTo>
                    <a:pt x="1989629" y="88590"/>
                  </a:lnTo>
                  <a:lnTo>
                    <a:pt x="2039417" y="74821"/>
                  </a:lnTo>
                  <a:lnTo>
                    <a:pt x="2088859" y="62076"/>
                  </a:lnTo>
                  <a:lnTo>
                    <a:pt x="2137881" y="50394"/>
                  </a:lnTo>
                  <a:lnTo>
                    <a:pt x="2186408" y="39815"/>
                  </a:lnTo>
                  <a:lnTo>
                    <a:pt x="2234366" y="30379"/>
                  </a:lnTo>
                  <a:lnTo>
                    <a:pt x="2281682" y="22126"/>
                  </a:lnTo>
                  <a:lnTo>
                    <a:pt x="2328280" y="15095"/>
                  </a:lnTo>
                  <a:lnTo>
                    <a:pt x="2374088" y="9327"/>
                  </a:lnTo>
                  <a:lnTo>
                    <a:pt x="2419030" y="4862"/>
                  </a:lnTo>
                  <a:lnTo>
                    <a:pt x="2463032" y="1740"/>
                  </a:lnTo>
                  <a:lnTo>
                    <a:pt x="2506021" y="0"/>
                  </a:lnTo>
                  <a:lnTo>
                    <a:pt x="2898833" y="73502"/>
                  </a:lnTo>
                  <a:lnTo>
                    <a:pt x="3307663" y="246312"/>
                  </a:lnTo>
                  <a:lnTo>
                    <a:pt x="3628926" y="421258"/>
                  </a:lnTo>
                  <a:lnTo>
                    <a:pt x="3759032" y="501167"/>
                  </a:lnTo>
                </a:path>
              </a:pathLst>
            </a:custGeom>
            <a:ln w="3554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01737" y="4613793"/>
            <a:ext cx="1591719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2800" spc="-60" dirty="0">
                <a:cs typeface="Calibri"/>
              </a:rPr>
              <a:t>Feature 1</a:t>
            </a:r>
            <a:endParaRPr lang="en-US" sz="2800" dirty="0"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24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620" dirty="0"/>
              <a:t>Data	</a:t>
            </a:r>
            <a:r>
              <a:rPr spc="290" dirty="0"/>
              <a:t>everywhere!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065090"/>
            <a:ext cx="7019290" cy="2352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610995" algn="l"/>
              </a:tabLst>
            </a:pP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Google:	</a:t>
            </a:r>
            <a:r>
              <a:rPr sz="1950" spc="60" dirty="0">
                <a:latin typeface="Arial"/>
                <a:cs typeface="Arial"/>
              </a:rPr>
              <a:t>processes </a:t>
            </a:r>
            <a:r>
              <a:rPr sz="1950" spc="155" dirty="0">
                <a:latin typeface="Arial"/>
                <a:cs typeface="Arial"/>
              </a:rPr>
              <a:t>24 </a:t>
            </a:r>
            <a:r>
              <a:rPr sz="1950" spc="165" dirty="0">
                <a:latin typeface="Arial"/>
                <a:cs typeface="Arial"/>
              </a:rPr>
              <a:t>peta </a:t>
            </a:r>
            <a:r>
              <a:rPr sz="1950" spc="110" dirty="0">
                <a:latin typeface="Arial"/>
                <a:cs typeface="Arial"/>
              </a:rPr>
              <a:t>bytes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135" dirty="0">
                <a:latin typeface="Arial"/>
                <a:cs typeface="Arial"/>
              </a:rPr>
              <a:t>per</a:t>
            </a:r>
            <a:r>
              <a:rPr sz="1950" spc="530" dirty="0">
                <a:latin typeface="Arial"/>
                <a:cs typeface="Arial"/>
              </a:rPr>
              <a:t> </a:t>
            </a:r>
            <a:r>
              <a:rPr sz="1950" spc="55" dirty="0">
                <a:latin typeface="Arial"/>
                <a:cs typeface="Arial"/>
              </a:rPr>
              <a:t>day.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988820" algn="l"/>
              </a:tabLst>
            </a:pPr>
            <a:r>
              <a:rPr sz="1950" b="1" spc="195" dirty="0">
                <a:solidFill>
                  <a:srgbClr val="00007F"/>
                </a:solidFill>
                <a:latin typeface="Arial"/>
                <a:cs typeface="Arial"/>
              </a:rPr>
              <a:t>Facebook:	</a:t>
            </a:r>
            <a:r>
              <a:rPr sz="1950" spc="155" dirty="0">
                <a:latin typeface="Arial"/>
                <a:cs typeface="Arial"/>
              </a:rPr>
              <a:t>10 </a:t>
            </a:r>
            <a:r>
              <a:rPr sz="1950" spc="150" dirty="0">
                <a:latin typeface="Arial"/>
                <a:cs typeface="Arial"/>
              </a:rPr>
              <a:t>million </a:t>
            </a:r>
            <a:r>
              <a:rPr sz="1950" spc="155" dirty="0">
                <a:latin typeface="Arial"/>
                <a:cs typeface="Arial"/>
              </a:rPr>
              <a:t>photos </a:t>
            </a:r>
            <a:r>
              <a:rPr sz="1950" spc="120" dirty="0">
                <a:latin typeface="Arial"/>
                <a:cs typeface="Arial"/>
              </a:rPr>
              <a:t>uploaded </a:t>
            </a:r>
            <a:r>
              <a:rPr sz="1950" spc="90" dirty="0">
                <a:latin typeface="Arial"/>
                <a:cs typeface="Arial"/>
              </a:rPr>
              <a:t>every</a:t>
            </a:r>
            <a:r>
              <a:rPr sz="1950" spc="19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hour.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795145" algn="l"/>
              </a:tabLst>
            </a:pPr>
            <a:r>
              <a:rPr sz="1950" b="1" spc="190" dirty="0">
                <a:solidFill>
                  <a:srgbClr val="00007F"/>
                </a:solidFill>
                <a:latin typeface="Arial"/>
                <a:cs typeface="Arial"/>
              </a:rPr>
              <a:t>Youtube:	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160" dirty="0">
                <a:latin typeface="Arial"/>
                <a:cs typeface="Arial"/>
              </a:rPr>
              <a:t>hour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10" dirty="0">
                <a:latin typeface="Arial"/>
                <a:cs typeface="Arial"/>
              </a:rPr>
              <a:t>video </a:t>
            </a:r>
            <a:r>
              <a:rPr sz="1950" spc="120" dirty="0">
                <a:latin typeface="Arial"/>
                <a:cs typeface="Arial"/>
              </a:rPr>
              <a:t>uploaded </a:t>
            </a:r>
            <a:r>
              <a:rPr sz="1950" spc="90" dirty="0">
                <a:latin typeface="Arial"/>
                <a:cs typeface="Arial"/>
              </a:rPr>
              <a:t>every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second.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1694180" algn="l"/>
              </a:tabLst>
            </a:pPr>
            <a:r>
              <a:rPr sz="1950" b="1" spc="270" dirty="0">
                <a:solidFill>
                  <a:srgbClr val="00007F"/>
                </a:solidFill>
                <a:latin typeface="Arial"/>
                <a:cs typeface="Arial"/>
              </a:rPr>
              <a:t>Twitter:	</a:t>
            </a:r>
            <a:r>
              <a:rPr sz="1950" spc="155" dirty="0">
                <a:latin typeface="Arial"/>
                <a:cs typeface="Arial"/>
              </a:rPr>
              <a:t>400 </a:t>
            </a:r>
            <a:r>
              <a:rPr sz="1950" spc="150" dirty="0">
                <a:latin typeface="Arial"/>
                <a:cs typeface="Arial"/>
              </a:rPr>
              <a:t>million </a:t>
            </a:r>
            <a:r>
              <a:rPr sz="1950" spc="135" dirty="0">
                <a:latin typeface="Arial"/>
                <a:cs typeface="Arial"/>
              </a:rPr>
              <a:t>tweets per</a:t>
            </a:r>
            <a:r>
              <a:rPr sz="1950" spc="675" dirty="0">
                <a:latin typeface="Arial"/>
                <a:cs typeface="Arial"/>
              </a:rPr>
              <a:t> </a:t>
            </a:r>
            <a:r>
              <a:rPr sz="1950" spc="55" dirty="0">
                <a:latin typeface="Arial"/>
                <a:cs typeface="Arial"/>
              </a:rPr>
              <a:t>day.</a:t>
            </a:r>
            <a:endParaRPr sz="195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spcBef>
                <a:spcPts val="1645"/>
              </a:spcBef>
              <a:buClr>
                <a:srgbClr val="000000"/>
              </a:buClr>
              <a:buFont typeface="Arial"/>
              <a:buAutoNum type="arabicPeriod"/>
              <a:tabLst>
                <a:tab pos="384175" algn="l"/>
                <a:tab pos="2153920" algn="l"/>
              </a:tabLst>
            </a:pPr>
            <a:r>
              <a:rPr sz="1950" b="1" spc="185" dirty="0">
                <a:solidFill>
                  <a:srgbClr val="00007F"/>
                </a:solidFill>
                <a:latin typeface="Arial"/>
                <a:cs typeface="Arial"/>
              </a:rPr>
              <a:t>Astronomy:	</a:t>
            </a:r>
            <a:r>
              <a:rPr sz="1950" spc="135" dirty="0">
                <a:latin typeface="Arial"/>
                <a:cs typeface="Arial"/>
              </a:rPr>
              <a:t>Satellite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14" dirty="0">
                <a:latin typeface="Arial"/>
                <a:cs typeface="Arial"/>
              </a:rPr>
              <a:t>hundreds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505" dirty="0">
                <a:latin typeface="Arial"/>
                <a:cs typeface="Arial"/>
              </a:rPr>
              <a:t> </a:t>
            </a:r>
            <a:r>
              <a:rPr sz="1950" spc="240" dirty="0">
                <a:latin typeface="Arial"/>
                <a:cs typeface="Arial"/>
              </a:rPr>
              <a:t>PB.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797" y="3467725"/>
            <a:ext cx="2915920" cy="132651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50" spc="150" dirty="0">
                <a:latin typeface="Arial"/>
                <a:cs typeface="Arial"/>
              </a:rPr>
              <a:t>6. </a:t>
            </a:r>
            <a:r>
              <a:rPr sz="1950" b="0" i="1" dirty="0">
                <a:latin typeface="Bookman Old Style"/>
                <a:cs typeface="Bookman Old Style"/>
              </a:rPr>
              <a:t>. .</a:t>
            </a:r>
            <a:r>
              <a:rPr sz="1950" b="0" i="1" spc="-180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endParaRPr sz="1950">
              <a:latin typeface="Bookman Old Style"/>
              <a:cs typeface="Bookman Old Style"/>
            </a:endParaRPr>
          </a:p>
          <a:p>
            <a:pPr marL="383540" marR="5080" indent="-371475">
              <a:lnSpc>
                <a:spcPts val="2790"/>
              </a:lnSpc>
              <a:spcBef>
                <a:spcPts val="1360"/>
              </a:spcBef>
              <a:tabLst>
                <a:tab pos="1286510" algn="l"/>
                <a:tab pos="2357120" algn="l"/>
              </a:tabLst>
            </a:pPr>
            <a:r>
              <a:rPr sz="1950" spc="150" dirty="0">
                <a:latin typeface="Arial"/>
                <a:cs typeface="Arial"/>
              </a:rPr>
              <a:t>7.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2350" b="1" spc="345" dirty="0">
                <a:solidFill>
                  <a:srgbClr val="0000FF"/>
                </a:solidFill>
                <a:latin typeface="Arial"/>
                <a:cs typeface="Arial"/>
              </a:rPr>
              <a:t>“By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50" b="1" spc="325" dirty="0">
                <a:solidFill>
                  <a:srgbClr val="0000FF"/>
                </a:solidFill>
                <a:latin typeface="Arial"/>
                <a:cs typeface="Arial"/>
              </a:rPr>
              <a:t>2020</a:t>
            </a:r>
            <a:r>
              <a:rPr sz="2350" b="1" dirty="0">
                <a:solidFill>
                  <a:srgbClr val="0000FF"/>
                </a:solidFill>
                <a:latin typeface="Arial"/>
                <a:cs typeface="Arial"/>
              </a:rPr>
              <a:t>	</a:t>
            </a:r>
            <a:r>
              <a:rPr sz="2350" b="1" spc="204" dirty="0">
                <a:solidFill>
                  <a:srgbClr val="0000FF"/>
                </a:solidFill>
                <a:latin typeface="Arial"/>
                <a:cs typeface="Arial"/>
              </a:rPr>
              <a:t>the  </a:t>
            </a:r>
            <a:r>
              <a:rPr sz="2350" b="1" spc="240" dirty="0">
                <a:solidFill>
                  <a:srgbClr val="0000FF"/>
                </a:solidFill>
                <a:latin typeface="Arial"/>
                <a:cs typeface="Arial"/>
              </a:rPr>
              <a:t>zettabytes...”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6098" y="4051316"/>
            <a:ext cx="524573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79525" algn="l"/>
                <a:tab pos="2879090" algn="l"/>
                <a:tab pos="3664585" algn="l"/>
                <a:tab pos="4816475" algn="l"/>
              </a:tabLst>
            </a:pPr>
            <a:r>
              <a:rPr sz="2350" b="1" spc="165" dirty="0">
                <a:solidFill>
                  <a:srgbClr val="0000FF"/>
                </a:solidFill>
                <a:latin typeface="Arial"/>
                <a:cs typeface="Arial"/>
              </a:rPr>
              <a:t>digital	</a:t>
            </a:r>
            <a:r>
              <a:rPr sz="2350" b="1" spc="125" dirty="0">
                <a:solidFill>
                  <a:srgbClr val="0000FF"/>
                </a:solidFill>
                <a:latin typeface="Arial"/>
                <a:cs typeface="Arial"/>
              </a:rPr>
              <a:t>universe	will	</a:t>
            </a:r>
            <a:r>
              <a:rPr sz="2350" b="1" spc="180" dirty="0">
                <a:solidFill>
                  <a:srgbClr val="0000FF"/>
                </a:solidFill>
                <a:latin typeface="Arial"/>
                <a:cs typeface="Arial"/>
              </a:rPr>
              <a:t>reach	</a:t>
            </a:r>
            <a:r>
              <a:rPr sz="2350" b="1" spc="325" dirty="0">
                <a:solidFill>
                  <a:srgbClr val="0000FF"/>
                </a:solidFill>
                <a:latin typeface="Arial"/>
                <a:cs typeface="Arial"/>
              </a:rPr>
              <a:t>44</a:t>
            </a:r>
            <a:endParaRPr sz="2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8196" y="5091463"/>
            <a:ext cx="8004809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0900" marR="5080" indent="-393700">
              <a:lnSpc>
                <a:spcPct val="140900"/>
              </a:lnSpc>
              <a:spcBef>
                <a:spcPts val="100"/>
              </a:spcBef>
            </a:pPr>
            <a:r>
              <a:rPr sz="1650" spc="195" dirty="0">
                <a:solidFill>
                  <a:srgbClr val="EC008C"/>
                </a:solidFill>
                <a:latin typeface="Arial"/>
                <a:cs typeface="Arial"/>
              </a:rPr>
              <a:t>The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Digital </a:t>
            </a:r>
            <a:r>
              <a:rPr sz="1650" spc="65" dirty="0">
                <a:solidFill>
                  <a:srgbClr val="EC008C"/>
                </a:solidFill>
                <a:latin typeface="Arial"/>
                <a:cs typeface="Arial"/>
              </a:rPr>
              <a:t>Universe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Opportunities: </a:t>
            </a:r>
            <a:r>
              <a:rPr sz="1650" spc="110" dirty="0">
                <a:solidFill>
                  <a:srgbClr val="EC008C"/>
                </a:solidFill>
                <a:latin typeface="Arial"/>
                <a:cs typeface="Arial"/>
              </a:rPr>
              <a:t>Rich </a:t>
            </a:r>
            <a:r>
              <a:rPr sz="1650" spc="165" dirty="0">
                <a:solidFill>
                  <a:srgbClr val="EC008C"/>
                </a:solidFill>
                <a:latin typeface="Arial"/>
                <a:cs typeface="Arial"/>
              </a:rPr>
              <a:t>Data </a:t>
            </a:r>
            <a:r>
              <a:rPr sz="1650" spc="95" dirty="0">
                <a:solidFill>
                  <a:srgbClr val="EC008C"/>
                </a:solidFill>
                <a:latin typeface="Arial"/>
                <a:cs typeface="Arial"/>
              </a:rPr>
              <a:t>and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the  </a:t>
            </a:r>
            <a:r>
              <a:rPr sz="1650" spc="75" dirty="0">
                <a:solidFill>
                  <a:srgbClr val="EC008C"/>
                </a:solidFill>
                <a:latin typeface="Arial"/>
                <a:cs typeface="Arial"/>
              </a:rPr>
              <a:t>Increasing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85" dirty="0">
                <a:solidFill>
                  <a:srgbClr val="EC008C"/>
                </a:solidFill>
                <a:latin typeface="Arial"/>
                <a:cs typeface="Arial"/>
              </a:rPr>
              <a:t>Value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30" dirty="0">
                <a:solidFill>
                  <a:srgbClr val="EC008C"/>
                </a:solidFill>
                <a:latin typeface="Arial"/>
                <a:cs typeface="Arial"/>
              </a:rPr>
              <a:t>the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25" dirty="0">
                <a:solidFill>
                  <a:srgbClr val="EC008C"/>
                </a:solidFill>
                <a:latin typeface="Arial"/>
                <a:cs typeface="Arial"/>
              </a:rPr>
              <a:t>Internet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40" dirty="0">
                <a:solidFill>
                  <a:srgbClr val="EC008C"/>
                </a:solidFill>
                <a:latin typeface="Arial"/>
                <a:cs typeface="Arial"/>
              </a:rPr>
              <a:t>Things,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20" dirty="0">
                <a:solidFill>
                  <a:srgbClr val="EC008C"/>
                </a:solidFill>
                <a:latin typeface="Arial"/>
                <a:cs typeface="Arial"/>
              </a:rPr>
              <a:t>April</a:t>
            </a:r>
            <a:r>
              <a:rPr sz="1650" spc="2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EC008C"/>
                </a:solidFill>
                <a:latin typeface="Arial"/>
                <a:cs typeface="Arial"/>
              </a:rPr>
              <a:t>2014.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950" spc="229" dirty="0">
                <a:latin typeface="Arial"/>
                <a:cs typeface="Arial"/>
              </a:rPr>
              <a:t>That’s </a:t>
            </a:r>
            <a:r>
              <a:rPr sz="1950" spc="155" dirty="0">
                <a:latin typeface="Arial"/>
                <a:cs typeface="Arial"/>
              </a:rPr>
              <a:t>44 </a:t>
            </a:r>
            <a:r>
              <a:rPr sz="1950" spc="160" dirty="0">
                <a:latin typeface="Arial"/>
                <a:cs typeface="Arial"/>
              </a:rPr>
              <a:t>trillion</a:t>
            </a:r>
            <a:r>
              <a:rPr sz="1950" spc="459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gigabytes!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0329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45" dirty="0"/>
              <a:t>Supervised	</a:t>
            </a:r>
            <a:r>
              <a:rPr spc="225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16351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Regression: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0510" y="2178405"/>
            <a:ext cx="384721" cy="170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lang="en-US" sz="2500" dirty="0">
                <a:latin typeface="Calibri"/>
                <a:cs typeface="Calibri"/>
              </a:rPr>
              <a:t>y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1299" y="2115629"/>
            <a:ext cx="4956175" cy="2453005"/>
            <a:chOff x="2651299" y="2115629"/>
            <a:chExt cx="4956175" cy="2453005"/>
          </a:xfrm>
        </p:grpSpPr>
        <p:sp>
          <p:nvSpPr>
            <p:cNvPr id="6" name="object 6"/>
            <p:cNvSpPr/>
            <p:nvPr/>
          </p:nvSpPr>
          <p:spPr>
            <a:xfrm>
              <a:off x="2664627" y="4425229"/>
              <a:ext cx="4907915" cy="37465"/>
            </a:xfrm>
            <a:custGeom>
              <a:avLst/>
              <a:gdLst/>
              <a:ahLst/>
              <a:cxnLst/>
              <a:rect l="l" t="t" r="r" b="b"/>
              <a:pathLst>
                <a:path w="4907915" h="37464">
                  <a:moveTo>
                    <a:pt x="0" y="36883"/>
                  </a:moveTo>
                  <a:lnTo>
                    <a:pt x="490741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47305" y="4346190"/>
              <a:ext cx="160002" cy="1596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80288" y="2150898"/>
              <a:ext cx="2540" cy="2404110"/>
            </a:xfrm>
            <a:custGeom>
              <a:avLst/>
              <a:gdLst/>
              <a:ahLst/>
              <a:cxnLst/>
              <a:rect l="l" t="t" r="r" b="b"/>
              <a:pathLst>
                <a:path w="2539" h="2404110">
                  <a:moveTo>
                    <a:pt x="0" y="2404083"/>
                  </a:moveTo>
                  <a:lnTo>
                    <a:pt x="2034" y="0"/>
                  </a:lnTo>
                </a:path>
              </a:pathLst>
            </a:custGeom>
            <a:ln w="26656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2407" y="2115629"/>
              <a:ext cx="159653" cy="1595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9664" y="2818185"/>
              <a:ext cx="367422" cy="3944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646" y="2857055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7646" y="2857055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9670" y="2818185"/>
              <a:ext cx="372825" cy="39443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60233" y="2857055"/>
              <a:ext cx="232369" cy="25249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0234" y="2857055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4109" y="2526408"/>
              <a:ext cx="372825" cy="3890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3891" y="2563727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53892" y="256372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1" y="17475"/>
                  </a:lnTo>
                  <a:lnTo>
                    <a:pt x="133743" y="126246"/>
                  </a:lnTo>
                  <a:lnTo>
                    <a:pt x="232371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2986" y="2526408"/>
              <a:ext cx="372825" cy="38903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44320" y="2563727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4321" y="256372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3" y="0"/>
                  </a:lnTo>
                  <a:lnTo>
                    <a:pt x="116187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5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7" y="145611"/>
                  </a:lnTo>
                  <a:lnTo>
                    <a:pt x="19273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7668" y="2818185"/>
              <a:ext cx="372825" cy="39443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07234" y="2857055"/>
              <a:ext cx="232368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7234" y="2857055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09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09014" y="2818185"/>
              <a:ext cx="367422" cy="39443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7567" y="2857055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7568" y="2857055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30313" y="2526408"/>
              <a:ext cx="367422" cy="38903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97723" y="2563727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97725" y="2563727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0" y="0"/>
                  </a:lnTo>
                  <a:lnTo>
                    <a:pt x="116184" y="106882"/>
                  </a:lnTo>
                  <a:lnTo>
                    <a:pt x="213096" y="0"/>
                  </a:lnTo>
                  <a:lnTo>
                    <a:pt x="232368" y="17475"/>
                  </a:lnTo>
                  <a:lnTo>
                    <a:pt x="133742" y="126246"/>
                  </a:lnTo>
                  <a:lnTo>
                    <a:pt x="232368" y="235017"/>
                  </a:lnTo>
                  <a:lnTo>
                    <a:pt x="213096" y="252493"/>
                  </a:lnTo>
                  <a:lnTo>
                    <a:pt x="116184" y="145611"/>
                  </a:lnTo>
                  <a:lnTo>
                    <a:pt x="19270" y="252493"/>
                  </a:lnTo>
                  <a:lnTo>
                    <a:pt x="0" y="235017"/>
                  </a:lnTo>
                  <a:lnTo>
                    <a:pt x="98624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93041" y="3725936"/>
              <a:ext cx="372825" cy="3890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62451" y="3761578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2450" y="3761578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03691" y="3272061"/>
              <a:ext cx="367422" cy="38903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72528" y="3309317"/>
              <a:ext cx="232369" cy="25249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2528" y="3309316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7740" y="2375117"/>
              <a:ext cx="367422" cy="38903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4244" y="2409710"/>
              <a:ext cx="232369" cy="252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34243" y="2409709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30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5704" y="3207222"/>
              <a:ext cx="367422" cy="3944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1791" y="3245864"/>
              <a:ext cx="232369" cy="252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61792" y="3245862"/>
              <a:ext cx="232410" cy="252729"/>
            </a:xfrm>
            <a:custGeom>
              <a:avLst/>
              <a:gdLst/>
              <a:ahLst/>
              <a:cxnLst/>
              <a:rect l="l" t="t" r="r" b="b"/>
              <a:pathLst>
                <a:path w="232410" h="252729">
                  <a:moveTo>
                    <a:pt x="0" y="17475"/>
                  </a:moveTo>
                  <a:lnTo>
                    <a:pt x="19272" y="0"/>
                  </a:lnTo>
                  <a:lnTo>
                    <a:pt x="116185" y="106882"/>
                  </a:lnTo>
                  <a:lnTo>
                    <a:pt x="213098" y="0"/>
                  </a:lnTo>
                  <a:lnTo>
                    <a:pt x="232370" y="17475"/>
                  </a:lnTo>
                  <a:lnTo>
                    <a:pt x="133743" y="126246"/>
                  </a:lnTo>
                  <a:lnTo>
                    <a:pt x="232370" y="235017"/>
                  </a:lnTo>
                  <a:lnTo>
                    <a:pt x="213098" y="252493"/>
                  </a:lnTo>
                  <a:lnTo>
                    <a:pt x="116185" y="145611"/>
                  </a:lnTo>
                  <a:lnTo>
                    <a:pt x="19272" y="252493"/>
                  </a:lnTo>
                  <a:lnTo>
                    <a:pt x="0" y="235017"/>
                  </a:lnTo>
                  <a:lnTo>
                    <a:pt x="98626" y="126246"/>
                  </a:lnTo>
                  <a:lnTo>
                    <a:pt x="0" y="17475"/>
                  </a:lnTo>
                  <a:close/>
                </a:path>
              </a:pathLst>
            </a:custGeom>
            <a:ln w="5403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04181" y="2506589"/>
              <a:ext cx="4084320" cy="1061085"/>
            </a:xfrm>
            <a:custGeom>
              <a:avLst/>
              <a:gdLst/>
              <a:ahLst/>
              <a:cxnLst/>
              <a:rect l="l" t="t" r="r" b="b"/>
              <a:pathLst>
                <a:path w="4084320" h="1061085">
                  <a:moveTo>
                    <a:pt x="0" y="1060644"/>
                  </a:moveTo>
                  <a:lnTo>
                    <a:pt x="4083748" y="0"/>
                  </a:lnTo>
                </a:path>
              </a:pathLst>
            </a:custGeom>
            <a:ln w="35541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6382" y="2560009"/>
              <a:ext cx="3759200" cy="1731645"/>
            </a:xfrm>
            <a:custGeom>
              <a:avLst/>
              <a:gdLst/>
              <a:ahLst/>
              <a:cxnLst/>
              <a:rect l="l" t="t" r="r" b="b"/>
              <a:pathLst>
                <a:path w="3759200" h="1731645">
                  <a:moveTo>
                    <a:pt x="0" y="1731304"/>
                  </a:moveTo>
                  <a:lnTo>
                    <a:pt x="26964" y="1687647"/>
                  </a:lnTo>
                  <a:lnTo>
                    <a:pt x="53961" y="1644023"/>
                  </a:lnTo>
                  <a:lnTo>
                    <a:pt x="81024" y="1600465"/>
                  </a:lnTo>
                  <a:lnTo>
                    <a:pt x="108185" y="1557006"/>
                  </a:lnTo>
                  <a:lnTo>
                    <a:pt x="135479" y="1513678"/>
                  </a:lnTo>
                  <a:lnTo>
                    <a:pt x="162936" y="1470515"/>
                  </a:lnTo>
                  <a:lnTo>
                    <a:pt x="190592" y="1427549"/>
                  </a:lnTo>
                  <a:lnTo>
                    <a:pt x="218477" y="1384814"/>
                  </a:lnTo>
                  <a:lnTo>
                    <a:pt x="246626" y="1342341"/>
                  </a:lnTo>
                  <a:lnTo>
                    <a:pt x="275071" y="1300165"/>
                  </a:lnTo>
                  <a:lnTo>
                    <a:pt x="303845" y="1258318"/>
                  </a:lnTo>
                  <a:lnTo>
                    <a:pt x="332981" y="1216833"/>
                  </a:lnTo>
                  <a:lnTo>
                    <a:pt x="362512" y="1175743"/>
                  </a:lnTo>
                  <a:lnTo>
                    <a:pt x="392471" y="1135081"/>
                  </a:lnTo>
                  <a:lnTo>
                    <a:pt x="422891" y="1094879"/>
                  </a:lnTo>
                  <a:lnTo>
                    <a:pt x="453804" y="1055171"/>
                  </a:lnTo>
                  <a:lnTo>
                    <a:pt x="485243" y="1015989"/>
                  </a:lnTo>
                  <a:lnTo>
                    <a:pt x="517242" y="977367"/>
                  </a:lnTo>
                  <a:lnTo>
                    <a:pt x="549834" y="939337"/>
                  </a:lnTo>
                  <a:lnTo>
                    <a:pt x="583051" y="901932"/>
                  </a:lnTo>
                  <a:lnTo>
                    <a:pt x="616925" y="865185"/>
                  </a:lnTo>
                  <a:lnTo>
                    <a:pt x="651491" y="829129"/>
                  </a:lnTo>
                  <a:lnTo>
                    <a:pt x="686781" y="793797"/>
                  </a:lnTo>
                  <a:lnTo>
                    <a:pt x="722828" y="759222"/>
                  </a:lnTo>
                  <a:lnTo>
                    <a:pt x="759664" y="725437"/>
                  </a:lnTo>
                  <a:lnTo>
                    <a:pt x="797323" y="692474"/>
                  </a:lnTo>
                  <a:lnTo>
                    <a:pt x="835838" y="660367"/>
                  </a:lnTo>
                  <a:lnTo>
                    <a:pt x="875241" y="629148"/>
                  </a:lnTo>
                  <a:lnTo>
                    <a:pt x="915566" y="598851"/>
                  </a:lnTo>
                  <a:lnTo>
                    <a:pt x="956845" y="569508"/>
                  </a:lnTo>
                  <a:lnTo>
                    <a:pt x="995482" y="543335"/>
                  </a:lnTo>
                  <a:lnTo>
                    <a:pt x="1035405" y="517306"/>
                  </a:lnTo>
                  <a:lnTo>
                    <a:pt x="1076540" y="491462"/>
                  </a:lnTo>
                  <a:lnTo>
                    <a:pt x="1118812" y="465843"/>
                  </a:lnTo>
                  <a:lnTo>
                    <a:pt x="1162147" y="440488"/>
                  </a:lnTo>
                  <a:lnTo>
                    <a:pt x="1206471" y="415437"/>
                  </a:lnTo>
                  <a:lnTo>
                    <a:pt x="1251710" y="390730"/>
                  </a:lnTo>
                  <a:lnTo>
                    <a:pt x="1297789" y="366407"/>
                  </a:lnTo>
                  <a:lnTo>
                    <a:pt x="1344635" y="342509"/>
                  </a:lnTo>
                  <a:lnTo>
                    <a:pt x="1392173" y="319074"/>
                  </a:lnTo>
                  <a:lnTo>
                    <a:pt x="1440330" y="296144"/>
                  </a:lnTo>
                  <a:lnTo>
                    <a:pt x="1489030" y="273757"/>
                  </a:lnTo>
                  <a:lnTo>
                    <a:pt x="1538200" y="251954"/>
                  </a:lnTo>
                  <a:lnTo>
                    <a:pt x="1587765" y="230775"/>
                  </a:lnTo>
                  <a:lnTo>
                    <a:pt x="1637652" y="210260"/>
                  </a:lnTo>
                  <a:lnTo>
                    <a:pt x="1687786" y="190448"/>
                  </a:lnTo>
                  <a:lnTo>
                    <a:pt x="1738093" y="171380"/>
                  </a:lnTo>
                  <a:lnTo>
                    <a:pt x="1788499" y="153095"/>
                  </a:lnTo>
                  <a:lnTo>
                    <a:pt x="1838930" y="135634"/>
                  </a:lnTo>
                  <a:lnTo>
                    <a:pt x="1889312" y="119036"/>
                  </a:lnTo>
                  <a:lnTo>
                    <a:pt x="1939569" y="103341"/>
                  </a:lnTo>
                  <a:lnTo>
                    <a:pt x="1989629" y="88590"/>
                  </a:lnTo>
                  <a:lnTo>
                    <a:pt x="2039417" y="74821"/>
                  </a:lnTo>
                  <a:lnTo>
                    <a:pt x="2088859" y="62076"/>
                  </a:lnTo>
                  <a:lnTo>
                    <a:pt x="2137881" y="50394"/>
                  </a:lnTo>
                  <a:lnTo>
                    <a:pt x="2186408" y="39815"/>
                  </a:lnTo>
                  <a:lnTo>
                    <a:pt x="2234366" y="30379"/>
                  </a:lnTo>
                  <a:lnTo>
                    <a:pt x="2281682" y="22126"/>
                  </a:lnTo>
                  <a:lnTo>
                    <a:pt x="2328280" y="15095"/>
                  </a:lnTo>
                  <a:lnTo>
                    <a:pt x="2374088" y="9327"/>
                  </a:lnTo>
                  <a:lnTo>
                    <a:pt x="2419030" y="4862"/>
                  </a:lnTo>
                  <a:lnTo>
                    <a:pt x="2463032" y="1740"/>
                  </a:lnTo>
                  <a:lnTo>
                    <a:pt x="2506021" y="0"/>
                  </a:lnTo>
                  <a:lnTo>
                    <a:pt x="2898833" y="73502"/>
                  </a:lnTo>
                  <a:lnTo>
                    <a:pt x="3307663" y="246312"/>
                  </a:lnTo>
                  <a:lnTo>
                    <a:pt x="3628926" y="421258"/>
                  </a:lnTo>
                  <a:lnTo>
                    <a:pt x="3759032" y="501167"/>
                  </a:lnTo>
                </a:path>
              </a:pathLst>
            </a:custGeom>
            <a:ln w="3554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10293" y="2152180"/>
              <a:ext cx="3464560" cy="1706880"/>
            </a:xfrm>
            <a:custGeom>
              <a:avLst/>
              <a:gdLst/>
              <a:ahLst/>
              <a:cxnLst/>
              <a:rect l="l" t="t" r="r" b="b"/>
              <a:pathLst>
                <a:path w="3464559" h="1706879">
                  <a:moveTo>
                    <a:pt x="0" y="1706309"/>
                  </a:moveTo>
                  <a:lnTo>
                    <a:pt x="2409" y="1640928"/>
                  </a:lnTo>
                  <a:lnTo>
                    <a:pt x="5036" y="1576219"/>
                  </a:lnTo>
                  <a:lnTo>
                    <a:pt x="8098" y="1512854"/>
                  </a:lnTo>
                  <a:lnTo>
                    <a:pt x="11813" y="1451507"/>
                  </a:lnTo>
                  <a:lnTo>
                    <a:pt x="16397" y="1392849"/>
                  </a:lnTo>
                  <a:lnTo>
                    <a:pt x="22070" y="1337552"/>
                  </a:lnTo>
                  <a:lnTo>
                    <a:pt x="29047" y="1286290"/>
                  </a:lnTo>
                  <a:lnTo>
                    <a:pt x="37548" y="1239734"/>
                  </a:lnTo>
                  <a:lnTo>
                    <a:pt x="47788" y="1198557"/>
                  </a:lnTo>
                  <a:lnTo>
                    <a:pt x="74361" y="1135028"/>
                  </a:lnTo>
                  <a:lnTo>
                    <a:pt x="113378" y="1104231"/>
                  </a:lnTo>
                  <a:lnTo>
                    <a:pt x="140166" y="1109879"/>
                  </a:lnTo>
                  <a:lnTo>
                    <a:pt x="170564" y="1127577"/>
                  </a:lnTo>
                  <a:lnTo>
                    <a:pt x="203650" y="1153934"/>
                  </a:lnTo>
                  <a:lnTo>
                    <a:pt x="238500" y="1185563"/>
                  </a:lnTo>
                  <a:lnTo>
                    <a:pt x="274187" y="1219075"/>
                  </a:lnTo>
                  <a:lnTo>
                    <a:pt x="309790" y="1251080"/>
                  </a:lnTo>
                  <a:lnTo>
                    <a:pt x="344382" y="1278190"/>
                  </a:lnTo>
                  <a:lnTo>
                    <a:pt x="377041" y="1297017"/>
                  </a:lnTo>
                  <a:lnTo>
                    <a:pt x="406840" y="1304171"/>
                  </a:lnTo>
                  <a:lnTo>
                    <a:pt x="432858" y="1296264"/>
                  </a:lnTo>
                  <a:lnTo>
                    <a:pt x="467171" y="1245456"/>
                  </a:lnTo>
                  <a:lnTo>
                    <a:pt x="480672" y="1205868"/>
                  </a:lnTo>
                  <a:lnTo>
                    <a:pt x="492483" y="1159395"/>
                  </a:lnTo>
                  <a:lnTo>
                    <a:pt x="503164" y="1107965"/>
                  </a:lnTo>
                  <a:lnTo>
                    <a:pt x="513274" y="1053508"/>
                  </a:lnTo>
                  <a:lnTo>
                    <a:pt x="523374" y="997952"/>
                  </a:lnTo>
                  <a:lnTo>
                    <a:pt x="534024" y="943225"/>
                  </a:lnTo>
                  <a:lnTo>
                    <a:pt x="545783" y="891257"/>
                  </a:lnTo>
                  <a:lnTo>
                    <a:pt x="559212" y="843975"/>
                  </a:lnTo>
                  <a:lnTo>
                    <a:pt x="574870" y="803308"/>
                  </a:lnTo>
                  <a:lnTo>
                    <a:pt x="615114" y="749536"/>
                  </a:lnTo>
                  <a:lnTo>
                    <a:pt x="642484" y="739319"/>
                  </a:lnTo>
                  <a:lnTo>
                    <a:pt x="673019" y="741204"/>
                  </a:lnTo>
                  <a:lnTo>
                    <a:pt x="706242" y="752739"/>
                  </a:lnTo>
                  <a:lnTo>
                    <a:pt x="741681" y="771472"/>
                  </a:lnTo>
                  <a:lnTo>
                    <a:pt x="778860" y="794951"/>
                  </a:lnTo>
                  <a:lnTo>
                    <a:pt x="817305" y="820724"/>
                  </a:lnTo>
                  <a:lnTo>
                    <a:pt x="856540" y="846338"/>
                  </a:lnTo>
                  <a:lnTo>
                    <a:pt x="896092" y="869343"/>
                  </a:lnTo>
                  <a:lnTo>
                    <a:pt x="935486" y="887285"/>
                  </a:lnTo>
                  <a:lnTo>
                    <a:pt x="974247" y="897712"/>
                  </a:lnTo>
                  <a:lnTo>
                    <a:pt x="1011901" y="898174"/>
                  </a:lnTo>
                  <a:lnTo>
                    <a:pt x="1047972" y="886217"/>
                  </a:lnTo>
                  <a:lnTo>
                    <a:pt x="1101101" y="839121"/>
                  </a:lnTo>
                  <a:lnTo>
                    <a:pt x="1127899" y="803685"/>
                  </a:lnTo>
                  <a:lnTo>
                    <a:pt x="1154763" y="762171"/>
                  </a:lnTo>
                  <a:lnTo>
                    <a:pt x="1181628" y="715962"/>
                  </a:lnTo>
                  <a:lnTo>
                    <a:pt x="1208426" y="666444"/>
                  </a:lnTo>
                  <a:lnTo>
                    <a:pt x="1235091" y="615002"/>
                  </a:lnTo>
                  <a:lnTo>
                    <a:pt x="1261555" y="563021"/>
                  </a:lnTo>
                  <a:lnTo>
                    <a:pt x="1287752" y="511885"/>
                  </a:lnTo>
                  <a:lnTo>
                    <a:pt x="1313615" y="462979"/>
                  </a:lnTo>
                  <a:lnTo>
                    <a:pt x="1339078" y="417688"/>
                  </a:lnTo>
                  <a:lnTo>
                    <a:pt x="1364074" y="377397"/>
                  </a:lnTo>
                  <a:lnTo>
                    <a:pt x="1388536" y="343490"/>
                  </a:lnTo>
                  <a:lnTo>
                    <a:pt x="1435591" y="300371"/>
                  </a:lnTo>
                  <a:lnTo>
                    <a:pt x="1458050" y="293928"/>
                  </a:lnTo>
                  <a:lnTo>
                    <a:pt x="1479564" y="299657"/>
                  </a:lnTo>
                  <a:lnTo>
                    <a:pt x="1519655" y="344751"/>
                  </a:lnTo>
                  <a:lnTo>
                    <a:pt x="1538499" y="380779"/>
                  </a:lnTo>
                  <a:lnTo>
                    <a:pt x="1556720" y="423570"/>
                  </a:lnTo>
                  <a:lnTo>
                    <a:pt x="1574452" y="471455"/>
                  </a:lnTo>
                  <a:lnTo>
                    <a:pt x="1591827" y="522766"/>
                  </a:lnTo>
                  <a:lnTo>
                    <a:pt x="1608981" y="575835"/>
                  </a:lnTo>
                  <a:lnTo>
                    <a:pt x="1626045" y="628993"/>
                  </a:lnTo>
                  <a:lnTo>
                    <a:pt x="1643153" y="680571"/>
                  </a:lnTo>
                  <a:lnTo>
                    <a:pt x="1660440" y="728902"/>
                  </a:lnTo>
                  <a:lnTo>
                    <a:pt x="1678038" y="772316"/>
                  </a:lnTo>
                  <a:lnTo>
                    <a:pt x="1696081" y="809144"/>
                  </a:lnTo>
                  <a:lnTo>
                    <a:pt x="1734036" y="856373"/>
                  </a:lnTo>
                  <a:lnTo>
                    <a:pt x="1754215" y="863437"/>
                  </a:lnTo>
                  <a:lnTo>
                    <a:pt x="1776767" y="857699"/>
                  </a:lnTo>
                  <a:lnTo>
                    <a:pt x="1824565" y="812408"/>
                  </a:lnTo>
                  <a:lnTo>
                    <a:pt x="1849487" y="776297"/>
                  </a:lnTo>
                  <a:lnTo>
                    <a:pt x="1874875" y="733504"/>
                  </a:lnTo>
                  <a:lnTo>
                    <a:pt x="1900566" y="685750"/>
                  </a:lnTo>
                  <a:lnTo>
                    <a:pt x="1926400" y="634755"/>
                  </a:lnTo>
                  <a:lnTo>
                    <a:pt x="1952213" y="582243"/>
                  </a:lnTo>
                  <a:lnTo>
                    <a:pt x="1977843" y="529932"/>
                  </a:lnTo>
                  <a:lnTo>
                    <a:pt x="2003129" y="479545"/>
                  </a:lnTo>
                  <a:lnTo>
                    <a:pt x="2027910" y="432804"/>
                  </a:lnTo>
                  <a:lnTo>
                    <a:pt x="2052021" y="391428"/>
                  </a:lnTo>
                  <a:lnTo>
                    <a:pt x="2075303" y="357139"/>
                  </a:lnTo>
                  <a:lnTo>
                    <a:pt x="2118726" y="316709"/>
                  </a:lnTo>
                  <a:lnTo>
                    <a:pt x="2148708" y="313599"/>
                  </a:lnTo>
                  <a:lnTo>
                    <a:pt x="2177231" y="328737"/>
                  </a:lnTo>
                  <a:lnTo>
                    <a:pt x="2204432" y="357816"/>
                  </a:lnTo>
                  <a:lnTo>
                    <a:pt x="2230449" y="396531"/>
                  </a:lnTo>
                  <a:lnTo>
                    <a:pt x="2255419" y="440577"/>
                  </a:lnTo>
                  <a:lnTo>
                    <a:pt x="2279476" y="485648"/>
                  </a:lnTo>
                  <a:lnTo>
                    <a:pt x="2302760" y="527439"/>
                  </a:lnTo>
                  <a:lnTo>
                    <a:pt x="2325405" y="561643"/>
                  </a:lnTo>
                  <a:lnTo>
                    <a:pt x="2347549" y="583957"/>
                  </a:lnTo>
                  <a:lnTo>
                    <a:pt x="2369329" y="590073"/>
                  </a:lnTo>
                  <a:lnTo>
                    <a:pt x="2396005" y="575235"/>
                  </a:lnTo>
                  <a:lnTo>
                    <a:pt x="2421835" y="542555"/>
                  </a:lnTo>
                  <a:lnTo>
                    <a:pt x="2446686" y="496972"/>
                  </a:lnTo>
                  <a:lnTo>
                    <a:pt x="2470425" y="443425"/>
                  </a:lnTo>
                  <a:lnTo>
                    <a:pt x="2492918" y="386852"/>
                  </a:lnTo>
                  <a:lnTo>
                    <a:pt x="2514031" y="332193"/>
                  </a:lnTo>
                  <a:lnTo>
                    <a:pt x="2533632" y="284385"/>
                  </a:lnTo>
                  <a:lnTo>
                    <a:pt x="2551586" y="248368"/>
                  </a:lnTo>
                  <a:lnTo>
                    <a:pt x="2579707" y="203875"/>
                  </a:lnTo>
                  <a:lnTo>
                    <a:pt x="2618863" y="157604"/>
                  </a:lnTo>
                  <a:lnTo>
                    <a:pt x="2642714" y="134467"/>
                  </a:lnTo>
                  <a:lnTo>
                    <a:pt x="2661804" y="107574"/>
                  </a:lnTo>
                  <a:lnTo>
                    <a:pt x="2681528" y="71188"/>
                  </a:lnTo>
                  <a:lnTo>
                    <a:pt x="2702516" y="34803"/>
                  </a:lnTo>
                  <a:lnTo>
                    <a:pt x="2725404" y="7909"/>
                  </a:lnTo>
                  <a:lnTo>
                    <a:pt x="2750823" y="0"/>
                  </a:lnTo>
                  <a:lnTo>
                    <a:pt x="2779406" y="20565"/>
                  </a:lnTo>
                  <a:lnTo>
                    <a:pt x="2810256" y="79361"/>
                  </a:lnTo>
                  <a:lnTo>
                    <a:pt x="2826216" y="121831"/>
                  </a:lnTo>
                  <a:lnTo>
                    <a:pt x="2842689" y="170746"/>
                  </a:lnTo>
                  <a:lnTo>
                    <a:pt x="2859795" y="224408"/>
                  </a:lnTo>
                  <a:lnTo>
                    <a:pt x="2877653" y="281115"/>
                  </a:lnTo>
                  <a:lnTo>
                    <a:pt x="2896381" y="339167"/>
                  </a:lnTo>
                  <a:lnTo>
                    <a:pt x="2916097" y="396862"/>
                  </a:lnTo>
                  <a:lnTo>
                    <a:pt x="2936922" y="452501"/>
                  </a:lnTo>
                  <a:lnTo>
                    <a:pt x="2958972" y="504383"/>
                  </a:lnTo>
                  <a:lnTo>
                    <a:pt x="2982367" y="550808"/>
                  </a:lnTo>
                  <a:lnTo>
                    <a:pt x="3007225" y="590073"/>
                  </a:lnTo>
                  <a:lnTo>
                    <a:pt x="3040932" y="630531"/>
                  </a:lnTo>
                  <a:lnTo>
                    <a:pt x="3079582" y="667709"/>
                  </a:lnTo>
                  <a:lnTo>
                    <a:pt x="3121740" y="701742"/>
                  </a:lnTo>
                  <a:lnTo>
                    <a:pt x="3165971" y="732769"/>
                  </a:lnTo>
                  <a:lnTo>
                    <a:pt x="3210841" y="760926"/>
                  </a:lnTo>
                  <a:lnTo>
                    <a:pt x="3254912" y="786348"/>
                  </a:lnTo>
                  <a:lnTo>
                    <a:pt x="3296752" y="809174"/>
                  </a:lnTo>
                  <a:lnTo>
                    <a:pt x="3334923" y="829540"/>
                  </a:lnTo>
                  <a:lnTo>
                    <a:pt x="3367991" y="847582"/>
                  </a:lnTo>
                  <a:lnTo>
                    <a:pt x="3394520" y="863437"/>
                  </a:lnTo>
                  <a:lnTo>
                    <a:pt x="3437770" y="889687"/>
                  </a:lnTo>
                  <a:lnTo>
                    <a:pt x="3458594" y="898318"/>
                  </a:lnTo>
                  <a:lnTo>
                    <a:pt x="3464468" y="895204"/>
                  </a:lnTo>
                  <a:lnTo>
                    <a:pt x="3462866" y="886217"/>
                  </a:lnTo>
                </a:path>
              </a:pathLst>
            </a:custGeom>
            <a:ln w="3554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855586" y="4521493"/>
            <a:ext cx="1576478" cy="4456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2800" spc="-60" dirty="0">
                <a:cs typeface="Calibri"/>
              </a:rPr>
              <a:t>Feature 1</a:t>
            </a:r>
            <a:endParaRPr lang="en-US" sz="2800" dirty="0"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/>
          <p:nvPr/>
        </p:nvSpPr>
        <p:spPr>
          <a:xfrm>
            <a:off x="3640259" y="1357842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6" y="0"/>
                </a:lnTo>
                <a:lnTo>
                  <a:pt x="2730353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3" y="868721"/>
                </a:lnTo>
                <a:lnTo>
                  <a:pt x="2684196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27592" y="1602784"/>
            <a:ext cx="146304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latin typeface="Calibri"/>
                <a:cs typeface="Calibri"/>
              </a:rPr>
              <a:t>Training Set</a:t>
            </a:r>
            <a:endParaRPr sz="2350" b="1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46578" y="2941259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99109" y="3186201"/>
            <a:ext cx="173228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latin typeface="Calibri"/>
                <a:cs typeface="Calibri"/>
              </a:rPr>
              <a:t>ML</a:t>
            </a:r>
            <a:r>
              <a:rPr lang="en-US" sz="2350" b="1" dirty="0">
                <a:latin typeface="Calibri"/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latin typeface="Calibri"/>
                <a:cs typeface="Calibri"/>
              </a:rPr>
              <a:t>Algorithm</a:t>
            </a:r>
            <a:endParaRPr sz="2350" b="1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2897" y="4296874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2"/>
                </a:lnTo>
                <a:lnTo>
                  <a:pt x="2802050" y="816379"/>
                </a:lnTo>
                <a:lnTo>
                  <a:pt x="2770439" y="847990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0"/>
                </a:lnTo>
                <a:lnTo>
                  <a:pt x="28175" y="816379"/>
                </a:lnTo>
                <a:lnTo>
                  <a:pt x="7444" y="776292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75621" y="4541816"/>
            <a:ext cx="1315011" cy="3763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latin typeface="Calibri"/>
                <a:cs typeface="Calibri"/>
              </a:rPr>
              <a:t>Model</a:t>
            </a:r>
            <a:r>
              <a:rPr lang="en-US" sz="2350" b="1" spc="32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latin typeface="Calibri"/>
                <a:cs typeface="Calibri"/>
              </a:rPr>
              <a:t>(f)</a:t>
            </a:r>
            <a:endParaRPr sz="2350" b="1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07507" y="2204338"/>
            <a:ext cx="328930" cy="2273935"/>
            <a:chOff x="4907507" y="2204338"/>
            <a:chExt cx="328930" cy="2273935"/>
          </a:xfrm>
        </p:grpSpPr>
        <p:sp>
          <p:nvSpPr>
            <p:cNvPr id="10" name="object 10"/>
            <p:cNvSpPr/>
            <p:nvPr/>
          </p:nvSpPr>
          <p:spPr>
            <a:xfrm>
              <a:off x="4919976" y="2204338"/>
              <a:ext cx="315883" cy="918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79073" y="2233792"/>
              <a:ext cx="0" cy="680720"/>
            </a:xfrm>
            <a:custGeom>
              <a:avLst/>
              <a:gdLst/>
              <a:ahLst/>
              <a:cxnLst/>
              <a:rect l="l" t="t" r="r" b="b"/>
              <a:pathLst>
                <a:path h="680719">
                  <a:moveTo>
                    <a:pt x="0" y="0"/>
                  </a:moveTo>
                  <a:lnTo>
                    <a:pt x="0" y="680102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15617" y="2816264"/>
              <a:ext cx="126912" cy="124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507" y="3787912"/>
              <a:ext cx="320039" cy="68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61610" y="3817324"/>
              <a:ext cx="6350" cy="452755"/>
            </a:xfrm>
            <a:custGeom>
              <a:avLst/>
              <a:gdLst/>
              <a:ahLst/>
              <a:cxnLst/>
              <a:rect l="l" t="t" r="r" b="b"/>
              <a:pathLst>
                <a:path w="6350" h="452754">
                  <a:moveTo>
                    <a:pt x="0" y="0"/>
                  </a:moveTo>
                  <a:lnTo>
                    <a:pt x="5991" y="452297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03069" y="4171362"/>
              <a:ext cx="126900" cy="12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/>
          <p:nvPr/>
        </p:nvSpPr>
        <p:spPr>
          <a:xfrm>
            <a:off x="3385420" y="1507156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6" y="0"/>
                </a:lnTo>
                <a:lnTo>
                  <a:pt x="2730353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3" y="868721"/>
                </a:lnTo>
                <a:lnTo>
                  <a:pt x="2684196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2754" y="1752098"/>
            <a:ext cx="146304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Training Set</a:t>
            </a:r>
          </a:p>
        </p:txBody>
      </p:sp>
      <p:sp>
        <p:nvSpPr>
          <p:cNvPr id="5" name="object 5"/>
          <p:cNvSpPr/>
          <p:nvPr/>
        </p:nvSpPr>
        <p:spPr>
          <a:xfrm>
            <a:off x="3391740" y="3090573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4270" y="3335515"/>
            <a:ext cx="173228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ML</a:t>
            </a:r>
            <a:r>
              <a:rPr lang="en-US" sz="2350" b="1" dirty="0"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cs typeface="Calibri"/>
              </a:rPr>
              <a:t>Algorithm</a:t>
            </a:r>
          </a:p>
        </p:txBody>
      </p:sp>
      <p:sp>
        <p:nvSpPr>
          <p:cNvPr id="7" name="object 7"/>
          <p:cNvSpPr/>
          <p:nvPr/>
        </p:nvSpPr>
        <p:spPr>
          <a:xfrm>
            <a:off x="3398059" y="4446188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2"/>
                </a:lnTo>
                <a:lnTo>
                  <a:pt x="2802050" y="816379"/>
                </a:lnTo>
                <a:lnTo>
                  <a:pt x="2770439" y="847990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0"/>
                </a:lnTo>
                <a:lnTo>
                  <a:pt x="28175" y="816379"/>
                </a:lnTo>
                <a:lnTo>
                  <a:pt x="7444" y="776292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0783" y="4691131"/>
            <a:ext cx="1321752" cy="3763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Model</a:t>
            </a:r>
            <a:r>
              <a:rPr lang="en-US" sz="2350" b="1" spc="325" dirty="0">
                <a:solidFill>
                  <a:srgbClr val="000090"/>
                </a:solidFill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cs typeface="Calibri"/>
              </a:rPr>
              <a:t>(f)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300166" y="2353652"/>
            <a:ext cx="4688840" cy="2714625"/>
            <a:chOff x="2300166" y="2353652"/>
            <a:chExt cx="4688840" cy="2714625"/>
          </a:xfrm>
        </p:grpSpPr>
        <p:sp>
          <p:nvSpPr>
            <p:cNvPr id="10" name="object 10"/>
            <p:cNvSpPr/>
            <p:nvPr/>
          </p:nvSpPr>
          <p:spPr>
            <a:xfrm>
              <a:off x="4665137" y="2353652"/>
              <a:ext cx="315883" cy="918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4234" y="2383106"/>
              <a:ext cx="0" cy="680720"/>
            </a:xfrm>
            <a:custGeom>
              <a:avLst/>
              <a:gdLst/>
              <a:ahLst/>
              <a:cxnLst/>
              <a:rect l="l" t="t" r="r" b="b"/>
              <a:pathLst>
                <a:path h="680719">
                  <a:moveTo>
                    <a:pt x="0" y="0"/>
                  </a:moveTo>
                  <a:lnTo>
                    <a:pt x="0" y="680102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0778" y="2965578"/>
              <a:ext cx="126912" cy="124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2669" y="3937226"/>
              <a:ext cx="320039" cy="68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6771" y="3966638"/>
              <a:ext cx="6350" cy="452755"/>
            </a:xfrm>
            <a:custGeom>
              <a:avLst/>
              <a:gdLst/>
              <a:ahLst/>
              <a:cxnLst/>
              <a:rect l="l" t="t" r="r" b="b"/>
              <a:pathLst>
                <a:path w="6350" h="452754">
                  <a:moveTo>
                    <a:pt x="0" y="0"/>
                  </a:moveTo>
                  <a:lnTo>
                    <a:pt x="5991" y="452297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8231" y="4320675"/>
              <a:ext cx="126900" cy="12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0166" y="4751873"/>
              <a:ext cx="1242752" cy="3158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1702" y="4887387"/>
              <a:ext cx="1006475" cy="1905"/>
            </a:xfrm>
            <a:custGeom>
              <a:avLst/>
              <a:gdLst/>
              <a:ahLst/>
              <a:cxnLst/>
              <a:rect l="l" t="t" r="r" b="b"/>
              <a:pathLst>
                <a:path w="1006475" h="1904">
                  <a:moveTo>
                    <a:pt x="0" y="0"/>
                  </a:moveTo>
                  <a:lnTo>
                    <a:pt x="1006333" y="1545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0332" y="4825353"/>
              <a:ext cx="124833" cy="1269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8054" y="4751873"/>
              <a:ext cx="810490" cy="3158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8378" y="4885801"/>
              <a:ext cx="574040" cy="3175"/>
            </a:xfrm>
            <a:custGeom>
              <a:avLst/>
              <a:gdLst/>
              <a:ahLst/>
              <a:cxnLst/>
              <a:rect l="l" t="t" r="r" b="b"/>
              <a:pathLst>
                <a:path w="574040" h="3175">
                  <a:moveTo>
                    <a:pt x="0" y="0"/>
                  </a:moveTo>
                  <a:lnTo>
                    <a:pt x="573738" y="3031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4233" y="4824945"/>
              <a:ext cx="125013" cy="1269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3985" y="4092390"/>
            <a:ext cx="1667720" cy="1608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Income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,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Gender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, 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Age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,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Family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 </a:t>
            </a:r>
            <a:r>
              <a:rPr lang="en-US" sz="2000" b="1" dirty="0">
                <a:solidFill>
                  <a:srgbClr val="7030A0"/>
                </a:solidFill>
                <a:cs typeface="Calibri"/>
              </a:rPr>
              <a:t>Status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, 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Zipcode</a:t>
            </a:r>
            <a:endParaRPr sz="2000" b="1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4732" y="4482700"/>
            <a:ext cx="2229268" cy="645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b="1" dirty="0">
                <a:solidFill>
                  <a:srgbClr val="00B050"/>
                </a:solidFill>
                <a:cs typeface="Calibri"/>
              </a:rPr>
              <a:t>Credit Amount $</a:t>
            </a:r>
            <a:endParaRPr sz="2000" b="1" dirty="0">
              <a:solidFill>
                <a:srgbClr val="00B05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>
                <a:solidFill>
                  <a:srgbClr val="00B050"/>
                </a:solidFill>
                <a:cs typeface="Calibri"/>
              </a:rPr>
              <a:t>Credit Yes/No</a:t>
            </a:r>
            <a:endParaRPr sz="2000" b="1" dirty="0">
              <a:solidFill>
                <a:srgbClr val="00B050"/>
              </a:solidFill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4670" algn="l"/>
                <a:tab pos="8551545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5159" y="1339423"/>
            <a:ext cx="8288020" cy="2830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1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85750" algn="l"/>
              </a:tabLst>
            </a:pPr>
            <a:r>
              <a:rPr sz="1950" spc="235" dirty="0">
                <a:latin typeface="Arial"/>
                <a:cs typeface="Arial"/>
              </a:rPr>
              <a:t>Not </a:t>
            </a:r>
            <a:r>
              <a:rPr sz="1950" spc="90" dirty="0">
                <a:latin typeface="Arial"/>
                <a:cs typeface="Arial"/>
              </a:rPr>
              <a:t>every </a:t>
            </a:r>
            <a:r>
              <a:rPr sz="1950" spc="355" dirty="0">
                <a:latin typeface="Arial"/>
                <a:cs typeface="Arial"/>
              </a:rPr>
              <a:t>ML </a:t>
            </a:r>
            <a:r>
              <a:rPr sz="1950" spc="200" dirty="0">
                <a:latin typeface="Arial"/>
                <a:cs typeface="Arial"/>
              </a:rPr>
              <a:t>method </a:t>
            </a:r>
            <a:r>
              <a:rPr sz="1950" spc="110" dirty="0">
                <a:latin typeface="Arial"/>
                <a:cs typeface="Arial"/>
              </a:rPr>
              <a:t>builds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69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model!</a:t>
            </a:r>
            <a:endParaRPr sz="1950">
              <a:latin typeface="Arial"/>
              <a:cs typeface="Arial"/>
            </a:endParaRPr>
          </a:p>
          <a:p>
            <a:pPr marL="2851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85750" algn="l"/>
                <a:tab pos="3253740" algn="l"/>
              </a:tabLst>
            </a:pPr>
            <a:r>
              <a:rPr sz="1950" spc="240" dirty="0">
                <a:latin typeface="Arial"/>
                <a:cs typeface="Arial"/>
              </a:rPr>
              <a:t>Our </a:t>
            </a:r>
            <a:r>
              <a:rPr sz="1950" spc="165" dirty="0">
                <a:latin typeface="Arial"/>
                <a:cs typeface="Arial"/>
              </a:rPr>
              <a:t>first</a:t>
            </a:r>
            <a:r>
              <a:rPr sz="1950" spc="350" dirty="0">
                <a:latin typeface="Arial"/>
                <a:cs typeface="Arial"/>
              </a:rPr>
              <a:t> </a:t>
            </a:r>
            <a:r>
              <a:rPr sz="1950" spc="355" dirty="0">
                <a:latin typeface="Arial"/>
                <a:cs typeface="Arial"/>
              </a:rPr>
              <a:t>ML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90" dirty="0">
                <a:latin typeface="Arial"/>
                <a:cs typeface="Arial"/>
              </a:rPr>
              <a:t>method:	</a:t>
            </a:r>
            <a:r>
              <a:rPr sz="1950" spc="225" dirty="0">
                <a:latin typeface="Arial"/>
                <a:cs typeface="Arial"/>
              </a:rPr>
              <a:t>KNN.</a:t>
            </a:r>
            <a:endParaRPr sz="1950">
              <a:latin typeface="Arial"/>
              <a:cs typeface="Arial"/>
            </a:endParaRPr>
          </a:p>
          <a:p>
            <a:pPr marL="2851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85750" algn="l"/>
                <a:tab pos="1767839" algn="l"/>
              </a:tabLst>
            </a:pPr>
            <a:r>
              <a:rPr sz="1950" spc="185" dirty="0">
                <a:latin typeface="Arial"/>
                <a:cs typeface="Arial"/>
              </a:rPr>
              <a:t>Main</a:t>
            </a:r>
            <a:r>
              <a:rPr sz="1950" spc="32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idea:	</a:t>
            </a:r>
            <a:r>
              <a:rPr sz="1950" spc="40" dirty="0">
                <a:latin typeface="Arial"/>
                <a:cs typeface="Arial"/>
              </a:rPr>
              <a:t>Uses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similarity </a:t>
            </a:r>
            <a:r>
              <a:rPr sz="1950" spc="125" dirty="0">
                <a:latin typeface="Arial"/>
                <a:cs typeface="Arial"/>
              </a:rPr>
              <a:t>between</a:t>
            </a:r>
            <a:r>
              <a:rPr sz="1950" spc="215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examples.</a:t>
            </a:r>
            <a:endParaRPr sz="1950">
              <a:latin typeface="Arial"/>
              <a:cs typeface="Arial"/>
            </a:endParaRPr>
          </a:p>
          <a:p>
            <a:pPr marL="2851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85750" algn="l"/>
                <a:tab pos="2016125" algn="l"/>
              </a:tabLst>
            </a:pPr>
            <a:r>
              <a:rPr sz="1950" spc="160" dirty="0">
                <a:latin typeface="Arial"/>
                <a:cs typeface="Arial"/>
              </a:rPr>
              <a:t>Assumption:	</a:t>
            </a:r>
            <a:r>
              <a:rPr sz="1950" spc="300" dirty="0">
                <a:latin typeface="Arial"/>
                <a:cs typeface="Arial"/>
              </a:rPr>
              <a:t>Two </a:t>
            </a:r>
            <a:r>
              <a:rPr sz="1950" spc="114" dirty="0">
                <a:latin typeface="Arial"/>
                <a:cs typeface="Arial"/>
              </a:rPr>
              <a:t>similar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114" dirty="0">
                <a:latin typeface="Arial"/>
                <a:cs typeface="Arial"/>
              </a:rPr>
              <a:t>should </a:t>
            </a:r>
            <a:r>
              <a:rPr sz="1950" spc="95" dirty="0">
                <a:latin typeface="Arial"/>
                <a:cs typeface="Arial"/>
              </a:rPr>
              <a:t>have same</a:t>
            </a:r>
            <a:r>
              <a:rPr sz="1950" spc="325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labels.</a:t>
            </a:r>
            <a:endParaRPr sz="1950">
              <a:latin typeface="Arial"/>
              <a:cs typeface="Arial"/>
            </a:endParaRPr>
          </a:p>
          <a:p>
            <a:pPr marL="285115" marR="17780" indent="-260350">
              <a:lnSpc>
                <a:spcPct val="119200"/>
              </a:lnSpc>
              <a:spcBef>
                <a:spcPts val="1440"/>
              </a:spcBef>
              <a:buFont typeface="Lucida Sans Unicode"/>
              <a:buChar char="•"/>
              <a:tabLst>
                <a:tab pos="285750" algn="l"/>
                <a:tab pos="1524635" algn="l"/>
                <a:tab pos="1945005" algn="l"/>
                <a:tab pos="3238500" algn="l"/>
                <a:tab pos="4782820" algn="l"/>
                <a:tab pos="5299710" algn="l"/>
                <a:tab pos="6216650" algn="l"/>
                <a:tab pos="6576059" algn="l"/>
                <a:tab pos="7118984" algn="l"/>
                <a:tab pos="7388225" algn="l"/>
              </a:tabLst>
            </a:pPr>
            <a:r>
              <a:rPr sz="1950" spc="95" dirty="0">
                <a:latin typeface="Arial"/>
                <a:cs typeface="Arial"/>
              </a:rPr>
              <a:t>Assumes	</a:t>
            </a:r>
            <a:r>
              <a:rPr sz="1950" spc="105" dirty="0">
                <a:latin typeface="Arial"/>
                <a:cs typeface="Arial"/>
              </a:rPr>
              <a:t>all	</a:t>
            </a:r>
            <a:r>
              <a:rPr sz="1950" spc="95" dirty="0">
                <a:latin typeface="Arial"/>
                <a:cs typeface="Arial"/>
              </a:rPr>
              <a:t>examples	</a:t>
            </a:r>
            <a:r>
              <a:rPr sz="1950" spc="140" dirty="0">
                <a:latin typeface="Arial"/>
                <a:cs typeface="Arial"/>
              </a:rPr>
              <a:t>(instances)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95" dirty="0">
                <a:latin typeface="Arial"/>
                <a:cs typeface="Arial"/>
              </a:rPr>
              <a:t>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20" dirty="0">
                <a:latin typeface="Arial"/>
                <a:cs typeface="Arial"/>
              </a:rPr>
              <a:t>p</a:t>
            </a:r>
            <a:r>
              <a:rPr sz="1950" spc="150" dirty="0">
                <a:latin typeface="Arial"/>
                <a:cs typeface="Arial"/>
              </a:rPr>
              <a:t>oints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70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b="0" i="1" spc="-170" dirty="0">
                <a:latin typeface="Bookman Old Style"/>
                <a:cs typeface="Bookman Old Style"/>
              </a:rPr>
              <a:t>d</a:t>
            </a:r>
            <a:r>
              <a:rPr sz="1950" b="0" i="1" dirty="0">
                <a:latin typeface="Bookman Old Style"/>
                <a:cs typeface="Bookman Old Style"/>
              </a:rPr>
              <a:t>	</a:t>
            </a:r>
            <a:r>
              <a:rPr sz="1950" spc="135" dirty="0">
                <a:latin typeface="Arial"/>
                <a:cs typeface="Arial"/>
              </a:rPr>
              <a:t>dimen-  </a:t>
            </a:r>
            <a:r>
              <a:rPr sz="1950" spc="100" dirty="0">
                <a:latin typeface="Arial"/>
                <a:cs typeface="Arial"/>
              </a:rPr>
              <a:t>sional </a:t>
            </a:r>
            <a:r>
              <a:rPr sz="1950" spc="70" dirty="0">
                <a:latin typeface="Arial"/>
                <a:cs typeface="Arial"/>
              </a:rPr>
              <a:t>space</a:t>
            </a:r>
            <a:r>
              <a:rPr sz="1950" spc="465" dirty="0">
                <a:latin typeface="Arial"/>
                <a:cs typeface="Arial"/>
              </a:rPr>
              <a:t> </a:t>
            </a:r>
            <a:r>
              <a:rPr sz="1950" spc="20" dirty="0">
                <a:latin typeface="Arial"/>
                <a:cs typeface="Arial"/>
              </a:rPr>
              <a:t>R</a:t>
            </a:r>
            <a:r>
              <a:rPr sz="2475" b="0" i="1" spc="30" baseline="23569" dirty="0">
                <a:latin typeface="Bookman Old Style"/>
                <a:cs typeface="Bookman Old Style"/>
              </a:rPr>
              <a:t>d</a:t>
            </a:r>
            <a:r>
              <a:rPr sz="1950" spc="2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4670" algn="l"/>
                <a:tab pos="8551545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71EA885-A256-4365-B65B-6E13DC916251}"/>
              </a:ext>
            </a:extLst>
          </p:cNvPr>
          <p:cNvSpPr txBox="1"/>
          <p:nvPr/>
        </p:nvSpPr>
        <p:spPr>
          <a:xfrm>
            <a:off x="982459" y="1287405"/>
            <a:ext cx="8314055" cy="1592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815" marR="304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298450" algn="l"/>
                <a:tab pos="4829175" algn="l"/>
              </a:tabLst>
            </a:pPr>
            <a:r>
              <a:rPr sz="1950" spc="254" dirty="0">
                <a:latin typeface="Arial"/>
                <a:cs typeface="Arial"/>
              </a:rPr>
              <a:t>KNN </a:t>
            </a:r>
            <a:r>
              <a:rPr sz="1950" spc="30" dirty="0">
                <a:latin typeface="Arial"/>
                <a:cs typeface="Arial"/>
              </a:rPr>
              <a:t>uses  </a:t>
            </a:r>
            <a:r>
              <a:rPr sz="1950" spc="170" dirty="0">
                <a:latin typeface="Arial"/>
                <a:cs typeface="Arial"/>
              </a:rPr>
              <a:t>the</a:t>
            </a:r>
            <a:r>
              <a:rPr sz="1950" spc="295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standard</a:t>
            </a:r>
            <a:r>
              <a:rPr sz="1950" spc="385" dirty="0">
                <a:latin typeface="Arial"/>
                <a:cs typeface="Arial"/>
              </a:rPr>
              <a:t>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Euclidian	</a:t>
            </a:r>
            <a:r>
              <a:rPr sz="1950" b="1" spc="140" dirty="0">
                <a:solidFill>
                  <a:srgbClr val="0000FF"/>
                </a:solidFill>
                <a:latin typeface="Arial"/>
                <a:cs typeface="Arial"/>
              </a:rPr>
              <a:t>distance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110" dirty="0">
                <a:latin typeface="Arial"/>
                <a:cs typeface="Arial"/>
              </a:rPr>
              <a:t>define </a:t>
            </a:r>
            <a:r>
              <a:rPr sz="1950" spc="100" dirty="0">
                <a:latin typeface="Arial"/>
                <a:cs typeface="Arial"/>
              </a:rPr>
              <a:t>nearest  </a:t>
            </a:r>
            <a:r>
              <a:rPr sz="1950" spc="120" dirty="0">
                <a:latin typeface="Arial"/>
                <a:cs typeface="Arial"/>
              </a:rPr>
              <a:t>neighbors.</a:t>
            </a:r>
            <a:endParaRPr sz="1950" dirty="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450"/>
              </a:spcBef>
            </a:pPr>
            <a:r>
              <a:rPr sz="1950" spc="105" dirty="0">
                <a:latin typeface="Arial"/>
                <a:cs typeface="Arial"/>
              </a:rPr>
              <a:t>Given </a:t>
            </a:r>
            <a:r>
              <a:rPr sz="1950" spc="200" dirty="0">
                <a:latin typeface="Arial"/>
                <a:cs typeface="Arial"/>
              </a:rPr>
              <a:t>two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 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350" dirty="0">
                <a:latin typeface="Arial"/>
                <a:cs typeface="Arial"/>
              </a:rPr>
              <a:t> </a:t>
            </a:r>
            <a:r>
              <a:rPr sz="1950" b="0" i="1" spc="220" dirty="0" err="1">
                <a:latin typeface="Bookman Old Style"/>
                <a:cs typeface="Bookman Old Style"/>
              </a:rPr>
              <a:t>x</a:t>
            </a:r>
            <a:r>
              <a:rPr sz="2475" b="0" i="1" spc="330" baseline="-13468" dirty="0" err="1">
                <a:latin typeface="Bookman Old Style"/>
                <a:cs typeface="Bookman Old Style"/>
              </a:rPr>
              <a:t>j</a:t>
            </a:r>
            <a:r>
              <a:rPr sz="1950" spc="220" dirty="0">
                <a:latin typeface="Arial"/>
                <a:cs typeface="Arial"/>
              </a:rPr>
              <a:t>:</a:t>
            </a:r>
            <a:endParaRPr lang="en-US" sz="1950" spc="220" dirty="0">
              <a:latin typeface="Arial"/>
              <a:cs typeface="Arial"/>
            </a:endParaRPr>
          </a:p>
          <a:p>
            <a:pPr marL="31115" algn="ctr">
              <a:lnSpc>
                <a:spcPct val="100000"/>
              </a:lnSpc>
              <a:spcBef>
                <a:spcPts val="1935"/>
              </a:spcBef>
              <a:tabLst>
                <a:tab pos="433070" algn="l"/>
              </a:tabLst>
            </a:pPr>
            <a:r>
              <a:rPr lang="en-US" sz="1700" spc="1435" dirty="0">
                <a:latin typeface="Arial"/>
                <a:cs typeface="Arial"/>
              </a:rPr>
              <a:t>	</a:t>
            </a:r>
            <a:r>
              <a:rPr lang="en-US" sz="2475" b="0" i="1" spc="-232" baseline="-69023" dirty="0">
                <a:latin typeface="Bookman Old Style"/>
                <a:cs typeface="Bookman Old Style"/>
              </a:rPr>
              <a:t>d</a:t>
            </a:r>
            <a:endParaRPr lang="en-US" sz="2475" baseline="-69023" dirty="0">
              <a:latin typeface="Bookman Old Style"/>
              <a:cs typeface="Bookman Old Style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EE3441-3504-4FE7-A5BD-733B5A8C4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49" y="2514600"/>
            <a:ext cx="613410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3201035" algn="l"/>
                <a:tab pos="8677910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700" y="1195940"/>
            <a:ext cx="6597015" cy="10883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40"/>
              </a:spcBef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algorithm:</a:t>
            </a:r>
            <a:endParaRPr sz="1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sz="1950" spc="200" dirty="0">
                <a:latin typeface="Arial"/>
                <a:cs typeface="Arial"/>
              </a:rPr>
              <a:t>Add </a:t>
            </a:r>
            <a:r>
              <a:rPr sz="1950" spc="95" dirty="0">
                <a:latin typeface="Arial"/>
                <a:cs typeface="Arial"/>
              </a:rPr>
              <a:t>each </a:t>
            </a:r>
            <a:r>
              <a:rPr sz="1950" spc="160" dirty="0">
                <a:latin typeface="Arial"/>
                <a:cs typeface="Arial"/>
              </a:rPr>
              <a:t>training </a:t>
            </a:r>
            <a:r>
              <a:rPr sz="1950" spc="114" dirty="0">
                <a:latin typeface="Arial"/>
                <a:cs typeface="Arial"/>
              </a:rPr>
              <a:t>example </a:t>
            </a:r>
            <a:r>
              <a:rPr sz="1950" spc="145" dirty="0">
                <a:latin typeface="Arial"/>
                <a:cs typeface="Arial"/>
              </a:rPr>
              <a:t>(</a:t>
            </a:r>
            <a:r>
              <a:rPr sz="1950" b="0" i="1" spc="145" dirty="0">
                <a:latin typeface="Bookman Old Style"/>
                <a:cs typeface="Bookman Old Style"/>
              </a:rPr>
              <a:t>x, </a:t>
            </a:r>
            <a:r>
              <a:rPr sz="1950" b="0" i="1" spc="125" dirty="0">
                <a:latin typeface="Bookman Old Style"/>
                <a:cs typeface="Bookman Old Style"/>
              </a:rPr>
              <a:t>y</a:t>
            </a:r>
            <a:r>
              <a:rPr sz="1950" spc="125" dirty="0">
                <a:latin typeface="Arial"/>
                <a:cs typeface="Arial"/>
              </a:rPr>
              <a:t>)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5" dirty="0">
                <a:latin typeface="Arial"/>
                <a:cs typeface="Arial"/>
              </a:rPr>
              <a:t>dataset</a:t>
            </a:r>
            <a:r>
              <a:rPr sz="1950" spc="755" dirty="0">
                <a:latin typeface="Arial"/>
                <a:cs typeface="Arial"/>
              </a:rPr>
              <a:t> </a:t>
            </a:r>
            <a:r>
              <a:rPr sz="1950" spc="185" dirty="0">
                <a:latin typeface="Lucida Sans Unicode"/>
                <a:cs typeface="Lucida Sans Unicode"/>
              </a:rPr>
              <a:t>D</a:t>
            </a:r>
            <a:r>
              <a:rPr sz="1950" spc="18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20" dirty="0">
                <a:latin typeface="Arial"/>
                <a:cs typeface="Arial"/>
              </a:rPr>
              <a:t>R</a:t>
            </a:r>
            <a:r>
              <a:rPr sz="2475" b="0" i="1" spc="30" baseline="23569" dirty="0">
                <a:latin typeface="Bookman Old Style"/>
                <a:cs typeface="Bookman Old Style"/>
              </a:rPr>
              <a:t>d</a:t>
            </a:r>
            <a:r>
              <a:rPr sz="1950" spc="20" dirty="0">
                <a:latin typeface="Arial"/>
                <a:cs typeface="Arial"/>
              </a:rPr>
              <a:t>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340" dirty="0">
                <a:latin typeface="Lucida Sans Unicode"/>
                <a:cs typeface="Lucida Sans Unicode"/>
              </a:rPr>
              <a:t>{</a:t>
            </a:r>
            <a:r>
              <a:rPr sz="1950" spc="340" dirty="0">
                <a:latin typeface="Arial"/>
                <a:cs typeface="Arial"/>
              </a:rPr>
              <a:t>+1</a:t>
            </a:r>
            <a:r>
              <a:rPr sz="1950" b="0" i="1" spc="340" dirty="0">
                <a:latin typeface="Bookman Old Style"/>
                <a:cs typeface="Bookman Old Style"/>
              </a:rPr>
              <a:t>,</a:t>
            </a:r>
            <a:r>
              <a:rPr sz="1950" b="0" i="1" spc="315" dirty="0">
                <a:latin typeface="Bookman Old Style"/>
                <a:cs typeface="Bookman Old Style"/>
              </a:rPr>
              <a:t> </a:t>
            </a:r>
            <a:r>
              <a:rPr sz="1950" spc="200" dirty="0">
                <a:latin typeface="Lucida Sans Unicode"/>
                <a:cs typeface="Lucida Sans Unicode"/>
              </a:rPr>
              <a:t>−</a:t>
            </a:r>
            <a:r>
              <a:rPr sz="1950" spc="200" dirty="0">
                <a:latin typeface="Arial"/>
                <a:cs typeface="Arial"/>
              </a:rPr>
              <a:t>1</a:t>
            </a:r>
            <a:r>
              <a:rPr sz="1950" spc="200" dirty="0">
                <a:latin typeface="Lucida Sans Unicode"/>
                <a:cs typeface="Lucida Sans Unicode"/>
              </a:rPr>
              <a:t>}</a:t>
            </a:r>
            <a:r>
              <a:rPr sz="1950" spc="20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3201035" algn="l"/>
                <a:tab pos="8677910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300" y="1195940"/>
            <a:ext cx="8559800" cy="28092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Training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algorithm: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1950" spc="200" dirty="0">
                <a:latin typeface="Arial"/>
                <a:cs typeface="Arial"/>
              </a:rPr>
              <a:t>Add </a:t>
            </a:r>
            <a:r>
              <a:rPr sz="1950" spc="95" dirty="0">
                <a:latin typeface="Arial"/>
                <a:cs typeface="Arial"/>
              </a:rPr>
              <a:t>each </a:t>
            </a:r>
            <a:r>
              <a:rPr sz="1950" spc="160" dirty="0">
                <a:latin typeface="Arial"/>
                <a:cs typeface="Arial"/>
              </a:rPr>
              <a:t>training </a:t>
            </a:r>
            <a:r>
              <a:rPr sz="1950" spc="114" dirty="0">
                <a:latin typeface="Arial"/>
                <a:cs typeface="Arial"/>
              </a:rPr>
              <a:t>example </a:t>
            </a:r>
            <a:r>
              <a:rPr sz="1950" spc="145" dirty="0">
                <a:latin typeface="Arial"/>
                <a:cs typeface="Arial"/>
              </a:rPr>
              <a:t>(</a:t>
            </a:r>
            <a:r>
              <a:rPr sz="1950" b="0" i="1" spc="145" dirty="0">
                <a:latin typeface="Bookman Old Style"/>
                <a:cs typeface="Bookman Old Style"/>
              </a:rPr>
              <a:t>x, </a:t>
            </a:r>
            <a:r>
              <a:rPr sz="1950" b="0" i="1" spc="125" dirty="0">
                <a:latin typeface="Bookman Old Style"/>
                <a:cs typeface="Bookman Old Style"/>
              </a:rPr>
              <a:t>y</a:t>
            </a:r>
            <a:r>
              <a:rPr sz="1950" spc="125" dirty="0">
                <a:latin typeface="Arial"/>
                <a:cs typeface="Arial"/>
              </a:rPr>
              <a:t>)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5" dirty="0">
                <a:latin typeface="Arial"/>
                <a:cs typeface="Arial"/>
              </a:rPr>
              <a:t>dataset</a:t>
            </a:r>
            <a:r>
              <a:rPr sz="1950" spc="760" dirty="0">
                <a:latin typeface="Arial"/>
                <a:cs typeface="Arial"/>
              </a:rPr>
              <a:t> </a:t>
            </a:r>
            <a:r>
              <a:rPr sz="1950" spc="185" dirty="0">
                <a:latin typeface="Lucida Sans Unicode"/>
                <a:cs typeface="Lucida Sans Unicode"/>
              </a:rPr>
              <a:t>D</a:t>
            </a:r>
            <a:r>
              <a:rPr sz="1950" spc="18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450"/>
              </a:spcBef>
            </a:pPr>
            <a:r>
              <a:rPr sz="1950" b="0" i="1" spc="130" dirty="0">
                <a:latin typeface="Bookman Old Style"/>
                <a:cs typeface="Bookman Old Style"/>
              </a:rPr>
              <a:t>x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20" dirty="0">
                <a:latin typeface="Arial"/>
                <a:cs typeface="Arial"/>
              </a:rPr>
              <a:t>R</a:t>
            </a:r>
            <a:r>
              <a:rPr sz="2475" b="0" i="1" spc="30" baseline="23569" dirty="0">
                <a:latin typeface="Bookman Old Style"/>
                <a:cs typeface="Bookman Old Style"/>
              </a:rPr>
              <a:t>d</a:t>
            </a:r>
            <a:r>
              <a:rPr sz="1950" spc="20" dirty="0">
                <a:latin typeface="Arial"/>
                <a:cs typeface="Arial"/>
              </a:rPr>
              <a:t>, </a:t>
            </a:r>
            <a:r>
              <a:rPr sz="1950" b="0" i="1" spc="-130" dirty="0">
                <a:latin typeface="Bookman Old Style"/>
                <a:cs typeface="Bookman Old Style"/>
              </a:rPr>
              <a:t>y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340" dirty="0">
                <a:latin typeface="Lucida Sans Unicode"/>
                <a:cs typeface="Lucida Sans Unicode"/>
              </a:rPr>
              <a:t>{</a:t>
            </a:r>
            <a:r>
              <a:rPr sz="1950" spc="340" dirty="0">
                <a:latin typeface="Arial"/>
                <a:cs typeface="Arial"/>
              </a:rPr>
              <a:t>+1</a:t>
            </a:r>
            <a:r>
              <a:rPr sz="1950" b="0" i="1" spc="340" dirty="0">
                <a:latin typeface="Bookman Old Style"/>
                <a:cs typeface="Bookman Old Style"/>
              </a:rPr>
              <a:t>,</a:t>
            </a:r>
            <a:r>
              <a:rPr sz="1950" b="0" i="1" spc="320" dirty="0">
                <a:latin typeface="Bookman Old Style"/>
                <a:cs typeface="Bookman Old Style"/>
              </a:rPr>
              <a:t> </a:t>
            </a:r>
            <a:r>
              <a:rPr sz="1950" spc="200" dirty="0">
                <a:latin typeface="Lucida Sans Unicode"/>
                <a:cs typeface="Lucida Sans Unicode"/>
              </a:rPr>
              <a:t>−</a:t>
            </a:r>
            <a:r>
              <a:rPr sz="1950" spc="200" dirty="0">
                <a:latin typeface="Arial"/>
                <a:cs typeface="Arial"/>
              </a:rPr>
              <a:t>1</a:t>
            </a:r>
            <a:r>
              <a:rPr sz="1950" spc="200" dirty="0">
                <a:latin typeface="Lucida Sans Unicode"/>
                <a:cs typeface="Lucida Sans Unicode"/>
              </a:rPr>
              <a:t>}</a:t>
            </a:r>
            <a:r>
              <a:rPr sz="1950" spc="20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</a:pP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Classification</a:t>
            </a:r>
            <a:r>
              <a:rPr sz="1950" b="1" spc="3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algorithm:</a:t>
            </a:r>
            <a:endParaRPr sz="1950">
              <a:latin typeface="Arial"/>
              <a:cs typeface="Arial"/>
            </a:endParaRPr>
          </a:p>
          <a:p>
            <a:pPr marL="50800" marR="43180">
              <a:lnSpc>
                <a:spcPct val="178800"/>
              </a:lnSpc>
              <a:spcBef>
                <a:spcPts val="1195"/>
              </a:spcBef>
              <a:tabLst>
                <a:tab pos="4882515" algn="l"/>
              </a:tabLst>
            </a:pPr>
            <a:r>
              <a:rPr sz="1950" spc="105" dirty="0">
                <a:latin typeface="Arial"/>
                <a:cs typeface="Arial"/>
              </a:rPr>
              <a:t>Given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114" dirty="0">
                <a:latin typeface="Arial"/>
                <a:cs typeface="Arial"/>
              </a:rPr>
              <a:t>example </a:t>
            </a:r>
            <a:r>
              <a:rPr sz="1950" b="0" i="1" spc="-5" dirty="0">
                <a:latin typeface="Bookman Old Style"/>
                <a:cs typeface="Bookman Old Style"/>
              </a:rPr>
              <a:t>x</a:t>
            </a:r>
            <a:r>
              <a:rPr sz="2475" b="0" i="1" spc="-7" baseline="-8417" dirty="0">
                <a:latin typeface="Bookman Old Style"/>
                <a:cs typeface="Bookman Old Style"/>
              </a:rPr>
              <a:t>q  </a:t>
            </a:r>
            <a:r>
              <a:rPr sz="1950" spc="250" dirty="0">
                <a:latin typeface="Arial"/>
                <a:cs typeface="Arial"/>
              </a:rPr>
              <a:t>to</a:t>
            </a:r>
            <a:r>
              <a:rPr sz="1950" spc="409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be</a:t>
            </a:r>
            <a:r>
              <a:rPr sz="1950" spc="220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classified.	</a:t>
            </a:r>
            <a:r>
              <a:rPr sz="1950" spc="105" dirty="0">
                <a:latin typeface="Arial"/>
                <a:cs typeface="Arial"/>
              </a:rPr>
              <a:t>Suppose </a:t>
            </a:r>
            <a:r>
              <a:rPr sz="1950" b="0" i="1" spc="165" dirty="0">
                <a:latin typeface="Bookman Old Style"/>
                <a:cs typeface="Bookman Old Style"/>
              </a:rPr>
              <a:t>N</a:t>
            </a:r>
            <a:r>
              <a:rPr sz="2475" b="0" i="1" spc="247" baseline="-15151" dirty="0">
                <a:latin typeface="Bookman Old Style"/>
                <a:cs typeface="Bookman Old Style"/>
              </a:rPr>
              <a:t>k</a:t>
            </a:r>
            <a:r>
              <a:rPr sz="1950" spc="165" dirty="0">
                <a:latin typeface="Arial"/>
                <a:cs typeface="Arial"/>
              </a:rPr>
              <a:t>(</a:t>
            </a:r>
            <a:r>
              <a:rPr sz="1950" b="0" i="1" spc="165" dirty="0">
                <a:latin typeface="Bookman Old Style"/>
                <a:cs typeface="Bookman Old Style"/>
              </a:rPr>
              <a:t>x</a:t>
            </a:r>
            <a:r>
              <a:rPr sz="2475" b="0" i="1" spc="247" baseline="-8417" dirty="0">
                <a:latin typeface="Bookman Old Style"/>
                <a:cs typeface="Bookman Old Style"/>
              </a:rPr>
              <a:t>q</a:t>
            </a:r>
            <a:r>
              <a:rPr sz="1950" spc="165" dirty="0">
                <a:latin typeface="Arial"/>
                <a:cs typeface="Arial"/>
              </a:rPr>
              <a:t>)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K-nearest </a:t>
            </a:r>
            <a:r>
              <a:rPr sz="1950" spc="114" dirty="0">
                <a:latin typeface="Arial"/>
                <a:cs typeface="Arial"/>
              </a:rPr>
              <a:t>neighbors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spc="710" dirty="0">
                <a:latin typeface="Arial"/>
                <a:cs typeface="Arial"/>
              </a:rPr>
              <a:t> </a:t>
            </a:r>
            <a:r>
              <a:rPr sz="1950" b="0" i="1" spc="80" dirty="0">
                <a:latin typeface="Bookman Old Style"/>
                <a:cs typeface="Bookman Old Style"/>
              </a:rPr>
              <a:t>x</a:t>
            </a:r>
            <a:r>
              <a:rPr sz="2475" b="0" i="1" spc="120" baseline="-8417" dirty="0">
                <a:latin typeface="Bookman Old Style"/>
                <a:cs typeface="Bookman Old Style"/>
              </a:rPr>
              <a:t>q</a:t>
            </a:r>
            <a:r>
              <a:rPr sz="1950" spc="8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883" y="4266344"/>
            <a:ext cx="341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435" dirty="0">
                <a:latin typeface="Arial"/>
                <a:cs typeface="Arial"/>
              </a:rPr>
              <a:t>Σ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7030" y="4789911"/>
            <a:ext cx="13373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13468" dirty="0">
                <a:latin typeface="Bookman Old Style"/>
                <a:cs typeface="Bookman Old Style"/>
              </a:rPr>
              <a:t>i</a:t>
            </a:r>
            <a:r>
              <a:rPr sz="1950" spc="130" dirty="0">
                <a:latin typeface="Lucida Sans Unicode"/>
                <a:cs typeface="Lucida Sans Unicode"/>
              </a:rPr>
              <a:t>∈</a:t>
            </a:r>
            <a:r>
              <a:rPr sz="1950" b="0" i="1" spc="130" dirty="0">
                <a:latin typeface="Bookman Old Style"/>
                <a:cs typeface="Bookman Old Style"/>
              </a:rPr>
              <a:t>N</a:t>
            </a:r>
            <a:r>
              <a:rPr sz="2475" b="0" i="1" spc="195" baseline="-15151" dirty="0">
                <a:latin typeface="Bookman Old Style"/>
                <a:cs typeface="Bookman Old Style"/>
              </a:rPr>
              <a:t>k</a:t>
            </a:r>
            <a:r>
              <a:rPr sz="1950" spc="130" dirty="0">
                <a:latin typeface="Arial"/>
                <a:cs typeface="Arial"/>
              </a:rPr>
              <a:t>(</a:t>
            </a:r>
            <a:r>
              <a:rPr sz="1950" b="0" i="1" spc="130" dirty="0">
                <a:latin typeface="Bookman Old Style"/>
                <a:cs typeface="Bookman Old Style"/>
              </a:rPr>
              <a:t>x</a:t>
            </a:r>
            <a:r>
              <a:rPr sz="2475" b="0" i="1" spc="195" baseline="-8417" dirty="0">
                <a:latin typeface="Bookman Old Style"/>
                <a:cs typeface="Bookman Old Style"/>
              </a:rPr>
              <a:t>q</a:t>
            </a:r>
            <a:r>
              <a:rPr sz="1950" spc="130" dirty="0">
                <a:latin typeface="Arial"/>
                <a:cs typeface="Arial"/>
              </a:rPr>
              <a:t>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5098" y="4411323"/>
            <a:ext cx="3348354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893695" algn="l"/>
              </a:tabLst>
            </a:pPr>
            <a:r>
              <a:rPr sz="2350" b="0" i="1" spc="-370" dirty="0">
                <a:latin typeface="Bookman Old Style"/>
                <a:cs typeface="Bookman Old Style"/>
              </a:rPr>
              <a:t>y</a:t>
            </a:r>
            <a:r>
              <a:rPr sz="2350" spc="-370" dirty="0">
                <a:latin typeface="Arial"/>
                <a:cs typeface="Arial"/>
              </a:rPr>
              <a:t>ˆ</a:t>
            </a:r>
            <a:r>
              <a:rPr sz="2925" b="0" i="1" spc="-555" baseline="-8547" dirty="0">
                <a:latin typeface="Bookman Old Style"/>
                <a:cs typeface="Bookman Old Style"/>
              </a:rPr>
              <a:t>q  </a:t>
            </a:r>
            <a:r>
              <a:rPr sz="2925" b="0" i="1" spc="-284" baseline="-8547" dirty="0">
                <a:latin typeface="Bookman Old Style"/>
                <a:cs typeface="Bookman Old Style"/>
              </a:rPr>
              <a:t> </a:t>
            </a:r>
            <a:r>
              <a:rPr sz="2350" spc="940" dirty="0">
                <a:latin typeface="Arial"/>
                <a:cs typeface="Arial"/>
              </a:rPr>
              <a:t>=</a:t>
            </a:r>
            <a:r>
              <a:rPr sz="2350" spc="60" dirty="0">
                <a:latin typeface="Arial"/>
                <a:cs typeface="Arial"/>
              </a:rPr>
              <a:t> </a:t>
            </a:r>
            <a:r>
              <a:rPr sz="2350" b="0" i="1" spc="100" dirty="0">
                <a:latin typeface="Bookman Old Style"/>
                <a:cs typeface="Bookman Old Style"/>
              </a:rPr>
              <a:t>sign</a:t>
            </a:r>
            <a:r>
              <a:rPr sz="2350" spc="100" dirty="0">
                <a:latin typeface="Arial"/>
                <a:cs typeface="Arial"/>
              </a:rPr>
              <a:t>(	</a:t>
            </a:r>
            <a:r>
              <a:rPr sz="2350" b="0" i="1" spc="140" dirty="0">
                <a:latin typeface="Bookman Old Style"/>
                <a:cs typeface="Bookman Old Style"/>
              </a:rPr>
              <a:t>y</a:t>
            </a:r>
            <a:r>
              <a:rPr sz="2925" b="0" i="1" spc="209" baseline="-14245" dirty="0">
                <a:latin typeface="Bookman Old Style"/>
                <a:cs typeface="Bookman Old Style"/>
              </a:rPr>
              <a:t>i</a:t>
            </a:r>
            <a:r>
              <a:rPr sz="2350" spc="140" dirty="0">
                <a:latin typeface="Arial"/>
                <a:cs typeface="Arial"/>
              </a:rPr>
              <a:t>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4670" algn="l"/>
                <a:tab pos="8551545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/>
          <p:nvPr/>
        </p:nvSpPr>
        <p:spPr>
          <a:xfrm>
            <a:off x="3340112" y="1379524"/>
            <a:ext cx="3395979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33916" y="5617852"/>
            <a:ext cx="49911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210" dirty="0">
                <a:latin typeface="Arial"/>
                <a:cs typeface="Arial"/>
              </a:rPr>
              <a:t>3-NN. </a:t>
            </a:r>
            <a:r>
              <a:rPr sz="1350" b="1" spc="125" dirty="0">
                <a:latin typeface="Arial"/>
                <a:cs typeface="Arial"/>
              </a:rPr>
              <a:t>Credit: Introduction </a:t>
            </a:r>
            <a:r>
              <a:rPr sz="1350" b="1" spc="175" dirty="0">
                <a:latin typeface="Arial"/>
                <a:cs typeface="Arial"/>
              </a:rPr>
              <a:t>to </a:t>
            </a:r>
            <a:r>
              <a:rPr sz="1350" b="1" spc="114" dirty="0">
                <a:latin typeface="Arial"/>
                <a:cs typeface="Arial"/>
              </a:rPr>
              <a:t>Statistical</a:t>
            </a:r>
            <a:r>
              <a:rPr sz="1350" b="1" spc="385" dirty="0">
                <a:latin typeface="Arial"/>
                <a:cs typeface="Arial"/>
              </a:rPr>
              <a:t> </a:t>
            </a:r>
            <a:r>
              <a:rPr sz="1350" b="1" spc="114" dirty="0">
                <a:latin typeface="Arial"/>
                <a:cs typeface="Arial"/>
              </a:rPr>
              <a:t>Learning.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4670" algn="l"/>
                <a:tab pos="8551545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/>
          <p:nvPr/>
        </p:nvSpPr>
        <p:spPr>
          <a:xfrm>
            <a:off x="3340112" y="1379524"/>
            <a:ext cx="3395979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1680" y="5617852"/>
            <a:ext cx="8775065" cy="7569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b="1" spc="210" dirty="0">
                <a:latin typeface="Arial"/>
                <a:cs typeface="Arial"/>
              </a:rPr>
              <a:t>3-NN. </a:t>
            </a:r>
            <a:r>
              <a:rPr sz="1350" b="1" spc="125" dirty="0">
                <a:latin typeface="Arial"/>
                <a:cs typeface="Arial"/>
              </a:rPr>
              <a:t>Credit: Introduction </a:t>
            </a:r>
            <a:r>
              <a:rPr sz="1350" b="1" spc="175" dirty="0">
                <a:latin typeface="Arial"/>
                <a:cs typeface="Arial"/>
              </a:rPr>
              <a:t>to </a:t>
            </a:r>
            <a:r>
              <a:rPr sz="1350" b="1" spc="114" dirty="0">
                <a:latin typeface="Arial"/>
                <a:cs typeface="Arial"/>
              </a:rPr>
              <a:t>Statistical</a:t>
            </a:r>
            <a:r>
              <a:rPr sz="1350" b="1" spc="355" dirty="0">
                <a:latin typeface="Arial"/>
                <a:cs typeface="Arial"/>
              </a:rPr>
              <a:t> </a:t>
            </a:r>
            <a:r>
              <a:rPr sz="1350" b="1" spc="114" dirty="0">
                <a:latin typeface="Arial"/>
                <a:cs typeface="Arial"/>
              </a:rPr>
              <a:t>Learning.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522095" algn="l"/>
              </a:tabLst>
            </a:pPr>
            <a:r>
              <a:rPr sz="1950" b="1" spc="185" dirty="0">
                <a:solidFill>
                  <a:srgbClr val="EC008C"/>
                </a:solidFill>
                <a:latin typeface="Arial"/>
                <a:cs typeface="Arial"/>
              </a:rPr>
              <a:t>Question:	</a:t>
            </a:r>
            <a:r>
              <a:rPr sz="1950" b="1" spc="270" dirty="0">
                <a:solidFill>
                  <a:srgbClr val="EC008C"/>
                </a:solidFill>
                <a:latin typeface="Arial"/>
                <a:cs typeface="Arial"/>
              </a:rPr>
              <a:t>Draw </a:t>
            </a:r>
            <a:r>
              <a:rPr sz="1950" b="1" spc="175" dirty="0">
                <a:solidFill>
                  <a:srgbClr val="EC008C"/>
                </a:solidFill>
                <a:latin typeface="Arial"/>
                <a:cs typeface="Arial"/>
              </a:rPr>
              <a:t>an </a:t>
            </a:r>
            <a:r>
              <a:rPr sz="1950" b="1" spc="170" dirty="0">
                <a:solidFill>
                  <a:srgbClr val="EC008C"/>
                </a:solidFill>
                <a:latin typeface="Arial"/>
                <a:cs typeface="Arial"/>
              </a:rPr>
              <a:t>approximate </a:t>
            </a:r>
            <a:r>
              <a:rPr sz="1950" b="1" spc="100" dirty="0">
                <a:solidFill>
                  <a:srgbClr val="EC008C"/>
                </a:solidFill>
                <a:latin typeface="Arial"/>
                <a:cs typeface="Arial"/>
              </a:rPr>
              <a:t>decision </a:t>
            </a:r>
            <a:r>
              <a:rPr sz="1950" b="1" spc="155" dirty="0">
                <a:solidFill>
                  <a:srgbClr val="EC008C"/>
                </a:solidFill>
                <a:latin typeface="Arial"/>
                <a:cs typeface="Arial"/>
              </a:rPr>
              <a:t>boundary </a:t>
            </a:r>
            <a:r>
              <a:rPr sz="1950" b="1" spc="135" dirty="0">
                <a:solidFill>
                  <a:srgbClr val="EC008C"/>
                </a:solidFill>
                <a:latin typeface="Arial"/>
                <a:cs typeface="Arial"/>
              </a:rPr>
              <a:t>for </a:t>
            </a:r>
            <a:r>
              <a:rPr sz="1950" b="0" i="1" spc="370" dirty="0">
                <a:solidFill>
                  <a:srgbClr val="EC008C"/>
                </a:solidFill>
                <a:latin typeface="Bookman Old Style"/>
                <a:cs typeface="Bookman Old Style"/>
              </a:rPr>
              <a:t>K </a:t>
            </a:r>
            <a:r>
              <a:rPr sz="1950" spc="785" dirty="0">
                <a:solidFill>
                  <a:srgbClr val="EC008C"/>
                </a:solidFill>
                <a:latin typeface="Arial"/>
                <a:cs typeface="Arial"/>
              </a:rPr>
              <a:t>=</a:t>
            </a:r>
            <a:r>
              <a:rPr sz="1950" spc="-32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spc="125" dirty="0">
                <a:solidFill>
                  <a:srgbClr val="EC008C"/>
                </a:solidFill>
                <a:latin typeface="Arial"/>
                <a:cs typeface="Arial"/>
              </a:rPr>
              <a:t>3</a:t>
            </a:r>
            <a:r>
              <a:rPr sz="1950" b="1" spc="125" dirty="0">
                <a:solidFill>
                  <a:srgbClr val="EC008C"/>
                </a:solidFill>
                <a:latin typeface="Arial"/>
                <a:cs typeface="Arial"/>
              </a:rPr>
              <a:t>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074670" algn="l"/>
                <a:tab pos="8551545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/>
          <p:nvPr/>
        </p:nvSpPr>
        <p:spPr>
          <a:xfrm>
            <a:off x="1522120" y="1379524"/>
            <a:ext cx="7040880" cy="391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4815" y="5617852"/>
            <a:ext cx="43294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b="1" spc="125" dirty="0">
                <a:latin typeface="Arial"/>
                <a:cs typeface="Arial"/>
              </a:rPr>
              <a:t>Credit: Introduction </a:t>
            </a:r>
            <a:r>
              <a:rPr sz="1350" b="1" spc="175" dirty="0">
                <a:latin typeface="Arial"/>
                <a:cs typeface="Arial"/>
              </a:rPr>
              <a:t>to </a:t>
            </a:r>
            <a:r>
              <a:rPr sz="1350" b="1" spc="114" dirty="0">
                <a:latin typeface="Arial"/>
                <a:cs typeface="Arial"/>
              </a:rPr>
              <a:t>Statistical</a:t>
            </a:r>
            <a:r>
              <a:rPr sz="1350" b="1" spc="335" dirty="0">
                <a:latin typeface="Arial"/>
                <a:cs typeface="Arial"/>
              </a:rPr>
              <a:t> </a:t>
            </a:r>
            <a:r>
              <a:rPr sz="1350" b="1" spc="114" dirty="0">
                <a:latin typeface="Arial"/>
                <a:cs typeface="Arial"/>
              </a:rPr>
              <a:t>Learning.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8224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620" dirty="0"/>
              <a:t>Data	</a:t>
            </a:r>
            <a:r>
              <a:rPr spc="270" dirty="0"/>
              <a:t>types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355615"/>
            <a:ext cx="6978650" cy="4883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15" dirty="0">
                <a:latin typeface="Arial"/>
                <a:cs typeface="Arial"/>
              </a:rPr>
              <a:t>Data </a:t>
            </a:r>
            <a:r>
              <a:rPr sz="1950" spc="114" dirty="0">
                <a:latin typeface="Arial"/>
                <a:cs typeface="Arial"/>
              </a:rPr>
              <a:t>comes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45" dirty="0">
                <a:latin typeface="Arial"/>
                <a:cs typeface="Arial"/>
              </a:rPr>
              <a:t>different </a:t>
            </a:r>
            <a:r>
              <a:rPr sz="1950" spc="30" dirty="0">
                <a:latin typeface="Arial"/>
                <a:cs typeface="Arial"/>
              </a:rPr>
              <a:t>sizes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80" dirty="0">
                <a:latin typeface="Arial"/>
                <a:cs typeface="Arial"/>
              </a:rPr>
              <a:t>also </a:t>
            </a:r>
            <a:r>
              <a:rPr sz="1950" spc="110" dirty="0">
                <a:latin typeface="Arial"/>
                <a:cs typeface="Arial"/>
              </a:rPr>
              <a:t>flavors</a:t>
            </a:r>
            <a:r>
              <a:rPr sz="1950" spc="19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(types):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215" dirty="0">
                <a:solidFill>
                  <a:srgbClr val="00007F"/>
                </a:solidFill>
                <a:latin typeface="Arial"/>
                <a:cs typeface="Arial"/>
              </a:rPr>
              <a:t>Texts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95" dirty="0">
                <a:solidFill>
                  <a:srgbClr val="00007F"/>
                </a:solidFill>
                <a:latin typeface="Arial"/>
                <a:cs typeface="Arial"/>
              </a:rPr>
              <a:t>Numbers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Clickstreams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0" dirty="0">
                <a:solidFill>
                  <a:srgbClr val="00007F"/>
                </a:solidFill>
                <a:latin typeface="Arial"/>
                <a:cs typeface="Arial"/>
              </a:rPr>
              <a:t>Graphs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70" dirty="0">
                <a:solidFill>
                  <a:srgbClr val="00007F"/>
                </a:solidFill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Images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60" dirty="0">
                <a:solidFill>
                  <a:srgbClr val="00007F"/>
                </a:solidFill>
                <a:latin typeface="Arial"/>
                <a:cs typeface="Arial"/>
              </a:rPr>
              <a:t>Transactions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</a:t>
            </a:r>
            <a:r>
              <a:rPr sz="1950" spc="-340" dirty="0">
                <a:latin typeface="MS UI Gothic"/>
                <a:cs typeface="MS UI Gothic"/>
              </a:rPr>
              <a:t>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Videos</a:t>
            </a:r>
            <a:endParaRPr sz="195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645"/>
              </a:spcBef>
            </a:pPr>
            <a:r>
              <a:rPr sz="1950" spc="-409" dirty="0">
                <a:latin typeface="MS UI Gothic"/>
                <a:cs typeface="MS UI Gothic"/>
              </a:rPr>
              <a:t>☒ </a:t>
            </a:r>
            <a:r>
              <a:rPr sz="1950" b="1" spc="225" dirty="0">
                <a:solidFill>
                  <a:srgbClr val="00007F"/>
                </a:solidFill>
                <a:latin typeface="Arial"/>
                <a:cs typeface="Arial"/>
              </a:rPr>
              <a:t>Some </a:t>
            </a:r>
            <a:r>
              <a:rPr sz="1950" b="1" spc="114" dirty="0">
                <a:solidFill>
                  <a:srgbClr val="00007F"/>
                </a:solidFill>
                <a:latin typeface="Arial"/>
                <a:cs typeface="Arial"/>
              </a:rPr>
              <a:t>or </a:t>
            </a:r>
            <a:r>
              <a:rPr sz="1950" b="1" spc="95" dirty="0">
                <a:solidFill>
                  <a:srgbClr val="00007F"/>
                </a:solidFill>
                <a:latin typeface="Arial"/>
                <a:cs typeface="Arial"/>
              </a:rPr>
              <a:t>all </a:t>
            </a:r>
            <a:r>
              <a:rPr sz="1950" b="1" spc="175" dirty="0">
                <a:solidFill>
                  <a:srgbClr val="00007F"/>
                </a:solidFill>
                <a:latin typeface="Arial"/>
                <a:cs typeface="Arial"/>
              </a:rPr>
              <a:t>of </a:t>
            </a:r>
            <a:r>
              <a:rPr sz="1950" b="1" spc="215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950" b="1" spc="-1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65" dirty="0">
                <a:solidFill>
                  <a:srgbClr val="00007F"/>
                </a:solidFill>
                <a:latin typeface="Arial"/>
                <a:cs typeface="Arial"/>
              </a:rPr>
              <a:t>above!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3201035" algn="l"/>
                <a:tab pos="8677910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9265" y="1247970"/>
            <a:ext cx="697928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34795" algn="l"/>
              </a:tabLst>
            </a:pPr>
            <a:r>
              <a:rPr sz="1950" b="1" spc="185" dirty="0">
                <a:solidFill>
                  <a:srgbClr val="EC008C"/>
                </a:solidFill>
                <a:latin typeface="Arial"/>
                <a:cs typeface="Arial"/>
              </a:rPr>
              <a:t>Question:	</a:t>
            </a:r>
            <a:r>
              <a:rPr sz="1950" b="1" spc="340" dirty="0">
                <a:solidFill>
                  <a:srgbClr val="EC008C"/>
                </a:solidFill>
                <a:latin typeface="Arial"/>
                <a:cs typeface="Arial"/>
              </a:rPr>
              <a:t>What </a:t>
            </a:r>
            <a:r>
              <a:rPr sz="1950" b="1" spc="135" dirty="0">
                <a:solidFill>
                  <a:srgbClr val="EC008C"/>
                </a:solidFill>
                <a:latin typeface="Arial"/>
                <a:cs typeface="Arial"/>
              </a:rPr>
              <a:t>are </a:t>
            </a:r>
            <a:r>
              <a:rPr sz="1950" b="1" spc="215" dirty="0">
                <a:solidFill>
                  <a:srgbClr val="EC008C"/>
                </a:solidFill>
                <a:latin typeface="Arial"/>
                <a:cs typeface="Arial"/>
              </a:rPr>
              <a:t>the </a:t>
            </a:r>
            <a:r>
              <a:rPr sz="1950" b="1" spc="85" dirty="0">
                <a:solidFill>
                  <a:srgbClr val="EC008C"/>
                </a:solidFill>
                <a:latin typeface="Arial"/>
                <a:cs typeface="Arial"/>
              </a:rPr>
              <a:t>pros </a:t>
            </a:r>
            <a:r>
              <a:rPr sz="1950" b="1" spc="165" dirty="0">
                <a:solidFill>
                  <a:srgbClr val="EC008C"/>
                </a:solidFill>
                <a:latin typeface="Arial"/>
                <a:cs typeface="Arial"/>
              </a:rPr>
              <a:t>and </a:t>
            </a:r>
            <a:r>
              <a:rPr sz="1950" b="1" spc="100" dirty="0">
                <a:solidFill>
                  <a:srgbClr val="EC008C"/>
                </a:solidFill>
                <a:latin typeface="Arial"/>
                <a:cs typeface="Arial"/>
              </a:rPr>
              <a:t>cons </a:t>
            </a:r>
            <a:r>
              <a:rPr sz="1950" b="1" spc="175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950" b="1" spc="23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305" dirty="0">
                <a:solidFill>
                  <a:srgbClr val="EC008C"/>
                </a:solidFill>
                <a:latin typeface="Arial"/>
                <a:cs typeface="Arial"/>
              </a:rPr>
              <a:t>K-NN?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3201035" algn="l"/>
                <a:tab pos="8677910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195940"/>
            <a:ext cx="8484235" cy="25057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764540">
              <a:lnSpc>
                <a:spcPct val="100000"/>
              </a:lnSpc>
              <a:spcBef>
                <a:spcPts val="540"/>
              </a:spcBef>
              <a:tabLst>
                <a:tab pos="2286635" algn="l"/>
              </a:tabLst>
            </a:pPr>
            <a:r>
              <a:rPr sz="1950" b="1" spc="185" dirty="0">
                <a:solidFill>
                  <a:srgbClr val="EC008C"/>
                </a:solidFill>
                <a:latin typeface="Arial"/>
                <a:cs typeface="Arial"/>
              </a:rPr>
              <a:t>Question:	</a:t>
            </a:r>
            <a:r>
              <a:rPr sz="1950" b="1" spc="340" dirty="0">
                <a:solidFill>
                  <a:srgbClr val="EC008C"/>
                </a:solidFill>
                <a:latin typeface="Arial"/>
                <a:cs typeface="Arial"/>
              </a:rPr>
              <a:t>What </a:t>
            </a:r>
            <a:r>
              <a:rPr sz="1950" b="1" spc="135" dirty="0">
                <a:solidFill>
                  <a:srgbClr val="EC008C"/>
                </a:solidFill>
                <a:latin typeface="Arial"/>
                <a:cs typeface="Arial"/>
              </a:rPr>
              <a:t>are </a:t>
            </a:r>
            <a:r>
              <a:rPr sz="1950" b="1" spc="215" dirty="0">
                <a:solidFill>
                  <a:srgbClr val="EC008C"/>
                </a:solidFill>
                <a:latin typeface="Arial"/>
                <a:cs typeface="Arial"/>
              </a:rPr>
              <a:t>the </a:t>
            </a:r>
            <a:r>
              <a:rPr sz="1950" b="1" spc="85" dirty="0">
                <a:solidFill>
                  <a:srgbClr val="EC008C"/>
                </a:solidFill>
                <a:latin typeface="Arial"/>
                <a:cs typeface="Arial"/>
              </a:rPr>
              <a:t>pros </a:t>
            </a:r>
            <a:r>
              <a:rPr sz="1950" b="1" spc="165" dirty="0">
                <a:solidFill>
                  <a:srgbClr val="EC008C"/>
                </a:solidFill>
                <a:latin typeface="Arial"/>
                <a:cs typeface="Arial"/>
              </a:rPr>
              <a:t>and </a:t>
            </a:r>
            <a:r>
              <a:rPr sz="1950" b="1" spc="100" dirty="0">
                <a:solidFill>
                  <a:srgbClr val="EC008C"/>
                </a:solidFill>
                <a:latin typeface="Arial"/>
                <a:cs typeface="Arial"/>
              </a:rPr>
              <a:t>cons </a:t>
            </a:r>
            <a:r>
              <a:rPr sz="1950" b="1" spc="175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sz="1950" b="1" spc="24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305" dirty="0">
                <a:solidFill>
                  <a:srgbClr val="EC008C"/>
                </a:solidFill>
                <a:latin typeface="Arial"/>
                <a:cs typeface="Arial"/>
              </a:rPr>
              <a:t>K-NN?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Pros:</a:t>
            </a:r>
            <a:endParaRPr sz="195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0"/>
              </a:spcBef>
            </a:pPr>
            <a:r>
              <a:rPr sz="1950" spc="785" dirty="0">
                <a:latin typeface="Arial"/>
                <a:cs typeface="Arial"/>
              </a:rPr>
              <a:t>+ </a:t>
            </a:r>
            <a:r>
              <a:rPr sz="1950" spc="130" dirty="0">
                <a:latin typeface="Arial"/>
                <a:cs typeface="Arial"/>
              </a:rPr>
              <a:t>Simple </a:t>
            </a:r>
            <a:r>
              <a:rPr sz="1950" spc="250" dirty="0">
                <a:latin typeface="Arial"/>
                <a:cs typeface="Arial"/>
              </a:rPr>
              <a:t>to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implement.</a:t>
            </a:r>
            <a:endParaRPr sz="195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0"/>
              </a:spcBef>
            </a:pPr>
            <a:r>
              <a:rPr sz="1950" spc="785" dirty="0">
                <a:latin typeface="Arial"/>
                <a:cs typeface="Arial"/>
              </a:rPr>
              <a:t>+ </a:t>
            </a:r>
            <a:r>
              <a:rPr sz="1950" spc="160" dirty="0">
                <a:latin typeface="Arial"/>
                <a:cs typeface="Arial"/>
              </a:rPr>
              <a:t>Works </a:t>
            </a:r>
            <a:r>
              <a:rPr sz="1950" spc="105" dirty="0">
                <a:latin typeface="Arial"/>
                <a:cs typeface="Arial"/>
              </a:rPr>
              <a:t>well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245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practice.</a:t>
            </a:r>
            <a:endParaRPr sz="1950">
              <a:latin typeface="Arial"/>
              <a:cs typeface="Arial"/>
            </a:endParaRPr>
          </a:p>
          <a:p>
            <a:pPr marL="493395" marR="5080" indent="-371475">
              <a:lnSpc>
                <a:spcPct val="119200"/>
              </a:lnSpc>
              <a:tabLst>
                <a:tab pos="1278890" algn="l"/>
                <a:tab pos="1842135" algn="l"/>
                <a:tab pos="2851785" algn="l"/>
                <a:tab pos="3257550" algn="l"/>
                <a:tab pos="4004310" algn="l"/>
                <a:tab pos="4287520" algn="l"/>
                <a:tab pos="5295265" algn="l"/>
                <a:tab pos="6103620" algn="l"/>
                <a:tab pos="7901940" algn="l"/>
              </a:tabLst>
            </a:pPr>
            <a:r>
              <a:rPr sz="1950" spc="785" dirty="0">
                <a:latin typeface="Arial"/>
                <a:cs typeface="Arial"/>
              </a:rPr>
              <a:t>+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285" dirty="0">
                <a:latin typeface="Arial"/>
                <a:cs typeface="Arial"/>
              </a:rPr>
              <a:t>D</a:t>
            </a:r>
            <a:r>
              <a:rPr sz="1950" spc="290" dirty="0">
                <a:latin typeface="Arial"/>
                <a:cs typeface="Arial"/>
              </a:rPr>
              <a:t>o</a:t>
            </a:r>
            <a:r>
              <a:rPr sz="1950" spc="-5" dirty="0">
                <a:latin typeface="Arial"/>
                <a:cs typeface="Arial"/>
              </a:rPr>
              <a:t>es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20" dirty="0">
                <a:latin typeface="Arial"/>
                <a:cs typeface="Arial"/>
              </a:rPr>
              <a:t>not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4" dirty="0">
                <a:latin typeface="Arial"/>
                <a:cs typeface="Arial"/>
              </a:rPr>
              <a:t>require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50" dirty="0">
                <a:latin typeface="Arial"/>
                <a:cs typeface="Arial"/>
              </a:rPr>
              <a:t>to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5" dirty="0">
                <a:latin typeface="Arial"/>
                <a:cs typeface="Arial"/>
              </a:rPr>
              <a:t>bui</a:t>
            </a:r>
            <a:r>
              <a:rPr sz="1950" spc="70" dirty="0">
                <a:latin typeface="Arial"/>
                <a:cs typeface="Arial"/>
              </a:rPr>
              <a:t>l</a:t>
            </a:r>
            <a:r>
              <a:rPr sz="1950" spc="155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70" dirty="0">
                <a:latin typeface="Arial"/>
                <a:cs typeface="Arial"/>
              </a:rPr>
              <a:t>m</a:t>
            </a:r>
            <a:r>
              <a:rPr sz="1950" spc="245" dirty="0">
                <a:latin typeface="Arial"/>
                <a:cs typeface="Arial"/>
              </a:rPr>
              <a:t>o</a:t>
            </a:r>
            <a:r>
              <a:rPr sz="1950" spc="105" dirty="0">
                <a:latin typeface="Arial"/>
                <a:cs typeface="Arial"/>
              </a:rPr>
              <a:t>del,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10" dirty="0">
                <a:latin typeface="Arial"/>
                <a:cs typeface="Arial"/>
              </a:rPr>
              <a:t>ma</a:t>
            </a:r>
            <a:r>
              <a:rPr sz="1950" spc="80" dirty="0">
                <a:latin typeface="Arial"/>
                <a:cs typeface="Arial"/>
              </a:rPr>
              <a:t>k</a:t>
            </a:r>
            <a:r>
              <a:rPr sz="1950" spc="15" dirty="0">
                <a:latin typeface="Arial"/>
                <a:cs typeface="Arial"/>
              </a:rPr>
              <a:t>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25" dirty="0">
                <a:latin typeface="Arial"/>
                <a:cs typeface="Arial"/>
              </a:rPr>
              <a:t>assumptions,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45" dirty="0">
                <a:latin typeface="Arial"/>
                <a:cs typeface="Arial"/>
              </a:rPr>
              <a:t>tune  </a:t>
            </a:r>
            <a:r>
              <a:rPr sz="1950" spc="125" dirty="0">
                <a:latin typeface="Arial"/>
                <a:cs typeface="Arial"/>
              </a:rPr>
              <a:t>parameters.</a:t>
            </a:r>
            <a:endParaRPr sz="195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0"/>
              </a:spcBef>
            </a:pPr>
            <a:r>
              <a:rPr sz="1950" spc="785" dirty="0">
                <a:latin typeface="Arial"/>
                <a:cs typeface="Arial"/>
              </a:rPr>
              <a:t>+ </a:t>
            </a:r>
            <a:r>
              <a:rPr sz="1950" spc="135" dirty="0">
                <a:latin typeface="Arial"/>
                <a:cs typeface="Arial"/>
              </a:rPr>
              <a:t>Can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120" dirty="0">
                <a:latin typeface="Arial"/>
                <a:cs typeface="Arial"/>
              </a:rPr>
              <a:t>extended </a:t>
            </a:r>
            <a:r>
              <a:rPr sz="1950" spc="70" dirty="0">
                <a:latin typeface="Arial"/>
                <a:cs typeface="Arial"/>
              </a:rPr>
              <a:t>easily </a:t>
            </a:r>
            <a:r>
              <a:rPr sz="1950" spc="215" dirty="0">
                <a:latin typeface="Arial"/>
                <a:cs typeface="Arial"/>
              </a:rPr>
              <a:t>with </a:t>
            </a:r>
            <a:r>
              <a:rPr sz="1950" spc="95" dirty="0">
                <a:latin typeface="Arial"/>
                <a:cs typeface="Arial"/>
              </a:rPr>
              <a:t>news </a:t>
            </a:r>
            <a:r>
              <a:rPr sz="1950" spc="100" dirty="0">
                <a:latin typeface="Arial"/>
                <a:cs typeface="Arial"/>
              </a:rPr>
              <a:t>examples.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3201035" algn="l"/>
                <a:tab pos="8677910" algn="l"/>
              </a:tabLst>
            </a:pPr>
            <a:r>
              <a:rPr spc="365" dirty="0"/>
              <a:t>K-nearest	</a:t>
            </a:r>
            <a:r>
              <a:rPr spc="225" dirty="0"/>
              <a:t>neighbors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540"/>
              </a:spcBef>
              <a:tabLst>
                <a:tab pos="2288540" algn="l"/>
              </a:tabLst>
            </a:pPr>
            <a:r>
              <a:rPr b="1" spc="185" dirty="0">
                <a:solidFill>
                  <a:srgbClr val="EC008C"/>
                </a:solidFill>
                <a:latin typeface="Arial"/>
                <a:cs typeface="Arial"/>
              </a:rPr>
              <a:t>Question:	</a:t>
            </a:r>
            <a:r>
              <a:rPr b="1" spc="340" dirty="0">
                <a:solidFill>
                  <a:srgbClr val="EC008C"/>
                </a:solidFill>
                <a:latin typeface="Arial"/>
                <a:cs typeface="Arial"/>
              </a:rPr>
              <a:t>What </a:t>
            </a:r>
            <a:r>
              <a:rPr b="1" spc="135" dirty="0">
                <a:solidFill>
                  <a:srgbClr val="EC008C"/>
                </a:solidFill>
                <a:latin typeface="Arial"/>
                <a:cs typeface="Arial"/>
              </a:rPr>
              <a:t>are </a:t>
            </a:r>
            <a:r>
              <a:rPr b="1" spc="215" dirty="0">
                <a:solidFill>
                  <a:srgbClr val="EC008C"/>
                </a:solidFill>
                <a:latin typeface="Arial"/>
                <a:cs typeface="Arial"/>
              </a:rPr>
              <a:t>the </a:t>
            </a:r>
            <a:r>
              <a:rPr b="1" spc="85" dirty="0">
                <a:solidFill>
                  <a:srgbClr val="EC008C"/>
                </a:solidFill>
                <a:latin typeface="Arial"/>
                <a:cs typeface="Arial"/>
              </a:rPr>
              <a:t>pros </a:t>
            </a:r>
            <a:r>
              <a:rPr b="1" spc="165" dirty="0">
                <a:solidFill>
                  <a:srgbClr val="EC008C"/>
                </a:solidFill>
                <a:latin typeface="Arial"/>
                <a:cs typeface="Arial"/>
              </a:rPr>
              <a:t>and </a:t>
            </a:r>
            <a:r>
              <a:rPr b="1" spc="100" dirty="0">
                <a:solidFill>
                  <a:srgbClr val="EC008C"/>
                </a:solidFill>
                <a:latin typeface="Arial"/>
                <a:cs typeface="Arial"/>
              </a:rPr>
              <a:t>cons </a:t>
            </a:r>
            <a:r>
              <a:rPr b="1" spc="175" dirty="0">
                <a:solidFill>
                  <a:srgbClr val="EC008C"/>
                </a:solidFill>
                <a:latin typeface="Arial"/>
                <a:cs typeface="Arial"/>
              </a:rPr>
              <a:t>of</a:t>
            </a:r>
            <a:r>
              <a:rPr b="1" spc="24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b="1" spc="305" dirty="0">
                <a:solidFill>
                  <a:srgbClr val="EC008C"/>
                </a:solidFill>
                <a:latin typeface="Arial"/>
                <a:cs typeface="Arial"/>
              </a:rPr>
              <a:t>K-NN?</a:t>
            </a:r>
          </a:p>
          <a:p>
            <a:pPr marL="13970">
              <a:lnSpc>
                <a:spcPct val="100000"/>
              </a:lnSpc>
              <a:spcBef>
                <a:spcPts val="450"/>
              </a:spcBef>
            </a:pPr>
            <a:r>
              <a:rPr b="1" spc="155" dirty="0">
                <a:solidFill>
                  <a:srgbClr val="0000FF"/>
                </a:solidFill>
                <a:latin typeface="Arial"/>
                <a:cs typeface="Arial"/>
              </a:rPr>
              <a:t>Pros:</a:t>
            </a:r>
          </a:p>
          <a:p>
            <a:pPr marL="123189">
              <a:lnSpc>
                <a:spcPct val="100000"/>
              </a:lnSpc>
              <a:spcBef>
                <a:spcPts val="450"/>
              </a:spcBef>
            </a:pPr>
            <a:r>
              <a:rPr spc="785" dirty="0"/>
              <a:t>+ </a:t>
            </a:r>
            <a:r>
              <a:rPr spc="130" dirty="0"/>
              <a:t>Simple </a:t>
            </a:r>
            <a:r>
              <a:rPr spc="250" dirty="0"/>
              <a:t>to</a:t>
            </a:r>
            <a:r>
              <a:rPr spc="95" dirty="0"/>
              <a:t> </a:t>
            </a:r>
            <a:r>
              <a:rPr spc="165" dirty="0"/>
              <a:t>implement.</a:t>
            </a:r>
          </a:p>
          <a:p>
            <a:pPr marL="123189">
              <a:lnSpc>
                <a:spcPct val="100000"/>
              </a:lnSpc>
              <a:spcBef>
                <a:spcPts val="450"/>
              </a:spcBef>
            </a:pPr>
            <a:r>
              <a:rPr spc="785" dirty="0"/>
              <a:t>+ </a:t>
            </a:r>
            <a:r>
              <a:rPr spc="160" dirty="0"/>
              <a:t>Works </a:t>
            </a:r>
            <a:r>
              <a:rPr spc="105" dirty="0"/>
              <a:t>well </a:t>
            </a:r>
            <a:r>
              <a:rPr spc="135" dirty="0"/>
              <a:t>in</a:t>
            </a:r>
            <a:r>
              <a:rPr spc="245" dirty="0"/>
              <a:t> </a:t>
            </a:r>
            <a:r>
              <a:rPr spc="135" dirty="0"/>
              <a:t>practice.</a:t>
            </a:r>
          </a:p>
          <a:p>
            <a:pPr marL="494665" marR="5715" indent="-371475">
              <a:lnSpc>
                <a:spcPct val="119200"/>
              </a:lnSpc>
              <a:tabLst>
                <a:tab pos="1280795" algn="l"/>
                <a:tab pos="1844039" algn="l"/>
                <a:tab pos="2853690" algn="l"/>
                <a:tab pos="3259454" algn="l"/>
                <a:tab pos="4006215" algn="l"/>
                <a:tab pos="4289425" algn="l"/>
                <a:tab pos="5297170" algn="l"/>
                <a:tab pos="6105525" algn="l"/>
                <a:tab pos="7903845" algn="l"/>
              </a:tabLst>
            </a:pPr>
            <a:r>
              <a:rPr spc="785" dirty="0"/>
              <a:t>+ </a:t>
            </a:r>
            <a:r>
              <a:rPr spc="-90" dirty="0"/>
              <a:t> </a:t>
            </a:r>
            <a:r>
              <a:rPr spc="285" dirty="0"/>
              <a:t>D</a:t>
            </a:r>
            <a:r>
              <a:rPr spc="290" dirty="0"/>
              <a:t>o</a:t>
            </a:r>
            <a:r>
              <a:rPr spc="-5" dirty="0"/>
              <a:t>es</a:t>
            </a:r>
            <a:r>
              <a:rPr dirty="0"/>
              <a:t>	</a:t>
            </a:r>
            <a:r>
              <a:rPr spc="220" dirty="0"/>
              <a:t>not</a:t>
            </a:r>
            <a:r>
              <a:rPr dirty="0"/>
              <a:t>	</a:t>
            </a:r>
            <a:r>
              <a:rPr spc="114" dirty="0"/>
              <a:t>require</a:t>
            </a:r>
            <a:r>
              <a:rPr dirty="0"/>
              <a:t>	</a:t>
            </a:r>
            <a:r>
              <a:rPr spc="250" dirty="0"/>
              <a:t>to</a:t>
            </a:r>
            <a:r>
              <a:rPr dirty="0"/>
              <a:t>	</a:t>
            </a:r>
            <a:r>
              <a:rPr spc="155" dirty="0"/>
              <a:t>bui</a:t>
            </a:r>
            <a:r>
              <a:rPr spc="70" dirty="0"/>
              <a:t>l</a:t>
            </a:r>
            <a:r>
              <a:rPr spc="155" dirty="0"/>
              <a:t>d</a:t>
            </a:r>
            <a:r>
              <a:rPr dirty="0"/>
              <a:t>	</a:t>
            </a:r>
            <a:r>
              <a:rPr spc="85" dirty="0"/>
              <a:t>a</a:t>
            </a:r>
            <a:r>
              <a:rPr dirty="0"/>
              <a:t>	</a:t>
            </a:r>
            <a:r>
              <a:rPr spc="270" dirty="0"/>
              <a:t>m</a:t>
            </a:r>
            <a:r>
              <a:rPr spc="245" dirty="0"/>
              <a:t>o</a:t>
            </a:r>
            <a:r>
              <a:rPr spc="105" dirty="0"/>
              <a:t>del,</a:t>
            </a:r>
            <a:r>
              <a:rPr dirty="0"/>
              <a:t>	</a:t>
            </a:r>
            <a:r>
              <a:rPr spc="210" dirty="0"/>
              <a:t>ma</a:t>
            </a:r>
            <a:r>
              <a:rPr spc="80" dirty="0"/>
              <a:t>k</a:t>
            </a:r>
            <a:r>
              <a:rPr spc="15" dirty="0"/>
              <a:t>e</a:t>
            </a:r>
            <a:r>
              <a:rPr dirty="0"/>
              <a:t>	</a:t>
            </a:r>
            <a:r>
              <a:rPr spc="125" dirty="0"/>
              <a:t>assumptions,</a:t>
            </a:r>
            <a:r>
              <a:rPr dirty="0"/>
              <a:t>	</a:t>
            </a:r>
            <a:r>
              <a:rPr spc="145" dirty="0"/>
              <a:t>tune  </a:t>
            </a:r>
            <a:r>
              <a:rPr spc="125" dirty="0"/>
              <a:t>parameters.</a:t>
            </a:r>
          </a:p>
          <a:p>
            <a:pPr marL="123189">
              <a:lnSpc>
                <a:spcPct val="100000"/>
              </a:lnSpc>
              <a:spcBef>
                <a:spcPts val="450"/>
              </a:spcBef>
            </a:pPr>
            <a:r>
              <a:rPr spc="785" dirty="0"/>
              <a:t>+ </a:t>
            </a:r>
            <a:r>
              <a:rPr spc="135" dirty="0"/>
              <a:t>Can </a:t>
            </a:r>
            <a:r>
              <a:rPr spc="114" dirty="0"/>
              <a:t>be </a:t>
            </a:r>
            <a:r>
              <a:rPr spc="120" dirty="0"/>
              <a:t>extended </a:t>
            </a:r>
            <a:r>
              <a:rPr spc="70" dirty="0"/>
              <a:t>easily </a:t>
            </a:r>
            <a:r>
              <a:rPr spc="215" dirty="0"/>
              <a:t>with </a:t>
            </a:r>
            <a:r>
              <a:rPr spc="95" dirty="0"/>
              <a:t>news </a:t>
            </a:r>
            <a:r>
              <a:rPr spc="100" dirty="0"/>
              <a:t>examples.</a:t>
            </a:r>
          </a:p>
          <a:p>
            <a:pPr marL="1270">
              <a:lnSpc>
                <a:spcPct val="100000"/>
              </a:lnSpc>
              <a:spcBef>
                <a:spcPts val="20"/>
              </a:spcBef>
            </a:pPr>
            <a:endParaRPr sz="2450"/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b="1" spc="145" dirty="0">
                <a:solidFill>
                  <a:srgbClr val="FF0000"/>
                </a:solidFill>
                <a:latin typeface="Arial"/>
                <a:cs typeface="Arial"/>
              </a:rPr>
              <a:t>Cons:</a:t>
            </a:r>
          </a:p>
          <a:p>
            <a:pPr marL="494665" indent="-232410">
              <a:lnSpc>
                <a:spcPct val="100000"/>
              </a:lnSpc>
              <a:spcBef>
                <a:spcPts val="450"/>
              </a:spcBef>
              <a:buChar char="-"/>
              <a:tabLst>
                <a:tab pos="495934" algn="l"/>
              </a:tabLst>
            </a:pPr>
            <a:r>
              <a:rPr spc="100" dirty="0"/>
              <a:t>Requires </a:t>
            </a:r>
            <a:r>
              <a:rPr spc="95" dirty="0"/>
              <a:t>large </a:t>
            </a:r>
            <a:r>
              <a:rPr spc="70" dirty="0"/>
              <a:t>space </a:t>
            </a:r>
            <a:r>
              <a:rPr spc="250" dirty="0"/>
              <a:t>to </a:t>
            </a:r>
            <a:r>
              <a:rPr spc="120" dirty="0"/>
              <a:t>store </a:t>
            </a:r>
            <a:r>
              <a:rPr spc="170" dirty="0"/>
              <a:t>the </a:t>
            </a:r>
            <a:r>
              <a:rPr spc="135" dirty="0"/>
              <a:t>entire </a:t>
            </a:r>
            <a:r>
              <a:rPr spc="160" dirty="0"/>
              <a:t>training</a:t>
            </a:r>
            <a:r>
              <a:rPr spc="715" dirty="0"/>
              <a:t> </a:t>
            </a:r>
            <a:r>
              <a:rPr spc="145" dirty="0"/>
              <a:t>dataset.</a:t>
            </a:r>
          </a:p>
          <a:p>
            <a:pPr marL="494665" indent="-232410">
              <a:lnSpc>
                <a:spcPct val="100000"/>
              </a:lnSpc>
              <a:spcBef>
                <a:spcPts val="445"/>
              </a:spcBef>
              <a:buChar char="-"/>
              <a:tabLst>
                <a:tab pos="495934" algn="l"/>
                <a:tab pos="1409065" algn="l"/>
                <a:tab pos="2258695" algn="l"/>
                <a:tab pos="2553335" algn="l"/>
                <a:tab pos="3847465" algn="l"/>
                <a:tab pos="4442460" algn="l"/>
                <a:tab pos="4712335" algn="l"/>
                <a:tab pos="6043930" algn="l"/>
                <a:tab pos="6699250" algn="l"/>
                <a:tab pos="7811134" algn="l"/>
              </a:tabLst>
            </a:pPr>
            <a:r>
              <a:rPr spc="105" dirty="0"/>
              <a:t>Sl</a:t>
            </a:r>
            <a:r>
              <a:rPr spc="60" dirty="0"/>
              <a:t>o</a:t>
            </a:r>
            <a:r>
              <a:rPr spc="200" dirty="0"/>
              <a:t>w!</a:t>
            </a:r>
            <a:r>
              <a:rPr dirty="0"/>
              <a:t>	</a:t>
            </a:r>
            <a:r>
              <a:rPr spc="105" dirty="0"/>
              <a:t>Given</a:t>
            </a:r>
            <a:r>
              <a:rPr dirty="0"/>
              <a:t>	</a:t>
            </a:r>
            <a:r>
              <a:rPr b="0" i="1" spc="65" dirty="0">
                <a:latin typeface="Bookman Old Style"/>
                <a:cs typeface="Bookman Old Style"/>
              </a:rPr>
              <a:t>n</a:t>
            </a:r>
            <a:r>
              <a:rPr b="0" i="1" dirty="0">
                <a:latin typeface="Bookman Old Style"/>
                <a:cs typeface="Bookman Old Style"/>
              </a:rPr>
              <a:t>	</a:t>
            </a:r>
            <a:r>
              <a:rPr spc="95" dirty="0"/>
              <a:t>examples</a:t>
            </a:r>
            <a:r>
              <a:rPr dirty="0"/>
              <a:t>	</a:t>
            </a:r>
            <a:r>
              <a:rPr spc="130" dirty="0"/>
              <a:t>and</a:t>
            </a:r>
            <a:r>
              <a:rPr dirty="0"/>
              <a:t>	</a:t>
            </a:r>
            <a:r>
              <a:rPr b="0" i="1" spc="-170" dirty="0">
                <a:latin typeface="Bookman Old Style"/>
                <a:cs typeface="Bookman Old Style"/>
              </a:rPr>
              <a:t>d</a:t>
            </a:r>
            <a:r>
              <a:rPr b="0" i="1" dirty="0">
                <a:latin typeface="Bookman Old Style"/>
                <a:cs typeface="Bookman Old Style"/>
              </a:rPr>
              <a:t>	</a:t>
            </a:r>
            <a:r>
              <a:rPr spc="125" dirty="0"/>
              <a:t>features.</a:t>
            </a:r>
            <a:r>
              <a:rPr dirty="0"/>
              <a:t>	</a:t>
            </a:r>
            <a:r>
              <a:rPr spc="250" dirty="0"/>
              <a:t>The</a:t>
            </a:r>
            <a:r>
              <a:rPr dirty="0"/>
              <a:t>	</a:t>
            </a:r>
            <a:r>
              <a:rPr spc="195" dirty="0"/>
              <a:t>meth</a:t>
            </a:r>
            <a:r>
              <a:rPr spc="260" dirty="0"/>
              <a:t>o</a:t>
            </a:r>
            <a:r>
              <a:rPr spc="155" dirty="0"/>
              <a:t>d</a:t>
            </a:r>
            <a:r>
              <a:rPr dirty="0"/>
              <a:t>	</a:t>
            </a:r>
            <a:r>
              <a:rPr spc="195" dirty="0"/>
              <a:t>ta</a:t>
            </a:r>
            <a:r>
              <a:rPr spc="165" dirty="0"/>
              <a:t>k</a:t>
            </a:r>
            <a:r>
              <a:rPr spc="-5" dirty="0"/>
              <a:t>es</a:t>
            </a:r>
          </a:p>
          <a:p>
            <a:pPr marL="494665">
              <a:lnSpc>
                <a:spcPct val="100000"/>
              </a:lnSpc>
              <a:spcBef>
                <a:spcPts val="450"/>
              </a:spcBef>
            </a:pPr>
            <a:r>
              <a:rPr b="0" i="1" spc="180" dirty="0">
                <a:latin typeface="Bookman Old Style"/>
                <a:cs typeface="Bookman Old Style"/>
              </a:rPr>
              <a:t>O</a:t>
            </a:r>
            <a:r>
              <a:rPr spc="180" dirty="0"/>
              <a:t>(</a:t>
            </a:r>
            <a:r>
              <a:rPr b="0" i="1" spc="180" dirty="0">
                <a:latin typeface="Bookman Old Style"/>
                <a:cs typeface="Bookman Old Style"/>
              </a:rPr>
              <a:t>n </a:t>
            </a:r>
            <a:r>
              <a:rPr spc="85" dirty="0">
                <a:latin typeface="Lucida Sans Unicode"/>
                <a:cs typeface="Lucida Sans Unicode"/>
              </a:rPr>
              <a:t>× </a:t>
            </a:r>
            <a:r>
              <a:rPr b="0" i="1" spc="70" dirty="0">
                <a:latin typeface="Bookman Old Style"/>
                <a:cs typeface="Bookman Old Style"/>
              </a:rPr>
              <a:t>d</a:t>
            </a:r>
            <a:r>
              <a:rPr spc="70" dirty="0"/>
              <a:t>) </a:t>
            </a:r>
            <a:r>
              <a:rPr spc="250" dirty="0"/>
              <a:t>to</a:t>
            </a:r>
            <a:r>
              <a:rPr spc="-40" dirty="0"/>
              <a:t> </a:t>
            </a:r>
            <a:r>
              <a:rPr spc="155" dirty="0"/>
              <a:t>run.</a:t>
            </a:r>
          </a:p>
          <a:p>
            <a:pPr marL="494665" indent="-232410">
              <a:lnSpc>
                <a:spcPct val="100000"/>
              </a:lnSpc>
              <a:spcBef>
                <a:spcPts val="450"/>
              </a:spcBef>
              <a:buChar char="-"/>
              <a:tabLst>
                <a:tab pos="495934" algn="l"/>
              </a:tabLst>
            </a:pPr>
            <a:r>
              <a:rPr spc="105" dirty="0"/>
              <a:t>Suffers </a:t>
            </a:r>
            <a:r>
              <a:rPr spc="210" dirty="0"/>
              <a:t>from </a:t>
            </a:r>
            <a:r>
              <a:rPr spc="170" dirty="0"/>
              <a:t>the </a:t>
            </a:r>
            <a:r>
              <a:rPr i="1" spc="20" dirty="0">
                <a:latin typeface="Lucida Sans"/>
                <a:cs typeface="Lucida Sans"/>
              </a:rPr>
              <a:t>curse </a:t>
            </a:r>
            <a:r>
              <a:rPr i="1" spc="70" dirty="0">
                <a:latin typeface="Lucida Sans"/>
                <a:cs typeface="Lucida Sans"/>
              </a:rPr>
              <a:t>of</a:t>
            </a:r>
            <a:r>
              <a:rPr i="1" spc="750" dirty="0">
                <a:latin typeface="Lucida Sans"/>
                <a:cs typeface="Lucida Sans"/>
              </a:rPr>
              <a:t> </a:t>
            </a:r>
            <a:r>
              <a:rPr i="1" spc="40" dirty="0">
                <a:latin typeface="Lucida Sans"/>
                <a:cs typeface="Lucida Sans"/>
              </a:rPr>
              <a:t>dimensionality</a:t>
            </a:r>
            <a:r>
              <a:rPr spc="40" dirty="0"/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29379" algn="l"/>
                <a:tab pos="47472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75" dirty="0"/>
              <a:t>Applications	</a:t>
            </a:r>
            <a:r>
              <a:rPr spc="340" dirty="0"/>
              <a:t>of	</a:t>
            </a:r>
            <a:r>
              <a:rPr spc="710" dirty="0"/>
              <a:t>K-NN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247970"/>
            <a:ext cx="8375650" cy="336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84175" algn="l"/>
              </a:tabLst>
            </a:pPr>
            <a:r>
              <a:rPr sz="1950" spc="170" dirty="0">
                <a:latin typeface="Arial"/>
                <a:cs typeface="Arial"/>
              </a:rPr>
              <a:t>Information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retrieval.</a:t>
            </a:r>
            <a:endParaRPr sz="1950">
              <a:latin typeface="Arial"/>
              <a:cs typeface="Arial"/>
            </a:endParaRPr>
          </a:p>
          <a:p>
            <a:pPr marL="383540" marR="5080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80" dirty="0">
                <a:latin typeface="Arial"/>
                <a:cs typeface="Arial"/>
              </a:rPr>
              <a:t>Handwritten </a:t>
            </a:r>
            <a:r>
              <a:rPr sz="1950" spc="135" dirty="0">
                <a:latin typeface="Arial"/>
                <a:cs typeface="Arial"/>
              </a:rPr>
              <a:t>character </a:t>
            </a:r>
            <a:r>
              <a:rPr sz="1950" spc="120" dirty="0">
                <a:latin typeface="Arial"/>
                <a:cs typeface="Arial"/>
              </a:rPr>
              <a:t>classification </a:t>
            </a:r>
            <a:r>
              <a:rPr sz="1950" spc="110" dirty="0">
                <a:latin typeface="Arial"/>
                <a:cs typeface="Arial"/>
              </a:rPr>
              <a:t>using </a:t>
            </a:r>
            <a:r>
              <a:rPr sz="1950" spc="100" dirty="0">
                <a:latin typeface="Arial"/>
                <a:cs typeface="Arial"/>
              </a:rPr>
              <a:t>nearest </a:t>
            </a:r>
            <a:r>
              <a:rPr sz="1950" spc="130" dirty="0">
                <a:latin typeface="Arial"/>
                <a:cs typeface="Arial"/>
              </a:rPr>
              <a:t>neighbor </a:t>
            </a:r>
            <a:r>
              <a:rPr sz="1950" spc="135" dirty="0">
                <a:latin typeface="Arial"/>
                <a:cs typeface="Arial"/>
              </a:rPr>
              <a:t>in  </a:t>
            </a:r>
            <a:r>
              <a:rPr sz="1950" spc="95" dirty="0">
                <a:latin typeface="Arial"/>
                <a:cs typeface="Arial"/>
              </a:rPr>
              <a:t>large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databases.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950" spc="145" dirty="0">
                <a:latin typeface="Arial"/>
                <a:cs typeface="Arial"/>
              </a:rPr>
              <a:t>Recommender</a:t>
            </a:r>
            <a:r>
              <a:rPr sz="1950" spc="235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systems</a:t>
            </a:r>
            <a:r>
              <a:rPr sz="1950" spc="23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(user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like</a:t>
            </a:r>
            <a:r>
              <a:rPr sz="1950" spc="23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you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may</a:t>
            </a:r>
            <a:r>
              <a:rPr sz="1950" spc="235" dirty="0">
                <a:latin typeface="Arial"/>
                <a:cs typeface="Arial"/>
              </a:rPr>
              <a:t> </a:t>
            </a:r>
            <a:r>
              <a:rPr sz="1950" spc="90" dirty="0">
                <a:latin typeface="Arial"/>
                <a:cs typeface="Arial"/>
              </a:rPr>
              <a:t>like</a:t>
            </a:r>
            <a:r>
              <a:rPr sz="1950" spc="23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similar</a:t>
            </a:r>
            <a:r>
              <a:rPr sz="1950" spc="240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movies).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950" spc="150" dirty="0">
                <a:latin typeface="Arial"/>
                <a:cs typeface="Arial"/>
              </a:rPr>
              <a:t>Breast </a:t>
            </a:r>
            <a:r>
              <a:rPr sz="1950" spc="110" dirty="0">
                <a:latin typeface="Arial"/>
                <a:cs typeface="Arial"/>
              </a:rPr>
              <a:t>cancer</a:t>
            </a:r>
            <a:r>
              <a:rPr sz="1950" spc="409" dirty="0">
                <a:latin typeface="Arial"/>
                <a:cs typeface="Arial"/>
              </a:rPr>
              <a:t> </a:t>
            </a:r>
            <a:r>
              <a:rPr sz="1950" spc="100" dirty="0">
                <a:latin typeface="Arial"/>
                <a:cs typeface="Arial"/>
              </a:rPr>
              <a:t>diagnosis.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950" spc="140" dirty="0">
                <a:latin typeface="Arial"/>
                <a:cs typeface="Arial"/>
              </a:rPr>
              <a:t>Medical </a:t>
            </a:r>
            <a:r>
              <a:rPr sz="1950" spc="165" dirty="0">
                <a:latin typeface="Arial"/>
                <a:cs typeface="Arial"/>
              </a:rPr>
              <a:t>data mining </a:t>
            </a:r>
            <a:r>
              <a:rPr sz="1950" spc="140" dirty="0">
                <a:latin typeface="Arial"/>
                <a:cs typeface="Arial"/>
              </a:rPr>
              <a:t>(similar </a:t>
            </a:r>
            <a:r>
              <a:rPr sz="1950" spc="175" dirty="0">
                <a:latin typeface="Arial"/>
                <a:cs typeface="Arial"/>
              </a:rPr>
              <a:t>patient</a:t>
            </a:r>
            <a:r>
              <a:rPr sz="1950" spc="800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symptoms).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1600">
              <a:latin typeface="Arial"/>
              <a:cs typeface="Arial"/>
            </a:endParaRPr>
          </a:p>
          <a:p>
            <a:pPr marL="383540" indent="-371475">
              <a:lnSpc>
                <a:spcPct val="100000"/>
              </a:lnSpc>
              <a:buAutoNum type="arabicPeriod"/>
              <a:tabLst>
                <a:tab pos="384175" algn="l"/>
              </a:tabLst>
            </a:pPr>
            <a:r>
              <a:rPr sz="1950" spc="185" dirty="0">
                <a:latin typeface="Arial"/>
                <a:cs typeface="Arial"/>
              </a:rPr>
              <a:t>Pattern </a:t>
            </a:r>
            <a:r>
              <a:rPr sz="1950" spc="150" dirty="0">
                <a:latin typeface="Arial"/>
                <a:cs typeface="Arial"/>
              </a:rPr>
              <a:t>recognition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505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general.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/>
          <p:nvPr/>
        </p:nvSpPr>
        <p:spPr>
          <a:xfrm>
            <a:off x="3385420" y="1507156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6" y="0"/>
                </a:lnTo>
                <a:lnTo>
                  <a:pt x="2730353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3" y="868721"/>
                </a:lnTo>
                <a:lnTo>
                  <a:pt x="2684196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72754" y="1752098"/>
            <a:ext cx="146304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Training Set</a:t>
            </a:r>
          </a:p>
        </p:txBody>
      </p:sp>
      <p:sp>
        <p:nvSpPr>
          <p:cNvPr id="5" name="object 5"/>
          <p:cNvSpPr/>
          <p:nvPr/>
        </p:nvSpPr>
        <p:spPr>
          <a:xfrm>
            <a:off x="3391740" y="3090573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3"/>
                </a:lnTo>
                <a:lnTo>
                  <a:pt x="2802050" y="816379"/>
                </a:lnTo>
                <a:lnTo>
                  <a:pt x="2770439" y="847991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1"/>
                </a:lnTo>
                <a:lnTo>
                  <a:pt x="28175" y="816379"/>
                </a:lnTo>
                <a:lnTo>
                  <a:pt x="7444" y="776293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44270" y="3335515"/>
            <a:ext cx="173228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ML</a:t>
            </a:r>
            <a:r>
              <a:rPr lang="en-US" sz="2350" b="1" dirty="0"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cs typeface="Calibri"/>
              </a:rPr>
              <a:t>Algorithm</a:t>
            </a:r>
          </a:p>
        </p:txBody>
      </p:sp>
      <p:sp>
        <p:nvSpPr>
          <p:cNvPr id="7" name="object 7"/>
          <p:cNvSpPr/>
          <p:nvPr/>
        </p:nvSpPr>
        <p:spPr>
          <a:xfrm>
            <a:off x="3398059" y="4446188"/>
            <a:ext cx="2830830" cy="876300"/>
          </a:xfrm>
          <a:custGeom>
            <a:avLst/>
            <a:gdLst/>
            <a:ahLst/>
            <a:cxnLst/>
            <a:rect l="l" t="t" r="r" b="b"/>
            <a:pathLst>
              <a:path w="2830829" h="876300">
                <a:moveTo>
                  <a:pt x="0" y="146030"/>
                </a:moveTo>
                <a:lnTo>
                  <a:pt x="7444" y="99873"/>
                </a:lnTo>
                <a:lnTo>
                  <a:pt x="28175" y="59786"/>
                </a:lnTo>
                <a:lnTo>
                  <a:pt x="59786" y="28175"/>
                </a:lnTo>
                <a:lnTo>
                  <a:pt x="99873" y="7444"/>
                </a:lnTo>
                <a:lnTo>
                  <a:pt x="146030" y="0"/>
                </a:lnTo>
                <a:lnTo>
                  <a:pt x="2684195" y="0"/>
                </a:lnTo>
                <a:lnTo>
                  <a:pt x="2730352" y="7444"/>
                </a:lnTo>
                <a:lnTo>
                  <a:pt x="2770439" y="28175"/>
                </a:lnTo>
                <a:lnTo>
                  <a:pt x="2802050" y="59786"/>
                </a:lnTo>
                <a:lnTo>
                  <a:pt x="2822781" y="99873"/>
                </a:lnTo>
                <a:lnTo>
                  <a:pt x="2830225" y="146030"/>
                </a:lnTo>
                <a:lnTo>
                  <a:pt x="2830225" y="730136"/>
                </a:lnTo>
                <a:lnTo>
                  <a:pt x="2822781" y="776292"/>
                </a:lnTo>
                <a:lnTo>
                  <a:pt x="2802050" y="816379"/>
                </a:lnTo>
                <a:lnTo>
                  <a:pt x="2770439" y="847990"/>
                </a:lnTo>
                <a:lnTo>
                  <a:pt x="2730352" y="868721"/>
                </a:lnTo>
                <a:lnTo>
                  <a:pt x="2684195" y="876166"/>
                </a:lnTo>
                <a:lnTo>
                  <a:pt x="146030" y="876166"/>
                </a:lnTo>
                <a:lnTo>
                  <a:pt x="99873" y="868721"/>
                </a:lnTo>
                <a:lnTo>
                  <a:pt x="59786" y="847990"/>
                </a:lnTo>
                <a:lnTo>
                  <a:pt x="28175" y="816379"/>
                </a:lnTo>
                <a:lnTo>
                  <a:pt x="7444" y="776292"/>
                </a:lnTo>
                <a:lnTo>
                  <a:pt x="0" y="730136"/>
                </a:lnTo>
                <a:lnTo>
                  <a:pt x="0" y="146030"/>
                </a:lnTo>
                <a:close/>
              </a:path>
            </a:pathLst>
          </a:custGeom>
          <a:ln w="1025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0783" y="4691131"/>
            <a:ext cx="1321752" cy="3763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2350" b="1" dirty="0">
                <a:solidFill>
                  <a:srgbClr val="000066"/>
                </a:solidFill>
                <a:cs typeface="Calibri"/>
              </a:rPr>
              <a:t>Model</a:t>
            </a:r>
            <a:r>
              <a:rPr lang="en-US" sz="2350" b="1" spc="325" dirty="0">
                <a:solidFill>
                  <a:srgbClr val="000090"/>
                </a:solidFill>
                <a:cs typeface="Calibri"/>
              </a:rPr>
              <a:t> </a:t>
            </a:r>
            <a:r>
              <a:rPr lang="en-US" sz="2350" b="1" dirty="0">
                <a:solidFill>
                  <a:srgbClr val="000066"/>
                </a:solidFill>
                <a:cs typeface="Calibri"/>
              </a:rPr>
              <a:t>(f)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300166" y="2353652"/>
            <a:ext cx="4688840" cy="2714625"/>
            <a:chOff x="2300166" y="2353652"/>
            <a:chExt cx="4688840" cy="2714625"/>
          </a:xfrm>
        </p:grpSpPr>
        <p:sp>
          <p:nvSpPr>
            <p:cNvPr id="10" name="object 10"/>
            <p:cNvSpPr/>
            <p:nvPr/>
          </p:nvSpPr>
          <p:spPr>
            <a:xfrm>
              <a:off x="4665137" y="2353652"/>
              <a:ext cx="315883" cy="9185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24234" y="2383106"/>
              <a:ext cx="0" cy="680720"/>
            </a:xfrm>
            <a:custGeom>
              <a:avLst/>
              <a:gdLst/>
              <a:ahLst/>
              <a:cxnLst/>
              <a:rect l="l" t="t" r="r" b="b"/>
              <a:pathLst>
                <a:path h="680719">
                  <a:moveTo>
                    <a:pt x="0" y="0"/>
                  </a:moveTo>
                  <a:lnTo>
                    <a:pt x="0" y="680102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60778" y="2965578"/>
              <a:ext cx="126912" cy="124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2669" y="3937226"/>
              <a:ext cx="320039" cy="6899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6771" y="3966638"/>
              <a:ext cx="6350" cy="452755"/>
            </a:xfrm>
            <a:custGeom>
              <a:avLst/>
              <a:gdLst/>
              <a:ahLst/>
              <a:cxnLst/>
              <a:rect l="l" t="t" r="r" b="b"/>
              <a:pathLst>
                <a:path w="6350" h="452754">
                  <a:moveTo>
                    <a:pt x="0" y="0"/>
                  </a:moveTo>
                  <a:lnTo>
                    <a:pt x="5991" y="452297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8231" y="4320675"/>
              <a:ext cx="126900" cy="1253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0166" y="4751873"/>
              <a:ext cx="1242752" cy="3158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1702" y="4887387"/>
              <a:ext cx="1006475" cy="1905"/>
            </a:xfrm>
            <a:custGeom>
              <a:avLst/>
              <a:gdLst/>
              <a:ahLst/>
              <a:cxnLst/>
              <a:rect l="l" t="t" r="r" b="b"/>
              <a:pathLst>
                <a:path w="1006475" h="1904">
                  <a:moveTo>
                    <a:pt x="0" y="0"/>
                  </a:moveTo>
                  <a:lnTo>
                    <a:pt x="1006333" y="1545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60332" y="4825353"/>
              <a:ext cx="124833" cy="12691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78054" y="4751873"/>
              <a:ext cx="810490" cy="3158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8378" y="4885801"/>
              <a:ext cx="574040" cy="3175"/>
            </a:xfrm>
            <a:custGeom>
              <a:avLst/>
              <a:gdLst/>
              <a:ahLst/>
              <a:cxnLst/>
              <a:rect l="l" t="t" r="r" b="b"/>
              <a:pathLst>
                <a:path w="574040" h="3175">
                  <a:moveTo>
                    <a:pt x="0" y="0"/>
                  </a:moveTo>
                  <a:lnTo>
                    <a:pt x="573738" y="3031"/>
                  </a:lnTo>
                </a:path>
              </a:pathLst>
            </a:custGeom>
            <a:ln w="2733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04233" y="4824945"/>
              <a:ext cx="125013" cy="12691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43985" y="4092390"/>
            <a:ext cx="1667720" cy="1608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Income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,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Gender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, 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Age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,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Family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 </a:t>
            </a:r>
            <a:r>
              <a:rPr lang="en-US" sz="2000" b="1" dirty="0">
                <a:solidFill>
                  <a:srgbClr val="7030A0"/>
                </a:solidFill>
                <a:cs typeface="Calibri"/>
              </a:rPr>
              <a:t>Status</a:t>
            </a:r>
            <a:r>
              <a:rPr lang="en-US" sz="2000" b="1" spc="-335" dirty="0">
                <a:solidFill>
                  <a:srgbClr val="7030A0"/>
                </a:solidFill>
                <a:latin typeface="Calibri"/>
                <a:cs typeface="Calibri"/>
              </a:rPr>
              <a:t> , </a:t>
            </a:r>
          </a:p>
          <a:p>
            <a:pPr marL="12700" marR="5080" algn="just">
              <a:lnSpc>
                <a:spcPct val="101499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7030A0"/>
                </a:solidFill>
                <a:cs typeface="Calibri"/>
              </a:rPr>
              <a:t>Zipcode</a:t>
            </a:r>
            <a:endParaRPr sz="2000" b="1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14732" y="4482700"/>
            <a:ext cx="2229268" cy="645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2000" b="1" dirty="0">
                <a:solidFill>
                  <a:srgbClr val="00B050"/>
                </a:solidFill>
                <a:cs typeface="Calibri"/>
              </a:rPr>
              <a:t>Credit Amount $</a:t>
            </a:r>
            <a:endParaRPr sz="2000" b="1" dirty="0">
              <a:solidFill>
                <a:srgbClr val="00B050"/>
              </a:solidFill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dirty="0">
                <a:solidFill>
                  <a:srgbClr val="00B050"/>
                </a:solidFill>
                <a:cs typeface="Calibri"/>
              </a:rPr>
              <a:t>Credit Yes/No</a:t>
            </a:r>
            <a:endParaRPr sz="2000" b="1" dirty="0">
              <a:solidFill>
                <a:srgbClr val="00B050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E35CD4A-8513-4C64-B051-5C5A25ADC6C9}"/>
              </a:ext>
            </a:extLst>
          </p:cNvPr>
          <p:cNvSpPr txBox="1"/>
          <p:nvPr/>
        </p:nvSpPr>
        <p:spPr>
          <a:xfrm>
            <a:off x="1776857" y="5942843"/>
            <a:ext cx="65049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34795" algn="l"/>
              </a:tabLst>
            </a:pPr>
            <a:r>
              <a:rPr sz="1950" b="1" spc="185" dirty="0">
                <a:solidFill>
                  <a:srgbClr val="EC008C"/>
                </a:solidFill>
                <a:latin typeface="Arial"/>
                <a:cs typeface="Arial"/>
              </a:rPr>
              <a:t>Question:	</a:t>
            </a:r>
            <a:r>
              <a:rPr sz="1950" b="1" spc="250" dirty="0">
                <a:solidFill>
                  <a:srgbClr val="EC008C"/>
                </a:solidFill>
                <a:latin typeface="Arial"/>
                <a:cs typeface="Arial"/>
              </a:rPr>
              <a:t>How </a:t>
            </a:r>
            <a:r>
              <a:rPr sz="1950" b="1" spc="155" dirty="0">
                <a:solidFill>
                  <a:srgbClr val="EC008C"/>
                </a:solidFill>
                <a:latin typeface="Arial"/>
                <a:cs typeface="Arial"/>
              </a:rPr>
              <a:t>can </a:t>
            </a:r>
            <a:r>
              <a:rPr sz="1950" b="1" spc="180" dirty="0">
                <a:solidFill>
                  <a:srgbClr val="EC008C"/>
                </a:solidFill>
                <a:latin typeface="Arial"/>
                <a:cs typeface="Arial"/>
              </a:rPr>
              <a:t>we </a:t>
            </a:r>
            <a:r>
              <a:rPr sz="1950" b="1" spc="190" dirty="0">
                <a:solidFill>
                  <a:srgbClr val="EC008C"/>
                </a:solidFill>
                <a:latin typeface="Arial"/>
                <a:cs typeface="Arial"/>
              </a:rPr>
              <a:t>be </a:t>
            </a:r>
            <a:r>
              <a:rPr sz="1950" b="1" spc="165" dirty="0">
                <a:solidFill>
                  <a:srgbClr val="EC008C"/>
                </a:solidFill>
                <a:latin typeface="Arial"/>
                <a:cs typeface="Arial"/>
              </a:rPr>
              <a:t>confident </a:t>
            </a:r>
            <a:r>
              <a:rPr sz="1950" b="1" spc="215" dirty="0">
                <a:solidFill>
                  <a:srgbClr val="EC008C"/>
                </a:solidFill>
                <a:latin typeface="Arial"/>
                <a:cs typeface="Arial"/>
              </a:rPr>
              <a:t>about</a:t>
            </a:r>
            <a:r>
              <a:rPr sz="1950" b="1" spc="53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0" i="1" spc="345" dirty="0">
                <a:solidFill>
                  <a:srgbClr val="EC008C"/>
                </a:solidFill>
                <a:latin typeface="Bookman Old Style"/>
                <a:cs typeface="Bookman Old Style"/>
              </a:rPr>
              <a:t>f </a:t>
            </a:r>
            <a:r>
              <a:rPr sz="1950" b="1" spc="95" dirty="0">
                <a:solidFill>
                  <a:srgbClr val="EC008C"/>
                </a:solidFill>
                <a:latin typeface="Arial"/>
                <a:cs typeface="Arial"/>
              </a:rPr>
              <a:t>?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7154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ACD8CE-0C8B-4F74-9547-8A5B50B9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69" y="1971357"/>
            <a:ext cx="5638800" cy="119402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59" y="3165378"/>
            <a:ext cx="3801110" cy="98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Examples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55" dirty="0">
                <a:latin typeface="Arial"/>
                <a:cs typeface="Arial"/>
              </a:rPr>
              <a:t>loss</a:t>
            </a:r>
            <a:r>
              <a:rPr sz="1950" spc="4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functions:</a:t>
            </a:r>
            <a:endParaRPr sz="195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840"/>
              </a:spcBef>
            </a:pPr>
            <a:r>
              <a:rPr sz="1950" b="1" spc="275" dirty="0">
                <a:latin typeface="Arial"/>
                <a:cs typeface="Arial"/>
              </a:rPr>
              <a:t>–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Classification</a:t>
            </a:r>
            <a:r>
              <a:rPr sz="1950" b="1" spc="509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error: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1662" y="4029781"/>
            <a:ext cx="201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91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C455A8-10E3-4D6D-A764-CC80AD1B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69" y="1971357"/>
            <a:ext cx="5638800" cy="119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4AD79-DC8D-487B-A002-6393B122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86" y="4384340"/>
            <a:ext cx="7848600" cy="94982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7859" y="3165378"/>
            <a:ext cx="3801110" cy="98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25" dirty="0">
                <a:latin typeface="Arial"/>
                <a:cs typeface="Arial"/>
              </a:rPr>
              <a:t>Examples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55" dirty="0">
                <a:latin typeface="Arial"/>
                <a:cs typeface="Arial"/>
              </a:rPr>
              <a:t>loss</a:t>
            </a:r>
            <a:r>
              <a:rPr sz="1950" spc="48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functions:</a:t>
            </a:r>
            <a:endParaRPr sz="1950" dirty="0">
              <a:latin typeface="Arial"/>
              <a:cs typeface="Arial"/>
            </a:endParaRPr>
          </a:p>
          <a:p>
            <a:pPr marL="352425">
              <a:lnSpc>
                <a:spcPct val="100000"/>
              </a:lnSpc>
              <a:spcBef>
                <a:spcPts val="2840"/>
              </a:spcBef>
            </a:pPr>
            <a:r>
              <a:rPr sz="1950" b="1" spc="275" dirty="0">
                <a:latin typeface="Arial"/>
                <a:cs typeface="Arial"/>
              </a:rPr>
              <a:t>–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Classification</a:t>
            </a:r>
            <a:r>
              <a:rPr sz="1950" b="1" spc="509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950" b="1" spc="130" dirty="0">
                <a:solidFill>
                  <a:srgbClr val="EC008C"/>
                </a:solidFill>
                <a:latin typeface="Arial"/>
                <a:cs typeface="Arial"/>
              </a:rPr>
              <a:t>error: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11662" y="4029781"/>
            <a:ext cx="201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910" dirty="0">
                <a:latin typeface="Arial"/>
                <a:cs typeface="Arial"/>
              </a:rPr>
              <a:t>.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C455A8-10E3-4D6D-A764-CC80AD1B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69" y="1971357"/>
            <a:ext cx="5638800" cy="1194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44AD79-DC8D-487B-A002-6393B122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186" y="4384340"/>
            <a:ext cx="7848600" cy="9498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0ECAB0-86FE-478B-8631-2AA1F80EB7B7}"/>
              </a:ext>
            </a:extLst>
          </p:cNvPr>
          <p:cNvSpPr/>
          <p:nvPr/>
        </p:nvSpPr>
        <p:spPr>
          <a:xfrm>
            <a:off x="1299479" y="5483328"/>
            <a:ext cx="3348721" cy="392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lang="en-US" b="1" spc="275" dirty="0">
                <a:latin typeface="Arial"/>
                <a:cs typeface="Arial"/>
              </a:rPr>
              <a:t>– </a:t>
            </a:r>
            <a:r>
              <a:rPr lang="en-US" sz="1950" b="1" spc="195" dirty="0">
                <a:solidFill>
                  <a:srgbClr val="EC008C"/>
                </a:solidFill>
                <a:latin typeface="Arial"/>
                <a:cs typeface="Arial"/>
              </a:rPr>
              <a:t>Least </a:t>
            </a:r>
            <a:r>
              <a:rPr lang="en-US" sz="1950" b="1" spc="110" dirty="0">
                <a:solidFill>
                  <a:srgbClr val="EC008C"/>
                </a:solidFill>
                <a:latin typeface="Arial"/>
                <a:cs typeface="Arial"/>
              </a:rPr>
              <a:t>square</a:t>
            </a:r>
            <a:r>
              <a:rPr lang="en-US" sz="1950" b="1" spc="70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lang="en-US" sz="1950" b="1" spc="45" dirty="0">
                <a:solidFill>
                  <a:srgbClr val="EC008C"/>
                </a:solidFill>
                <a:latin typeface="Arial"/>
                <a:cs typeface="Arial"/>
              </a:rPr>
              <a:t>loss:</a:t>
            </a:r>
            <a:endParaRPr lang="en-US" sz="195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3FBF9-A145-422C-8653-678BA64C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756" y="5890447"/>
            <a:ext cx="4436889" cy="5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29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9759" y="3023222"/>
            <a:ext cx="7560309" cy="82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algn="ctr">
              <a:lnSpc>
                <a:spcPct val="100000"/>
              </a:lnSpc>
              <a:spcBef>
                <a:spcPts val="100"/>
              </a:spcBef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3105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65" dirty="0">
                <a:latin typeface="Arial"/>
                <a:cs typeface="Arial"/>
              </a:rPr>
              <a:t>aim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95" dirty="0">
                <a:latin typeface="Arial"/>
                <a:cs typeface="Arial"/>
              </a:rPr>
              <a:t>have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 </a:t>
            </a:r>
            <a:r>
              <a:rPr sz="1950" spc="310" dirty="0">
                <a:latin typeface="Arial"/>
                <a:cs typeface="Arial"/>
              </a:rPr>
              <a:t>) </a:t>
            </a:r>
            <a:r>
              <a:rPr sz="1950" spc="120" dirty="0">
                <a:latin typeface="Arial"/>
                <a:cs typeface="Arial"/>
              </a:rPr>
              <a:t>small, </a:t>
            </a:r>
            <a:r>
              <a:rPr sz="1950" spc="110" dirty="0">
                <a:latin typeface="Arial"/>
                <a:cs typeface="Arial"/>
              </a:rPr>
              <a:t>i.e., </a:t>
            </a:r>
            <a:r>
              <a:rPr sz="1950" spc="150" dirty="0">
                <a:latin typeface="Arial"/>
                <a:cs typeface="Arial"/>
              </a:rPr>
              <a:t>minimize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</a:t>
            </a:r>
            <a:r>
              <a:rPr sz="1950" b="0" i="1" spc="-2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5CACA-7E39-4787-B86D-4F303BCB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69" y="1971357"/>
            <a:ext cx="5638800" cy="119402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759" y="1248683"/>
            <a:ext cx="8339455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0515" marR="431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3111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0" dirty="0">
                <a:latin typeface="Arial"/>
                <a:cs typeface="Arial"/>
              </a:rPr>
              <a:t>calculate </a:t>
            </a:r>
            <a:r>
              <a:rPr sz="1950" b="0" i="1" spc="110" dirty="0">
                <a:latin typeface="Bookman Old Style"/>
                <a:cs typeface="Bookman Old Style"/>
              </a:rPr>
              <a:t>E</a:t>
            </a:r>
            <a:r>
              <a:rPr sz="2475" b="0" i="1" spc="165" baseline="23569" dirty="0">
                <a:latin typeface="Bookman Old Style"/>
                <a:cs typeface="Bookman Old Style"/>
              </a:rPr>
              <a:t>train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20" dirty="0">
                <a:latin typeface="Arial"/>
                <a:cs typeface="Arial"/>
              </a:rPr>
              <a:t>in-sample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80" dirty="0">
                <a:latin typeface="Arial"/>
                <a:cs typeface="Arial"/>
              </a:rPr>
              <a:t>(training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30" dirty="0">
                <a:latin typeface="Arial"/>
                <a:cs typeface="Arial"/>
              </a:rPr>
              <a:t>or </a:t>
            </a:r>
            <a:r>
              <a:rPr sz="1950" spc="165" dirty="0">
                <a:latin typeface="Arial"/>
                <a:cs typeface="Arial"/>
              </a:rPr>
              <a:t>em-  </a:t>
            </a:r>
            <a:r>
              <a:rPr sz="1950" spc="125" dirty="0">
                <a:latin typeface="Arial"/>
                <a:cs typeface="Arial"/>
              </a:rPr>
              <a:t>pirical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85" dirty="0">
                <a:latin typeface="Arial"/>
                <a:cs typeface="Arial"/>
              </a:rPr>
              <a:t>error/risk).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4359" y="3023222"/>
            <a:ext cx="837755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100"/>
              </a:spcBef>
            </a:pP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Arial"/>
              <a:cs typeface="Arial"/>
            </a:endParaRPr>
          </a:p>
          <a:p>
            <a:pPr marL="3359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3365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65" dirty="0">
                <a:latin typeface="Arial"/>
                <a:cs typeface="Arial"/>
              </a:rPr>
              <a:t>aim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95" dirty="0">
                <a:latin typeface="Arial"/>
                <a:cs typeface="Arial"/>
              </a:rPr>
              <a:t>have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 </a:t>
            </a:r>
            <a:r>
              <a:rPr sz="1950" spc="310" dirty="0">
                <a:latin typeface="Arial"/>
                <a:cs typeface="Arial"/>
              </a:rPr>
              <a:t>) </a:t>
            </a:r>
            <a:r>
              <a:rPr sz="1950" spc="120" dirty="0">
                <a:latin typeface="Arial"/>
                <a:cs typeface="Arial"/>
              </a:rPr>
              <a:t>small, </a:t>
            </a:r>
            <a:r>
              <a:rPr sz="1950" spc="110" dirty="0">
                <a:latin typeface="Arial"/>
                <a:cs typeface="Arial"/>
              </a:rPr>
              <a:t>i.e., </a:t>
            </a:r>
            <a:r>
              <a:rPr sz="1950" spc="150" dirty="0">
                <a:latin typeface="Arial"/>
                <a:cs typeface="Arial"/>
              </a:rPr>
              <a:t>minimize </a:t>
            </a:r>
            <a:r>
              <a:rPr sz="1950" b="0" i="1" spc="170" dirty="0">
                <a:latin typeface="Bookman Old Style"/>
                <a:cs typeface="Bookman Old Style"/>
              </a:rPr>
              <a:t>E</a:t>
            </a:r>
            <a:r>
              <a:rPr sz="2475" b="0" i="1" spc="254" baseline="23569" dirty="0">
                <a:latin typeface="Bookman Old Style"/>
                <a:cs typeface="Bookman Old Style"/>
              </a:rPr>
              <a:t>train</a:t>
            </a:r>
            <a:r>
              <a:rPr sz="1950" spc="170" dirty="0">
                <a:latin typeface="Arial"/>
                <a:cs typeface="Arial"/>
              </a:rPr>
              <a:t>(</a:t>
            </a:r>
            <a:r>
              <a:rPr sz="1950" b="0" i="1" spc="170" dirty="0">
                <a:latin typeface="Bookman Old Style"/>
                <a:cs typeface="Bookman Old Style"/>
              </a:rPr>
              <a:t>f</a:t>
            </a:r>
            <a:r>
              <a:rPr sz="1950" b="0" i="1" spc="-30" dirty="0">
                <a:latin typeface="Bookman Old Style"/>
                <a:cs typeface="Bookman Old Style"/>
              </a:rPr>
              <a:t> </a:t>
            </a:r>
            <a:r>
              <a:rPr sz="1950" spc="310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  <a:p>
            <a:pPr marL="335915" marR="55880" indent="-260350">
              <a:lnSpc>
                <a:spcPct val="119200"/>
              </a:lnSpc>
              <a:spcBef>
                <a:spcPts val="3354"/>
              </a:spcBef>
              <a:buFont typeface="Lucida Sans Unicode"/>
              <a:buChar char="•"/>
              <a:tabLst>
                <a:tab pos="336550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35" dirty="0">
                <a:latin typeface="Arial"/>
                <a:cs typeface="Arial"/>
              </a:rPr>
              <a:t>hope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b="0" i="1" spc="145" dirty="0">
                <a:latin typeface="Bookman Old Style"/>
                <a:cs typeface="Bookman Old Style"/>
              </a:rPr>
              <a:t>E</a:t>
            </a:r>
            <a:r>
              <a:rPr sz="2475" b="0" i="1" spc="217" baseline="23569" dirty="0">
                <a:latin typeface="Bookman Old Style"/>
                <a:cs typeface="Bookman Old Style"/>
              </a:rPr>
              <a:t>test</a:t>
            </a:r>
            <a:r>
              <a:rPr sz="1950" spc="145" dirty="0">
                <a:latin typeface="Arial"/>
                <a:cs typeface="Arial"/>
              </a:rPr>
              <a:t>(</a:t>
            </a:r>
            <a:r>
              <a:rPr sz="1950" b="0" i="1" spc="145" dirty="0">
                <a:latin typeface="Bookman Old Style"/>
                <a:cs typeface="Bookman Old Style"/>
              </a:rPr>
              <a:t>f </a:t>
            </a:r>
            <a:r>
              <a:rPr sz="1950" spc="229" dirty="0">
                <a:latin typeface="Arial"/>
                <a:cs typeface="Arial"/>
              </a:rPr>
              <a:t>),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5" dirty="0">
                <a:latin typeface="Arial"/>
                <a:cs typeface="Arial"/>
              </a:rPr>
              <a:t>out-sample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240" dirty="0">
                <a:latin typeface="Arial"/>
                <a:cs typeface="Arial"/>
              </a:rPr>
              <a:t>(test/true </a:t>
            </a:r>
            <a:r>
              <a:rPr sz="1950" spc="155" dirty="0">
                <a:latin typeface="Arial"/>
                <a:cs typeface="Arial"/>
              </a:rPr>
              <a:t>error),  </a:t>
            </a:r>
            <a:r>
              <a:rPr sz="1950" spc="145" dirty="0">
                <a:latin typeface="Arial"/>
                <a:cs typeface="Arial"/>
              </a:rPr>
              <a:t>will </a:t>
            </a:r>
            <a:r>
              <a:rPr sz="1950" spc="114" dirty="0">
                <a:latin typeface="Arial"/>
                <a:cs typeface="Arial"/>
              </a:rPr>
              <a:t>be small</a:t>
            </a:r>
            <a:r>
              <a:rPr sz="1950" spc="58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too.</a:t>
            </a:r>
            <a:endParaRPr sz="1950" dirty="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699E7-D07D-429D-AA49-D1254D58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69" y="1971357"/>
            <a:ext cx="5638800" cy="11940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71065" algn="l"/>
                <a:tab pos="3193415" algn="l"/>
                <a:tab pos="43154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35" dirty="0"/>
              <a:t>Smile,	</a:t>
            </a:r>
            <a:r>
              <a:rPr spc="340" dirty="0"/>
              <a:t>we	</a:t>
            </a:r>
            <a:r>
              <a:rPr spc="254" dirty="0"/>
              <a:t>are	</a:t>
            </a:r>
            <a:r>
              <a:rPr spc="675" dirty="0"/>
              <a:t>’DATAFIED’</a:t>
            </a:r>
            <a:r>
              <a:rPr spc="-590" dirty="0"/>
              <a:t> </a:t>
            </a:r>
            <a:r>
              <a:rPr spc="245" dirty="0"/>
              <a:t>!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6249035" cy="2476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Wherever </a:t>
            </a:r>
            <a:r>
              <a:rPr sz="1950" spc="95" dirty="0">
                <a:latin typeface="Arial"/>
                <a:cs typeface="Arial"/>
              </a:rPr>
              <a:t>we </a:t>
            </a:r>
            <a:r>
              <a:rPr sz="1950" spc="150" dirty="0">
                <a:latin typeface="Arial"/>
                <a:cs typeface="Arial"/>
              </a:rPr>
              <a:t>go, </a:t>
            </a:r>
            <a:r>
              <a:rPr sz="1950" spc="95" dirty="0">
                <a:latin typeface="Arial"/>
                <a:cs typeface="Arial"/>
              </a:rPr>
              <a:t>we </a:t>
            </a:r>
            <a:r>
              <a:rPr sz="1950" spc="65" dirty="0">
                <a:latin typeface="Arial"/>
                <a:cs typeface="Arial"/>
              </a:rPr>
              <a:t>are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225" dirty="0">
                <a:latin typeface="Arial"/>
                <a:cs typeface="Arial"/>
              </a:rPr>
              <a:t>“datafied”.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35" dirty="0">
                <a:latin typeface="Arial"/>
                <a:cs typeface="Arial"/>
              </a:rPr>
              <a:t>Smartphones </a:t>
            </a:r>
            <a:r>
              <a:rPr sz="1950" spc="65" dirty="0">
                <a:latin typeface="Arial"/>
                <a:cs typeface="Arial"/>
              </a:rPr>
              <a:t>are </a:t>
            </a:r>
            <a:r>
              <a:rPr sz="1950" spc="170" dirty="0">
                <a:latin typeface="Arial"/>
                <a:cs typeface="Arial"/>
              </a:rPr>
              <a:t>tracking </a:t>
            </a:r>
            <a:r>
              <a:rPr sz="1950" spc="160" dirty="0">
                <a:latin typeface="Arial"/>
                <a:cs typeface="Arial"/>
              </a:rPr>
              <a:t>our</a:t>
            </a:r>
            <a:r>
              <a:rPr sz="1950" spc="14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locations.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95" dirty="0">
                <a:latin typeface="Arial"/>
                <a:cs typeface="Arial"/>
              </a:rPr>
              <a:t>We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70" dirty="0">
                <a:latin typeface="Arial"/>
                <a:cs typeface="Arial"/>
              </a:rPr>
              <a:t>leave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trail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28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our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web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browsing.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Interaction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05" dirty="0">
                <a:latin typeface="Arial"/>
                <a:cs typeface="Arial"/>
              </a:rPr>
              <a:t>social</a:t>
            </a:r>
            <a:r>
              <a:rPr sz="1950" spc="545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networks.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889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40" dirty="0">
                <a:latin typeface="Arial"/>
                <a:cs typeface="Arial"/>
              </a:rPr>
              <a:t>Privacy </a:t>
            </a:r>
            <a:r>
              <a:rPr sz="1950" spc="40" dirty="0">
                <a:latin typeface="Arial"/>
                <a:cs typeface="Arial"/>
              </a:rPr>
              <a:t>is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204" dirty="0">
                <a:latin typeface="Arial"/>
                <a:cs typeface="Arial"/>
              </a:rPr>
              <a:t>important </a:t>
            </a:r>
            <a:r>
              <a:rPr sz="1950" spc="45" dirty="0">
                <a:latin typeface="Arial"/>
                <a:cs typeface="Arial"/>
              </a:rPr>
              <a:t>issue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spc="114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Science.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Overfitting/underfitting	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1394104"/>
            <a:ext cx="4137659" cy="429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600" y="5781489"/>
            <a:ext cx="292608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54" dirty="0">
                <a:solidFill>
                  <a:srgbClr val="00007F"/>
                </a:solidFill>
                <a:latin typeface="Arial"/>
                <a:cs typeface="Arial"/>
              </a:rPr>
              <a:t>An </a:t>
            </a:r>
            <a:r>
              <a:rPr sz="1950" b="1" spc="155" dirty="0">
                <a:solidFill>
                  <a:srgbClr val="00007F"/>
                </a:solidFill>
                <a:latin typeface="Arial"/>
                <a:cs typeface="Arial"/>
              </a:rPr>
              <a:t>intuitive</a:t>
            </a:r>
            <a:r>
              <a:rPr sz="1950" b="1" spc="40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950" b="1" spc="170" dirty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95650" algn="l"/>
                <a:tab pos="47713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Structural	</a:t>
            </a:r>
            <a:r>
              <a:rPr spc="265" dirty="0"/>
              <a:t>Risk	</a:t>
            </a:r>
            <a:r>
              <a:rPr spc="385" dirty="0"/>
              <a:t>Minimization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4965" y="1469843"/>
            <a:ext cx="4866005" cy="2851150"/>
            <a:chOff x="2534965" y="1469843"/>
            <a:chExt cx="4866005" cy="2851150"/>
          </a:xfrm>
        </p:grpSpPr>
        <p:sp>
          <p:nvSpPr>
            <p:cNvPr id="4" name="object 4"/>
            <p:cNvSpPr/>
            <p:nvPr/>
          </p:nvSpPr>
          <p:spPr>
            <a:xfrm>
              <a:off x="2545125" y="4187663"/>
              <a:ext cx="4836160" cy="0"/>
            </a:xfrm>
            <a:custGeom>
              <a:avLst/>
              <a:gdLst/>
              <a:ahLst/>
              <a:cxnLst/>
              <a:rect l="l" t="t" r="r" b="b"/>
              <a:pathLst>
                <a:path w="4836159">
                  <a:moveTo>
                    <a:pt x="0" y="0"/>
                  </a:moveTo>
                  <a:lnTo>
                    <a:pt x="4835680" y="0"/>
                  </a:lnTo>
                </a:path>
              </a:pathLst>
            </a:custGeom>
            <a:ln w="20319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8243" y="4140500"/>
              <a:ext cx="92726" cy="94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6410" y="1490007"/>
              <a:ext cx="1270" cy="2820670"/>
            </a:xfrm>
            <a:custGeom>
              <a:avLst/>
              <a:gdLst/>
              <a:ahLst/>
              <a:cxnLst/>
              <a:rect l="l" t="t" r="r" b="b"/>
              <a:pathLst>
                <a:path w="1269" h="2820670">
                  <a:moveTo>
                    <a:pt x="0" y="2820212"/>
                  </a:moveTo>
                  <a:lnTo>
                    <a:pt x="1261" y="0"/>
                  </a:lnTo>
                </a:path>
              </a:pathLst>
            </a:custGeom>
            <a:ln w="20319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0481" y="1469843"/>
              <a:ext cx="94327" cy="92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99305" y="1515448"/>
            <a:ext cx="199390" cy="959485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000090"/>
                </a:solidFill>
                <a:latin typeface="Calibri"/>
                <a:cs typeface="Calibri"/>
              </a:rPr>
              <a:t>Prediction</a:t>
            </a:r>
            <a:r>
              <a:rPr sz="1100" b="1" spc="-30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Error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0833" y="4254919"/>
            <a:ext cx="2559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10" dirty="0">
                <a:solidFill>
                  <a:srgbClr val="000090"/>
                </a:solidFill>
                <a:latin typeface="Calibri"/>
                <a:cs typeface="Calibri"/>
              </a:rPr>
              <a:t>Low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3030" y="4254919"/>
            <a:ext cx="2813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High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72482" y="1450198"/>
            <a:ext cx="4520565" cy="2806700"/>
            <a:chOff x="2772482" y="1450198"/>
            <a:chExt cx="4520565" cy="2806700"/>
          </a:xfrm>
        </p:grpSpPr>
        <p:sp>
          <p:nvSpPr>
            <p:cNvPr id="12" name="object 12"/>
            <p:cNvSpPr/>
            <p:nvPr/>
          </p:nvSpPr>
          <p:spPr>
            <a:xfrm>
              <a:off x="2782642" y="1469207"/>
              <a:ext cx="4500245" cy="2243455"/>
            </a:xfrm>
            <a:custGeom>
              <a:avLst/>
              <a:gdLst/>
              <a:ahLst/>
              <a:cxnLst/>
              <a:rect l="l" t="t" r="r" b="b"/>
              <a:pathLst>
                <a:path w="4500245" h="2243454">
                  <a:moveTo>
                    <a:pt x="0" y="0"/>
                  </a:moveTo>
                  <a:lnTo>
                    <a:pt x="13861" y="52479"/>
                  </a:lnTo>
                  <a:lnTo>
                    <a:pt x="27759" y="104910"/>
                  </a:lnTo>
                  <a:lnTo>
                    <a:pt x="41730" y="157244"/>
                  </a:lnTo>
                  <a:lnTo>
                    <a:pt x="55811" y="209432"/>
                  </a:lnTo>
                  <a:lnTo>
                    <a:pt x="70039" y="261427"/>
                  </a:lnTo>
                  <a:lnTo>
                    <a:pt x="84450" y="313178"/>
                  </a:lnTo>
                  <a:lnTo>
                    <a:pt x="99081" y="364638"/>
                  </a:lnTo>
                  <a:lnTo>
                    <a:pt x="113968" y="415759"/>
                  </a:lnTo>
                  <a:lnTo>
                    <a:pt x="129149" y="466491"/>
                  </a:lnTo>
                  <a:lnTo>
                    <a:pt x="144660" y="516786"/>
                  </a:lnTo>
                  <a:lnTo>
                    <a:pt x="160537" y="566596"/>
                  </a:lnTo>
                  <a:lnTo>
                    <a:pt x="176818" y="615872"/>
                  </a:lnTo>
                  <a:lnTo>
                    <a:pt x="193538" y="664566"/>
                  </a:lnTo>
                  <a:lnTo>
                    <a:pt x="210735" y="712628"/>
                  </a:lnTo>
                  <a:lnTo>
                    <a:pt x="228445" y="760011"/>
                  </a:lnTo>
                  <a:lnTo>
                    <a:pt x="246704" y="806666"/>
                  </a:lnTo>
                  <a:lnTo>
                    <a:pt x="265551" y="852544"/>
                  </a:lnTo>
                  <a:lnTo>
                    <a:pt x="285020" y="897597"/>
                  </a:lnTo>
                  <a:lnTo>
                    <a:pt x="305149" y="941777"/>
                  </a:lnTo>
                  <a:lnTo>
                    <a:pt x="325974" y="985034"/>
                  </a:lnTo>
                  <a:lnTo>
                    <a:pt x="347533" y="1027320"/>
                  </a:lnTo>
                  <a:lnTo>
                    <a:pt x="369861" y="1068587"/>
                  </a:lnTo>
                  <a:lnTo>
                    <a:pt x="392996" y="1108786"/>
                  </a:lnTo>
                  <a:lnTo>
                    <a:pt x="416974" y="1147869"/>
                  </a:lnTo>
                  <a:lnTo>
                    <a:pt x="441831" y="1185787"/>
                  </a:lnTo>
                  <a:lnTo>
                    <a:pt x="467605" y="1222491"/>
                  </a:lnTo>
                  <a:lnTo>
                    <a:pt x="494332" y="1257933"/>
                  </a:lnTo>
                  <a:lnTo>
                    <a:pt x="522048" y="1292065"/>
                  </a:lnTo>
                  <a:lnTo>
                    <a:pt x="550791" y="1324838"/>
                  </a:lnTo>
                  <a:lnTo>
                    <a:pt x="580597" y="1356202"/>
                  </a:lnTo>
                  <a:lnTo>
                    <a:pt x="614440" y="1389154"/>
                  </a:lnTo>
                  <a:lnTo>
                    <a:pt x="648576" y="1419984"/>
                  </a:lnTo>
                  <a:lnTo>
                    <a:pt x="683083" y="1448809"/>
                  </a:lnTo>
                  <a:lnTo>
                    <a:pt x="718036" y="1475744"/>
                  </a:lnTo>
                  <a:lnTo>
                    <a:pt x="753512" y="1500904"/>
                  </a:lnTo>
                  <a:lnTo>
                    <a:pt x="789588" y="1524404"/>
                  </a:lnTo>
                  <a:lnTo>
                    <a:pt x="826339" y="1546360"/>
                  </a:lnTo>
                  <a:lnTo>
                    <a:pt x="863842" y="1566887"/>
                  </a:lnTo>
                  <a:lnTo>
                    <a:pt x="902174" y="1586101"/>
                  </a:lnTo>
                  <a:lnTo>
                    <a:pt x="941411" y="1604115"/>
                  </a:lnTo>
                  <a:lnTo>
                    <a:pt x="981629" y="1621047"/>
                  </a:lnTo>
                  <a:lnTo>
                    <a:pt x="1022905" y="1637010"/>
                  </a:lnTo>
                  <a:lnTo>
                    <a:pt x="1065316" y="1652121"/>
                  </a:lnTo>
                  <a:lnTo>
                    <a:pt x="1108937" y="1666494"/>
                  </a:lnTo>
                  <a:lnTo>
                    <a:pt x="1153846" y="1680246"/>
                  </a:lnTo>
                  <a:lnTo>
                    <a:pt x="1200118" y="1693490"/>
                  </a:lnTo>
                  <a:lnTo>
                    <a:pt x="1247830" y="1706343"/>
                  </a:lnTo>
                  <a:lnTo>
                    <a:pt x="1297058" y="1718920"/>
                  </a:lnTo>
                  <a:lnTo>
                    <a:pt x="1347880" y="1731335"/>
                  </a:lnTo>
                  <a:lnTo>
                    <a:pt x="1400370" y="1743705"/>
                  </a:lnTo>
                  <a:lnTo>
                    <a:pt x="1454607" y="1756145"/>
                  </a:lnTo>
                  <a:lnTo>
                    <a:pt x="1510665" y="1768769"/>
                  </a:lnTo>
                  <a:lnTo>
                    <a:pt x="1568622" y="1781694"/>
                  </a:lnTo>
                  <a:lnTo>
                    <a:pt x="1628554" y="1795034"/>
                  </a:lnTo>
                  <a:lnTo>
                    <a:pt x="1690538" y="1808904"/>
                  </a:lnTo>
                  <a:lnTo>
                    <a:pt x="1754649" y="1823421"/>
                  </a:lnTo>
                  <a:lnTo>
                    <a:pt x="1820965" y="1838698"/>
                  </a:lnTo>
                  <a:lnTo>
                    <a:pt x="2452282" y="1955349"/>
                  </a:lnTo>
                  <a:lnTo>
                    <a:pt x="3249366" y="2074241"/>
                  </a:lnTo>
                  <a:lnTo>
                    <a:pt x="3932640" y="2166645"/>
                  </a:lnTo>
                  <a:lnTo>
                    <a:pt x="4222527" y="2203830"/>
                  </a:lnTo>
                  <a:lnTo>
                    <a:pt x="4499631" y="2242951"/>
                  </a:lnTo>
                </a:path>
              </a:pathLst>
            </a:custGeom>
            <a:ln w="20319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8205" y="1469207"/>
              <a:ext cx="3827145" cy="1666875"/>
            </a:xfrm>
            <a:custGeom>
              <a:avLst/>
              <a:gdLst/>
              <a:ahLst/>
              <a:cxnLst/>
              <a:rect l="l" t="t" r="r" b="b"/>
              <a:pathLst>
                <a:path w="3827145" h="1666875">
                  <a:moveTo>
                    <a:pt x="0" y="0"/>
                  </a:moveTo>
                  <a:lnTo>
                    <a:pt x="19402" y="50400"/>
                  </a:lnTo>
                  <a:lnTo>
                    <a:pt x="38836" y="100742"/>
                  </a:lnTo>
                  <a:lnTo>
                    <a:pt x="58334" y="150968"/>
                  </a:lnTo>
                  <a:lnTo>
                    <a:pt x="77926" y="201019"/>
                  </a:lnTo>
                  <a:lnTo>
                    <a:pt x="97645" y="250837"/>
                  </a:lnTo>
                  <a:lnTo>
                    <a:pt x="117523" y="300363"/>
                  </a:lnTo>
                  <a:lnTo>
                    <a:pt x="137590" y="349540"/>
                  </a:lnTo>
                  <a:lnTo>
                    <a:pt x="157880" y="398309"/>
                  </a:lnTo>
                  <a:lnTo>
                    <a:pt x="178422" y="446611"/>
                  </a:lnTo>
                  <a:lnTo>
                    <a:pt x="199250" y="494390"/>
                  </a:lnTo>
                  <a:lnTo>
                    <a:pt x="220394" y="541585"/>
                  </a:lnTo>
                  <a:lnTo>
                    <a:pt x="241887" y="588139"/>
                  </a:lnTo>
                  <a:lnTo>
                    <a:pt x="263759" y="633994"/>
                  </a:lnTo>
                  <a:lnTo>
                    <a:pt x="286044" y="679092"/>
                  </a:lnTo>
                  <a:lnTo>
                    <a:pt x="308772" y="723373"/>
                  </a:lnTo>
                  <a:lnTo>
                    <a:pt x="331974" y="766781"/>
                  </a:lnTo>
                  <a:lnTo>
                    <a:pt x="355684" y="809256"/>
                  </a:lnTo>
                  <a:lnTo>
                    <a:pt x="379932" y="850740"/>
                  </a:lnTo>
                  <a:lnTo>
                    <a:pt x="404750" y="891176"/>
                  </a:lnTo>
                  <a:lnTo>
                    <a:pt x="430169" y="930504"/>
                  </a:lnTo>
                  <a:lnTo>
                    <a:pt x="456222" y="968667"/>
                  </a:lnTo>
                  <a:lnTo>
                    <a:pt x="482940" y="1005606"/>
                  </a:lnTo>
                  <a:lnTo>
                    <a:pt x="510355" y="1041262"/>
                  </a:lnTo>
                  <a:lnTo>
                    <a:pt x="538498" y="1075579"/>
                  </a:lnTo>
                  <a:lnTo>
                    <a:pt x="567402" y="1108497"/>
                  </a:lnTo>
                  <a:lnTo>
                    <a:pt x="602578" y="1146155"/>
                  </a:lnTo>
                  <a:lnTo>
                    <a:pt x="638374" y="1182463"/>
                  </a:lnTo>
                  <a:lnTo>
                    <a:pt x="674812" y="1217415"/>
                  </a:lnTo>
                  <a:lnTo>
                    <a:pt x="711911" y="1251008"/>
                  </a:lnTo>
                  <a:lnTo>
                    <a:pt x="749695" y="1283237"/>
                  </a:lnTo>
                  <a:lnTo>
                    <a:pt x="788184" y="1314099"/>
                  </a:lnTo>
                  <a:lnTo>
                    <a:pt x="827400" y="1343588"/>
                  </a:lnTo>
                  <a:lnTo>
                    <a:pt x="867364" y="1371700"/>
                  </a:lnTo>
                  <a:lnTo>
                    <a:pt x="908097" y="1398432"/>
                  </a:lnTo>
                  <a:lnTo>
                    <a:pt x="949621" y="1423779"/>
                  </a:lnTo>
                  <a:lnTo>
                    <a:pt x="991957" y="1447737"/>
                  </a:lnTo>
                  <a:lnTo>
                    <a:pt x="1035127" y="1470301"/>
                  </a:lnTo>
                  <a:lnTo>
                    <a:pt x="1079151" y="1491467"/>
                  </a:lnTo>
                  <a:lnTo>
                    <a:pt x="1124052" y="1511231"/>
                  </a:lnTo>
                  <a:lnTo>
                    <a:pt x="1169851" y="1529588"/>
                  </a:lnTo>
                  <a:lnTo>
                    <a:pt x="1216568" y="1546535"/>
                  </a:lnTo>
                  <a:lnTo>
                    <a:pt x="1264226" y="1562067"/>
                  </a:lnTo>
                  <a:lnTo>
                    <a:pt x="1312846" y="1576179"/>
                  </a:lnTo>
                  <a:lnTo>
                    <a:pt x="1362448" y="1588868"/>
                  </a:lnTo>
                  <a:lnTo>
                    <a:pt x="1413056" y="1600130"/>
                  </a:lnTo>
                  <a:lnTo>
                    <a:pt x="1464689" y="1609959"/>
                  </a:lnTo>
                  <a:lnTo>
                    <a:pt x="1505934" y="1617013"/>
                  </a:lnTo>
                  <a:lnTo>
                    <a:pt x="1548478" y="1623940"/>
                  </a:lnTo>
                  <a:lnTo>
                    <a:pt x="1592226" y="1630650"/>
                  </a:lnTo>
                  <a:lnTo>
                    <a:pt x="1637085" y="1637052"/>
                  </a:lnTo>
                  <a:lnTo>
                    <a:pt x="1682960" y="1643056"/>
                  </a:lnTo>
                  <a:lnTo>
                    <a:pt x="1729755" y="1648571"/>
                  </a:lnTo>
                  <a:lnTo>
                    <a:pt x="1777378" y="1653506"/>
                  </a:lnTo>
                  <a:lnTo>
                    <a:pt x="1825732" y="1657773"/>
                  </a:lnTo>
                  <a:lnTo>
                    <a:pt x="1874724" y="1661278"/>
                  </a:lnTo>
                  <a:lnTo>
                    <a:pt x="1924259" y="1663933"/>
                  </a:lnTo>
                  <a:lnTo>
                    <a:pt x="1974242" y="1665647"/>
                  </a:lnTo>
                  <a:lnTo>
                    <a:pt x="2024579" y="1666329"/>
                  </a:lnTo>
                  <a:lnTo>
                    <a:pt x="2075176" y="1665888"/>
                  </a:lnTo>
                  <a:lnTo>
                    <a:pt x="2125938" y="1664235"/>
                  </a:lnTo>
                  <a:lnTo>
                    <a:pt x="2176770" y="1661278"/>
                  </a:lnTo>
                  <a:lnTo>
                    <a:pt x="2227578" y="1656928"/>
                  </a:lnTo>
                  <a:lnTo>
                    <a:pt x="2278267" y="1651093"/>
                  </a:lnTo>
                  <a:lnTo>
                    <a:pt x="2328743" y="1643683"/>
                  </a:lnTo>
                  <a:lnTo>
                    <a:pt x="2378912" y="1634608"/>
                  </a:lnTo>
                  <a:lnTo>
                    <a:pt x="2428678" y="1623777"/>
                  </a:lnTo>
                  <a:lnTo>
                    <a:pt x="2477947" y="1611100"/>
                  </a:lnTo>
                  <a:lnTo>
                    <a:pt x="2526625" y="1596485"/>
                  </a:lnTo>
                  <a:lnTo>
                    <a:pt x="2574618" y="1579843"/>
                  </a:lnTo>
                  <a:lnTo>
                    <a:pt x="2621830" y="1561084"/>
                  </a:lnTo>
                  <a:lnTo>
                    <a:pt x="2668167" y="1540116"/>
                  </a:lnTo>
                  <a:lnTo>
                    <a:pt x="2713534" y="1516848"/>
                  </a:lnTo>
                  <a:lnTo>
                    <a:pt x="2757838" y="1491192"/>
                  </a:lnTo>
                  <a:lnTo>
                    <a:pt x="3090919" y="1180871"/>
                  </a:lnTo>
                  <a:lnTo>
                    <a:pt x="3439875" y="734049"/>
                  </a:lnTo>
                  <a:lnTo>
                    <a:pt x="3715020" y="332590"/>
                  </a:lnTo>
                  <a:lnTo>
                    <a:pt x="3826665" y="158356"/>
                  </a:lnTo>
                </a:path>
              </a:pathLst>
            </a:custGeom>
            <a:ln w="20319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9431" y="1450198"/>
              <a:ext cx="116378" cy="2789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47977" y="1469207"/>
              <a:ext cx="40005" cy="2719070"/>
            </a:xfrm>
            <a:custGeom>
              <a:avLst/>
              <a:gdLst/>
              <a:ahLst/>
              <a:cxnLst/>
              <a:rect l="l" t="t" r="r" b="b"/>
              <a:pathLst>
                <a:path w="40004" h="2719070">
                  <a:moveTo>
                    <a:pt x="0" y="0"/>
                  </a:moveTo>
                  <a:lnTo>
                    <a:pt x="39586" y="2718456"/>
                  </a:lnTo>
                </a:path>
              </a:pathLst>
            </a:custGeom>
            <a:ln w="3325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8998" y="1463498"/>
              <a:ext cx="116378" cy="27930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68588" y="1485558"/>
              <a:ext cx="40005" cy="2719070"/>
            </a:xfrm>
            <a:custGeom>
              <a:avLst/>
              <a:gdLst/>
              <a:ahLst/>
              <a:cxnLst/>
              <a:rect l="l" t="t" r="r" b="b"/>
              <a:pathLst>
                <a:path w="40004" h="2719070">
                  <a:moveTo>
                    <a:pt x="0" y="0"/>
                  </a:moveTo>
                  <a:lnTo>
                    <a:pt x="39586" y="2718456"/>
                  </a:lnTo>
                </a:path>
              </a:pathLst>
            </a:custGeom>
            <a:ln w="3325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89737" y="2967676"/>
            <a:ext cx="1423035" cy="45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ts val="1710"/>
              </a:lnSpc>
              <a:spcBef>
                <a:spcPts val="90"/>
              </a:spcBef>
              <a:tabLst>
                <a:tab pos="363855" algn="l"/>
              </a:tabLst>
            </a:pPr>
            <a:r>
              <a:rPr sz="1450" u="heavy" spc="-5" dirty="0">
                <a:solidFill>
                  <a:srgbClr val="FF0000"/>
                </a:solidFill>
                <a:uFill>
                  <a:solidFill>
                    <a:srgbClr val="FE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Test</a:t>
            </a:r>
            <a:r>
              <a:rPr sz="14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1450">
              <a:latin typeface="Calibri"/>
              <a:cs typeface="Calibri"/>
            </a:endParaRPr>
          </a:p>
          <a:p>
            <a:pPr>
              <a:lnSpc>
                <a:spcPts val="1710"/>
              </a:lnSpc>
              <a:tabLst>
                <a:tab pos="363855" algn="l"/>
              </a:tabLst>
            </a:pPr>
            <a:r>
              <a:rPr sz="1450" u="heavy" spc="-5" dirty="0">
                <a:solidFill>
                  <a:srgbClr val="0080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450" b="1" spc="-5" dirty="0">
                <a:solidFill>
                  <a:srgbClr val="008000"/>
                </a:solidFill>
                <a:latin typeface="Calibri"/>
                <a:cs typeface="Calibri"/>
              </a:rPr>
              <a:t>Training</a:t>
            </a:r>
            <a:r>
              <a:rPr sz="1450" b="1" spc="-7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450" b="1" spc="-5" dirty="0">
                <a:solidFill>
                  <a:srgbClr val="008000"/>
                </a:solidFill>
                <a:latin typeface="Calibri"/>
                <a:cs typeface="Calibri"/>
              </a:rPr>
              <a:t>error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68622" y="1099586"/>
            <a:ext cx="5203825" cy="3650615"/>
          </a:xfrm>
          <a:custGeom>
            <a:avLst/>
            <a:gdLst/>
            <a:ahLst/>
            <a:cxnLst/>
            <a:rect l="l" t="t" r="r" b="b"/>
            <a:pathLst>
              <a:path w="5203825" h="3650615">
                <a:moveTo>
                  <a:pt x="0" y="0"/>
                </a:moveTo>
                <a:lnTo>
                  <a:pt x="5203411" y="0"/>
                </a:lnTo>
                <a:lnTo>
                  <a:pt x="5203411" y="3650342"/>
                </a:lnTo>
                <a:lnTo>
                  <a:pt x="0" y="3650342"/>
                </a:lnTo>
                <a:lnTo>
                  <a:pt x="0" y="0"/>
                </a:lnTo>
                <a:close/>
              </a:path>
            </a:pathLst>
          </a:custGeom>
          <a:ln w="7619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39562" y="1088836"/>
            <a:ext cx="805815" cy="3587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>
              <a:lnSpc>
                <a:spcPts val="1280"/>
              </a:lnSpc>
              <a:spcBef>
                <a:spcPts val="195"/>
              </a:spcBef>
            </a:pP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High Bias  </a:t>
            </a:r>
            <a:r>
              <a:rPr sz="1100" b="1" spc="10" dirty="0">
                <a:solidFill>
                  <a:srgbClr val="660066"/>
                </a:solidFill>
                <a:latin typeface="Calibri"/>
                <a:cs typeface="Calibri"/>
              </a:rPr>
              <a:t>Low</a:t>
            </a:r>
            <a:r>
              <a:rPr sz="1100" b="1" spc="-6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Variance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7162" y="1088836"/>
            <a:ext cx="831215" cy="35877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64135">
              <a:lnSpc>
                <a:spcPts val="1280"/>
              </a:lnSpc>
              <a:spcBef>
                <a:spcPts val="195"/>
              </a:spcBef>
            </a:pP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Low Bias  High</a:t>
            </a:r>
            <a:r>
              <a:rPr sz="1100" b="1" spc="-55" dirty="0">
                <a:solidFill>
                  <a:srgbClr val="660066"/>
                </a:solidFill>
                <a:latin typeface="Calibri"/>
                <a:cs typeface="Calibri"/>
              </a:rPr>
              <a:t> </a:t>
            </a:r>
            <a:r>
              <a:rPr sz="1100" b="1" spc="5" dirty="0">
                <a:solidFill>
                  <a:srgbClr val="660066"/>
                </a:solidFill>
                <a:latin typeface="Calibri"/>
                <a:cs typeface="Calibri"/>
              </a:rPr>
              <a:t>Variance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64013" y="3832555"/>
            <a:ext cx="73025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b="1" spc="40" dirty="0">
                <a:solidFill>
                  <a:srgbClr val="FF0000"/>
                </a:solidFill>
                <a:latin typeface="Calibri"/>
                <a:cs typeface="Calibri"/>
              </a:rPr>
              <a:t>UnderﬁAng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96042" y="3832555"/>
            <a:ext cx="2342515" cy="618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693545" algn="l"/>
              </a:tabLst>
            </a:pPr>
            <a:r>
              <a:rPr sz="1100" b="1" spc="5" dirty="0">
                <a:solidFill>
                  <a:srgbClr val="0000FF"/>
                </a:solidFill>
                <a:latin typeface="Calibri"/>
                <a:cs typeface="Calibri"/>
              </a:rPr>
              <a:t>Good models	</a:t>
            </a:r>
            <a:r>
              <a:rPr sz="1100" b="1" spc="45" dirty="0">
                <a:solidFill>
                  <a:srgbClr val="FF0000"/>
                </a:solidFill>
                <a:latin typeface="Calibri"/>
                <a:cs typeface="Calibri"/>
              </a:rPr>
              <a:t>OverﬁAng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alibri"/>
              <a:cs typeface="Calibri"/>
            </a:endParaRPr>
          </a:p>
          <a:p>
            <a:pPr marL="368935">
              <a:lnSpc>
                <a:spcPct val="100000"/>
              </a:lnSpc>
            </a:pPr>
            <a:r>
              <a:rPr sz="1100" b="1" spc="5" dirty="0">
                <a:solidFill>
                  <a:srgbClr val="000090"/>
                </a:solidFill>
                <a:latin typeface="Calibri"/>
                <a:cs typeface="Calibri"/>
              </a:rPr>
              <a:t>Complexity of the</a:t>
            </a:r>
            <a:r>
              <a:rPr sz="1100" b="1" spc="-5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sz="1100" b="1" spc="10" dirty="0">
                <a:solidFill>
                  <a:srgbClr val="000090"/>
                </a:solidFill>
                <a:latin typeface="Calibri"/>
                <a:cs typeface="Calibri"/>
              </a:rPr>
              <a:t>model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04362" y="1479060"/>
            <a:ext cx="4059554" cy="113664"/>
            <a:chOff x="3004362" y="1479060"/>
            <a:chExt cx="4059554" cy="113664"/>
          </a:xfrm>
        </p:grpSpPr>
        <p:sp>
          <p:nvSpPr>
            <p:cNvPr id="25" name="object 25"/>
            <p:cNvSpPr/>
            <p:nvPr/>
          </p:nvSpPr>
          <p:spPr>
            <a:xfrm>
              <a:off x="6714872" y="1515241"/>
              <a:ext cx="329565" cy="6985"/>
            </a:xfrm>
            <a:custGeom>
              <a:avLst/>
              <a:gdLst/>
              <a:ahLst/>
              <a:cxnLst/>
              <a:rect l="l" t="t" r="r" b="b"/>
              <a:pathLst>
                <a:path w="329565" h="6984">
                  <a:moveTo>
                    <a:pt x="0" y="6600"/>
                  </a:moveTo>
                  <a:lnTo>
                    <a:pt x="329448" y="0"/>
                  </a:lnTo>
                </a:path>
              </a:pathLst>
            </a:custGeom>
            <a:ln w="10159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91580" y="1479060"/>
              <a:ext cx="71906" cy="739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3532" y="1553882"/>
              <a:ext cx="415290" cy="1905"/>
            </a:xfrm>
            <a:custGeom>
              <a:avLst/>
              <a:gdLst/>
              <a:ahLst/>
              <a:cxnLst/>
              <a:rect l="l" t="t" r="r" b="b"/>
              <a:pathLst>
                <a:path w="415289" h="1905">
                  <a:moveTo>
                    <a:pt x="414806" y="0"/>
                  </a:moveTo>
                  <a:lnTo>
                    <a:pt x="0" y="1387"/>
                  </a:lnTo>
                </a:path>
              </a:pathLst>
            </a:custGeom>
            <a:ln w="10159">
              <a:solidFill>
                <a:srgbClr val="745F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04362" y="1518146"/>
              <a:ext cx="71485" cy="7397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4165600" y="5149951"/>
            <a:ext cx="1635760" cy="579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425" y="194629"/>
            <a:ext cx="8691549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622040"/>
            <a:ext cx="246221" cy="71050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latin typeface="Calibri"/>
                <a:cs typeface="Calibri"/>
              </a:rPr>
              <a:t>Income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23213" y="2976157"/>
            <a:ext cx="2860040" cy="95250"/>
            <a:chOff x="1923213" y="2976157"/>
            <a:chExt cx="2860040" cy="95250"/>
          </a:xfrm>
        </p:grpSpPr>
        <p:sp>
          <p:nvSpPr>
            <p:cNvPr id="5" name="object 5"/>
            <p:cNvSpPr/>
            <p:nvPr/>
          </p:nvSpPr>
          <p:spPr>
            <a:xfrm>
              <a:off x="1931151" y="3023287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8858" y="2976157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8280" y="3073451"/>
            <a:ext cx="3340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"/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9100" y="1690825"/>
            <a:ext cx="2426970" cy="1415415"/>
            <a:chOff x="2009100" y="1690825"/>
            <a:chExt cx="2426970" cy="1415415"/>
          </a:xfrm>
        </p:grpSpPr>
        <p:sp>
          <p:nvSpPr>
            <p:cNvPr id="9" name="object 9"/>
            <p:cNvSpPr/>
            <p:nvPr/>
          </p:nvSpPr>
          <p:spPr>
            <a:xfrm>
              <a:off x="2055571" y="1711173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69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100" y="1690825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0595" y="2096147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8257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7137" y="2096147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6288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4698" y="1927814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398" y="194778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819" y="1927814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416" y="19477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05" y="2096147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6481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3682" y="2096147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1673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7508" y="1927814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4841" y="1947785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8313" y="2619849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98" y="263885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5226" y="2357998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3381" y="2377933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6023" y="1840531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2832" y="1858928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7541" y="2320591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4110" y="234132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9355" y="1916379"/>
              <a:ext cx="2356485" cy="612140"/>
            </a:xfrm>
            <a:custGeom>
              <a:avLst/>
              <a:gdLst/>
              <a:ahLst/>
              <a:cxnLst/>
              <a:rect l="l" t="t" r="r" b="b"/>
              <a:pathLst>
                <a:path w="2356485" h="612139">
                  <a:moveTo>
                    <a:pt x="0" y="611910"/>
                  </a:moveTo>
                  <a:lnTo>
                    <a:pt x="2356008" y="0"/>
                  </a:lnTo>
                </a:path>
              </a:pathLst>
            </a:custGeom>
            <a:ln w="2050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855" y="1670526"/>
            <a:ext cx="246221" cy="679708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latin typeface="Calibri"/>
                <a:cs typeface="Calibri"/>
              </a:rPr>
              <a:t>Income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71819" y="2993845"/>
            <a:ext cx="2860040" cy="95250"/>
            <a:chOff x="5371819" y="2993845"/>
            <a:chExt cx="2860040" cy="95250"/>
          </a:xfrm>
        </p:grpSpPr>
        <p:sp>
          <p:nvSpPr>
            <p:cNvPr id="36" name="object 36"/>
            <p:cNvSpPr/>
            <p:nvPr/>
          </p:nvSpPr>
          <p:spPr>
            <a:xfrm>
              <a:off x="5379756" y="3040975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7464" y="2993845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00870" y="3091139"/>
            <a:ext cx="4144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Calibri"/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57706" y="1708513"/>
            <a:ext cx="2350135" cy="1415415"/>
            <a:chOff x="5457706" y="1708513"/>
            <a:chExt cx="2350135" cy="1415415"/>
          </a:xfrm>
        </p:grpSpPr>
        <p:sp>
          <p:nvSpPr>
            <p:cNvPr id="40" name="object 40"/>
            <p:cNvSpPr/>
            <p:nvPr/>
          </p:nvSpPr>
          <p:spPr>
            <a:xfrm>
              <a:off x="5504176" y="1728861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57706" y="1708513"/>
              <a:ext cx="95184" cy="936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9201" y="2113834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6862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5743" y="2113834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4894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3303" y="1945502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72004" y="196547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88425" y="1945502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28021" y="196547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6511" y="2113834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5086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2288" y="2113834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0279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56113" y="1945502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3447" y="1965473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26918" y="2637537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5404" y="2656541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3832" y="2375686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1987" y="239562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54629" y="1858218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1438" y="1876616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86147" y="2338279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22716" y="2359013"/>
              <a:ext cx="137177" cy="14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28846" y="1951744"/>
              <a:ext cx="2169160" cy="998855"/>
            </a:xfrm>
            <a:custGeom>
              <a:avLst/>
              <a:gdLst/>
              <a:ahLst/>
              <a:cxnLst/>
              <a:rect l="l" t="t" r="r" b="b"/>
              <a:pathLst>
                <a:path w="2169159" h="998855">
                  <a:moveTo>
                    <a:pt x="0" y="998829"/>
                  </a:moveTo>
                  <a:lnTo>
                    <a:pt x="27464" y="954394"/>
                  </a:lnTo>
                  <a:lnTo>
                    <a:pt x="55032" y="910063"/>
                  </a:lnTo>
                  <a:lnTo>
                    <a:pt x="82809" y="865941"/>
                  </a:lnTo>
                  <a:lnTo>
                    <a:pt x="110899" y="822132"/>
                  </a:lnTo>
                  <a:lnTo>
                    <a:pt x="139406" y="778740"/>
                  </a:lnTo>
                  <a:lnTo>
                    <a:pt x="168435" y="735869"/>
                  </a:lnTo>
                  <a:lnTo>
                    <a:pt x="198091" y="693625"/>
                  </a:lnTo>
                  <a:lnTo>
                    <a:pt x="228476" y="652111"/>
                  </a:lnTo>
                  <a:lnTo>
                    <a:pt x="259696" y="611432"/>
                  </a:lnTo>
                  <a:lnTo>
                    <a:pt x="291855" y="571691"/>
                  </a:lnTo>
                  <a:lnTo>
                    <a:pt x="325058" y="532994"/>
                  </a:lnTo>
                  <a:lnTo>
                    <a:pt x="359408" y="495445"/>
                  </a:lnTo>
                  <a:lnTo>
                    <a:pt x="395010" y="459147"/>
                  </a:lnTo>
                  <a:lnTo>
                    <a:pt x="431969" y="424205"/>
                  </a:lnTo>
                  <a:lnTo>
                    <a:pt x="470388" y="390725"/>
                  </a:lnTo>
                  <a:lnTo>
                    <a:pt x="510372" y="358809"/>
                  </a:lnTo>
                  <a:lnTo>
                    <a:pt x="552026" y="328562"/>
                  </a:lnTo>
                  <a:lnTo>
                    <a:pt x="591218" y="302388"/>
                  </a:lnTo>
                  <a:lnTo>
                    <a:pt x="632553" y="276517"/>
                  </a:lnTo>
                  <a:lnTo>
                    <a:pt x="675807" y="251069"/>
                  </a:lnTo>
                  <a:lnTo>
                    <a:pt x="720754" y="226166"/>
                  </a:lnTo>
                  <a:lnTo>
                    <a:pt x="767171" y="201927"/>
                  </a:lnTo>
                  <a:lnTo>
                    <a:pt x="814834" y="178474"/>
                  </a:lnTo>
                  <a:lnTo>
                    <a:pt x="863518" y="155927"/>
                  </a:lnTo>
                  <a:lnTo>
                    <a:pt x="912999" y="134408"/>
                  </a:lnTo>
                  <a:lnTo>
                    <a:pt x="963053" y="114036"/>
                  </a:lnTo>
                  <a:lnTo>
                    <a:pt x="1013455" y="94932"/>
                  </a:lnTo>
                  <a:lnTo>
                    <a:pt x="1063983" y="77218"/>
                  </a:lnTo>
                  <a:lnTo>
                    <a:pt x="1114410" y="61014"/>
                  </a:lnTo>
                  <a:lnTo>
                    <a:pt x="1164514" y="46440"/>
                  </a:lnTo>
                  <a:lnTo>
                    <a:pt x="1214070" y="33617"/>
                  </a:lnTo>
                  <a:lnTo>
                    <a:pt x="1262854" y="22667"/>
                  </a:lnTo>
                  <a:lnTo>
                    <a:pt x="1310641" y="13709"/>
                  </a:lnTo>
                  <a:lnTo>
                    <a:pt x="1357207" y="6865"/>
                  </a:lnTo>
                  <a:lnTo>
                    <a:pt x="1402329" y="2255"/>
                  </a:lnTo>
                  <a:lnTo>
                    <a:pt x="1445781" y="0"/>
                  </a:lnTo>
                  <a:lnTo>
                    <a:pt x="1672403" y="42405"/>
                  </a:lnTo>
                  <a:lnTo>
                    <a:pt x="1908267" y="142103"/>
                  </a:lnTo>
                  <a:lnTo>
                    <a:pt x="2093611" y="243033"/>
                  </a:lnTo>
                  <a:lnTo>
                    <a:pt x="2168672" y="289135"/>
                  </a:lnTo>
                </a:path>
              </a:pathLst>
            </a:custGeom>
            <a:ln w="2050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461847" y="4010811"/>
            <a:ext cx="246221" cy="69260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latin typeface="Calibri"/>
                <a:cs typeface="Calibri"/>
              </a:rPr>
              <a:t>Income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657811" y="5347022"/>
            <a:ext cx="2860040" cy="95250"/>
            <a:chOff x="3657811" y="5347022"/>
            <a:chExt cx="2860040" cy="95250"/>
          </a:xfrm>
        </p:grpSpPr>
        <p:sp>
          <p:nvSpPr>
            <p:cNvPr id="67" name="object 67"/>
            <p:cNvSpPr/>
            <p:nvPr/>
          </p:nvSpPr>
          <p:spPr>
            <a:xfrm>
              <a:off x="3665749" y="5394152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423456" y="5347022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979536" y="5444316"/>
            <a:ext cx="35738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600" dirty="0">
                <a:latin typeface="Calibri"/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743698" y="4061690"/>
            <a:ext cx="2313940" cy="1415415"/>
            <a:chOff x="3743698" y="4061690"/>
            <a:chExt cx="2313940" cy="1415415"/>
          </a:xfrm>
        </p:grpSpPr>
        <p:sp>
          <p:nvSpPr>
            <p:cNvPr id="71" name="object 71"/>
            <p:cNvSpPr/>
            <p:nvPr/>
          </p:nvSpPr>
          <p:spPr>
            <a:xfrm>
              <a:off x="3790169" y="4082038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43698" y="4061690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05193" y="4467011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2855" y="4487877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91735" y="4467011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30886" y="4487877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19296" y="4298678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57996" y="4318650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74417" y="4298678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14014" y="4318650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42503" y="4467011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81079" y="4487877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68280" y="4467011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06271" y="4487877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42106" y="4298678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79439" y="4318650"/>
              <a:ext cx="137176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12911" y="4990713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51396" y="5009718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49824" y="4728863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87979" y="4748798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340621" y="4211395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77430" y="422979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72139" y="4691455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08708" y="4712189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80556" y="4083348"/>
              <a:ext cx="1998980" cy="984250"/>
            </a:xfrm>
            <a:custGeom>
              <a:avLst/>
              <a:gdLst/>
              <a:ahLst/>
              <a:cxnLst/>
              <a:rect l="l" t="t" r="r" b="b"/>
              <a:pathLst>
                <a:path w="1998979" h="984250">
                  <a:moveTo>
                    <a:pt x="0" y="983839"/>
                  </a:moveTo>
                  <a:lnTo>
                    <a:pt x="2452" y="919390"/>
                  </a:lnTo>
                  <a:lnTo>
                    <a:pt x="5537" y="856896"/>
                  </a:lnTo>
                  <a:lnTo>
                    <a:pt x="9886" y="798311"/>
                  </a:lnTo>
                  <a:lnTo>
                    <a:pt x="16132" y="745588"/>
                  </a:lnTo>
                  <a:lnTo>
                    <a:pt x="24907" y="700681"/>
                  </a:lnTo>
                  <a:lnTo>
                    <a:pt x="52573" y="642134"/>
                  </a:lnTo>
                  <a:lnTo>
                    <a:pt x="78130" y="638666"/>
                  </a:lnTo>
                  <a:lnTo>
                    <a:pt x="110988" y="659657"/>
                  </a:lnTo>
                  <a:lnTo>
                    <a:pt x="147863" y="693061"/>
                  </a:lnTo>
                  <a:lnTo>
                    <a:pt x="185468" y="726830"/>
                  </a:lnTo>
                  <a:lnTo>
                    <a:pt x="220517" y="748917"/>
                  </a:lnTo>
                  <a:lnTo>
                    <a:pt x="249725" y="747274"/>
                  </a:lnTo>
                  <a:lnTo>
                    <a:pt x="268310" y="720835"/>
                  </a:lnTo>
                  <a:lnTo>
                    <a:pt x="282258" y="676312"/>
                  </a:lnTo>
                  <a:lnTo>
                    <a:pt x="293639" y="620830"/>
                  </a:lnTo>
                  <a:lnTo>
                    <a:pt x="304522" y="561516"/>
                  </a:lnTo>
                  <a:lnTo>
                    <a:pt x="316976" y="505498"/>
                  </a:lnTo>
                  <a:lnTo>
                    <a:pt x="333070" y="459901"/>
                  </a:lnTo>
                  <a:lnTo>
                    <a:pt x="354873" y="431854"/>
                  </a:lnTo>
                  <a:lnTo>
                    <a:pt x="383076" y="426106"/>
                  </a:lnTo>
                  <a:lnTo>
                    <a:pt x="416069" y="437908"/>
                  </a:lnTo>
                  <a:lnTo>
                    <a:pt x="452472" y="460131"/>
                  </a:lnTo>
                  <a:lnTo>
                    <a:pt x="490906" y="485650"/>
                  </a:lnTo>
                  <a:lnTo>
                    <a:pt x="529992" y="507337"/>
                  </a:lnTo>
                  <a:lnTo>
                    <a:pt x="568349" y="518065"/>
                  </a:lnTo>
                  <a:lnTo>
                    <a:pt x="604599" y="510708"/>
                  </a:lnTo>
                  <a:lnTo>
                    <a:pt x="631824" y="487524"/>
                  </a:lnTo>
                  <a:lnTo>
                    <a:pt x="659319" y="450170"/>
                  </a:lnTo>
                  <a:lnTo>
                    <a:pt x="686868" y="403134"/>
                  </a:lnTo>
                  <a:lnTo>
                    <a:pt x="714255" y="350907"/>
                  </a:lnTo>
                  <a:lnTo>
                    <a:pt x="741263" y="297976"/>
                  </a:lnTo>
                  <a:lnTo>
                    <a:pt x="767676" y="248832"/>
                  </a:lnTo>
                  <a:lnTo>
                    <a:pt x="793278" y="207962"/>
                  </a:lnTo>
                  <a:lnTo>
                    <a:pt x="817852" y="179856"/>
                  </a:lnTo>
                  <a:lnTo>
                    <a:pt x="841183" y="169003"/>
                  </a:lnTo>
                  <a:lnTo>
                    <a:pt x="862836" y="179622"/>
                  </a:lnTo>
                  <a:lnTo>
                    <a:pt x="882812" y="209332"/>
                  </a:lnTo>
                  <a:lnTo>
                    <a:pt x="901545" y="252726"/>
                  </a:lnTo>
                  <a:lnTo>
                    <a:pt x="919466" y="304395"/>
                  </a:lnTo>
                  <a:lnTo>
                    <a:pt x="937009" y="358930"/>
                  </a:lnTo>
                  <a:lnTo>
                    <a:pt x="954605" y="410923"/>
                  </a:lnTo>
                  <a:lnTo>
                    <a:pt x="972689" y="454966"/>
                  </a:lnTo>
                  <a:lnTo>
                    <a:pt x="991692" y="485649"/>
                  </a:lnTo>
                  <a:lnTo>
                    <a:pt x="1012047" y="497566"/>
                  </a:lnTo>
                  <a:lnTo>
                    <a:pt x="1034043" y="488191"/>
                  </a:lnTo>
                  <a:lnTo>
                    <a:pt x="1057391" y="461672"/>
                  </a:lnTo>
                  <a:lnTo>
                    <a:pt x="1081658" y="422605"/>
                  </a:lnTo>
                  <a:lnTo>
                    <a:pt x="1106413" y="375587"/>
                  </a:lnTo>
                  <a:lnTo>
                    <a:pt x="1131222" y="325217"/>
                  </a:lnTo>
                  <a:lnTo>
                    <a:pt x="1155651" y="276090"/>
                  </a:lnTo>
                  <a:lnTo>
                    <a:pt x="1179270" y="232805"/>
                  </a:lnTo>
                  <a:lnTo>
                    <a:pt x="1201644" y="199958"/>
                  </a:lnTo>
                  <a:lnTo>
                    <a:pt x="1222342" y="182146"/>
                  </a:lnTo>
                  <a:lnTo>
                    <a:pt x="1250698" y="185158"/>
                  </a:lnTo>
                  <a:lnTo>
                    <a:pt x="1276863" y="212812"/>
                  </a:lnTo>
                  <a:lnTo>
                    <a:pt x="1301203" y="253608"/>
                  </a:lnTo>
                  <a:lnTo>
                    <a:pt x="1324082" y="296048"/>
                  </a:lnTo>
                  <a:lnTo>
                    <a:pt x="1345866" y="328630"/>
                  </a:lnTo>
                  <a:lnTo>
                    <a:pt x="1391315" y="321036"/>
                  </a:lnTo>
                  <a:lnTo>
                    <a:pt x="1414342" y="280242"/>
                  </a:lnTo>
                  <a:lnTo>
                    <a:pt x="1435687" y="229144"/>
                  </a:lnTo>
                  <a:lnTo>
                    <a:pt x="1455035" y="179412"/>
                  </a:lnTo>
                  <a:lnTo>
                    <a:pt x="1472069" y="142719"/>
                  </a:lnTo>
                  <a:lnTo>
                    <a:pt x="1488293" y="117050"/>
                  </a:lnTo>
                  <a:lnTo>
                    <a:pt x="1499998" y="101649"/>
                  </a:lnTo>
                  <a:lnTo>
                    <a:pt x="1510883" y="90355"/>
                  </a:lnTo>
                  <a:lnTo>
                    <a:pt x="1524642" y="77007"/>
                  </a:lnTo>
                  <a:lnTo>
                    <a:pt x="1541277" y="51337"/>
                  </a:lnTo>
                  <a:lnTo>
                    <a:pt x="1559144" y="19508"/>
                  </a:lnTo>
                  <a:lnTo>
                    <a:pt x="1579475" y="0"/>
                  </a:lnTo>
                  <a:lnTo>
                    <a:pt x="1603503" y="11294"/>
                  </a:lnTo>
                  <a:lnTo>
                    <a:pt x="1618716" y="39035"/>
                  </a:lnTo>
                  <a:lnTo>
                    <a:pt x="1634542" y="81413"/>
                  </a:lnTo>
                  <a:lnTo>
                    <a:pt x="1651325" y="133485"/>
                  </a:lnTo>
                  <a:lnTo>
                    <a:pt x="1669412" y="190308"/>
                  </a:lnTo>
                  <a:lnTo>
                    <a:pt x="1689146" y="246939"/>
                  </a:lnTo>
                  <a:lnTo>
                    <a:pt x="1710873" y="298436"/>
                  </a:lnTo>
                  <a:lnTo>
                    <a:pt x="1734938" y="339856"/>
                  </a:lnTo>
                  <a:lnTo>
                    <a:pt x="1768983" y="377702"/>
                  </a:lnTo>
                  <a:lnTo>
                    <a:pt x="1809418" y="410436"/>
                  </a:lnTo>
                  <a:lnTo>
                    <a:pt x="1852408" y="438425"/>
                  </a:lnTo>
                  <a:lnTo>
                    <a:pt x="1894120" y="462033"/>
                  </a:lnTo>
                  <a:lnTo>
                    <a:pt x="1930721" y="481625"/>
                  </a:lnTo>
                  <a:lnTo>
                    <a:pt x="1958377" y="497566"/>
                  </a:lnTo>
                  <a:lnTo>
                    <a:pt x="1983329" y="512710"/>
                  </a:lnTo>
                  <a:lnTo>
                    <a:pt x="1995343" y="517690"/>
                  </a:lnTo>
                  <a:lnTo>
                    <a:pt x="1998731" y="515893"/>
                  </a:lnTo>
                  <a:lnTo>
                    <a:pt x="1997807" y="510708"/>
                  </a:lnTo>
                </a:path>
              </a:pathLst>
            </a:custGeom>
            <a:ln w="2050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668814"/>
            <a:ext cx="246221" cy="663732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3213" y="2976157"/>
            <a:ext cx="2860040" cy="95250"/>
            <a:chOff x="1923213" y="2976157"/>
            <a:chExt cx="2860040" cy="95250"/>
          </a:xfrm>
        </p:grpSpPr>
        <p:sp>
          <p:nvSpPr>
            <p:cNvPr id="5" name="object 5"/>
            <p:cNvSpPr/>
            <p:nvPr/>
          </p:nvSpPr>
          <p:spPr>
            <a:xfrm>
              <a:off x="1931151" y="3023287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8858" y="2976157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92444" y="3073451"/>
            <a:ext cx="395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9100" y="1690825"/>
            <a:ext cx="2426970" cy="1415415"/>
            <a:chOff x="2009100" y="1690825"/>
            <a:chExt cx="2426970" cy="1415415"/>
          </a:xfrm>
        </p:grpSpPr>
        <p:sp>
          <p:nvSpPr>
            <p:cNvPr id="9" name="object 9"/>
            <p:cNvSpPr/>
            <p:nvPr/>
          </p:nvSpPr>
          <p:spPr>
            <a:xfrm>
              <a:off x="2055571" y="1711173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69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100" y="1690825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0595" y="2096147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8257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7137" y="2096147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6288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4698" y="1927814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398" y="194778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819" y="1927814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416" y="19477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05" y="2096147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6481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3682" y="2096147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1673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7508" y="1927814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4841" y="1947785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8313" y="2619849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98" y="263885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5226" y="2357998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3381" y="2377933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6023" y="1840531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2832" y="1858928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7541" y="2320591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4110" y="234132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9355" y="1916379"/>
              <a:ext cx="2356485" cy="612140"/>
            </a:xfrm>
            <a:custGeom>
              <a:avLst/>
              <a:gdLst/>
              <a:ahLst/>
              <a:cxnLst/>
              <a:rect l="l" t="t" r="r" b="b"/>
              <a:pathLst>
                <a:path w="2356485" h="612139">
                  <a:moveTo>
                    <a:pt x="0" y="611910"/>
                  </a:moveTo>
                  <a:lnTo>
                    <a:pt x="2356008" y="0"/>
                  </a:lnTo>
                </a:path>
              </a:pathLst>
            </a:custGeom>
            <a:ln w="2050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855" y="1668814"/>
            <a:ext cx="246221" cy="681419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5371819" y="2993845"/>
            <a:ext cx="2860040" cy="95250"/>
            <a:chOff x="5371819" y="2993845"/>
            <a:chExt cx="2860040" cy="95250"/>
          </a:xfrm>
        </p:grpSpPr>
        <p:sp>
          <p:nvSpPr>
            <p:cNvPr id="36" name="object 36"/>
            <p:cNvSpPr/>
            <p:nvPr/>
          </p:nvSpPr>
          <p:spPr>
            <a:xfrm>
              <a:off x="5379756" y="3040975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7464" y="2993845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32263" y="3091139"/>
            <a:ext cx="47641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57706" y="1708513"/>
            <a:ext cx="2350135" cy="1415415"/>
            <a:chOff x="5457706" y="1708513"/>
            <a:chExt cx="2350135" cy="1415415"/>
          </a:xfrm>
        </p:grpSpPr>
        <p:sp>
          <p:nvSpPr>
            <p:cNvPr id="40" name="object 40"/>
            <p:cNvSpPr/>
            <p:nvPr/>
          </p:nvSpPr>
          <p:spPr>
            <a:xfrm>
              <a:off x="5504176" y="1728861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57706" y="1708513"/>
              <a:ext cx="95184" cy="936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9201" y="2113834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6862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5743" y="2113834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4894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3303" y="1945502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72004" y="196547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88425" y="1945502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28021" y="196547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6511" y="2113834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5086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2288" y="2113834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0279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56113" y="1945502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3447" y="1965473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26918" y="2637537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5404" y="2656541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3832" y="2375686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1987" y="239562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54629" y="1858218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1438" y="1876616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86147" y="2338279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22716" y="2359013"/>
              <a:ext cx="137177" cy="14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28846" y="1951744"/>
              <a:ext cx="2169160" cy="998855"/>
            </a:xfrm>
            <a:custGeom>
              <a:avLst/>
              <a:gdLst/>
              <a:ahLst/>
              <a:cxnLst/>
              <a:rect l="l" t="t" r="r" b="b"/>
              <a:pathLst>
                <a:path w="2169159" h="998855">
                  <a:moveTo>
                    <a:pt x="0" y="998829"/>
                  </a:moveTo>
                  <a:lnTo>
                    <a:pt x="27464" y="954394"/>
                  </a:lnTo>
                  <a:lnTo>
                    <a:pt x="55032" y="910063"/>
                  </a:lnTo>
                  <a:lnTo>
                    <a:pt x="82809" y="865941"/>
                  </a:lnTo>
                  <a:lnTo>
                    <a:pt x="110899" y="822132"/>
                  </a:lnTo>
                  <a:lnTo>
                    <a:pt x="139406" y="778740"/>
                  </a:lnTo>
                  <a:lnTo>
                    <a:pt x="168435" y="735869"/>
                  </a:lnTo>
                  <a:lnTo>
                    <a:pt x="198091" y="693625"/>
                  </a:lnTo>
                  <a:lnTo>
                    <a:pt x="228476" y="652111"/>
                  </a:lnTo>
                  <a:lnTo>
                    <a:pt x="259696" y="611432"/>
                  </a:lnTo>
                  <a:lnTo>
                    <a:pt x="291855" y="571691"/>
                  </a:lnTo>
                  <a:lnTo>
                    <a:pt x="325058" y="532994"/>
                  </a:lnTo>
                  <a:lnTo>
                    <a:pt x="359408" y="495445"/>
                  </a:lnTo>
                  <a:lnTo>
                    <a:pt x="395010" y="459147"/>
                  </a:lnTo>
                  <a:lnTo>
                    <a:pt x="431969" y="424205"/>
                  </a:lnTo>
                  <a:lnTo>
                    <a:pt x="470388" y="390725"/>
                  </a:lnTo>
                  <a:lnTo>
                    <a:pt x="510372" y="358809"/>
                  </a:lnTo>
                  <a:lnTo>
                    <a:pt x="552026" y="328562"/>
                  </a:lnTo>
                  <a:lnTo>
                    <a:pt x="591218" y="302388"/>
                  </a:lnTo>
                  <a:lnTo>
                    <a:pt x="632553" y="276517"/>
                  </a:lnTo>
                  <a:lnTo>
                    <a:pt x="675807" y="251069"/>
                  </a:lnTo>
                  <a:lnTo>
                    <a:pt x="720754" y="226166"/>
                  </a:lnTo>
                  <a:lnTo>
                    <a:pt x="767171" y="201927"/>
                  </a:lnTo>
                  <a:lnTo>
                    <a:pt x="814834" y="178474"/>
                  </a:lnTo>
                  <a:lnTo>
                    <a:pt x="863518" y="155927"/>
                  </a:lnTo>
                  <a:lnTo>
                    <a:pt x="912999" y="134408"/>
                  </a:lnTo>
                  <a:lnTo>
                    <a:pt x="963053" y="114036"/>
                  </a:lnTo>
                  <a:lnTo>
                    <a:pt x="1013455" y="94932"/>
                  </a:lnTo>
                  <a:lnTo>
                    <a:pt x="1063983" y="77218"/>
                  </a:lnTo>
                  <a:lnTo>
                    <a:pt x="1114410" y="61014"/>
                  </a:lnTo>
                  <a:lnTo>
                    <a:pt x="1164514" y="46440"/>
                  </a:lnTo>
                  <a:lnTo>
                    <a:pt x="1214070" y="33617"/>
                  </a:lnTo>
                  <a:lnTo>
                    <a:pt x="1262854" y="22667"/>
                  </a:lnTo>
                  <a:lnTo>
                    <a:pt x="1310641" y="13709"/>
                  </a:lnTo>
                  <a:lnTo>
                    <a:pt x="1357207" y="6865"/>
                  </a:lnTo>
                  <a:lnTo>
                    <a:pt x="1402329" y="2255"/>
                  </a:lnTo>
                  <a:lnTo>
                    <a:pt x="1445781" y="0"/>
                  </a:lnTo>
                  <a:lnTo>
                    <a:pt x="1672403" y="42405"/>
                  </a:lnTo>
                  <a:lnTo>
                    <a:pt x="1908267" y="142103"/>
                  </a:lnTo>
                  <a:lnTo>
                    <a:pt x="2093611" y="243033"/>
                  </a:lnTo>
                  <a:lnTo>
                    <a:pt x="2168672" y="289135"/>
                  </a:lnTo>
                </a:path>
              </a:pathLst>
            </a:custGeom>
            <a:ln w="2050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565325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61847" y="4086890"/>
            <a:ext cx="246221" cy="668988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67" name="object 67"/>
          <p:cNvGrpSpPr/>
          <p:nvPr/>
        </p:nvGrpSpPr>
        <p:grpSpPr>
          <a:xfrm>
            <a:off x="3657811" y="5399489"/>
            <a:ext cx="2860040" cy="95250"/>
            <a:chOff x="3657811" y="5399489"/>
            <a:chExt cx="2860040" cy="95250"/>
          </a:xfrm>
        </p:grpSpPr>
        <p:sp>
          <p:nvSpPr>
            <p:cNvPr id="68" name="object 68"/>
            <p:cNvSpPr/>
            <p:nvPr/>
          </p:nvSpPr>
          <p:spPr>
            <a:xfrm>
              <a:off x="3665749" y="5446619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23456" y="5399489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027042" y="5496783"/>
            <a:ext cx="395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743698" y="4114157"/>
            <a:ext cx="2313940" cy="1415415"/>
            <a:chOff x="3743698" y="4114157"/>
            <a:chExt cx="2313940" cy="1415415"/>
          </a:xfrm>
        </p:grpSpPr>
        <p:sp>
          <p:nvSpPr>
            <p:cNvPr id="72" name="object 72"/>
            <p:cNvSpPr/>
            <p:nvPr/>
          </p:nvSpPr>
          <p:spPr>
            <a:xfrm>
              <a:off x="3790169" y="4134505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43698" y="4114157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05193" y="4519478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42855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891735" y="4519478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930886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19296" y="4351145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57996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574417" y="4351145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14014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42503" y="4519478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881079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268280" y="4519478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306271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42106" y="4351145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779439" y="4371117"/>
              <a:ext cx="137176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12911" y="5043180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951396" y="50621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49824" y="4781330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187979" y="480126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40621" y="4263862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77430" y="4282260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72139" y="4743922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08708" y="4764656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980556" y="4135815"/>
              <a:ext cx="1998980" cy="984250"/>
            </a:xfrm>
            <a:custGeom>
              <a:avLst/>
              <a:gdLst/>
              <a:ahLst/>
              <a:cxnLst/>
              <a:rect l="l" t="t" r="r" b="b"/>
              <a:pathLst>
                <a:path w="1998979" h="984250">
                  <a:moveTo>
                    <a:pt x="0" y="983839"/>
                  </a:moveTo>
                  <a:lnTo>
                    <a:pt x="2452" y="919390"/>
                  </a:lnTo>
                  <a:lnTo>
                    <a:pt x="5537" y="856896"/>
                  </a:lnTo>
                  <a:lnTo>
                    <a:pt x="9886" y="798311"/>
                  </a:lnTo>
                  <a:lnTo>
                    <a:pt x="16132" y="745588"/>
                  </a:lnTo>
                  <a:lnTo>
                    <a:pt x="24907" y="700681"/>
                  </a:lnTo>
                  <a:lnTo>
                    <a:pt x="52573" y="642134"/>
                  </a:lnTo>
                  <a:lnTo>
                    <a:pt x="78130" y="638666"/>
                  </a:lnTo>
                  <a:lnTo>
                    <a:pt x="110988" y="659657"/>
                  </a:lnTo>
                  <a:lnTo>
                    <a:pt x="147863" y="693061"/>
                  </a:lnTo>
                  <a:lnTo>
                    <a:pt x="185468" y="726830"/>
                  </a:lnTo>
                  <a:lnTo>
                    <a:pt x="220517" y="748917"/>
                  </a:lnTo>
                  <a:lnTo>
                    <a:pt x="249725" y="747274"/>
                  </a:lnTo>
                  <a:lnTo>
                    <a:pt x="268310" y="720835"/>
                  </a:lnTo>
                  <a:lnTo>
                    <a:pt x="282258" y="676312"/>
                  </a:lnTo>
                  <a:lnTo>
                    <a:pt x="293639" y="620830"/>
                  </a:lnTo>
                  <a:lnTo>
                    <a:pt x="304522" y="561516"/>
                  </a:lnTo>
                  <a:lnTo>
                    <a:pt x="316976" y="505498"/>
                  </a:lnTo>
                  <a:lnTo>
                    <a:pt x="333070" y="459901"/>
                  </a:lnTo>
                  <a:lnTo>
                    <a:pt x="354873" y="431854"/>
                  </a:lnTo>
                  <a:lnTo>
                    <a:pt x="383076" y="426106"/>
                  </a:lnTo>
                  <a:lnTo>
                    <a:pt x="416069" y="437908"/>
                  </a:lnTo>
                  <a:lnTo>
                    <a:pt x="452472" y="460131"/>
                  </a:lnTo>
                  <a:lnTo>
                    <a:pt x="490906" y="485650"/>
                  </a:lnTo>
                  <a:lnTo>
                    <a:pt x="529992" y="507337"/>
                  </a:lnTo>
                  <a:lnTo>
                    <a:pt x="568349" y="518065"/>
                  </a:lnTo>
                  <a:lnTo>
                    <a:pt x="604599" y="510708"/>
                  </a:lnTo>
                  <a:lnTo>
                    <a:pt x="631824" y="487524"/>
                  </a:lnTo>
                  <a:lnTo>
                    <a:pt x="659319" y="450170"/>
                  </a:lnTo>
                  <a:lnTo>
                    <a:pt x="686868" y="403134"/>
                  </a:lnTo>
                  <a:lnTo>
                    <a:pt x="714255" y="350907"/>
                  </a:lnTo>
                  <a:lnTo>
                    <a:pt x="741263" y="297976"/>
                  </a:lnTo>
                  <a:lnTo>
                    <a:pt x="767676" y="248832"/>
                  </a:lnTo>
                  <a:lnTo>
                    <a:pt x="793278" y="207962"/>
                  </a:lnTo>
                  <a:lnTo>
                    <a:pt x="817852" y="179856"/>
                  </a:lnTo>
                  <a:lnTo>
                    <a:pt x="841183" y="169003"/>
                  </a:lnTo>
                  <a:lnTo>
                    <a:pt x="862836" y="179622"/>
                  </a:lnTo>
                  <a:lnTo>
                    <a:pt x="882812" y="209332"/>
                  </a:lnTo>
                  <a:lnTo>
                    <a:pt x="901545" y="252726"/>
                  </a:lnTo>
                  <a:lnTo>
                    <a:pt x="919466" y="304395"/>
                  </a:lnTo>
                  <a:lnTo>
                    <a:pt x="937009" y="358930"/>
                  </a:lnTo>
                  <a:lnTo>
                    <a:pt x="954605" y="410923"/>
                  </a:lnTo>
                  <a:lnTo>
                    <a:pt x="972689" y="454966"/>
                  </a:lnTo>
                  <a:lnTo>
                    <a:pt x="991692" y="485649"/>
                  </a:lnTo>
                  <a:lnTo>
                    <a:pt x="1012047" y="497566"/>
                  </a:lnTo>
                  <a:lnTo>
                    <a:pt x="1034043" y="488191"/>
                  </a:lnTo>
                  <a:lnTo>
                    <a:pt x="1057391" y="461672"/>
                  </a:lnTo>
                  <a:lnTo>
                    <a:pt x="1081658" y="422605"/>
                  </a:lnTo>
                  <a:lnTo>
                    <a:pt x="1106413" y="375587"/>
                  </a:lnTo>
                  <a:lnTo>
                    <a:pt x="1131222" y="325217"/>
                  </a:lnTo>
                  <a:lnTo>
                    <a:pt x="1155651" y="276090"/>
                  </a:lnTo>
                  <a:lnTo>
                    <a:pt x="1179270" y="232805"/>
                  </a:lnTo>
                  <a:lnTo>
                    <a:pt x="1201644" y="199958"/>
                  </a:lnTo>
                  <a:lnTo>
                    <a:pt x="1222342" y="182146"/>
                  </a:lnTo>
                  <a:lnTo>
                    <a:pt x="1250698" y="185158"/>
                  </a:lnTo>
                  <a:lnTo>
                    <a:pt x="1276863" y="212812"/>
                  </a:lnTo>
                  <a:lnTo>
                    <a:pt x="1301203" y="253608"/>
                  </a:lnTo>
                  <a:lnTo>
                    <a:pt x="1324082" y="296048"/>
                  </a:lnTo>
                  <a:lnTo>
                    <a:pt x="1345866" y="328630"/>
                  </a:lnTo>
                  <a:lnTo>
                    <a:pt x="1391315" y="321036"/>
                  </a:lnTo>
                  <a:lnTo>
                    <a:pt x="1414342" y="280242"/>
                  </a:lnTo>
                  <a:lnTo>
                    <a:pt x="1435687" y="229144"/>
                  </a:lnTo>
                  <a:lnTo>
                    <a:pt x="1455035" y="179412"/>
                  </a:lnTo>
                  <a:lnTo>
                    <a:pt x="1472069" y="142719"/>
                  </a:lnTo>
                  <a:lnTo>
                    <a:pt x="1488293" y="117050"/>
                  </a:lnTo>
                  <a:lnTo>
                    <a:pt x="1499998" y="101649"/>
                  </a:lnTo>
                  <a:lnTo>
                    <a:pt x="1510883" y="90355"/>
                  </a:lnTo>
                  <a:lnTo>
                    <a:pt x="1524642" y="77007"/>
                  </a:lnTo>
                  <a:lnTo>
                    <a:pt x="1541277" y="51337"/>
                  </a:lnTo>
                  <a:lnTo>
                    <a:pt x="1559144" y="19508"/>
                  </a:lnTo>
                  <a:lnTo>
                    <a:pt x="1579475" y="0"/>
                  </a:lnTo>
                  <a:lnTo>
                    <a:pt x="1603503" y="11294"/>
                  </a:lnTo>
                  <a:lnTo>
                    <a:pt x="1618716" y="39035"/>
                  </a:lnTo>
                  <a:lnTo>
                    <a:pt x="1634542" y="81413"/>
                  </a:lnTo>
                  <a:lnTo>
                    <a:pt x="1651325" y="133485"/>
                  </a:lnTo>
                  <a:lnTo>
                    <a:pt x="1669412" y="190308"/>
                  </a:lnTo>
                  <a:lnTo>
                    <a:pt x="1689146" y="246939"/>
                  </a:lnTo>
                  <a:lnTo>
                    <a:pt x="1710873" y="298436"/>
                  </a:lnTo>
                  <a:lnTo>
                    <a:pt x="1734938" y="339856"/>
                  </a:lnTo>
                  <a:lnTo>
                    <a:pt x="1768983" y="377702"/>
                  </a:lnTo>
                  <a:lnTo>
                    <a:pt x="1809418" y="410436"/>
                  </a:lnTo>
                  <a:lnTo>
                    <a:pt x="1852408" y="438425"/>
                  </a:lnTo>
                  <a:lnTo>
                    <a:pt x="1894120" y="462033"/>
                  </a:lnTo>
                  <a:lnTo>
                    <a:pt x="1930721" y="481625"/>
                  </a:lnTo>
                  <a:lnTo>
                    <a:pt x="1958377" y="497566"/>
                  </a:lnTo>
                  <a:lnTo>
                    <a:pt x="1983329" y="512710"/>
                  </a:lnTo>
                  <a:lnTo>
                    <a:pt x="1995343" y="517690"/>
                  </a:lnTo>
                  <a:lnTo>
                    <a:pt x="1998731" y="515893"/>
                  </a:lnTo>
                  <a:lnTo>
                    <a:pt x="1997807" y="510708"/>
                  </a:lnTo>
                </a:path>
              </a:pathLst>
            </a:custGeom>
            <a:ln w="2050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679766"/>
            <a:ext cx="246221" cy="652779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3213" y="2976157"/>
            <a:ext cx="2860040" cy="95250"/>
            <a:chOff x="1923213" y="2976157"/>
            <a:chExt cx="2860040" cy="95250"/>
          </a:xfrm>
        </p:grpSpPr>
        <p:sp>
          <p:nvSpPr>
            <p:cNvPr id="5" name="object 5"/>
            <p:cNvSpPr/>
            <p:nvPr/>
          </p:nvSpPr>
          <p:spPr>
            <a:xfrm>
              <a:off x="1931151" y="3023287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8858" y="2976157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92444" y="3073451"/>
            <a:ext cx="4701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9100" y="1690825"/>
            <a:ext cx="2426970" cy="1415415"/>
            <a:chOff x="2009100" y="1690825"/>
            <a:chExt cx="2426970" cy="1415415"/>
          </a:xfrm>
        </p:grpSpPr>
        <p:sp>
          <p:nvSpPr>
            <p:cNvPr id="9" name="object 9"/>
            <p:cNvSpPr/>
            <p:nvPr/>
          </p:nvSpPr>
          <p:spPr>
            <a:xfrm>
              <a:off x="2055571" y="1711173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69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100" y="1690825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0595" y="2096147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8257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7137" y="2096147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6288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4698" y="1927814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398" y="194778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819" y="1927814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416" y="19477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05" y="2096147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6481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3682" y="2096147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1673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7508" y="1927814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4841" y="1947785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8313" y="2619849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98" y="263885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5226" y="2357998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3381" y="2377933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6023" y="1840531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2832" y="1858928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7541" y="2320591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4110" y="234132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9355" y="1916379"/>
              <a:ext cx="2356485" cy="612140"/>
            </a:xfrm>
            <a:custGeom>
              <a:avLst/>
              <a:gdLst/>
              <a:ahLst/>
              <a:cxnLst/>
              <a:rect l="l" t="t" r="r" b="b"/>
              <a:pathLst>
                <a:path w="2356485" h="612139">
                  <a:moveTo>
                    <a:pt x="0" y="611910"/>
                  </a:moveTo>
                  <a:lnTo>
                    <a:pt x="2356008" y="0"/>
                  </a:lnTo>
                </a:path>
              </a:pathLst>
            </a:custGeom>
            <a:ln w="2050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855" y="1708514"/>
            <a:ext cx="246221" cy="6417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5371819" y="2993845"/>
            <a:ext cx="2860040" cy="95250"/>
            <a:chOff x="5371819" y="2993845"/>
            <a:chExt cx="2860040" cy="95250"/>
          </a:xfrm>
        </p:grpSpPr>
        <p:sp>
          <p:nvSpPr>
            <p:cNvPr id="36" name="object 36"/>
            <p:cNvSpPr/>
            <p:nvPr/>
          </p:nvSpPr>
          <p:spPr>
            <a:xfrm>
              <a:off x="5379756" y="3040975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7464" y="2993845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41050" y="3091139"/>
            <a:ext cx="39387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57706" y="1708513"/>
            <a:ext cx="2350135" cy="1415415"/>
            <a:chOff x="5457706" y="1708513"/>
            <a:chExt cx="2350135" cy="1415415"/>
          </a:xfrm>
        </p:grpSpPr>
        <p:sp>
          <p:nvSpPr>
            <p:cNvPr id="40" name="object 40"/>
            <p:cNvSpPr/>
            <p:nvPr/>
          </p:nvSpPr>
          <p:spPr>
            <a:xfrm>
              <a:off x="5504176" y="1728861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57706" y="1708513"/>
              <a:ext cx="95184" cy="936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9201" y="2113834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6862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5743" y="2113834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4894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3303" y="1945502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72004" y="196547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88425" y="1945502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28021" y="196547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6511" y="2113834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5086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2288" y="2113834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0279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56113" y="1945502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3447" y="1965473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26918" y="2637537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5404" y="2656541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3832" y="2375686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1987" y="239562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54629" y="1858218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1438" y="1876616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86147" y="2338279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22716" y="2359013"/>
              <a:ext cx="137177" cy="14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28846" y="1951744"/>
              <a:ext cx="2169160" cy="998855"/>
            </a:xfrm>
            <a:custGeom>
              <a:avLst/>
              <a:gdLst/>
              <a:ahLst/>
              <a:cxnLst/>
              <a:rect l="l" t="t" r="r" b="b"/>
              <a:pathLst>
                <a:path w="2169159" h="998855">
                  <a:moveTo>
                    <a:pt x="0" y="998829"/>
                  </a:moveTo>
                  <a:lnTo>
                    <a:pt x="27464" y="954394"/>
                  </a:lnTo>
                  <a:lnTo>
                    <a:pt x="55032" y="910063"/>
                  </a:lnTo>
                  <a:lnTo>
                    <a:pt x="82809" y="865941"/>
                  </a:lnTo>
                  <a:lnTo>
                    <a:pt x="110899" y="822132"/>
                  </a:lnTo>
                  <a:lnTo>
                    <a:pt x="139406" y="778740"/>
                  </a:lnTo>
                  <a:lnTo>
                    <a:pt x="168435" y="735869"/>
                  </a:lnTo>
                  <a:lnTo>
                    <a:pt x="198091" y="693625"/>
                  </a:lnTo>
                  <a:lnTo>
                    <a:pt x="228476" y="652111"/>
                  </a:lnTo>
                  <a:lnTo>
                    <a:pt x="259696" y="611432"/>
                  </a:lnTo>
                  <a:lnTo>
                    <a:pt x="291855" y="571691"/>
                  </a:lnTo>
                  <a:lnTo>
                    <a:pt x="325058" y="532994"/>
                  </a:lnTo>
                  <a:lnTo>
                    <a:pt x="359408" y="495445"/>
                  </a:lnTo>
                  <a:lnTo>
                    <a:pt x="395010" y="459147"/>
                  </a:lnTo>
                  <a:lnTo>
                    <a:pt x="431969" y="424205"/>
                  </a:lnTo>
                  <a:lnTo>
                    <a:pt x="470388" y="390725"/>
                  </a:lnTo>
                  <a:lnTo>
                    <a:pt x="510372" y="358809"/>
                  </a:lnTo>
                  <a:lnTo>
                    <a:pt x="552026" y="328562"/>
                  </a:lnTo>
                  <a:lnTo>
                    <a:pt x="591218" y="302388"/>
                  </a:lnTo>
                  <a:lnTo>
                    <a:pt x="632553" y="276517"/>
                  </a:lnTo>
                  <a:lnTo>
                    <a:pt x="675807" y="251069"/>
                  </a:lnTo>
                  <a:lnTo>
                    <a:pt x="720754" y="226166"/>
                  </a:lnTo>
                  <a:lnTo>
                    <a:pt x="767171" y="201927"/>
                  </a:lnTo>
                  <a:lnTo>
                    <a:pt x="814834" y="178474"/>
                  </a:lnTo>
                  <a:lnTo>
                    <a:pt x="863518" y="155927"/>
                  </a:lnTo>
                  <a:lnTo>
                    <a:pt x="912999" y="134408"/>
                  </a:lnTo>
                  <a:lnTo>
                    <a:pt x="963053" y="114036"/>
                  </a:lnTo>
                  <a:lnTo>
                    <a:pt x="1013455" y="94932"/>
                  </a:lnTo>
                  <a:lnTo>
                    <a:pt x="1063983" y="77218"/>
                  </a:lnTo>
                  <a:lnTo>
                    <a:pt x="1114410" y="61014"/>
                  </a:lnTo>
                  <a:lnTo>
                    <a:pt x="1164514" y="46440"/>
                  </a:lnTo>
                  <a:lnTo>
                    <a:pt x="1214070" y="33617"/>
                  </a:lnTo>
                  <a:lnTo>
                    <a:pt x="1262854" y="22667"/>
                  </a:lnTo>
                  <a:lnTo>
                    <a:pt x="1310641" y="13709"/>
                  </a:lnTo>
                  <a:lnTo>
                    <a:pt x="1357207" y="6865"/>
                  </a:lnTo>
                  <a:lnTo>
                    <a:pt x="1402329" y="2255"/>
                  </a:lnTo>
                  <a:lnTo>
                    <a:pt x="1445781" y="0"/>
                  </a:lnTo>
                  <a:lnTo>
                    <a:pt x="1672403" y="42405"/>
                  </a:lnTo>
                  <a:lnTo>
                    <a:pt x="1908267" y="142103"/>
                  </a:lnTo>
                  <a:lnTo>
                    <a:pt x="2093611" y="243033"/>
                  </a:lnTo>
                  <a:lnTo>
                    <a:pt x="2168672" y="289135"/>
                  </a:lnTo>
                </a:path>
              </a:pathLst>
            </a:custGeom>
            <a:ln w="2050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565325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61847" y="4114158"/>
            <a:ext cx="246221" cy="64172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67" name="object 67"/>
          <p:cNvGrpSpPr/>
          <p:nvPr/>
        </p:nvGrpSpPr>
        <p:grpSpPr>
          <a:xfrm>
            <a:off x="3658059" y="4114157"/>
            <a:ext cx="2859405" cy="1415415"/>
            <a:chOff x="3658059" y="4114157"/>
            <a:chExt cx="2859405" cy="1415415"/>
          </a:xfrm>
        </p:grpSpPr>
        <p:sp>
          <p:nvSpPr>
            <p:cNvPr id="68" name="object 68"/>
            <p:cNvSpPr/>
            <p:nvPr/>
          </p:nvSpPr>
          <p:spPr>
            <a:xfrm>
              <a:off x="3665748" y="5446619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423456" y="5399489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90169" y="4134505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43698" y="4114157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05193" y="4519478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42854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91735" y="4519478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930886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19296" y="4351145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57996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74417" y="4351145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14013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42503" y="4519478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81079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68280" y="4519478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06271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742105" y="4351145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79439" y="4371117"/>
              <a:ext cx="137176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912910" y="5043180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51396" y="50621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49824" y="4781330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87979" y="480126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40621" y="4263862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377430" y="4282260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972139" y="4743922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08708" y="4764656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980556" y="4135815"/>
              <a:ext cx="1998980" cy="984250"/>
            </a:xfrm>
            <a:custGeom>
              <a:avLst/>
              <a:gdLst/>
              <a:ahLst/>
              <a:cxnLst/>
              <a:rect l="l" t="t" r="r" b="b"/>
              <a:pathLst>
                <a:path w="1998979" h="984250">
                  <a:moveTo>
                    <a:pt x="0" y="983839"/>
                  </a:moveTo>
                  <a:lnTo>
                    <a:pt x="2452" y="919390"/>
                  </a:lnTo>
                  <a:lnTo>
                    <a:pt x="5537" y="856896"/>
                  </a:lnTo>
                  <a:lnTo>
                    <a:pt x="9886" y="798311"/>
                  </a:lnTo>
                  <a:lnTo>
                    <a:pt x="16132" y="745588"/>
                  </a:lnTo>
                  <a:lnTo>
                    <a:pt x="24907" y="700681"/>
                  </a:lnTo>
                  <a:lnTo>
                    <a:pt x="52573" y="642134"/>
                  </a:lnTo>
                  <a:lnTo>
                    <a:pt x="78130" y="638666"/>
                  </a:lnTo>
                  <a:lnTo>
                    <a:pt x="110988" y="659657"/>
                  </a:lnTo>
                  <a:lnTo>
                    <a:pt x="147863" y="693061"/>
                  </a:lnTo>
                  <a:lnTo>
                    <a:pt x="185468" y="726830"/>
                  </a:lnTo>
                  <a:lnTo>
                    <a:pt x="220517" y="748917"/>
                  </a:lnTo>
                  <a:lnTo>
                    <a:pt x="249725" y="747274"/>
                  </a:lnTo>
                  <a:lnTo>
                    <a:pt x="268310" y="720835"/>
                  </a:lnTo>
                  <a:lnTo>
                    <a:pt x="282258" y="676312"/>
                  </a:lnTo>
                  <a:lnTo>
                    <a:pt x="293639" y="620830"/>
                  </a:lnTo>
                  <a:lnTo>
                    <a:pt x="304522" y="561516"/>
                  </a:lnTo>
                  <a:lnTo>
                    <a:pt x="316976" y="505498"/>
                  </a:lnTo>
                  <a:lnTo>
                    <a:pt x="333070" y="459901"/>
                  </a:lnTo>
                  <a:lnTo>
                    <a:pt x="354873" y="431854"/>
                  </a:lnTo>
                  <a:lnTo>
                    <a:pt x="383076" y="426106"/>
                  </a:lnTo>
                  <a:lnTo>
                    <a:pt x="416069" y="437908"/>
                  </a:lnTo>
                  <a:lnTo>
                    <a:pt x="452472" y="460131"/>
                  </a:lnTo>
                  <a:lnTo>
                    <a:pt x="490906" y="485650"/>
                  </a:lnTo>
                  <a:lnTo>
                    <a:pt x="529992" y="507337"/>
                  </a:lnTo>
                  <a:lnTo>
                    <a:pt x="568349" y="518065"/>
                  </a:lnTo>
                  <a:lnTo>
                    <a:pt x="604599" y="510708"/>
                  </a:lnTo>
                  <a:lnTo>
                    <a:pt x="631824" y="487524"/>
                  </a:lnTo>
                  <a:lnTo>
                    <a:pt x="659319" y="450170"/>
                  </a:lnTo>
                  <a:lnTo>
                    <a:pt x="686868" y="403134"/>
                  </a:lnTo>
                  <a:lnTo>
                    <a:pt x="714255" y="350907"/>
                  </a:lnTo>
                  <a:lnTo>
                    <a:pt x="741263" y="297976"/>
                  </a:lnTo>
                  <a:lnTo>
                    <a:pt x="767676" y="248832"/>
                  </a:lnTo>
                  <a:lnTo>
                    <a:pt x="793278" y="207962"/>
                  </a:lnTo>
                  <a:lnTo>
                    <a:pt x="817852" y="179856"/>
                  </a:lnTo>
                  <a:lnTo>
                    <a:pt x="841183" y="169003"/>
                  </a:lnTo>
                  <a:lnTo>
                    <a:pt x="862836" y="179622"/>
                  </a:lnTo>
                  <a:lnTo>
                    <a:pt x="882812" y="209332"/>
                  </a:lnTo>
                  <a:lnTo>
                    <a:pt x="901545" y="252726"/>
                  </a:lnTo>
                  <a:lnTo>
                    <a:pt x="919466" y="304395"/>
                  </a:lnTo>
                  <a:lnTo>
                    <a:pt x="937009" y="358930"/>
                  </a:lnTo>
                  <a:lnTo>
                    <a:pt x="954605" y="410923"/>
                  </a:lnTo>
                  <a:lnTo>
                    <a:pt x="972689" y="454966"/>
                  </a:lnTo>
                  <a:lnTo>
                    <a:pt x="991692" y="485649"/>
                  </a:lnTo>
                  <a:lnTo>
                    <a:pt x="1012047" y="497566"/>
                  </a:lnTo>
                  <a:lnTo>
                    <a:pt x="1034043" y="488191"/>
                  </a:lnTo>
                  <a:lnTo>
                    <a:pt x="1057391" y="461672"/>
                  </a:lnTo>
                  <a:lnTo>
                    <a:pt x="1081658" y="422605"/>
                  </a:lnTo>
                  <a:lnTo>
                    <a:pt x="1106413" y="375587"/>
                  </a:lnTo>
                  <a:lnTo>
                    <a:pt x="1131222" y="325217"/>
                  </a:lnTo>
                  <a:lnTo>
                    <a:pt x="1155651" y="276090"/>
                  </a:lnTo>
                  <a:lnTo>
                    <a:pt x="1179270" y="232805"/>
                  </a:lnTo>
                  <a:lnTo>
                    <a:pt x="1201644" y="199958"/>
                  </a:lnTo>
                  <a:lnTo>
                    <a:pt x="1222342" y="182146"/>
                  </a:lnTo>
                  <a:lnTo>
                    <a:pt x="1250698" y="185158"/>
                  </a:lnTo>
                  <a:lnTo>
                    <a:pt x="1276863" y="212812"/>
                  </a:lnTo>
                  <a:lnTo>
                    <a:pt x="1301203" y="253608"/>
                  </a:lnTo>
                  <a:lnTo>
                    <a:pt x="1324082" y="296048"/>
                  </a:lnTo>
                  <a:lnTo>
                    <a:pt x="1345866" y="328630"/>
                  </a:lnTo>
                  <a:lnTo>
                    <a:pt x="1391315" y="321036"/>
                  </a:lnTo>
                  <a:lnTo>
                    <a:pt x="1414342" y="280242"/>
                  </a:lnTo>
                  <a:lnTo>
                    <a:pt x="1435687" y="229144"/>
                  </a:lnTo>
                  <a:lnTo>
                    <a:pt x="1455035" y="179412"/>
                  </a:lnTo>
                  <a:lnTo>
                    <a:pt x="1472069" y="142719"/>
                  </a:lnTo>
                  <a:lnTo>
                    <a:pt x="1488293" y="117050"/>
                  </a:lnTo>
                  <a:lnTo>
                    <a:pt x="1499998" y="101649"/>
                  </a:lnTo>
                  <a:lnTo>
                    <a:pt x="1510883" y="90355"/>
                  </a:lnTo>
                  <a:lnTo>
                    <a:pt x="1524642" y="77007"/>
                  </a:lnTo>
                  <a:lnTo>
                    <a:pt x="1541277" y="51337"/>
                  </a:lnTo>
                  <a:lnTo>
                    <a:pt x="1559144" y="19508"/>
                  </a:lnTo>
                  <a:lnTo>
                    <a:pt x="1579475" y="0"/>
                  </a:lnTo>
                  <a:lnTo>
                    <a:pt x="1603503" y="11294"/>
                  </a:lnTo>
                  <a:lnTo>
                    <a:pt x="1618716" y="39035"/>
                  </a:lnTo>
                  <a:lnTo>
                    <a:pt x="1634542" y="81413"/>
                  </a:lnTo>
                  <a:lnTo>
                    <a:pt x="1651325" y="133485"/>
                  </a:lnTo>
                  <a:lnTo>
                    <a:pt x="1669412" y="190308"/>
                  </a:lnTo>
                  <a:lnTo>
                    <a:pt x="1689146" y="246939"/>
                  </a:lnTo>
                  <a:lnTo>
                    <a:pt x="1710873" y="298436"/>
                  </a:lnTo>
                  <a:lnTo>
                    <a:pt x="1734938" y="339856"/>
                  </a:lnTo>
                  <a:lnTo>
                    <a:pt x="1768983" y="377702"/>
                  </a:lnTo>
                  <a:lnTo>
                    <a:pt x="1809418" y="410436"/>
                  </a:lnTo>
                  <a:lnTo>
                    <a:pt x="1852408" y="438425"/>
                  </a:lnTo>
                  <a:lnTo>
                    <a:pt x="1894120" y="462033"/>
                  </a:lnTo>
                  <a:lnTo>
                    <a:pt x="1930721" y="481625"/>
                  </a:lnTo>
                  <a:lnTo>
                    <a:pt x="1958377" y="497566"/>
                  </a:lnTo>
                  <a:lnTo>
                    <a:pt x="1983329" y="512710"/>
                  </a:lnTo>
                  <a:lnTo>
                    <a:pt x="1995343" y="517690"/>
                  </a:lnTo>
                  <a:lnTo>
                    <a:pt x="1998731" y="515893"/>
                  </a:lnTo>
                  <a:lnTo>
                    <a:pt x="1997807" y="510708"/>
                  </a:lnTo>
                </a:path>
              </a:pathLst>
            </a:custGeom>
            <a:ln w="2050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149726" y="5380277"/>
            <a:ext cx="3759200" cy="8438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77215" algn="r">
              <a:lnSpc>
                <a:spcPct val="100000"/>
              </a:lnSpc>
              <a:spcBef>
                <a:spcPts val="1019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variance</a:t>
            </a:r>
            <a:r>
              <a:rPr sz="1950" b="1" spc="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(overfitting)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85745" algn="l"/>
                <a:tab pos="40735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0" dirty="0"/>
              <a:t>Training	</a:t>
            </a:r>
            <a:r>
              <a:rPr spc="315" dirty="0"/>
              <a:t>and	</a:t>
            </a:r>
            <a:r>
              <a:rPr spc="365" dirty="0"/>
              <a:t>Testing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7249" y="1631046"/>
            <a:ext cx="246221" cy="701499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3213" y="2976157"/>
            <a:ext cx="2860040" cy="95250"/>
            <a:chOff x="1923213" y="2976157"/>
            <a:chExt cx="2860040" cy="95250"/>
          </a:xfrm>
        </p:grpSpPr>
        <p:sp>
          <p:nvSpPr>
            <p:cNvPr id="5" name="object 5"/>
            <p:cNvSpPr/>
            <p:nvPr/>
          </p:nvSpPr>
          <p:spPr>
            <a:xfrm>
              <a:off x="1931151" y="3023287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88858" y="2976157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92443" y="3073451"/>
            <a:ext cx="42472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09100" y="1690825"/>
            <a:ext cx="2426970" cy="1415415"/>
            <a:chOff x="2009100" y="1690825"/>
            <a:chExt cx="2426970" cy="1415415"/>
          </a:xfrm>
        </p:grpSpPr>
        <p:sp>
          <p:nvSpPr>
            <p:cNvPr id="9" name="object 9"/>
            <p:cNvSpPr/>
            <p:nvPr/>
          </p:nvSpPr>
          <p:spPr>
            <a:xfrm>
              <a:off x="2055571" y="1711173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69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9100" y="1690825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0595" y="2096147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8257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57137" y="2096147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6288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4698" y="1927814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3398" y="194778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9819" y="1927814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9416" y="19477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7905" y="2096147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6481" y="211701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33682" y="2096147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71673" y="211701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07508" y="1927814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4841" y="1947785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8313" y="2619849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16798" y="263885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15226" y="2357998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53381" y="2377933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6023" y="1840531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42832" y="1858928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37541" y="2320591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4110" y="234132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69355" y="1916379"/>
              <a:ext cx="2356485" cy="612140"/>
            </a:xfrm>
            <a:custGeom>
              <a:avLst/>
              <a:gdLst/>
              <a:ahLst/>
              <a:cxnLst/>
              <a:rect l="l" t="t" r="r" b="b"/>
              <a:pathLst>
                <a:path w="2356485" h="612139">
                  <a:moveTo>
                    <a:pt x="0" y="611910"/>
                  </a:moveTo>
                  <a:lnTo>
                    <a:pt x="2356008" y="0"/>
                  </a:lnTo>
                </a:path>
              </a:pathLst>
            </a:custGeom>
            <a:ln w="2050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855" y="1670954"/>
            <a:ext cx="492443" cy="67928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71819" y="2993845"/>
            <a:ext cx="2860040" cy="95250"/>
            <a:chOff x="5371819" y="2993845"/>
            <a:chExt cx="2860040" cy="95250"/>
          </a:xfrm>
        </p:grpSpPr>
        <p:sp>
          <p:nvSpPr>
            <p:cNvPr id="36" name="object 36"/>
            <p:cNvSpPr/>
            <p:nvPr/>
          </p:nvSpPr>
          <p:spPr>
            <a:xfrm>
              <a:off x="5379756" y="3040975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137464" y="2993845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741050" y="3091139"/>
            <a:ext cx="39514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457706" y="1708513"/>
            <a:ext cx="2350135" cy="1415415"/>
            <a:chOff x="5457706" y="1708513"/>
            <a:chExt cx="2350135" cy="1415415"/>
          </a:xfrm>
        </p:grpSpPr>
        <p:sp>
          <p:nvSpPr>
            <p:cNvPr id="40" name="object 40"/>
            <p:cNvSpPr/>
            <p:nvPr/>
          </p:nvSpPr>
          <p:spPr>
            <a:xfrm>
              <a:off x="5504176" y="1728861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57706" y="1708513"/>
              <a:ext cx="95184" cy="9360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9201" y="2113834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56862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5743" y="2113834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44894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3303" y="1945502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72004" y="1965473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88425" y="1945502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28021" y="1965473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556511" y="2113834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95086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82288" y="2113834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20279" y="213470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456113" y="1945502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93447" y="1965473"/>
              <a:ext cx="137176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26918" y="2637537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665404" y="2656541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63832" y="2375686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01987" y="2395621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054629" y="1858218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91438" y="1876616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86147" y="2338279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22716" y="2359013"/>
              <a:ext cx="137177" cy="14878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628846" y="1951744"/>
              <a:ext cx="2169160" cy="998855"/>
            </a:xfrm>
            <a:custGeom>
              <a:avLst/>
              <a:gdLst/>
              <a:ahLst/>
              <a:cxnLst/>
              <a:rect l="l" t="t" r="r" b="b"/>
              <a:pathLst>
                <a:path w="2169159" h="998855">
                  <a:moveTo>
                    <a:pt x="0" y="998829"/>
                  </a:moveTo>
                  <a:lnTo>
                    <a:pt x="27464" y="954394"/>
                  </a:lnTo>
                  <a:lnTo>
                    <a:pt x="55032" y="910063"/>
                  </a:lnTo>
                  <a:lnTo>
                    <a:pt x="82809" y="865941"/>
                  </a:lnTo>
                  <a:lnTo>
                    <a:pt x="110899" y="822132"/>
                  </a:lnTo>
                  <a:lnTo>
                    <a:pt x="139406" y="778740"/>
                  </a:lnTo>
                  <a:lnTo>
                    <a:pt x="168435" y="735869"/>
                  </a:lnTo>
                  <a:lnTo>
                    <a:pt x="198091" y="693625"/>
                  </a:lnTo>
                  <a:lnTo>
                    <a:pt x="228476" y="652111"/>
                  </a:lnTo>
                  <a:lnTo>
                    <a:pt x="259696" y="611432"/>
                  </a:lnTo>
                  <a:lnTo>
                    <a:pt x="291855" y="571691"/>
                  </a:lnTo>
                  <a:lnTo>
                    <a:pt x="325058" y="532994"/>
                  </a:lnTo>
                  <a:lnTo>
                    <a:pt x="359408" y="495445"/>
                  </a:lnTo>
                  <a:lnTo>
                    <a:pt x="395010" y="459147"/>
                  </a:lnTo>
                  <a:lnTo>
                    <a:pt x="431969" y="424205"/>
                  </a:lnTo>
                  <a:lnTo>
                    <a:pt x="470388" y="390725"/>
                  </a:lnTo>
                  <a:lnTo>
                    <a:pt x="510372" y="358809"/>
                  </a:lnTo>
                  <a:lnTo>
                    <a:pt x="552026" y="328562"/>
                  </a:lnTo>
                  <a:lnTo>
                    <a:pt x="591218" y="302388"/>
                  </a:lnTo>
                  <a:lnTo>
                    <a:pt x="632553" y="276517"/>
                  </a:lnTo>
                  <a:lnTo>
                    <a:pt x="675807" y="251069"/>
                  </a:lnTo>
                  <a:lnTo>
                    <a:pt x="720754" y="226166"/>
                  </a:lnTo>
                  <a:lnTo>
                    <a:pt x="767171" y="201927"/>
                  </a:lnTo>
                  <a:lnTo>
                    <a:pt x="814834" y="178474"/>
                  </a:lnTo>
                  <a:lnTo>
                    <a:pt x="863518" y="155927"/>
                  </a:lnTo>
                  <a:lnTo>
                    <a:pt x="912999" y="134408"/>
                  </a:lnTo>
                  <a:lnTo>
                    <a:pt x="963053" y="114036"/>
                  </a:lnTo>
                  <a:lnTo>
                    <a:pt x="1013455" y="94932"/>
                  </a:lnTo>
                  <a:lnTo>
                    <a:pt x="1063983" y="77218"/>
                  </a:lnTo>
                  <a:lnTo>
                    <a:pt x="1114410" y="61014"/>
                  </a:lnTo>
                  <a:lnTo>
                    <a:pt x="1164514" y="46440"/>
                  </a:lnTo>
                  <a:lnTo>
                    <a:pt x="1214070" y="33617"/>
                  </a:lnTo>
                  <a:lnTo>
                    <a:pt x="1262854" y="22667"/>
                  </a:lnTo>
                  <a:lnTo>
                    <a:pt x="1310641" y="13709"/>
                  </a:lnTo>
                  <a:lnTo>
                    <a:pt x="1357207" y="6865"/>
                  </a:lnTo>
                  <a:lnTo>
                    <a:pt x="1402329" y="2255"/>
                  </a:lnTo>
                  <a:lnTo>
                    <a:pt x="1445781" y="0"/>
                  </a:lnTo>
                  <a:lnTo>
                    <a:pt x="1672403" y="42405"/>
                  </a:lnTo>
                  <a:lnTo>
                    <a:pt x="1908267" y="142103"/>
                  </a:lnTo>
                  <a:lnTo>
                    <a:pt x="2093611" y="243033"/>
                  </a:lnTo>
                  <a:lnTo>
                    <a:pt x="2168672" y="289135"/>
                  </a:lnTo>
                </a:path>
              </a:pathLst>
            </a:custGeom>
            <a:ln w="20504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758251" y="3560589"/>
            <a:ext cx="33496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90" dirty="0">
                <a:solidFill>
                  <a:srgbClr val="0000FF"/>
                </a:solidFill>
                <a:latin typeface="Arial"/>
                <a:cs typeface="Arial"/>
              </a:rPr>
              <a:t>bias</a:t>
            </a:r>
            <a:r>
              <a:rPr sz="1950" b="1" spc="5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0" dirty="0">
                <a:solidFill>
                  <a:srgbClr val="0000FF"/>
                </a:solidFill>
                <a:latin typeface="Arial"/>
                <a:cs typeface="Arial"/>
              </a:rPr>
              <a:t>(underfitting)</a:t>
            </a:r>
            <a:endParaRPr sz="19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13791" y="3560589"/>
            <a:ext cx="14871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Just</a:t>
            </a:r>
            <a:r>
              <a:rPr sz="1950" b="1" spc="2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60" dirty="0">
                <a:solidFill>
                  <a:srgbClr val="0000FF"/>
                </a:solidFill>
                <a:latin typeface="Arial"/>
                <a:cs typeface="Arial"/>
              </a:rPr>
              <a:t>right!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61847" y="4020548"/>
            <a:ext cx="246221" cy="73533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600" dirty="0">
                <a:cs typeface="Calibri"/>
              </a:rPr>
              <a:t>Income</a:t>
            </a:r>
          </a:p>
        </p:txBody>
      </p:sp>
      <p:grpSp>
        <p:nvGrpSpPr>
          <p:cNvPr id="68" name="object 68"/>
          <p:cNvGrpSpPr/>
          <p:nvPr/>
        </p:nvGrpSpPr>
        <p:grpSpPr>
          <a:xfrm>
            <a:off x="3658059" y="4114157"/>
            <a:ext cx="2859405" cy="1415415"/>
            <a:chOff x="3658059" y="4114157"/>
            <a:chExt cx="2859405" cy="1415415"/>
          </a:xfrm>
        </p:grpSpPr>
        <p:sp>
          <p:nvSpPr>
            <p:cNvPr id="69" name="object 69"/>
            <p:cNvSpPr/>
            <p:nvPr/>
          </p:nvSpPr>
          <p:spPr>
            <a:xfrm>
              <a:off x="3665748" y="5446619"/>
              <a:ext cx="2831465" cy="21590"/>
            </a:xfrm>
            <a:custGeom>
              <a:avLst/>
              <a:gdLst/>
              <a:ahLst/>
              <a:cxnLst/>
              <a:rect l="l" t="t" r="r" b="b"/>
              <a:pathLst>
                <a:path w="2831465" h="21589">
                  <a:moveTo>
                    <a:pt x="0" y="21278"/>
                  </a:moveTo>
                  <a:lnTo>
                    <a:pt x="2831200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23456" y="5399489"/>
              <a:ext cx="93839" cy="9518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90169" y="4134505"/>
              <a:ext cx="1270" cy="1387475"/>
            </a:xfrm>
            <a:custGeom>
              <a:avLst/>
              <a:gdLst/>
              <a:ahLst/>
              <a:cxnLst/>
              <a:rect l="l" t="t" r="r" b="b"/>
              <a:pathLst>
                <a:path w="1270" h="1387475">
                  <a:moveTo>
                    <a:pt x="0" y="1386971"/>
                  </a:moveTo>
                  <a:lnTo>
                    <a:pt x="1173" y="0"/>
                  </a:lnTo>
                </a:path>
              </a:pathLst>
            </a:custGeom>
            <a:ln w="15378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743698" y="4114157"/>
              <a:ext cx="95184" cy="936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505193" y="4519478"/>
              <a:ext cx="211974" cy="2275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42854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891735" y="4519478"/>
              <a:ext cx="215091" cy="2275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30886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19296" y="4351145"/>
              <a:ext cx="215091" cy="2244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57996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74417" y="4351145"/>
              <a:ext cx="215091" cy="2244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614013" y="4371117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42503" y="4519478"/>
              <a:ext cx="215091" cy="2275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81079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268280" y="4519478"/>
              <a:ext cx="211974" cy="227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06271" y="4540344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742105" y="4351145"/>
              <a:ext cx="211974" cy="22444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779439" y="4371117"/>
              <a:ext cx="137176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912910" y="5043180"/>
              <a:ext cx="215091" cy="2244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951396" y="5062185"/>
              <a:ext cx="137177" cy="14878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49824" y="4781330"/>
              <a:ext cx="211974" cy="22444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187979" y="4801265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340621" y="4263862"/>
              <a:ext cx="211974" cy="22444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377430" y="4282260"/>
              <a:ext cx="137177" cy="14878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972139" y="4743922"/>
              <a:ext cx="211974" cy="22756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08708" y="4764656"/>
              <a:ext cx="137177" cy="14878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980556" y="4135815"/>
              <a:ext cx="1998980" cy="984250"/>
            </a:xfrm>
            <a:custGeom>
              <a:avLst/>
              <a:gdLst/>
              <a:ahLst/>
              <a:cxnLst/>
              <a:rect l="l" t="t" r="r" b="b"/>
              <a:pathLst>
                <a:path w="1998979" h="984250">
                  <a:moveTo>
                    <a:pt x="0" y="983839"/>
                  </a:moveTo>
                  <a:lnTo>
                    <a:pt x="2452" y="919390"/>
                  </a:lnTo>
                  <a:lnTo>
                    <a:pt x="5537" y="856896"/>
                  </a:lnTo>
                  <a:lnTo>
                    <a:pt x="9886" y="798311"/>
                  </a:lnTo>
                  <a:lnTo>
                    <a:pt x="16132" y="745588"/>
                  </a:lnTo>
                  <a:lnTo>
                    <a:pt x="24907" y="700681"/>
                  </a:lnTo>
                  <a:lnTo>
                    <a:pt x="52573" y="642134"/>
                  </a:lnTo>
                  <a:lnTo>
                    <a:pt x="78130" y="638666"/>
                  </a:lnTo>
                  <a:lnTo>
                    <a:pt x="110988" y="659657"/>
                  </a:lnTo>
                  <a:lnTo>
                    <a:pt x="147863" y="693061"/>
                  </a:lnTo>
                  <a:lnTo>
                    <a:pt x="185468" y="726830"/>
                  </a:lnTo>
                  <a:lnTo>
                    <a:pt x="220517" y="748917"/>
                  </a:lnTo>
                  <a:lnTo>
                    <a:pt x="249725" y="747274"/>
                  </a:lnTo>
                  <a:lnTo>
                    <a:pt x="268310" y="720835"/>
                  </a:lnTo>
                  <a:lnTo>
                    <a:pt x="282258" y="676312"/>
                  </a:lnTo>
                  <a:lnTo>
                    <a:pt x="293639" y="620830"/>
                  </a:lnTo>
                  <a:lnTo>
                    <a:pt x="304522" y="561516"/>
                  </a:lnTo>
                  <a:lnTo>
                    <a:pt x="316976" y="505498"/>
                  </a:lnTo>
                  <a:lnTo>
                    <a:pt x="333070" y="459901"/>
                  </a:lnTo>
                  <a:lnTo>
                    <a:pt x="354873" y="431854"/>
                  </a:lnTo>
                  <a:lnTo>
                    <a:pt x="383076" y="426106"/>
                  </a:lnTo>
                  <a:lnTo>
                    <a:pt x="416069" y="437908"/>
                  </a:lnTo>
                  <a:lnTo>
                    <a:pt x="452472" y="460131"/>
                  </a:lnTo>
                  <a:lnTo>
                    <a:pt x="490906" y="485650"/>
                  </a:lnTo>
                  <a:lnTo>
                    <a:pt x="529992" y="507337"/>
                  </a:lnTo>
                  <a:lnTo>
                    <a:pt x="568349" y="518065"/>
                  </a:lnTo>
                  <a:lnTo>
                    <a:pt x="604599" y="510708"/>
                  </a:lnTo>
                  <a:lnTo>
                    <a:pt x="631824" y="487524"/>
                  </a:lnTo>
                  <a:lnTo>
                    <a:pt x="659319" y="450170"/>
                  </a:lnTo>
                  <a:lnTo>
                    <a:pt x="686868" y="403134"/>
                  </a:lnTo>
                  <a:lnTo>
                    <a:pt x="714255" y="350907"/>
                  </a:lnTo>
                  <a:lnTo>
                    <a:pt x="741263" y="297976"/>
                  </a:lnTo>
                  <a:lnTo>
                    <a:pt x="767676" y="248832"/>
                  </a:lnTo>
                  <a:lnTo>
                    <a:pt x="793278" y="207962"/>
                  </a:lnTo>
                  <a:lnTo>
                    <a:pt x="817852" y="179856"/>
                  </a:lnTo>
                  <a:lnTo>
                    <a:pt x="841183" y="169003"/>
                  </a:lnTo>
                  <a:lnTo>
                    <a:pt x="862836" y="179622"/>
                  </a:lnTo>
                  <a:lnTo>
                    <a:pt x="882812" y="209332"/>
                  </a:lnTo>
                  <a:lnTo>
                    <a:pt x="901545" y="252726"/>
                  </a:lnTo>
                  <a:lnTo>
                    <a:pt x="919466" y="304395"/>
                  </a:lnTo>
                  <a:lnTo>
                    <a:pt x="937009" y="358930"/>
                  </a:lnTo>
                  <a:lnTo>
                    <a:pt x="954605" y="410923"/>
                  </a:lnTo>
                  <a:lnTo>
                    <a:pt x="972689" y="454966"/>
                  </a:lnTo>
                  <a:lnTo>
                    <a:pt x="991692" y="485649"/>
                  </a:lnTo>
                  <a:lnTo>
                    <a:pt x="1012047" y="497566"/>
                  </a:lnTo>
                  <a:lnTo>
                    <a:pt x="1034043" y="488191"/>
                  </a:lnTo>
                  <a:lnTo>
                    <a:pt x="1057391" y="461672"/>
                  </a:lnTo>
                  <a:lnTo>
                    <a:pt x="1081658" y="422605"/>
                  </a:lnTo>
                  <a:lnTo>
                    <a:pt x="1106413" y="375587"/>
                  </a:lnTo>
                  <a:lnTo>
                    <a:pt x="1131222" y="325217"/>
                  </a:lnTo>
                  <a:lnTo>
                    <a:pt x="1155651" y="276090"/>
                  </a:lnTo>
                  <a:lnTo>
                    <a:pt x="1179270" y="232805"/>
                  </a:lnTo>
                  <a:lnTo>
                    <a:pt x="1201644" y="199958"/>
                  </a:lnTo>
                  <a:lnTo>
                    <a:pt x="1222342" y="182146"/>
                  </a:lnTo>
                  <a:lnTo>
                    <a:pt x="1250698" y="185158"/>
                  </a:lnTo>
                  <a:lnTo>
                    <a:pt x="1276863" y="212812"/>
                  </a:lnTo>
                  <a:lnTo>
                    <a:pt x="1301203" y="253608"/>
                  </a:lnTo>
                  <a:lnTo>
                    <a:pt x="1324082" y="296048"/>
                  </a:lnTo>
                  <a:lnTo>
                    <a:pt x="1345866" y="328630"/>
                  </a:lnTo>
                  <a:lnTo>
                    <a:pt x="1391315" y="321036"/>
                  </a:lnTo>
                  <a:lnTo>
                    <a:pt x="1414342" y="280242"/>
                  </a:lnTo>
                  <a:lnTo>
                    <a:pt x="1435687" y="229144"/>
                  </a:lnTo>
                  <a:lnTo>
                    <a:pt x="1455035" y="179412"/>
                  </a:lnTo>
                  <a:lnTo>
                    <a:pt x="1472069" y="142719"/>
                  </a:lnTo>
                  <a:lnTo>
                    <a:pt x="1488293" y="117050"/>
                  </a:lnTo>
                  <a:lnTo>
                    <a:pt x="1499998" y="101649"/>
                  </a:lnTo>
                  <a:lnTo>
                    <a:pt x="1510883" y="90355"/>
                  </a:lnTo>
                  <a:lnTo>
                    <a:pt x="1524642" y="77007"/>
                  </a:lnTo>
                  <a:lnTo>
                    <a:pt x="1541277" y="51337"/>
                  </a:lnTo>
                  <a:lnTo>
                    <a:pt x="1559144" y="19508"/>
                  </a:lnTo>
                  <a:lnTo>
                    <a:pt x="1579475" y="0"/>
                  </a:lnTo>
                  <a:lnTo>
                    <a:pt x="1603503" y="11294"/>
                  </a:lnTo>
                  <a:lnTo>
                    <a:pt x="1618716" y="39035"/>
                  </a:lnTo>
                  <a:lnTo>
                    <a:pt x="1634542" y="81413"/>
                  </a:lnTo>
                  <a:lnTo>
                    <a:pt x="1651325" y="133485"/>
                  </a:lnTo>
                  <a:lnTo>
                    <a:pt x="1669412" y="190308"/>
                  </a:lnTo>
                  <a:lnTo>
                    <a:pt x="1689146" y="246939"/>
                  </a:lnTo>
                  <a:lnTo>
                    <a:pt x="1710873" y="298436"/>
                  </a:lnTo>
                  <a:lnTo>
                    <a:pt x="1734938" y="339856"/>
                  </a:lnTo>
                  <a:lnTo>
                    <a:pt x="1768983" y="377702"/>
                  </a:lnTo>
                  <a:lnTo>
                    <a:pt x="1809418" y="410436"/>
                  </a:lnTo>
                  <a:lnTo>
                    <a:pt x="1852408" y="438425"/>
                  </a:lnTo>
                  <a:lnTo>
                    <a:pt x="1894120" y="462033"/>
                  </a:lnTo>
                  <a:lnTo>
                    <a:pt x="1930721" y="481625"/>
                  </a:lnTo>
                  <a:lnTo>
                    <a:pt x="1958377" y="497566"/>
                  </a:lnTo>
                  <a:lnTo>
                    <a:pt x="1983329" y="512710"/>
                  </a:lnTo>
                  <a:lnTo>
                    <a:pt x="1995343" y="517690"/>
                  </a:lnTo>
                  <a:lnTo>
                    <a:pt x="1998731" y="515893"/>
                  </a:lnTo>
                  <a:lnTo>
                    <a:pt x="1997807" y="510708"/>
                  </a:lnTo>
                </a:path>
              </a:pathLst>
            </a:custGeom>
            <a:ln w="2050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149726" y="5380277"/>
            <a:ext cx="3759200" cy="84382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77215" algn="r">
              <a:lnSpc>
                <a:spcPct val="100000"/>
              </a:lnSpc>
              <a:spcBef>
                <a:spcPts val="1019"/>
              </a:spcBef>
            </a:pPr>
            <a:r>
              <a:rPr lang="en-US" sz="1600" dirty="0">
                <a:cs typeface="Calibri"/>
              </a:rPr>
              <a:t>Age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High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variance</a:t>
            </a:r>
            <a:r>
              <a:rPr sz="1950" b="1" spc="4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(overfitting)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294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15" dirty="0"/>
              <a:t>Avoid	</a:t>
            </a:r>
            <a:r>
              <a:rPr spc="325" dirty="0"/>
              <a:t>overfitting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4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30"/>
              </a:spcBef>
            </a:pPr>
            <a:r>
              <a:rPr spc="120" dirty="0"/>
              <a:t>In </a:t>
            </a:r>
            <a:r>
              <a:rPr spc="105" dirty="0"/>
              <a:t>general, </a:t>
            </a:r>
            <a:r>
              <a:rPr spc="45" dirty="0"/>
              <a:t>use </a:t>
            </a:r>
            <a:r>
              <a:rPr spc="110" dirty="0"/>
              <a:t>simple</a:t>
            </a:r>
            <a:r>
              <a:rPr spc="265" dirty="0"/>
              <a:t> </a:t>
            </a:r>
            <a:r>
              <a:rPr spc="135" dirty="0"/>
              <a:t>models!</a:t>
            </a:r>
          </a:p>
          <a:p>
            <a:pPr marL="1270">
              <a:lnSpc>
                <a:spcPct val="100000"/>
              </a:lnSpc>
              <a:spcBef>
                <a:spcPts val="25"/>
              </a:spcBef>
            </a:pPr>
            <a:endParaRPr sz="3100"/>
          </a:p>
          <a:p>
            <a:pPr marL="494665" marR="5715" indent="-260350">
              <a:lnSpc>
                <a:spcPct val="1192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b="1" spc="185" dirty="0">
                <a:latin typeface="Arial"/>
                <a:cs typeface="Arial"/>
              </a:rPr>
              <a:t>Reduce </a:t>
            </a:r>
            <a:r>
              <a:rPr b="1" spc="215" dirty="0">
                <a:latin typeface="Arial"/>
                <a:cs typeface="Arial"/>
              </a:rPr>
              <a:t>the </a:t>
            </a:r>
            <a:r>
              <a:rPr b="1" spc="200" dirty="0">
                <a:latin typeface="Arial"/>
                <a:cs typeface="Arial"/>
              </a:rPr>
              <a:t>number </a:t>
            </a:r>
            <a:r>
              <a:rPr spc="180" dirty="0"/>
              <a:t>of </a:t>
            </a:r>
            <a:r>
              <a:rPr spc="120" dirty="0"/>
              <a:t>features </a:t>
            </a:r>
            <a:r>
              <a:rPr spc="140" dirty="0"/>
              <a:t>manually </a:t>
            </a:r>
            <a:r>
              <a:rPr spc="130" dirty="0"/>
              <a:t>or </a:t>
            </a:r>
            <a:r>
              <a:rPr spc="155" dirty="0"/>
              <a:t>do </a:t>
            </a:r>
            <a:r>
              <a:rPr spc="145" dirty="0"/>
              <a:t>feature </a:t>
            </a:r>
            <a:r>
              <a:rPr spc="70" dirty="0"/>
              <a:t>selec-  </a:t>
            </a:r>
            <a:r>
              <a:rPr spc="185" dirty="0"/>
              <a:t>tion.</a:t>
            </a:r>
          </a:p>
          <a:p>
            <a:pPr marL="127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</a:pPr>
            <a:endParaRPr spc="185" dirty="0"/>
          </a:p>
          <a:p>
            <a:pPr marL="494665" indent="-260985">
              <a:lnSpc>
                <a:spcPct val="1000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spc="250" dirty="0"/>
              <a:t>Do </a:t>
            </a:r>
            <a:r>
              <a:rPr spc="85" dirty="0"/>
              <a:t>a </a:t>
            </a:r>
            <a:r>
              <a:rPr b="1" spc="195" dirty="0">
                <a:latin typeface="Arial"/>
                <a:cs typeface="Arial"/>
              </a:rPr>
              <a:t>model </a:t>
            </a:r>
            <a:r>
              <a:rPr b="1" spc="125" dirty="0">
                <a:latin typeface="Arial"/>
                <a:cs typeface="Arial"/>
              </a:rPr>
              <a:t>selection </a:t>
            </a:r>
            <a:r>
              <a:rPr spc="340" dirty="0"/>
              <a:t>(ML</a:t>
            </a:r>
            <a:r>
              <a:rPr spc="844" dirty="0"/>
              <a:t> </a:t>
            </a:r>
            <a:r>
              <a:rPr spc="130" dirty="0"/>
              <a:t>course).</a:t>
            </a:r>
          </a:p>
          <a:p>
            <a:pPr marL="494665" marR="5080" indent="-260350">
              <a:lnSpc>
                <a:spcPct val="119200"/>
              </a:lnSpc>
              <a:spcBef>
                <a:spcPts val="1800"/>
              </a:spcBef>
              <a:buFont typeface="Lucida Sans Unicode"/>
              <a:buChar char="•"/>
              <a:tabLst>
                <a:tab pos="495934" algn="l"/>
              </a:tabLst>
            </a:pPr>
            <a:r>
              <a:rPr spc="60" dirty="0"/>
              <a:t>Use </a:t>
            </a:r>
            <a:r>
              <a:rPr b="1" spc="145" dirty="0">
                <a:latin typeface="Arial"/>
                <a:cs typeface="Arial"/>
              </a:rPr>
              <a:t>regularization </a:t>
            </a:r>
            <a:r>
              <a:rPr spc="125" dirty="0"/>
              <a:t>(keep </a:t>
            </a:r>
            <a:r>
              <a:rPr spc="170" dirty="0"/>
              <a:t>the </a:t>
            </a:r>
            <a:r>
              <a:rPr spc="120" dirty="0"/>
              <a:t>features </a:t>
            </a:r>
            <a:r>
              <a:rPr spc="220" dirty="0"/>
              <a:t>but </a:t>
            </a:r>
            <a:r>
              <a:rPr spc="105" dirty="0"/>
              <a:t>reduce </a:t>
            </a:r>
            <a:r>
              <a:rPr spc="160" dirty="0"/>
              <a:t>their </a:t>
            </a:r>
            <a:r>
              <a:rPr spc="180" dirty="0"/>
              <a:t>impor-  </a:t>
            </a:r>
            <a:r>
              <a:rPr spc="145" dirty="0"/>
              <a:t>tance </a:t>
            </a:r>
            <a:r>
              <a:rPr spc="105" dirty="0"/>
              <a:t>by </a:t>
            </a:r>
            <a:r>
              <a:rPr spc="160" dirty="0"/>
              <a:t>setting </a:t>
            </a:r>
            <a:r>
              <a:rPr spc="114" dirty="0"/>
              <a:t>small </a:t>
            </a:r>
            <a:r>
              <a:rPr spc="140" dirty="0"/>
              <a:t>parameter </a:t>
            </a:r>
            <a:r>
              <a:rPr spc="110" dirty="0"/>
              <a:t>values) </a:t>
            </a:r>
            <a:r>
              <a:rPr spc="340" dirty="0"/>
              <a:t>(ML</a:t>
            </a:r>
            <a:r>
              <a:rPr spc="1205" dirty="0"/>
              <a:t> </a:t>
            </a:r>
            <a:r>
              <a:rPr spc="130" dirty="0"/>
              <a:t>course).</a:t>
            </a:r>
          </a:p>
          <a:p>
            <a:pPr marL="1270">
              <a:lnSpc>
                <a:spcPct val="100000"/>
              </a:lnSpc>
              <a:spcBef>
                <a:spcPts val="10"/>
              </a:spcBef>
              <a:buFont typeface="Lucida Sans Unicode"/>
              <a:buChar char="•"/>
            </a:pPr>
            <a:endParaRPr spc="130" dirty="0"/>
          </a:p>
          <a:p>
            <a:pPr marL="494665" indent="-260985">
              <a:lnSpc>
                <a:spcPct val="100000"/>
              </a:lnSpc>
              <a:buFont typeface="Lucida Sans Unicode"/>
              <a:buChar char="•"/>
              <a:tabLst>
                <a:tab pos="495934" algn="l"/>
              </a:tabLst>
            </a:pPr>
            <a:r>
              <a:rPr spc="250" dirty="0"/>
              <a:t>Do </a:t>
            </a:r>
            <a:r>
              <a:rPr spc="85" dirty="0"/>
              <a:t>a </a:t>
            </a:r>
            <a:r>
              <a:rPr b="1" spc="130" dirty="0">
                <a:latin typeface="Arial"/>
                <a:cs typeface="Arial"/>
              </a:rPr>
              <a:t>cross-validation </a:t>
            </a:r>
            <a:r>
              <a:rPr spc="250" dirty="0"/>
              <a:t>to </a:t>
            </a:r>
            <a:r>
              <a:rPr spc="150" dirty="0"/>
              <a:t>estimate </a:t>
            </a:r>
            <a:r>
              <a:rPr spc="170" dirty="0"/>
              <a:t>the test</a:t>
            </a:r>
            <a:r>
              <a:rPr spc="245" dirty="0"/>
              <a:t> </a:t>
            </a:r>
            <a:r>
              <a:rPr spc="125" dirty="0"/>
              <a:t>error.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713740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81220" algn="l"/>
              </a:tabLst>
            </a:pPr>
            <a:r>
              <a:rPr u="none" spc="335" dirty="0"/>
              <a:t>Regul</a:t>
            </a:r>
            <a:r>
              <a:rPr u="none" spc="215" dirty="0"/>
              <a:t>a</a:t>
            </a:r>
            <a:r>
              <a:rPr u="none" spc="295" dirty="0"/>
              <a:t>rization:</a:t>
            </a:r>
            <a:r>
              <a:rPr u="none" dirty="0"/>
              <a:t>	</a:t>
            </a:r>
            <a:r>
              <a:rPr u="none" spc="340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400" y="1247970"/>
            <a:ext cx="7170420" cy="1226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90" dirty="0">
                <a:latin typeface="Arial"/>
                <a:cs typeface="Arial"/>
              </a:rPr>
              <a:t>want </a:t>
            </a:r>
            <a:r>
              <a:rPr sz="1950" spc="250" dirty="0">
                <a:latin typeface="Arial"/>
                <a:cs typeface="Arial"/>
              </a:rPr>
              <a:t>to</a:t>
            </a:r>
            <a:r>
              <a:rPr sz="1950" spc="45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minimize: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Arial"/>
              <a:cs typeface="Arial"/>
            </a:endParaRPr>
          </a:p>
          <a:p>
            <a:pPr marL="1327150">
              <a:lnSpc>
                <a:spcPct val="100000"/>
              </a:lnSpc>
            </a:pPr>
            <a:r>
              <a:rPr sz="1950" spc="125" dirty="0">
                <a:latin typeface="Arial"/>
                <a:cs typeface="Arial"/>
              </a:rPr>
              <a:t>Classification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term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+</a:t>
            </a:r>
            <a:r>
              <a:rPr sz="1950" spc="-85" dirty="0">
                <a:latin typeface="Arial"/>
                <a:cs typeface="Arial"/>
              </a:rPr>
              <a:t> </a:t>
            </a:r>
            <a:r>
              <a:rPr sz="1950" b="0" i="1" spc="95" dirty="0">
                <a:latin typeface="Bookman Old Style"/>
                <a:cs typeface="Bookman Old Style"/>
              </a:rPr>
              <a:t>C</a:t>
            </a:r>
            <a:r>
              <a:rPr sz="1950" b="0" i="1" spc="15" dirty="0">
                <a:latin typeface="Bookman Old Style"/>
                <a:cs typeface="Bookman Old Style"/>
              </a:rPr>
              <a:t> </a:t>
            </a:r>
            <a:r>
              <a:rPr sz="1950" spc="85" dirty="0">
                <a:latin typeface="Lucida Sans Unicode"/>
                <a:cs typeface="Lucida Sans Unicode"/>
              </a:rPr>
              <a:t>×</a:t>
            </a:r>
            <a:r>
              <a:rPr sz="1950" spc="-155" dirty="0">
                <a:latin typeface="Lucida Sans Unicode"/>
                <a:cs typeface="Lucida Sans Unicode"/>
              </a:rPr>
              <a:t> </a:t>
            </a:r>
            <a:r>
              <a:rPr sz="1950" spc="135" dirty="0">
                <a:latin typeface="Arial"/>
                <a:cs typeface="Arial"/>
              </a:rPr>
              <a:t>Regularization</a:t>
            </a:r>
            <a:r>
              <a:rPr sz="1950" spc="270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term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773C9-A61C-4B1A-90CE-F89B7734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2660014"/>
            <a:ext cx="8048625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259" y="194629"/>
            <a:ext cx="7137400" cy="652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81220" algn="l"/>
              </a:tabLst>
            </a:pPr>
            <a:r>
              <a:rPr u="none" spc="335" dirty="0"/>
              <a:t>Regul</a:t>
            </a:r>
            <a:r>
              <a:rPr u="none" spc="215" dirty="0"/>
              <a:t>a</a:t>
            </a:r>
            <a:r>
              <a:rPr u="none" spc="295" dirty="0"/>
              <a:t>rization:</a:t>
            </a:r>
            <a:r>
              <a:rPr u="none" dirty="0"/>
              <a:t>	</a:t>
            </a:r>
            <a:r>
              <a:rPr u="none" spc="340" dirty="0"/>
              <a:t>Intuition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6429" y="821994"/>
            <a:ext cx="8665845" cy="0"/>
          </a:xfrm>
          <a:custGeom>
            <a:avLst/>
            <a:gdLst/>
            <a:ahLst/>
            <a:cxnLst/>
            <a:rect l="l" t="t" r="r" b="b"/>
            <a:pathLst>
              <a:path w="8665845">
                <a:moveTo>
                  <a:pt x="0" y="0"/>
                </a:moveTo>
                <a:lnTo>
                  <a:pt x="8665527" y="0"/>
                </a:lnTo>
              </a:path>
            </a:pathLst>
          </a:custGeom>
          <a:ln w="75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8869" y="1299070"/>
            <a:ext cx="215444" cy="715836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spcBef>
                <a:spcPts val="55"/>
              </a:spcBef>
            </a:pPr>
            <a:r>
              <a:rPr lang="en-US" sz="1400" dirty="0">
                <a:cs typeface="Calibri"/>
              </a:rPr>
              <a:t>Income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48180" y="2527001"/>
            <a:ext cx="2287905" cy="76200"/>
            <a:chOff x="1248180" y="2527001"/>
            <a:chExt cx="2287905" cy="76200"/>
          </a:xfrm>
        </p:grpSpPr>
        <p:sp>
          <p:nvSpPr>
            <p:cNvPr id="6" name="object 6"/>
            <p:cNvSpPr/>
            <p:nvPr/>
          </p:nvSpPr>
          <p:spPr>
            <a:xfrm>
              <a:off x="1254530" y="2564705"/>
              <a:ext cx="2265045" cy="17145"/>
            </a:xfrm>
            <a:custGeom>
              <a:avLst/>
              <a:gdLst/>
              <a:ahLst/>
              <a:cxnLst/>
              <a:rect l="l" t="t" r="r" b="b"/>
              <a:pathLst>
                <a:path w="2265045" h="17144">
                  <a:moveTo>
                    <a:pt x="0" y="17023"/>
                  </a:moveTo>
                  <a:lnTo>
                    <a:pt x="2264960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0696" y="2527001"/>
              <a:ext cx="75071" cy="76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1025" y="2602296"/>
            <a:ext cx="37855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dirty="0">
                <a:cs typeface="Calibri"/>
              </a:rPr>
              <a:t>Age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16890" y="1498735"/>
            <a:ext cx="1941830" cy="1132205"/>
            <a:chOff x="1316890" y="1498735"/>
            <a:chExt cx="1941830" cy="1132205"/>
          </a:xfrm>
        </p:grpSpPr>
        <p:sp>
          <p:nvSpPr>
            <p:cNvPr id="10" name="object 10"/>
            <p:cNvSpPr/>
            <p:nvPr/>
          </p:nvSpPr>
          <p:spPr>
            <a:xfrm>
              <a:off x="1354066" y="1515014"/>
              <a:ext cx="1270" cy="1109980"/>
            </a:xfrm>
            <a:custGeom>
              <a:avLst/>
              <a:gdLst/>
              <a:ahLst/>
              <a:cxnLst/>
              <a:rect l="l" t="t" r="r" b="b"/>
              <a:pathLst>
                <a:path w="1269" h="1109980">
                  <a:moveTo>
                    <a:pt x="0" y="1109576"/>
                  </a:moveTo>
                  <a:lnTo>
                    <a:pt x="939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16890" y="1498735"/>
              <a:ext cx="76147" cy="74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086" y="1822992"/>
              <a:ext cx="169579" cy="18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6215" y="1839685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35319" y="1822992"/>
              <a:ext cx="172073" cy="18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67887" y="1840932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67887" y="1840932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0" y="8065"/>
                  </a:moveTo>
                  <a:lnTo>
                    <a:pt x="8894" y="0"/>
                  </a:lnTo>
                  <a:lnTo>
                    <a:pt x="53624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4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7368" y="1688326"/>
              <a:ext cx="172073" cy="1795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8328" y="1704303"/>
              <a:ext cx="109742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1465" y="1688326"/>
              <a:ext cx="172073" cy="1795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13142" y="1704303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95934" y="1822992"/>
              <a:ext cx="172073" cy="182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26794" y="1839685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6555" y="1822992"/>
              <a:ext cx="169579" cy="182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6948" y="1839685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5616" y="1688326"/>
              <a:ext cx="169579" cy="1795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46728" y="1705550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46729" y="1705550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0" y="8065"/>
                  </a:moveTo>
                  <a:lnTo>
                    <a:pt x="8894" y="0"/>
                  </a:lnTo>
                  <a:lnTo>
                    <a:pt x="53623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3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52260" y="2241954"/>
              <a:ext cx="172073" cy="1795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83048" y="2257158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1790" y="2032474"/>
              <a:ext cx="169579" cy="179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72314" y="2048422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4428" y="1618500"/>
              <a:ext cx="169579" cy="17955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23875" y="1633218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99642" y="2002548"/>
              <a:ext cx="169579" cy="1820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28897" y="2019135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65093" y="1679179"/>
              <a:ext cx="1885314" cy="489584"/>
            </a:xfrm>
            <a:custGeom>
              <a:avLst/>
              <a:gdLst/>
              <a:ahLst/>
              <a:cxnLst/>
              <a:rect l="l" t="t" r="r" b="b"/>
              <a:pathLst>
                <a:path w="1885314" h="489585">
                  <a:moveTo>
                    <a:pt x="0" y="489528"/>
                  </a:moveTo>
                  <a:lnTo>
                    <a:pt x="1884806" y="0"/>
                  </a:lnTo>
                </a:path>
              </a:pathLst>
            </a:custGeom>
            <a:ln w="16403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68764" y="1396043"/>
            <a:ext cx="215444" cy="633021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400" dirty="0">
                <a:cs typeface="Calibri"/>
              </a:rPr>
              <a:t>Income</a:t>
            </a:r>
          </a:p>
        </p:txBody>
      </p:sp>
      <p:grpSp>
        <p:nvGrpSpPr>
          <p:cNvPr id="38" name="object 38"/>
          <p:cNvGrpSpPr/>
          <p:nvPr/>
        </p:nvGrpSpPr>
        <p:grpSpPr>
          <a:xfrm>
            <a:off x="4028075" y="2541159"/>
            <a:ext cx="2287905" cy="76200"/>
            <a:chOff x="4028075" y="2541159"/>
            <a:chExt cx="2287905" cy="76200"/>
          </a:xfrm>
        </p:grpSpPr>
        <p:sp>
          <p:nvSpPr>
            <p:cNvPr id="39" name="object 39"/>
            <p:cNvSpPr/>
            <p:nvPr/>
          </p:nvSpPr>
          <p:spPr>
            <a:xfrm>
              <a:off x="4034425" y="2578863"/>
              <a:ext cx="2265045" cy="17145"/>
            </a:xfrm>
            <a:custGeom>
              <a:avLst/>
              <a:gdLst/>
              <a:ahLst/>
              <a:cxnLst/>
              <a:rect l="l" t="t" r="r" b="b"/>
              <a:pathLst>
                <a:path w="2265045" h="17144">
                  <a:moveTo>
                    <a:pt x="0" y="17023"/>
                  </a:moveTo>
                  <a:lnTo>
                    <a:pt x="2264960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40591" y="2541159"/>
              <a:ext cx="75071" cy="761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20920" y="2616455"/>
            <a:ext cx="37601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dirty="0">
                <a:cs typeface="Calibri"/>
              </a:rPr>
              <a:t>Age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96785" y="1512893"/>
            <a:ext cx="1880235" cy="1132205"/>
            <a:chOff x="4096785" y="1512893"/>
            <a:chExt cx="1880235" cy="1132205"/>
          </a:xfrm>
        </p:grpSpPr>
        <p:sp>
          <p:nvSpPr>
            <p:cNvPr id="43" name="object 43"/>
            <p:cNvSpPr/>
            <p:nvPr/>
          </p:nvSpPr>
          <p:spPr>
            <a:xfrm>
              <a:off x="4133961" y="1529172"/>
              <a:ext cx="1270" cy="1109980"/>
            </a:xfrm>
            <a:custGeom>
              <a:avLst/>
              <a:gdLst/>
              <a:ahLst/>
              <a:cxnLst/>
              <a:rect l="l" t="t" r="r" b="b"/>
              <a:pathLst>
                <a:path w="1270" h="1109980">
                  <a:moveTo>
                    <a:pt x="0" y="1109576"/>
                  </a:moveTo>
                  <a:lnTo>
                    <a:pt x="939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096785" y="1512893"/>
              <a:ext cx="76147" cy="748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05981" y="1837150"/>
              <a:ext cx="169579" cy="18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36110" y="1853843"/>
              <a:ext cx="109741" cy="11902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015214" y="1837150"/>
              <a:ext cx="172073" cy="18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47782" y="1855090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47783" y="1855090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0" y="8065"/>
                  </a:moveTo>
                  <a:lnTo>
                    <a:pt x="8894" y="0"/>
                  </a:lnTo>
                  <a:lnTo>
                    <a:pt x="53624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4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97263" y="1702484"/>
              <a:ext cx="172073" cy="1795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228224" y="1718461"/>
              <a:ext cx="109742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561360" y="1702484"/>
              <a:ext cx="172073" cy="1795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93037" y="1718461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75829" y="1837150"/>
              <a:ext cx="172073" cy="182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06689" y="1853843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16450" y="1837150"/>
              <a:ext cx="169579" cy="182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46844" y="1853843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95511" y="1702484"/>
              <a:ext cx="169579" cy="1795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26624" y="1719708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26624" y="1719708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4" h="116839">
                  <a:moveTo>
                    <a:pt x="0" y="8065"/>
                  </a:moveTo>
                  <a:lnTo>
                    <a:pt x="8894" y="0"/>
                  </a:lnTo>
                  <a:lnTo>
                    <a:pt x="53623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3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232155" y="2256112"/>
              <a:ext cx="172073" cy="1795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62943" y="2271316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1686" y="2046632"/>
              <a:ext cx="169579" cy="179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52210" y="2062580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374324" y="1632658"/>
              <a:ext cx="169579" cy="17955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03771" y="1647376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79538" y="2016706"/>
              <a:ext cx="169579" cy="1820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308793" y="2033293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33697" y="1707478"/>
              <a:ext cx="1735455" cy="799465"/>
            </a:xfrm>
            <a:custGeom>
              <a:avLst/>
              <a:gdLst/>
              <a:ahLst/>
              <a:cxnLst/>
              <a:rect l="l" t="t" r="r" b="b"/>
              <a:pathLst>
                <a:path w="1735454" h="799464">
                  <a:moveTo>
                    <a:pt x="0" y="799063"/>
                  </a:moveTo>
                  <a:lnTo>
                    <a:pt x="26687" y="755906"/>
                  </a:lnTo>
                  <a:lnTo>
                    <a:pt x="53524" y="712897"/>
                  </a:lnTo>
                  <a:lnTo>
                    <a:pt x="80659" y="670188"/>
                  </a:lnTo>
                  <a:lnTo>
                    <a:pt x="108243" y="627927"/>
                  </a:lnTo>
                  <a:lnTo>
                    <a:pt x="136425" y="586264"/>
                  </a:lnTo>
                  <a:lnTo>
                    <a:pt x="165354" y="545348"/>
                  </a:lnTo>
                  <a:lnTo>
                    <a:pt x="195180" y="505328"/>
                  </a:lnTo>
                  <a:lnTo>
                    <a:pt x="226052" y="466355"/>
                  </a:lnTo>
                  <a:lnTo>
                    <a:pt x="258119" y="428577"/>
                  </a:lnTo>
                  <a:lnTo>
                    <a:pt x="291532" y="392144"/>
                  </a:lnTo>
                  <a:lnTo>
                    <a:pt x="326439" y="357205"/>
                  </a:lnTo>
                  <a:lnTo>
                    <a:pt x="362989" y="323910"/>
                  </a:lnTo>
                  <a:lnTo>
                    <a:pt x="401333" y="292409"/>
                  </a:lnTo>
                  <a:lnTo>
                    <a:pt x="441620" y="262849"/>
                  </a:lnTo>
                  <a:lnTo>
                    <a:pt x="481633" y="236363"/>
                  </a:lnTo>
                  <a:lnTo>
                    <a:pt x="524318" y="210307"/>
                  </a:lnTo>
                  <a:lnTo>
                    <a:pt x="569312" y="184878"/>
                  </a:lnTo>
                  <a:lnTo>
                    <a:pt x="616250" y="160270"/>
                  </a:lnTo>
                  <a:lnTo>
                    <a:pt x="664767" y="136681"/>
                  </a:lnTo>
                  <a:lnTo>
                    <a:pt x="714500" y="114308"/>
                  </a:lnTo>
                  <a:lnTo>
                    <a:pt x="765083" y="93345"/>
                  </a:lnTo>
                  <a:lnTo>
                    <a:pt x="816152" y="73990"/>
                  </a:lnTo>
                  <a:lnTo>
                    <a:pt x="867343" y="56439"/>
                  </a:lnTo>
                  <a:lnTo>
                    <a:pt x="918290" y="40887"/>
                  </a:lnTo>
                  <a:lnTo>
                    <a:pt x="968630" y="27532"/>
                  </a:lnTo>
                  <a:lnTo>
                    <a:pt x="1017998" y="16570"/>
                  </a:lnTo>
                  <a:lnTo>
                    <a:pt x="1066030" y="8196"/>
                  </a:lnTo>
                  <a:lnTo>
                    <a:pt x="1112360" y="2607"/>
                  </a:lnTo>
                  <a:lnTo>
                    <a:pt x="1156625" y="0"/>
                  </a:lnTo>
                  <a:lnTo>
                    <a:pt x="1337923" y="33924"/>
                  </a:lnTo>
                  <a:lnTo>
                    <a:pt x="1526614" y="113682"/>
                  </a:lnTo>
                  <a:lnTo>
                    <a:pt x="1674888" y="194427"/>
                  </a:lnTo>
                  <a:lnTo>
                    <a:pt x="1734938" y="231308"/>
                  </a:lnTo>
                </a:path>
              </a:pathLst>
            </a:custGeom>
            <a:ln w="16403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545586" y="1512893"/>
            <a:ext cx="215444" cy="587357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400" dirty="0">
                <a:cs typeface="Calibri"/>
              </a:rPr>
              <a:t>Income</a:t>
            </a:r>
          </a:p>
        </p:txBody>
      </p:sp>
      <p:grpSp>
        <p:nvGrpSpPr>
          <p:cNvPr id="71" name="object 71"/>
          <p:cNvGrpSpPr/>
          <p:nvPr/>
        </p:nvGrpSpPr>
        <p:grpSpPr>
          <a:xfrm>
            <a:off x="6704897" y="2612345"/>
            <a:ext cx="2287905" cy="76200"/>
            <a:chOff x="6704897" y="2612345"/>
            <a:chExt cx="2287905" cy="76200"/>
          </a:xfrm>
        </p:grpSpPr>
        <p:sp>
          <p:nvSpPr>
            <p:cNvPr id="72" name="object 72"/>
            <p:cNvSpPr/>
            <p:nvPr/>
          </p:nvSpPr>
          <p:spPr>
            <a:xfrm>
              <a:off x="6711247" y="2650049"/>
              <a:ext cx="2265045" cy="17145"/>
            </a:xfrm>
            <a:custGeom>
              <a:avLst/>
              <a:gdLst/>
              <a:ahLst/>
              <a:cxnLst/>
              <a:rect l="l" t="t" r="r" b="b"/>
              <a:pathLst>
                <a:path w="2265045" h="17144">
                  <a:moveTo>
                    <a:pt x="0" y="17023"/>
                  </a:moveTo>
                  <a:lnTo>
                    <a:pt x="2264960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17413" y="2612345"/>
              <a:ext cx="75071" cy="7614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8597742" y="2687640"/>
            <a:ext cx="317131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1400" dirty="0">
                <a:cs typeface="Calibri"/>
              </a:rPr>
              <a:t>Age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773607" y="1584079"/>
            <a:ext cx="1851660" cy="1132205"/>
            <a:chOff x="6773607" y="1584079"/>
            <a:chExt cx="1851660" cy="1132205"/>
          </a:xfrm>
        </p:grpSpPr>
        <p:sp>
          <p:nvSpPr>
            <p:cNvPr id="76" name="object 76"/>
            <p:cNvSpPr/>
            <p:nvPr/>
          </p:nvSpPr>
          <p:spPr>
            <a:xfrm>
              <a:off x="6810783" y="1600358"/>
              <a:ext cx="1270" cy="1109980"/>
            </a:xfrm>
            <a:custGeom>
              <a:avLst/>
              <a:gdLst/>
              <a:ahLst/>
              <a:cxnLst/>
              <a:rect l="l" t="t" r="r" b="b"/>
              <a:pathLst>
                <a:path w="1270" h="1109980">
                  <a:moveTo>
                    <a:pt x="0" y="1109576"/>
                  </a:moveTo>
                  <a:lnTo>
                    <a:pt x="939" y="0"/>
                  </a:lnTo>
                </a:path>
              </a:pathLst>
            </a:custGeom>
            <a:ln w="12302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73607" y="1584079"/>
              <a:ext cx="76147" cy="748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382803" y="1908336"/>
              <a:ext cx="169579" cy="1820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12932" y="1925029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692036" y="1908336"/>
              <a:ext cx="172073" cy="18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24604" y="1926276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5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724604" y="1926276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5" h="116839">
                  <a:moveTo>
                    <a:pt x="0" y="8065"/>
                  </a:moveTo>
                  <a:lnTo>
                    <a:pt x="8894" y="0"/>
                  </a:lnTo>
                  <a:lnTo>
                    <a:pt x="53624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4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74085" y="1773670"/>
              <a:ext cx="172073" cy="17955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05046" y="1789647"/>
              <a:ext cx="109742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38182" y="1773670"/>
              <a:ext cx="172073" cy="17955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69859" y="1789647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52651" y="1908336"/>
              <a:ext cx="172073" cy="1820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83511" y="1925029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193272" y="1908336"/>
              <a:ext cx="169579" cy="18204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3665" y="1925029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572333" y="1773670"/>
              <a:ext cx="169579" cy="1795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603446" y="1790894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5" h="116839">
                  <a:moveTo>
                    <a:pt x="98352" y="0"/>
                  </a:moveTo>
                  <a:lnTo>
                    <a:pt x="53624" y="49330"/>
                  </a:lnTo>
                  <a:lnTo>
                    <a:pt x="8894" y="0"/>
                  </a:lnTo>
                  <a:lnTo>
                    <a:pt x="0" y="8065"/>
                  </a:lnTo>
                  <a:lnTo>
                    <a:pt x="45520" y="58267"/>
                  </a:lnTo>
                  <a:lnTo>
                    <a:pt x="0" y="108469"/>
                  </a:lnTo>
                  <a:lnTo>
                    <a:pt x="8894" y="116535"/>
                  </a:lnTo>
                  <a:lnTo>
                    <a:pt x="53624" y="67205"/>
                  </a:lnTo>
                  <a:lnTo>
                    <a:pt x="98352" y="116535"/>
                  </a:lnTo>
                  <a:lnTo>
                    <a:pt x="107247" y="108469"/>
                  </a:lnTo>
                  <a:lnTo>
                    <a:pt x="61728" y="58267"/>
                  </a:lnTo>
                  <a:lnTo>
                    <a:pt x="107247" y="8065"/>
                  </a:lnTo>
                  <a:lnTo>
                    <a:pt x="98352" y="0"/>
                  </a:lnTo>
                  <a:close/>
                </a:path>
              </a:pathLst>
            </a:custGeom>
            <a:solidFill>
              <a:srgbClr val="1D48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03446" y="1790894"/>
              <a:ext cx="107314" cy="116839"/>
            </a:xfrm>
            <a:custGeom>
              <a:avLst/>
              <a:gdLst/>
              <a:ahLst/>
              <a:cxnLst/>
              <a:rect l="l" t="t" r="r" b="b"/>
              <a:pathLst>
                <a:path w="107315" h="116839">
                  <a:moveTo>
                    <a:pt x="0" y="8065"/>
                  </a:moveTo>
                  <a:lnTo>
                    <a:pt x="8894" y="0"/>
                  </a:lnTo>
                  <a:lnTo>
                    <a:pt x="53623" y="49330"/>
                  </a:lnTo>
                  <a:lnTo>
                    <a:pt x="98352" y="0"/>
                  </a:lnTo>
                  <a:lnTo>
                    <a:pt x="107247" y="8065"/>
                  </a:lnTo>
                  <a:lnTo>
                    <a:pt x="61727" y="58267"/>
                  </a:lnTo>
                  <a:lnTo>
                    <a:pt x="107247" y="108469"/>
                  </a:lnTo>
                  <a:lnTo>
                    <a:pt x="98352" y="116535"/>
                  </a:lnTo>
                  <a:lnTo>
                    <a:pt x="53623" y="67205"/>
                  </a:lnTo>
                  <a:lnTo>
                    <a:pt x="8894" y="116535"/>
                  </a:lnTo>
                  <a:lnTo>
                    <a:pt x="0" y="108469"/>
                  </a:lnTo>
                  <a:lnTo>
                    <a:pt x="45519" y="58267"/>
                  </a:lnTo>
                  <a:lnTo>
                    <a:pt x="0" y="8065"/>
                  </a:lnTo>
                  <a:close/>
                </a:path>
              </a:pathLst>
            </a:custGeom>
            <a:ln w="3175">
              <a:solidFill>
                <a:srgbClr val="1D48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08977" y="2327298"/>
              <a:ext cx="172073" cy="17955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39765" y="2342502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98508" y="2117818"/>
              <a:ext cx="169579" cy="17955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129032" y="2133766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051146" y="1703844"/>
              <a:ext cx="169579" cy="17955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080593" y="1718562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56360" y="2087892"/>
              <a:ext cx="169579" cy="18204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85615" y="2104479"/>
              <a:ext cx="109741" cy="1190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63093" y="1601406"/>
              <a:ext cx="1599565" cy="787400"/>
            </a:xfrm>
            <a:custGeom>
              <a:avLst/>
              <a:gdLst/>
              <a:ahLst/>
              <a:cxnLst/>
              <a:rect l="l" t="t" r="r" b="b"/>
              <a:pathLst>
                <a:path w="1599565" h="787400">
                  <a:moveTo>
                    <a:pt x="0" y="787071"/>
                  </a:moveTo>
                  <a:lnTo>
                    <a:pt x="2324" y="727029"/>
                  </a:lnTo>
                  <a:lnTo>
                    <a:pt x="5452" y="669470"/>
                  </a:lnTo>
                  <a:lnTo>
                    <a:pt x="10186" y="616875"/>
                  </a:lnTo>
                  <a:lnTo>
                    <a:pt x="17329" y="571728"/>
                  </a:lnTo>
                  <a:lnTo>
                    <a:pt x="42058" y="513707"/>
                  </a:lnTo>
                  <a:lnTo>
                    <a:pt x="67378" y="513034"/>
                  </a:lnTo>
                  <a:lnTo>
                    <a:pt x="100352" y="537763"/>
                  </a:lnTo>
                  <a:lnTo>
                    <a:pt x="136439" y="571240"/>
                  </a:lnTo>
                  <a:lnTo>
                    <a:pt x="171096" y="596810"/>
                  </a:lnTo>
                  <a:lnTo>
                    <a:pt x="199780" y="597819"/>
                  </a:lnTo>
                  <a:lnTo>
                    <a:pt x="216721" y="571583"/>
                  </a:lnTo>
                  <a:lnTo>
                    <a:pt x="228988" y="526947"/>
                  </a:lnTo>
                  <a:lnTo>
                    <a:pt x="239211" y="472965"/>
                  </a:lnTo>
                  <a:lnTo>
                    <a:pt x="250018" y="418691"/>
                  </a:lnTo>
                  <a:lnTo>
                    <a:pt x="264037" y="373179"/>
                  </a:lnTo>
                  <a:lnTo>
                    <a:pt x="283899" y="345483"/>
                  </a:lnTo>
                  <a:lnTo>
                    <a:pt x="310624" y="341638"/>
                  </a:lnTo>
                  <a:lnTo>
                    <a:pt x="342314" y="355608"/>
                  </a:lnTo>
                  <a:lnTo>
                    <a:pt x="377217" y="378339"/>
                  </a:lnTo>
                  <a:lnTo>
                    <a:pt x="413581" y="400778"/>
                  </a:lnTo>
                  <a:lnTo>
                    <a:pt x="449652" y="413872"/>
                  </a:lnTo>
                  <a:lnTo>
                    <a:pt x="483679" y="408566"/>
                  </a:lnTo>
                  <a:lnTo>
                    <a:pt x="511729" y="382481"/>
                  </a:lnTo>
                  <a:lnTo>
                    <a:pt x="540055" y="339352"/>
                  </a:lnTo>
                  <a:lnTo>
                    <a:pt x="568288" y="286813"/>
                  </a:lnTo>
                  <a:lnTo>
                    <a:pt x="596062" y="232495"/>
                  </a:lnTo>
                  <a:lnTo>
                    <a:pt x="623008" y="184033"/>
                  </a:lnTo>
                  <a:lnTo>
                    <a:pt x="648759" y="149058"/>
                  </a:lnTo>
                  <a:lnTo>
                    <a:pt x="672946" y="135203"/>
                  </a:lnTo>
                  <a:lnTo>
                    <a:pt x="694956" y="149119"/>
                  </a:lnTo>
                  <a:lnTo>
                    <a:pt x="714913" y="186240"/>
                  </a:lnTo>
                  <a:lnTo>
                    <a:pt x="733551" y="237369"/>
                  </a:lnTo>
                  <a:lnTo>
                    <a:pt x="751607" y="293311"/>
                  </a:lnTo>
                  <a:lnTo>
                    <a:pt x="769816" y="344870"/>
                  </a:lnTo>
                  <a:lnTo>
                    <a:pt x="788914" y="382849"/>
                  </a:lnTo>
                  <a:lnTo>
                    <a:pt x="809637" y="398053"/>
                  </a:lnTo>
                  <a:lnTo>
                    <a:pt x="832475" y="385730"/>
                  </a:lnTo>
                  <a:lnTo>
                    <a:pt x="856938" y="352471"/>
                  </a:lnTo>
                  <a:lnTo>
                    <a:pt x="882290" y="306093"/>
                  </a:lnTo>
                  <a:lnTo>
                    <a:pt x="907796" y="254412"/>
                  </a:lnTo>
                  <a:lnTo>
                    <a:pt x="932718" y="205245"/>
                  </a:lnTo>
                  <a:lnTo>
                    <a:pt x="956323" y="166407"/>
                  </a:lnTo>
                  <a:lnTo>
                    <a:pt x="977873" y="145717"/>
                  </a:lnTo>
                  <a:lnTo>
                    <a:pt x="1004875" y="151268"/>
                  </a:lnTo>
                  <a:lnTo>
                    <a:pt x="1029438" y="182558"/>
                  </a:lnTo>
                  <a:lnTo>
                    <a:pt x="1052066" y="223689"/>
                  </a:lnTo>
                  <a:lnTo>
                    <a:pt x="1073264" y="258763"/>
                  </a:lnTo>
                  <a:lnTo>
                    <a:pt x="1093536" y="271885"/>
                  </a:lnTo>
                  <a:lnTo>
                    <a:pt x="1117770" y="249953"/>
                  </a:lnTo>
                  <a:lnTo>
                    <a:pt x="1140196" y="204201"/>
                  </a:lnTo>
                  <a:lnTo>
                    <a:pt x="1160322" y="152863"/>
                  </a:lnTo>
                  <a:lnTo>
                    <a:pt x="1177655" y="114175"/>
                  </a:lnTo>
                  <a:lnTo>
                    <a:pt x="1190634" y="93640"/>
                  </a:lnTo>
                  <a:lnTo>
                    <a:pt x="1199999" y="81319"/>
                  </a:lnTo>
                  <a:lnTo>
                    <a:pt x="1208706" y="72284"/>
                  </a:lnTo>
                  <a:lnTo>
                    <a:pt x="1219714" y="61605"/>
                  </a:lnTo>
                  <a:lnTo>
                    <a:pt x="1233022" y="41070"/>
                  </a:lnTo>
                  <a:lnTo>
                    <a:pt x="1247315" y="15606"/>
                  </a:lnTo>
                  <a:lnTo>
                    <a:pt x="1263580" y="0"/>
                  </a:lnTo>
                  <a:lnTo>
                    <a:pt x="1282802" y="9035"/>
                  </a:lnTo>
                  <a:lnTo>
                    <a:pt x="1297041" y="36172"/>
                  </a:lnTo>
                  <a:lnTo>
                    <a:pt x="1312010" y="78349"/>
                  </a:lnTo>
                  <a:lnTo>
                    <a:pt x="1328147" y="129289"/>
                  </a:lnTo>
                  <a:lnTo>
                    <a:pt x="1345891" y="182711"/>
                  </a:lnTo>
                  <a:lnTo>
                    <a:pt x="1365679" y="232336"/>
                  </a:lnTo>
                  <a:lnTo>
                    <a:pt x="1387950" y="271885"/>
                  </a:lnTo>
                  <a:lnTo>
                    <a:pt x="1430913" y="315748"/>
                  </a:lnTo>
                  <a:lnTo>
                    <a:pt x="1481926" y="350740"/>
                  </a:lnTo>
                  <a:lnTo>
                    <a:pt x="1530639" y="377846"/>
                  </a:lnTo>
                  <a:lnTo>
                    <a:pt x="1566701" y="398053"/>
                  </a:lnTo>
                  <a:lnTo>
                    <a:pt x="1586663" y="410168"/>
                  </a:lnTo>
                  <a:lnTo>
                    <a:pt x="1596274" y="414152"/>
                  </a:lnTo>
                  <a:lnTo>
                    <a:pt x="1598985" y="412714"/>
                  </a:lnTo>
                  <a:lnTo>
                    <a:pt x="1598246" y="408566"/>
                  </a:lnTo>
                </a:path>
              </a:pathLst>
            </a:custGeom>
            <a:ln w="1640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749300" y="3012483"/>
            <a:ext cx="5895340" cy="215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2604770" algn="l"/>
              </a:tabLst>
            </a:pPr>
            <a:r>
              <a:rPr sz="1950" b="0" i="1" spc="345" dirty="0">
                <a:solidFill>
                  <a:srgbClr val="00FF00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00FF00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00FF00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00FF00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00FF00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FF00"/>
                </a:solidFill>
                <a:latin typeface="Arial"/>
                <a:cs typeface="Arial"/>
              </a:rPr>
              <a:t>=</a:t>
            </a:r>
            <a:r>
              <a:rPr sz="1950" spc="45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00FF00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475" spc="89" baseline="-13468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FF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00FF00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00FF00"/>
                </a:solidFill>
                <a:latin typeface="Bookman Old Style"/>
                <a:cs typeface="Bookman Old Style"/>
              </a:rPr>
              <a:t>x</a:t>
            </a:r>
            <a:r>
              <a:rPr sz="1950" b="0" i="1" spc="245" dirty="0">
                <a:solidFill>
                  <a:srgbClr val="00FF00"/>
                </a:solidFill>
                <a:latin typeface="Bookman Old Style"/>
                <a:cs typeface="Bookman Old Style"/>
              </a:rPr>
              <a:t> </a:t>
            </a:r>
            <a:r>
              <a:rPr sz="1950" spc="145" dirty="0">
                <a:solidFill>
                  <a:srgbClr val="00FF00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00FF00"/>
                </a:solidFill>
                <a:latin typeface="Arial"/>
                <a:cs typeface="Arial"/>
              </a:rPr>
              <a:t>(1)</a:t>
            </a: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3550285" algn="l"/>
              </a:tabLst>
            </a:pPr>
            <a:r>
              <a:rPr sz="1950" b="0" i="1" spc="345" dirty="0">
                <a:solidFill>
                  <a:srgbClr val="0000FF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950" spc="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r>
              <a:rPr sz="2475" spc="97" baseline="-134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1950" b="0" i="1" spc="-114" dirty="0">
                <a:solidFill>
                  <a:srgbClr val="0000FF"/>
                </a:solidFill>
                <a:latin typeface="Bookman Old Style"/>
                <a:cs typeface="Bookman Old Style"/>
              </a:rPr>
              <a:t> </a:t>
            </a:r>
            <a:r>
              <a:rPr sz="1950" spc="785" dirty="0">
                <a:solidFill>
                  <a:srgbClr val="0000FF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0000FF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1950" b="0" i="1" spc="150" dirty="0">
                <a:solidFill>
                  <a:srgbClr val="0000FF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r>
              <a:rPr sz="2475" spc="630" baseline="2356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spc="145" dirty="0">
                <a:solidFill>
                  <a:srgbClr val="0000FF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0000FF"/>
                </a:solidFill>
                <a:latin typeface="Arial"/>
                <a:cs typeface="Arial"/>
              </a:rPr>
              <a:t>(2)</a:t>
            </a:r>
            <a:endParaRPr sz="195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5441950" algn="l"/>
              </a:tabLst>
            </a:pPr>
            <a:r>
              <a:rPr sz="1950" b="0" i="1" spc="345" dirty="0">
                <a:solidFill>
                  <a:srgbClr val="FF0000"/>
                </a:solidFill>
                <a:latin typeface="Bookman Old Style"/>
                <a:cs typeface="Bookman Old Style"/>
              </a:rPr>
              <a:t>f</a:t>
            </a:r>
            <a:r>
              <a:rPr sz="1950" b="0" i="1" spc="-370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1950" spc="25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950" b="0" i="1" spc="2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1950" spc="25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950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195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5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32" baseline="-13468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475" spc="89" baseline="-1346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65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47" baseline="-13468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950" b="0" i="1" spc="165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1950" b="0" i="1" spc="-114" dirty="0">
                <a:solidFill>
                  <a:srgbClr val="FF0000"/>
                </a:solidFill>
                <a:latin typeface="Bookman Old Style"/>
                <a:cs typeface="Bookman Old Style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475" spc="89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475" spc="89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785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1950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λ</a:t>
            </a:r>
            <a:r>
              <a:rPr sz="2475" spc="225" baseline="-13468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1950" b="0" i="1" spc="150" dirty="0">
                <a:solidFill>
                  <a:srgbClr val="FF0000"/>
                </a:solidFill>
                <a:latin typeface="Bookman Old Style"/>
                <a:cs typeface="Bookman Old Style"/>
              </a:rPr>
              <a:t>x</a:t>
            </a:r>
            <a:r>
              <a:rPr sz="2475" spc="225" baseline="23569" dirty="0">
                <a:solidFill>
                  <a:srgbClr val="FF0000"/>
                </a:solidFill>
                <a:latin typeface="Arial"/>
                <a:cs typeface="Arial"/>
              </a:rPr>
              <a:t>4</a:t>
            </a:r>
            <a:r>
              <a:rPr sz="2475" spc="637" baseline="2356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spc="145" dirty="0">
                <a:solidFill>
                  <a:srgbClr val="FF0000"/>
                </a:solidFill>
                <a:latin typeface="Arial"/>
                <a:cs typeface="Arial"/>
              </a:rPr>
              <a:t>...	</a:t>
            </a:r>
            <a:r>
              <a:rPr sz="1950" spc="260" dirty="0">
                <a:solidFill>
                  <a:srgbClr val="FF0000"/>
                </a:solidFill>
                <a:latin typeface="Arial"/>
                <a:cs typeface="Arial"/>
              </a:rPr>
              <a:t>(3)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823594" algn="l"/>
              </a:tabLst>
            </a:pPr>
            <a:r>
              <a:rPr sz="1950" spc="190" dirty="0">
                <a:latin typeface="Arial"/>
                <a:cs typeface="Arial"/>
              </a:rPr>
              <a:t>Hint:	</a:t>
            </a:r>
            <a:r>
              <a:rPr sz="1950" spc="165" dirty="0">
                <a:latin typeface="Arial"/>
                <a:cs typeface="Arial"/>
              </a:rPr>
              <a:t>Avoid </a:t>
            </a:r>
            <a:r>
              <a:rPr sz="1950" spc="114" dirty="0">
                <a:latin typeface="Arial"/>
                <a:cs typeface="Arial"/>
              </a:rPr>
              <a:t>high-degree</a:t>
            </a:r>
            <a:r>
              <a:rPr sz="1950" spc="395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polynomials.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55313" y="1353504"/>
          <a:ext cx="5143499" cy="41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60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400" y="2095379"/>
            <a:ext cx="848487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90"/>
              </a:spcBef>
              <a:tabLst>
                <a:tab pos="1445895" algn="l"/>
              </a:tabLst>
            </a:pPr>
            <a:r>
              <a:rPr sz="1950" b="1" spc="190" dirty="0">
                <a:solidFill>
                  <a:srgbClr val="EC008C"/>
                </a:solidFill>
                <a:latin typeface="Arial"/>
                <a:cs typeface="Arial"/>
              </a:rPr>
              <a:t>Example:	</a:t>
            </a:r>
            <a:r>
              <a:rPr sz="1950" spc="160" dirty="0">
                <a:latin typeface="Arial"/>
                <a:cs typeface="Arial"/>
              </a:rPr>
              <a:t>Split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5" dirty="0">
                <a:latin typeface="Arial"/>
                <a:cs typeface="Arial"/>
              </a:rPr>
              <a:t>data </a:t>
            </a:r>
            <a:r>
              <a:rPr sz="1950" spc="155" dirty="0">
                <a:latin typeface="Arial"/>
                <a:cs typeface="Arial"/>
              </a:rPr>
              <a:t>randomly </a:t>
            </a:r>
            <a:r>
              <a:rPr sz="1950" spc="190" dirty="0">
                <a:latin typeface="Arial"/>
                <a:cs typeface="Arial"/>
              </a:rPr>
              <a:t>into </a:t>
            </a:r>
            <a:r>
              <a:rPr sz="1950" spc="210" dirty="0">
                <a:latin typeface="Arial"/>
                <a:cs typeface="Arial"/>
              </a:rPr>
              <a:t>60%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60" dirty="0">
                <a:latin typeface="Arial"/>
                <a:cs typeface="Arial"/>
              </a:rPr>
              <a:t>training, </a:t>
            </a:r>
            <a:r>
              <a:rPr sz="1950" spc="210" dirty="0">
                <a:latin typeface="Arial"/>
                <a:cs typeface="Arial"/>
              </a:rPr>
              <a:t>20%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45" dirty="0">
                <a:latin typeface="Arial"/>
                <a:cs typeface="Arial"/>
              </a:rPr>
              <a:t>validation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210" dirty="0">
                <a:latin typeface="Arial"/>
                <a:cs typeface="Arial"/>
              </a:rPr>
              <a:t>20% </a:t>
            </a:r>
            <a:r>
              <a:rPr sz="1950" spc="155" dirty="0">
                <a:latin typeface="Arial"/>
                <a:cs typeface="Arial"/>
              </a:rPr>
              <a:t>for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testing.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574165" algn="l"/>
                <a:tab pos="3258185" algn="l"/>
                <a:tab pos="570230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705" dirty="0"/>
              <a:t>The	</a:t>
            </a:r>
            <a:r>
              <a:rPr spc="620" dirty="0"/>
              <a:t>Data	</a:t>
            </a:r>
            <a:r>
              <a:rPr spc="260" dirty="0"/>
              <a:t>Science	</a:t>
            </a:r>
            <a:r>
              <a:rPr spc="170" dirty="0"/>
              <a:t>process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1746" y="1337602"/>
            <a:ext cx="9130030" cy="5005070"/>
            <a:chOff x="411746" y="1337602"/>
            <a:chExt cx="9130030" cy="5005070"/>
          </a:xfrm>
        </p:grpSpPr>
        <p:sp>
          <p:nvSpPr>
            <p:cNvPr id="4" name="object 4"/>
            <p:cNvSpPr/>
            <p:nvPr/>
          </p:nvSpPr>
          <p:spPr>
            <a:xfrm>
              <a:off x="3327666" y="4244632"/>
              <a:ext cx="2684779" cy="20980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34746" y="4244632"/>
              <a:ext cx="2907029" cy="20980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0325" y="1337602"/>
              <a:ext cx="2480309" cy="2089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746" y="1346492"/>
              <a:ext cx="2578100" cy="20980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39429" y="2807347"/>
              <a:ext cx="779145" cy="560070"/>
            </a:xfrm>
            <a:custGeom>
              <a:avLst/>
              <a:gdLst/>
              <a:ahLst/>
              <a:cxnLst/>
              <a:rect l="l" t="t" r="r" b="b"/>
              <a:pathLst>
                <a:path w="779144" h="560070">
                  <a:moveTo>
                    <a:pt x="778941" y="0"/>
                  </a:moveTo>
                  <a:lnTo>
                    <a:pt x="124764" y="0"/>
                  </a:lnTo>
                  <a:lnTo>
                    <a:pt x="124764" y="36995"/>
                  </a:lnTo>
                  <a:lnTo>
                    <a:pt x="59182" y="36995"/>
                  </a:lnTo>
                  <a:lnTo>
                    <a:pt x="59182" y="72542"/>
                  </a:lnTo>
                  <a:lnTo>
                    <a:pt x="0" y="72542"/>
                  </a:lnTo>
                  <a:lnTo>
                    <a:pt x="0" y="466661"/>
                  </a:lnTo>
                  <a:lnTo>
                    <a:pt x="159512" y="559562"/>
                  </a:lnTo>
                  <a:lnTo>
                    <a:pt x="656742" y="559562"/>
                  </a:lnTo>
                  <a:lnTo>
                    <a:pt x="656742" y="523659"/>
                  </a:lnTo>
                  <a:lnTo>
                    <a:pt x="717829" y="523659"/>
                  </a:lnTo>
                  <a:lnTo>
                    <a:pt x="717829" y="487756"/>
                  </a:lnTo>
                  <a:lnTo>
                    <a:pt x="778941" y="487756"/>
                  </a:lnTo>
                  <a:lnTo>
                    <a:pt x="778941" y="0"/>
                  </a:lnTo>
                  <a:close/>
                </a:path>
              </a:pathLst>
            </a:custGeom>
            <a:solidFill>
              <a:srgbClr val="9AF2ED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39437" y="2807343"/>
              <a:ext cx="779145" cy="560070"/>
            </a:xfrm>
            <a:custGeom>
              <a:avLst/>
              <a:gdLst/>
              <a:ahLst/>
              <a:cxnLst/>
              <a:rect l="l" t="t" r="r" b="b"/>
              <a:pathLst>
                <a:path w="779144" h="560070">
                  <a:moveTo>
                    <a:pt x="0" y="466660"/>
                  </a:moveTo>
                  <a:lnTo>
                    <a:pt x="0" y="72535"/>
                  </a:lnTo>
                  <a:lnTo>
                    <a:pt x="59177" y="72535"/>
                  </a:lnTo>
                  <a:lnTo>
                    <a:pt x="59177" y="36993"/>
                  </a:lnTo>
                  <a:lnTo>
                    <a:pt x="124758" y="36993"/>
                  </a:lnTo>
                  <a:lnTo>
                    <a:pt x="124758" y="0"/>
                  </a:lnTo>
                  <a:lnTo>
                    <a:pt x="778946" y="0"/>
                  </a:lnTo>
                  <a:lnTo>
                    <a:pt x="778946" y="487747"/>
                  </a:lnTo>
                  <a:lnTo>
                    <a:pt x="717826" y="487747"/>
                  </a:lnTo>
                  <a:lnTo>
                    <a:pt x="717826" y="523652"/>
                  </a:lnTo>
                  <a:lnTo>
                    <a:pt x="656742" y="523652"/>
                  </a:lnTo>
                  <a:lnTo>
                    <a:pt x="656742" y="559557"/>
                  </a:lnTo>
                  <a:lnTo>
                    <a:pt x="159508" y="559557"/>
                  </a:lnTo>
                  <a:lnTo>
                    <a:pt x="0" y="466660"/>
                  </a:lnTo>
                  <a:close/>
                </a:path>
                <a:path w="779144" h="560070">
                  <a:moveTo>
                    <a:pt x="125405" y="36993"/>
                  </a:moveTo>
                  <a:lnTo>
                    <a:pt x="717826" y="36993"/>
                  </a:lnTo>
                  <a:lnTo>
                    <a:pt x="717826" y="523652"/>
                  </a:lnTo>
                  <a:lnTo>
                    <a:pt x="656742" y="523652"/>
                  </a:lnTo>
                  <a:lnTo>
                    <a:pt x="656742" y="72535"/>
                  </a:lnTo>
                  <a:lnTo>
                    <a:pt x="59177" y="72535"/>
                  </a:lnTo>
                  <a:lnTo>
                    <a:pt x="59177" y="36993"/>
                  </a:lnTo>
                  <a:lnTo>
                    <a:pt x="125405" y="36993"/>
                  </a:lnTo>
                  <a:close/>
                </a:path>
                <a:path w="779144" h="560070">
                  <a:moveTo>
                    <a:pt x="0" y="466660"/>
                  </a:moveTo>
                  <a:lnTo>
                    <a:pt x="159508" y="466297"/>
                  </a:lnTo>
                  <a:lnTo>
                    <a:pt x="159508" y="559557"/>
                  </a:lnTo>
                  <a:lnTo>
                    <a:pt x="0" y="466660"/>
                  </a:lnTo>
                  <a:close/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6485" y="2706573"/>
              <a:ext cx="452587" cy="5313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 rot="18540000">
            <a:off x="1625551" y="2924272"/>
            <a:ext cx="31517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b="1" spc="-5" dirty="0">
                <a:solidFill>
                  <a:srgbClr val="000090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000090"/>
                </a:solidFill>
                <a:latin typeface="Arial"/>
                <a:cs typeface="Arial"/>
              </a:rPr>
              <a:t>im</a:t>
            </a:r>
            <a:r>
              <a:rPr sz="950" b="1" spc="15" dirty="0">
                <a:solidFill>
                  <a:srgbClr val="000090"/>
                </a:solidFill>
                <a:latin typeface="Arial"/>
                <a:cs typeface="Arial"/>
              </a:rPr>
              <a:t>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4129" y="1451714"/>
            <a:ext cx="1691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1400" b="1" spc="-10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4532" y="2175057"/>
            <a:ext cx="33909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35"/>
              </a:lnSpc>
            </a:pP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Stat</a:t>
            </a:r>
            <a:r>
              <a:rPr sz="950" b="1" dirty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950" b="1" spc="15" dirty="0">
                <a:solidFill>
                  <a:srgbClr val="000090"/>
                </a:solidFill>
                <a:latin typeface="Arial"/>
                <a:cs typeface="Arial"/>
              </a:rPr>
              <a:t>c</a:t>
            </a:r>
            <a:endParaRPr sz="950">
              <a:latin typeface="Arial"/>
              <a:cs typeface="Arial"/>
            </a:endParaRPr>
          </a:p>
          <a:p>
            <a:pPr marL="17145">
              <a:lnSpc>
                <a:spcPts val="1130"/>
              </a:lnSpc>
            </a:pPr>
            <a:r>
              <a:rPr sz="950" b="1" spc="10" dirty="0">
                <a:solidFill>
                  <a:srgbClr val="000090"/>
                </a:solidFill>
                <a:latin typeface="Arial"/>
                <a:cs typeface="Arial"/>
              </a:rPr>
              <a:t>Data.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675" y="2844469"/>
            <a:ext cx="728345" cy="4044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470"/>
              </a:lnSpc>
              <a:spcBef>
                <a:spcPts val="185"/>
              </a:spcBef>
            </a:pPr>
            <a:r>
              <a:rPr sz="1250" b="1" dirty="0">
                <a:solidFill>
                  <a:srgbClr val="000090"/>
                </a:solidFill>
                <a:latin typeface="Arial"/>
                <a:cs typeface="Arial"/>
              </a:rPr>
              <a:t>Domain  </a:t>
            </a:r>
            <a:r>
              <a:rPr sz="1250" b="1" spc="5" dirty="0">
                <a:solidFill>
                  <a:srgbClr val="000090"/>
                </a:solidFill>
                <a:latin typeface="Arial"/>
                <a:cs typeface="Arial"/>
              </a:rPr>
              <a:t>ex</a:t>
            </a:r>
            <a:r>
              <a:rPr sz="1250" b="1" dirty="0">
                <a:solidFill>
                  <a:srgbClr val="000090"/>
                </a:solidFill>
                <a:latin typeface="Arial"/>
                <a:cs typeface="Arial"/>
              </a:rPr>
              <a:t>pert</a:t>
            </a:r>
            <a:r>
              <a:rPr sz="1250" b="1" spc="-5" dirty="0">
                <a:solidFill>
                  <a:srgbClr val="000090"/>
                </a:solidFill>
                <a:latin typeface="Arial"/>
                <a:cs typeface="Arial"/>
              </a:rPr>
              <a:t>i</a:t>
            </a:r>
            <a:r>
              <a:rPr sz="1250" b="1" spc="5" dirty="0">
                <a:solidFill>
                  <a:srgbClr val="000090"/>
                </a:solidFill>
                <a:latin typeface="Arial"/>
                <a:cs typeface="Arial"/>
              </a:rPr>
              <a:t>se</a:t>
            </a:r>
            <a:endParaRPr sz="12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8726" y="1427635"/>
            <a:ext cx="265430" cy="265430"/>
            <a:chOff x="508726" y="1427635"/>
            <a:chExt cx="265430" cy="265430"/>
          </a:xfrm>
        </p:grpSpPr>
        <p:sp>
          <p:nvSpPr>
            <p:cNvPr id="16" name="object 16"/>
            <p:cNvSpPr/>
            <p:nvPr/>
          </p:nvSpPr>
          <p:spPr>
            <a:xfrm>
              <a:off x="513171" y="143208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10060" y="177845"/>
                  </a:lnTo>
                  <a:lnTo>
                    <a:pt x="37495" y="218536"/>
                  </a:lnTo>
                  <a:lnTo>
                    <a:pt x="78186" y="245971"/>
                  </a:lnTo>
                  <a:lnTo>
                    <a:pt x="128015" y="256031"/>
                  </a:lnTo>
                  <a:lnTo>
                    <a:pt x="177845" y="245971"/>
                  </a:lnTo>
                  <a:lnTo>
                    <a:pt x="218536" y="218536"/>
                  </a:lnTo>
                  <a:lnTo>
                    <a:pt x="245971" y="177845"/>
                  </a:lnTo>
                  <a:lnTo>
                    <a:pt x="256031" y="128015"/>
                  </a:lnTo>
                  <a:lnTo>
                    <a:pt x="245971" y="78186"/>
                  </a:lnTo>
                  <a:lnTo>
                    <a:pt x="218536" y="37495"/>
                  </a:lnTo>
                  <a:lnTo>
                    <a:pt x="177845" y="1006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3171" y="1432080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4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6" y="37494"/>
                  </a:lnTo>
                  <a:lnTo>
                    <a:pt x="245971" y="78186"/>
                  </a:lnTo>
                  <a:lnTo>
                    <a:pt x="256032" y="128016"/>
                  </a:lnTo>
                  <a:lnTo>
                    <a:pt x="245971" y="177845"/>
                  </a:lnTo>
                  <a:lnTo>
                    <a:pt x="218536" y="218536"/>
                  </a:lnTo>
                  <a:lnTo>
                    <a:pt x="177845" y="245971"/>
                  </a:lnTo>
                  <a:lnTo>
                    <a:pt x="128015" y="256031"/>
                  </a:lnTo>
                  <a:lnTo>
                    <a:pt x="78186" y="245971"/>
                  </a:lnTo>
                  <a:lnTo>
                    <a:pt x="37495" y="218536"/>
                  </a:lnTo>
                  <a:lnTo>
                    <a:pt x="10060" y="177845"/>
                  </a:lnTo>
                  <a:lnTo>
                    <a:pt x="0" y="128016"/>
                  </a:lnTo>
                  <a:close/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1973" y="1435382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92846" y="1463873"/>
            <a:ext cx="265430" cy="265430"/>
            <a:chOff x="6992846" y="1463873"/>
            <a:chExt cx="265430" cy="265430"/>
          </a:xfrm>
        </p:grpSpPr>
        <p:sp>
          <p:nvSpPr>
            <p:cNvPr id="20" name="object 20"/>
            <p:cNvSpPr/>
            <p:nvPr/>
          </p:nvSpPr>
          <p:spPr>
            <a:xfrm>
              <a:off x="6997291" y="1468319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10060" y="177845"/>
                  </a:lnTo>
                  <a:lnTo>
                    <a:pt x="37495" y="218536"/>
                  </a:lnTo>
                  <a:lnTo>
                    <a:pt x="78186" y="245971"/>
                  </a:lnTo>
                  <a:lnTo>
                    <a:pt x="128015" y="256031"/>
                  </a:lnTo>
                  <a:lnTo>
                    <a:pt x="177845" y="245971"/>
                  </a:lnTo>
                  <a:lnTo>
                    <a:pt x="218536" y="218536"/>
                  </a:lnTo>
                  <a:lnTo>
                    <a:pt x="245971" y="177845"/>
                  </a:lnTo>
                  <a:lnTo>
                    <a:pt x="256031" y="128015"/>
                  </a:lnTo>
                  <a:lnTo>
                    <a:pt x="245971" y="78186"/>
                  </a:lnTo>
                  <a:lnTo>
                    <a:pt x="218536" y="37495"/>
                  </a:lnTo>
                  <a:lnTo>
                    <a:pt x="177845" y="1006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97291" y="1468318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128016"/>
                  </a:moveTo>
                  <a:lnTo>
                    <a:pt x="10060" y="78186"/>
                  </a:lnTo>
                  <a:lnTo>
                    <a:pt x="37494" y="37494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177845" y="10060"/>
                  </a:lnTo>
                  <a:lnTo>
                    <a:pt x="218536" y="37494"/>
                  </a:lnTo>
                  <a:lnTo>
                    <a:pt x="245971" y="78186"/>
                  </a:lnTo>
                  <a:lnTo>
                    <a:pt x="256031" y="128016"/>
                  </a:lnTo>
                  <a:lnTo>
                    <a:pt x="245971" y="177845"/>
                  </a:lnTo>
                  <a:lnTo>
                    <a:pt x="218536" y="218536"/>
                  </a:lnTo>
                  <a:lnTo>
                    <a:pt x="177845" y="245971"/>
                  </a:lnTo>
                  <a:lnTo>
                    <a:pt x="128016" y="256031"/>
                  </a:lnTo>
                  <a:lnTo>
                    <a:pt x="78186" y="245971"/>
                  </a:lnTo>
                  <a:lnTo>
                    <a:pt x="37494" y="218536"/>
                  </a:lnTo>
                  <a:lnTo>
                    <a:pt x="10060" y="177845"/>
                  </a:lnTo>
                  <a:lnTo>
                    <a:pt x="0" y="128016"/>
                  </a:lnTo>
                  <a:close/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86093" y="1471620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87985" y="4380910"/>
            <a:ext cx="3611245" cy="288925"/>
            <a:chOff x="3387985" y="4380910"/>
            <a:chExt cx="3611245" cy="288925"/>
          </a:xfrm>
        </p:grpSpPr>
        <p:sp>
          <p:nvSpPr>
            <p:cNvPr id="24" name="object 24"/>
            <p:cNvSpPr/>
            <p:nvPr/>
          </p:nvSpPr>
          <p:spPr>
            <a:xfrm>
              <a:off x="3392430" y="440906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8186" y="10060"/>
                  </a:lnTo>
                  <a:lnTo>
                    <a:pt x="37495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10060" y="177845"/>
                  </a:lnTo>
                  <a:lnTo>
                    <a:pt x="37495" y="218536"/>
                  </a:lnTo>
                  <a:lnTo>
                    <a:pt x="78186" y="245971"/>
                  </a:lnTo>
                  <a:lnTo>
                    <a:pt x="128015" y="256031"/>
                  </a:lnTo>
                  <a:lnTo>
                    <a:pt x="177845" y="245971"/>
                  </a:lnTo>
                  <a:lnTo>
                    <a:pt x="218536" y="218536"/>
                  </a:lnTo>
                  <a:lnTo>
                    <a:pt x="245971" y="177845"/>
                  </a:lnTo>
                  <a:lnTo>
                    <a:pt x="256031" y="128015"/>
                  </a:lnTo>
                  <a:lnTo>
                    <a:pt x="245971" y="78186"/>
                  </a:lnTo>
                  <a:lnTo>
                    <a:pt x="218536" y="37495"/>
                  </a:lnTo>
                  <a:lnTo>
                    <a:pt x="177845" y="1006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2430" y="4409062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128015"/>
                  </a:moveTo>
                  <a:lnTo>
                    <a:pt x="10060" y="78186"/>
                  </a:lnTo>
                  <a:lnTo>
                    <a:pt x="37495" y="37495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6" y="37495"/>
                  </a:lnTo>
                  <a:lnTo>
                    <a:pt x="245971" y="78186"/>
                  </a:lnTo>
                  <a:lnTo>
                    <a:pt x="256031" y="128015"/>
                  </a:lnTo>
                  <a:lnTo>
                    <a:pt x="245971" y="177845"/>
                  </a:lnTo>
                  <a:lnTo>
                    <a:pt x="218536" y="218536"/>
                  </a:lnTo>
                  <a:lnTo>
                    <a:pt x="177845" y="245971"/>
                  </a:lnTo>
                  <a:lnTo>
                    <a:pt x="128015" y="256032"/>
                  </a:lnTo>
                  <a:lnTo>
                    <a:pt x="78186" y="245971"/>
                  </a:lnTo>
                  <a:lnTo>
                    <a:pt x="37495" y="218536"/>
                  </a:lnTo>
                  <a:lnTo>
                    <a:pt x="10060" y="177845"/>
                  </a:lnTo>
                  <a:lnTo>
                    <a:pt x="0" y="128015"/>
                  </a:lnTo>
                  <a:close/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8403" y="438535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128015" y="0"/>
                  </a:moveTo>
                  <a:lnTo>
                    <a:pt x="78186" y="10060"/>
                  </a:lnTo>
                  <a:lnTo>
                    <a:pt x="37494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10060" y="177845"/>
                  </a:lnTo>
                  <a:lnTo>
                    <a:pt x="37494" y="218536"/>
                  </a:lnTo>
                  <a:lnTo>
                    <a:pt x="78186" y="245971"/>
                  </a:lnTo>
                  <a:lnTo>
                    <a:pt x="128015" y="256031"/>
                  </a:lnTo>
                  <a:lnTo>
                    <a:pt x="177845" y="245971"/>
                  </a:lnTo>
                  <a:lnTo>
                    <a:pt x="218536" y="218536"/>
                  </a:lnTo>
                  <a:lnTo>
                    <a:pt x="245971" y="177845"/>
                  </a:lnTo>
                  <a:lnTo>
                    <a:pt x="256031" y="128015"/>
                  </a:lnTo>
                  <a:lnTo>
                    <a:pt x="245971" y="78186"/>
                  </a:lnTo>
                  <a:lnTo>
                    <a:pt x="218536" y="37495"/>
                  </a:lnTo>
                  <a:lnTo>
                    <a:pt x="177845" y="1006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38403" y="438535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40" h="256539">
                  <a:moveTo>
                    <a:pt x="0" y="128015"/>
                  </a:moveTo>
                  <a:lnTo>
                    <a:pt x="10060" y="78186"/>
                  </a:lnTo>
                  <a:lnTo>
                    <a:pt x="37494" y="37495"/>
                  </a:lnTo>
                  <a:lnTo>
                    <a:pt x="78186" y="10060"/>
                  </a:lnTo>
                  <a:lnTo>
                    <a:pt x="128016" y="0"/>
                  </a:lnTo>
                  <a:lnTo>
                    <a:pt x="177845" y="10060"/>
                  </a:lnTo>
                  <a:lnTo>
                    <a:pt x="218536" y="37495"/>
                  </a:lnTo>
                  <a:lnTo>
                    <a:pt x="245971" y="78186"/>
                  </a:lnTo>
                  <a:lnTo>
                    <a:pt x="256031" y="128015"/>
                  </a:lnTo>
                  <a:lnTo>
                    <a:pt x="245971" y="177845"/>
                  </a:lnTo>
                  <a:lnTo>
                    <a:pt x="218536" y="218537"/>
                  </a:lnTo>
                  <a:lnTo>
                    <a:pt x="177845" y="245971"/>
                  </a:lnTo>
                  <a:lnTo>
                    <a:pt x="128016" y="256032"/>
                  </a:lnTo>
                  <a:lnTo>
                    <a:pt x="78186" y="245971"/>
                  </a:lnTo>
                  <a:lnTo>
                    <a:pt x="37494" y="218537"/>
                  </a:lnTo>
                  <a:lnTo>
                    <a:pt x="10060" y="177845"/>
                  </a:lnTo>
                  <a:lnTo>
                    <a:pt x="0" y="128015"/>
                  </a:lnTo>
                  <a:close/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481232" y="4412364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3056" y="1895478"/>
            <a:ext cx="832485" cy="619125"/>
            <a:chOff x="613056" y="1895478"/>
            <a:chExt cx="832485" cy="619125"/>
          </a:xfrm>
        </p:grpSpPr>
        <p:sp>
          <p:nvSpPr>
            <p:cNvPr id="30" name="object 30"/>
            <p:cNvSpPr/>
            <p:nvPr/>
          </p:nvSpPr>
          <p:spPr>
            <a:xfrm>
              <a:off x="621946" y="1904368"/>
              <a:ext cx="814705" cy="601345"/>
            </a:xfrm>
            <a:custGeom>
              <a:avLst/>
              <a:gdLst/>
              <a:ahLst/>
              <a:cxnLst/>
              <a:rect l="l" t="t" r="r" b="b"/>
              <a:pathLst>
                <a:path w="814705" h="601344">
                  <a:moveTo>
                    <a:pt x="407248" y="0"/>
                  </a:moveTo>
                  <a:lnTo>
                    <a:pt x="334044" y="1614"/>
                  </a:lnTo>
                  <a:lnTo>
                    <a:pt x="265146" y="6268"/>
                  </a:lnTo>
                  <a:lnTo>
                    <a:pt x="201702" y="13678"/>
                  </a:lnTo>
                  <a:lnTo>
                    <a:pt x="144863" y="23563"/>
                  </a:lnTo>
                  <a:lnTo>
                    <a:pt x="95779" y="35638"/>
                  </a:lnTo>
                  <a:lnTo>
                    <a:pt x="55601" y="49622"/>
                  </a:lnTo>
                  <a:lnTo>
                    <a:pt x="6561" y="82180"/>
                  </a:lnTo>
                  <a:lnTo>
                    <a:pt x="0" y="100189"/>
                  </a:lnTo>
                  <a:lnTo>
                    <a:pt x="0" y="500947"/>
                  </a:lnTo>
                  <a:lnTo>
                    <a:pt x="25478" y="535907"/>
                  </a:lnTo>
                  <a:lnTo>
                    <a:pt x="95779" y="565498"/>
                  </a:lnTo>
                  <a:lnTo>
                    <a:pt x="144863" y="577574"/>
                  </a:lnTo>
                  <a:lnTo>
                    <a:pt x="201702" y="587458"/>
                  </a:lnTo>
                  <a:lnTo>
                    <a:pt x="265146" y="594869"/>
                  </a:lnTo>
                  <a:lnTo>
                    <a:pt x="334044" y="599523"/>
                  </a:lnTo>
                  <a:lnTo>
                    <a:pt x="407248" y="601137"/>
                  </a:lnTo>
                  <a:lnTo>
                    <a:pt x="480451" y="599523"/>
                  </a:lnTo>
                  <a:lnTo>
                    <a:pt x="549350" y="594869"/>
                  </a:lnTo>
                  <a:lnTo>
                    <a:pt x="612794" y="587458"/>
                  </a:lnTo>
                  <a:lnTo>
                    <a:pt x="669633" y="577574"/>
                  </a:lnTo>
                  <a:lnTo>
                    <a:pt x="718716" y="565498"/>
                  </a:lnTo>
                  <a:lnTo>
                    <a:pt x="758895" y="551515"/>
                  </a:lnTo>
                  <a:lnTo>
                    <a:pt x="807935" y="518957"/>
                  </a:lnTo>
                  <a:lnTo>
                    <a:pt x="814496" y="500947"/>
                  </a:lnTo>
                  <a:lnTo>
                    <a:pt x="814496" y="100189"/>
                  </a:lnTo>
                  <a:lnTo>
                    <a:pt x="789018" y="65230"/>
                  </a:lnTo>
                  <a:lnTo>
                    <a:pt x="718716" y="35638"/>
                  </a:lnTo>
                  <a:lnTo>
                    <a:pt x="669633" y="23563"/>
                  </a:lnTo>
                  <a:lnTo>
                    <a:pt x="612794" y="13678"/>
                  </a:lnTo>
                  <a:lnTo>
                    <a:pt x="549350" y="6268"/>
                  </a:lnTo>
                  <a:lnTo>
                    <a:pt x="480451" y="1614"/>
                  </a:lnTo>
                  <a:lnTo>
                    <a:pt x="4072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1946" y="1904368"/>
              <a:ext cx="814705" cy="601345"/>
            </a:xfrm>
            <a:custGeom>
              <a:avLst/>
              <a:gdLst/>
              <a:ahLst/>
              <a:cxnLst/>
              <a:rect l="l" t="t" r="r" b="b"/>
              <a:pathLst>
                <a:path w="814705" h="601344">
                  <a:moveTo>
                    <a:pt x="814496" y="100189"/>
                  </a:moveTo>
                  <a:lnTo>
                    <a:pt x="789017" y="135148"/>
                  </a:lnTo>
                  <a:lnTo>
                    <a:pt x="718716" y="164740"/>
                  </a:lnTo>
                  <a:lnTo>
                    <a:pt x="669632" y="176815"/>
                  </a:lnTo>
                  <a:lnTo>
                    <a:pt x="612794" y="186700"/>
                  </a:lnTo>
                  <a:lnTo>
                    <a:pt x="549350" y="194110"/>
                  </a:lnTo>
                  <a:lnTo>
                    <a:pt x="480451" y="198764"/>
                  </a:lnTo>
                  <a:lnTo>
                    <a:pt x="407248" y="200379"/>
                  </a:lnTo>
                  <a:lnTo>
                    <a:pt x="334044" y="198764"/>
                  </a:lnTo>
                  <a:lnTo>
                    <a:pt x="265146" y="194110"/>
                  </a:lnTo>
                  <a:lnTo>
                    <a:pt x="201702" y="186700"/>
                  </a:lnTo>
                  <a:lnTo>
                    <a:pt x="144863" y="176815"/>
                  </a:lnTo>
                  <a:lnTo>
                    <a:pt x="95779" y="164740"/>
                  </a:lnTo>
                  <a:lnTo>
                    <a:pt x="55601" y="150757"/>
                  </a:lnTo>
                  <a:lnTo>
                    <a:pt x="6561" y="118198"/>
                  </a:lnTo>
                  <a:lnTo>
                    <a:pt x="0" y="100189"/>
                  </a:lnTo>
                </a:path>
                <a:path w="814705" h="601344">
                  <a:moveTo>
                    <a:pt x="0" y="100189"/>
                  </a:moveTo>
                  <a:lnTo>
                    <a:pt x="25478" y="65230"/>
                  </a:lnTo>
                  <a:lnTo>
                    <a:pt x="95779" y="35638"/>
                  </a:lnTo>
                  <a:lnTo>
                    <a:pt x="144863" y="23563"/>
                  </a:lnTo>
                  <a:lnTo>
                    <a:pt x="201702" y="13678"/>
                  </a:lnTo>
                  <a:lnTo>
                    <a:pt x="265146" y="6268"/>
                  </a:lnTo>
                  <a:lnTo>
                    <a:pt x="334044" y="1614"/>
                  </a:lnTo>
                  <a:lnTo>
                    <a:pt x="407248" y="0"/>
                  </a:lnTo>
                  <a:lnTo>
                    <a:pt x="480451" y="1614"/>
                  </a:lnTo>
                  <a:lnTo>
                    <a:pt x="549350" y="6268"/>
                  </a:lnTo>
                  <a:lnTo>
                    <a:pt x="612794" y="13678"/>
                  </a:lnTo>
                  <a:lnTo>
                    <a:pt x="669632" y="23563"/>
                  </a:lnTo>
                  <a:lnTo>
                    <a:pt x="718716" y="35638"/>
                  </a:lnTo>
                  <a:lnTo>
                    <a:pt x="758894" y="49621"/>
                  </a:lnTo>
                  <a:lnTo>
                    <a:pt x="807934" y="82180"/>
                  </a:lnTo>
                  <a:lnTo>
                    <a:pt x="814496" y="100189"/>
                  </a:lnTo>
                  <a:lnTo>
                    <a:pt x="814496" y="500947"/>
                  </a:lnTo>
                  <a:lnTo>
                    <a:pt x="789017" y="535906"/>
                  </a:lnTo>
                  <a:lnTo>
                    <a:pt x="718716" y="565498"/>
                  </a:lnTo>
                  <a:lnTo>
                    <a:pt x="669632" y="577573"/>
                  </a:lnTo>
                  <a:lnTo>
                    <a:pt x="612794" y="587458"/>
                  </a:lnTo>
                  <a:lnTo>
                    <a:pt x="549350" y="594868"/>
                  </a:lnTo>
                  <a:lnTo>
                    <a:pt x="480451" y="599522"/>
                  </a:lnTo>
                  <a:lnTo>
                    <a:pt x="407248" y="601136"/>
                  </a:lnTo>
                  <a:lnTo>
                    <a:pt x="334044" y="599522"/>
                  </a:lnTo>
                  <a:lnTo>
                    <a:pt x="265146" y="594868"/>
                  </a:lnTo>
                  <a:lnTo>
                    <a:pt x="201702" y="587458"/>
                  </a:lnTo>
                  <a:lnTo>
                    <a:pt x="144863" y="577573"/>
                  </a:lnTo>
                  <a:lnTo>
                    <a:pt x="95779" y="565498"/>
                  </a:lnTo>
                  <a:lnTo>
                    <a:pt x="55601" y="551514"/>
                  </a:lnTo>
                  <a:lnTo>
                    <a:pt x="6561" y="518956"/>
                  </a:lnTo>
                  <a:lnTo>
                    <a:pt x="0" y="500947"/>
                  </a:lnTo>
                  <a:lnTo>
                    <a:pt x="0" y="100189"/>
                  </a:lnTo>
                  <a:close/>
                </a:path>
              </a:pathLst>
            </a:custGeom>
            <a:ln w="177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9121" y="2115783"/>
            <a:ext cx="237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04631" y="1463916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0090"/>
                </a:solidFill>
                <a:latin typeface="Arial"/>
                <a:cs typeface="Arial"/>
              </a:rPr>
              <a:t>EDA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7205" y="4404659"/>
            <a:ext cx="2105660" cy="238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85115" algn="l"/>
              </a:tabLst>
            </a:pPr>
            <a:r>
              <a:rPr sz="2175" spc="15" baseline="1915" dirty="0">
                <a:solidFill>
                  <a:srgbClr val="FFFFFF"/>
                </a:solidFill>
                <a:latin typeface="Calibri"/>
                <a:cs typeface="Calibri"/>
              </a:rPr>
              <a:t>4	</a:t>
            </a:r>
            <a:r>
              <a:rPr sz="1400" b="1" dirty="0">
                <a:solidFill>
                  <a:srgbClr val="000090"/>
                </a:solidFill>
                <a:latin typeface="Arial"/>
                <a:cs typeface="Arial"/>
              </a:rPr>
              <a:t>MACHINE</a:t>
            </a: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20737" y="4404659"/>
            <a:ext cx="110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90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99436" y="1949597"/>
            <a:ext cx="1338580" cy="926465"/>
          </a:xfrm>
          <a:custGeom>
            <a:avLst/>
            <a:gdLst/>
            <a:ahLst/>
            <a:cxnLst/>
            <a:rect l="l" t="t" r="r" b="b"/>
            <a:pathLst>
              <a:path w="1338579" h="926464">
                <a:moveTo>
                  <a:pt x="0" y="0"/>
                </a:moveTo>
                <a:lnTo>
                  <a:pt x="1338581" y="0"/>
                </a:lnTo>
                <a:lnTo>
                  <a:pt x="1338581" y="926407"/>
                </a:lnTo>
                <a:lnTo>
                  <a:pt x="0" y="926407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08325" y="1968901"/>
            <a:ext cx="1320800" cy="8718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0515" marR="298450" algn="ctr">
              <a:lnSpc>
                <a:spcPct val="100800"/>
              </a:lnSpc>
              <a:spcBef>
                <a:spcPts val="110"/>
              </a:spcBef>
            </a:pPr>
            <a:r>
              <a:rPr sz="1100" spc="5" dirty="0">
                <a:latin typeface="Arial"/>
                <a:cs typeface="Arial"/>
              </a:rPr>
              <a:t>Descriptive  statistics,  Clustering  </a:t>
            </a:r>
            <a:r>
              <a:rPr sz="1100" spc="10" dirty="0">
                <a:latin typeface="Arial"/>
                <a:cs typeface="Arial"/>
              </a:rPr>
              <a:t>Research  ques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5" dirty="0">
                <a:latin typeface="Arial"/>
                <a:cs typeface="Arial"/>
              </a:rPr>
              <a:t>ions?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99507" y="5006811"/>
            <a:ext cx="66167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8335" algn="l"/>
              </a:tabLst>
            </a:pPr>
            <a:r>
              <a:rPr sz="1100" u="sng" spc="5" dirty="0">
                <a:uFill>
                  <a:solidFill>
                    <a:srgbClr val="021CA1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0256" y="4818598"/>
            <a:ext cx="1274445" cy="92646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65405" marR="53975" algn="ctr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Classification,  scoring,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predictive  </a:t>
            </a:r>
            <a:r>
              <a:rPr sz="1100" spc="10" dirty="0">
                <a:latin typeface="Arial"/>
                <a:cs typeface="Arial"/>
              </a:rPr>
              <a:t>models,  </a:t>
            </a:r>
            <a:r>
              <a:rPr sz="1100" spc="5" dirty="0">
                <a:latin typeface="Arial"/>
                <a:cs typeface="Arial"/>
              </a:rPr>
              <a:t>clustering,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density  estimation,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454024" y="5553465"/>
            <a:ext cx="1190625" cy="409575"/>
          </a:xfrm>
          <a:custGeom>
            <a:avLst/>
            <a:gdLst/>
            <a:ahLst/>
            <a:cxnLst/>
            <a:rect l="l" t="t" r="r" b="b"/>
            <a:pathLst>
              <a:path w="1190625" h="409575">
                <a:moveTo>
                  <a:pt x="0" y="0"/>
                </a:moveTo>
                <a:lnTo>
                  <a:pt x="1190256" y="0"/>
                </a:lnTo>
                <a:lnTo>
                  <a:pt x="1190256" y="409343"/>
                </a:lnTo>
                <a:lnTo>
                  <a:pt x="0" y="409343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438638" y="5553465"/>
            <a:ext cx="1217930" cy="40957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15595" marR="229870" indent="-71120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Data-driven  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423253" y="4779314"/>
            <a:ext cx="1245235" cy="409575"/>
          </a:xfrm>
          <a:custGeom>
            <a:avLst/>
            <a:gdLst/>
            <a:ahLst/>
            <a:cxnLst/>
            <a:rect l="l" t="t" r="r" b="b"/>
            <a:pathLst>
              <a:path w="1245235" h="409575">
                <a:moveTo>
                  <a:pt x="0" y="0"/>
                </a:moveTo>
                <a:lnTo>
                  <a:pt x="1244735" y="0"/>
                </a:lnTo>
                <a:lnTo>
                  <a:pt x="1244735" y="409343"/>
                </a:lnTo>
                <a:lnTo>
                  <a:pt x="0" y="409343"/>
                </a:lnTo>
                <a:lnTo>
                  <a:pt x="0" y="0"/>
                </a:lnTo>
                <a:close/>
              </a:path>
            </a:pathLst>
          </a:custGeom>
          <a:ln w="17780">
            <a:solidFill>
              <a:srgbClr val="EBE6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438638" y="4779314"/>
            <a:ext cx="1217930" cy="409575"/>
          </a:xfrm>
          <a:prstGeom prst="rect">
            <a:avLst/>
          </a:prstGeom>
          <a:ln w="17780">
            <a:solidFill>
              <a:srgbClr val="EBE6F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240665" marR="233045" indent="19685">
              <a:lnSpc>
                <a:spcPct val="100800"/>
              </a:lnSpc>
              <a:spcBef>
                <a:spcPts val="260"/>
              </a:spcBef>
            </a:pPr>
            <a:r>
              <a:rPr sz="1100" spc="5" dirty="0">
                <a:latin typeface="Arial"/>
                <a:cs typeface="Arial"/>
              </a:rPr>
              <a:t>Application  </a:t>
            </a:r>
            <a:r>
              <a:rPr sz="1100" spc="10" dirty="0">
                <a:latin typeface="Arial"/>
                <a:cs typeface="Arial"/>
              </a:rPr>
              <a:t>deployment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007042" y="2862232"/>
            <a:ext cx="5055235" cy="2911475"/>
            <a:chOff x="4007042" y="2862232"/>
            <a:chExt cx="5055235" cy="2911475"/>
          </a:xfrm>
        </p:grpSpPr>
        <p:sp>
          <p:nvSpPr>
            <p:cNvPr id="45" name="object 45"/>
            <p:cNvSpPr/>
            <p:nvPr/>
          </p:nvSpPr>
          <p:spPr>
            <a:xfrm>
              <a:off x="4045621" y="5188657"/>
              <a:ext cx="3175" cy="347980"/>
            </a:xfrm>
            <a:custGeom>
              <a:avLst/>
              <a:gdLst/>
              <a:ahLst/>
              <a:cxnLst/>
              <a:rect l="l" t="t" r="r" b="b"/>
              <a:pathLst>
                <a:path w="3175" h="347979">
                  <a:moveTo>
                    <a:pt x="0" y="0"/>
                  </a:moveTo>
                  <a:lnTo>
                    <a:pt x="3172" y="347402"/>
                  </a:lnTo>
                </a:path>
              </a:pathLst>
            </a:custGeom>
            <a:ln w="17780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07042" y="5472284"/>
              <a:ext cx="82532" cy="814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25447" y="4322482"/>
              <a:ext cx="661229" cy="822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96000" y="3401515"/>
              <a:ext cx="2540" cy="821690"/>
            </a:xfrm>
            <a:custGeom>
              <a:avLst/>
              <a:gdLst/>
              <a:ahLst/>
              <a:cxnLst/>
              <a:rect l="l" t="t" r="r" b="b"/>
              <a:pathLst>
                <a:path w="2540" h="821689">
                  <a:moveTo>
                    <a:pt x="0" y="821484"/>
                  </a:moveTo>
                  <a:lnTo>
                    <a:pt x="0" y="410742"/>
                  </a:lnTo>
                  <a:lnTo>
                    <a:pt x="2335" y="410742"/>
                  </a:lnTo>
                  <a:lnTo>
                    <a:pt x="2335" y="0"/>
                  </a:lnTo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1546" y="3383736"/>
              <a:ext cx="91440" cy="857250"/>
            </a:xfrm>
            <a:custGeom>
              <a:avLst/>
              <a:gdLst/>
              <a:ahLst/>
              <a:cxnLst/>
              <a:rect l="l" t="t" r="r" b="b"/>
              <a:pathLst>
                <a:path w="91440" h="857250">
                  <a:moveTo>
                    <a:pt x="88900" y="768146"/>
                  </a:moveTo>
                  <a:lnTo>
                    <a:pt x="0" y="768146"/>
                  </a:lnTo>
                  <a:lnTo>
                    <a:pt x="44450" y="857046"/>
                  </a:lnTo>
                  <a:lnTo>
                    <a:pt x="88900" y="768146"/>
                  </a:lnTo>
                  <a:close/>
                </a:path>
                <a:path w="91440" h="857250">
                  <a:moveTo>
                    <a:pt x="91236" y="88900"/>
                  </a:moveTo>
                  <a:lnTo>
                    <a:pt x="46786" y="0"/>
                  </a:lnTo>
                  <a:lnTo>
                    <a:pt x="2336" y="88900"/>
                  </a:lnTo>
                  <a:lnTo>
                    <a:pt x="91236" y="8890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218938" y="2862232"/>
              <a:ext cx="659070" cy="48809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37156" y="5462562"/>
              <a:ext cx="924559" cy="31115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306066" y="5480342"/>
              <a:ext cx="586740" cy="2844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83679" y="5494701"/>
              <a:ext cx="829227" cy="21708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83679" y="5494701"/>
              <a:ext cx="829310" cy="217170"/>
            </a:xfrm>
            <a:custGeom>
              <a:avLst/>
              <a:gdLst/>
              <a:ahLst/>
              <a:cxnLst/>
              <a:rect l="l" t="t" r="r" b="b"/>
              <a:pathLst>
                <a:path w="829309" h="217170">
                  <a:moveTo>
                    <a:pt x="0" y="36181"/>
                  </a:moveTo>
                  <a:lnTo>
                    <a:pt x="2843" y="22098"/>
                  </a:lnTo>
                  <a:lnTo>
                    <a:pt x="10597" y="10597"/>
                  </a:lnTo>
                  <a:lnTo>
                    <a:pt x="22098" y="2843"/>
                  </a:lnTo>
                  <a:lnTo>
                    <a:pt x="36181" y="0"/>
                  </a:lnTo>
                  <a:lnTo>
                    <a:pt x="793046" y="0"/>
                  </a:lnTo>
                  <a:lnTo>
                    <a:pt x="807129" y="2843"/>
                  </a:lnTo>
                  <a:lnTo>
                    <a:pt x="818630" y="10597"/>
                  </a:lnTo>
                  <a:lnTo>
                    <a:pt x="826383" y="22098"/>
                  </a:lnTo>
                  <a:lnTo>
                    <a:pt x="829227" y="36181"/>
                  </a:lnTo>
                  <a:lnTo>
                    <a:pt x="829227" y="180905"/>
                  </a:lnTo>
                  <a:lnTo>
                    <a:pt x="826383" y="194988"/>
                  </a:lnTo>
                  <a:lnTo>
                    <a:pt x="818630" y="206489"/>
                  </a:lnTo>
                  <a:lnTo>
                    <a:pt x="807129" y="214243"/>
                  </a:lnTo>
                  <a:lnTo>
                    <a:pt x="793046" y="217086"/>
                  </a:lnTo>
                  <a:lnTo>
                    <a:pt x="36181" y="217086"/>
                  </a:lnTo>
                  <a:lnTo>
                    <a:pt x="22098" y="214243"/>
                  </a:lnTo>
                  <a:lnTo>
                    <a:pt x="10597" y="206489"/>
                  </a:lnTo>
                  <a:lnTo>
                    <a:pt x="2843" y="194988"/>
                  </a:lnTo>
                  <a:lnTo>
                    <a:pt x="0" y="180905"/>
                  </a:lnTo>
                  <a:lnTo>
                    <a:pt x="0" y="36181"/>
                  </a:lnTo>
                  <a:close/>
                </a:path>
              </a:pathLst>
            </a:custGeom>
            <a:ln w="8890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352534" y="5515869"/>
            <a:ext cx="49530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95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5" dirty="0">
                <a:solidFill>
                  <a:srgbClr val="FFFFFF"/>
                </a:solidFill>
                <a:latin typeface="Calibri"/>
                <a:cs typeface="Calibri"/>
              </a:rPr>
              <a:t>(f)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8928366" y="5889281"/>
            <a:ext cx="551180" cy="453390"/>
            <a:chOff x="8928366" y="5889281"/>
            <a:chExt cx="551180" cy="453390"/>
          </a:xfrm>
        </p:grpSpPr>
        <p:sp>
          <p:nvSpPr>
            <p:cNvPr id="57" name="object 57"/>
            <p:cNvSpPr/>
            <p:nvPr/>
          </p:nvSpPr>
          <p:spPr>
            <a:xfrm>
              <a:off x="8928366" y="5907061"/>
              <a:ext cx="551179" cy="40894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90596" y="5889281"/>
              <a:ext cx="408940" cy="45339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980818" y="5939842"/>
            <a:ext cx="445770" cy="309880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7950" marR="74295" indent="-22860">
              <a:lnSpc>
                <a:spcPts val="1260"/>
              </a:lnSpc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r>
              <a:rPr sz="105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/  90%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33921" y="5820408"/>
            <a:ext cx="10725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Calibri"/>
                <a:cs typeface="Calibri"/>
              </a:rPr>
              <a:t>Predicted</a:t>
            </a:r>
            <a:r>
              <a:rPr sz="1050" spc="-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class/risk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057146" y="1790992"/>
            <a:ext cx="1217930" cy="346710"/>
            <a:chOff x="8057146" y="1790992"/>
            <a:chExt cx="1217930" cy="346710"/>
          </a:xfrm>
        </p:grpSpPr>
        <p:sp>
          <p:nvSpPr>
            <p:cNvPr id="62" name="object 62"/>
            <p:cNvSpPr/>
            <p:nvPr/>
          </p:nvSpPr>
          <p:spPr>
            <a:xfrm>
              <a:off x="8057146" y="1790992"/>
              <a:ext cx="1217929" cy="34671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52726" y="1826552"/>
              <a:ext cx="817879" cy="29337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103452" y="1826277"/>
              <a:ext cx="1118870" cy="249554"/>
            </a:xfrm>
            <a:custGeom>
              <a:avLst/>
              <a:gdLst/>
              <a:ahLst/>
              <a:cxnLst/>
              <a:rect l="l" t="t" r="r" b="b"/>
              <a:pathLst>
                <a:path w="1118870" h="249555">
                  <a:moveTo>
                    <a:pt x="1118504" y="0"/>
                  </a:moveTo>
                  <a:lnTo>
                    <a:pt x="0" y="0"/>
                  </a:lnTo>
                  <a:lnTo>
                    <a:pt x="0" y="248970"/>
                  </a:lnTo>
                  <a:lnTo>
                    <a:pt x="1118504" y="248970"/>
                  </a:lnTo>
                  <a:lnTo>
                    <a:pt x="1118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103452" y="1826277"/>
              <a:ext cx="1118870" cy="249554"/>
            </a:xfrm>
            <a:custGeom>
              <a:avLst/>
              <a:gdLst/>
              <a:ahLst/>
              <a:cxnLst/>
              <a:rect l="l" t="t" r="r" b="b"/>
              <a:pathLst>
                <a:path w="1118870" h="249555">
                  <a:moveTo>
                    <a:pt x="0" y="0"/>
                  </a:moveTo>
                  <a:lnTo>
                    <a:pt x="1118504" y="0"/>
                  </a:lnTo>
                  <a:lnTo>
                    <a:pt x="1118504" y="248970"/>
                  </a:lnTo>
                  <a:lnTo>
                    <a:pt x="0" y="248970"/>
                  </a:lnTo>
                  <a:lnTo>
                    <a:pt x="0" y="0"/>
                  </a:lnTo>
                  <a:close/>
                </a:path>
              </a:pathLst>
            </a:custGeom>
            <a:ln w="8890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308903" y="1858053"/>
            <a:ext cx="71183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A and B </a:t>
            </a:r>
            <a:r>
              <a:rPr sz="1050" spc="-55" dirty="0">
                <a:solidFill>
                  <a:srgbClr val="FF2600"/>
                </a:solidFill>
                <a:latin typeface="Wingdings"/>
                <a:cs typeface="Wingdings"/>
              </a:rPr>
              <a:t></a:t>
            </a:r>
            <a:r>
              <a:rPr sz="1050" spc="-12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2600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320793" y="2302662"/>
            <a:ext cx="3865245" cy="3996054"/>
            <a:chOff x="5320793" y="2302662"/>
            <a:chExt cx="3865245" cy="3996054"/>
          </a:xfrm>
        </p:grpSpPr>
        <p:sp>
          <p:nvSpPr>
            <p:cNvPr id="68" name="object 68"/>
            <p:cNvSpPr/>
            <p:nvPr/>
          </p:nvSpPr>
          <p:spPr>
            <a:xfrm>
              <a:off x="5320793" y="5940990"/>
              <a:ext cx="480633" cy="3573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74570" y="2302662"/>
              <a:ext cx="1011101" cy="95788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568741" y="5984824"/>
            <a:ext cx="7219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000090"/>
                </a:solidFill>
                <a:latin typeface="Arial"/>
                <a:cs typeface="Arial"/>
              </a:rPr>
              <a:t>Dashboard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2054988" y="1780267"/>
          <a:ext cx="744218" cy="816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5B92C7"/>
                      </a:solidFill>
                      <a:prstDash val="solid"/>
                    </a:lnR>
                    <a:lnB w="9525">
                      <a:solidFill>
                        <a:srgbClr val="5B92C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3825" indent="-17780">
                        <a:lnSpc>
                          <a:spcPts val="1120"/>
                        </a:lnSpc>
                      </a:pPr>
                      <a:r>
                        <a:rPr sz="950" b="1" dirty="0">
                          <a:solidFill>
                            <a:srgbClr val="000090"/>
                          </a:solidFill>
                          <a:latin typeface="Arial"/>
                          <a:cs typeface="Arial"/>
                        </a:rPr>
                        <a:t>Stat</a:t>
                      </a:r>
                      <a:r>
                        <a:rPr sz="950" b="1" spc="-5" dirty="0">
                          <a:solidFill>
                            <a:srgbClr val="000090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50" b="1" dirty="0">
                          <a:solidFill>
                            <a:srgbClr val="000090"/>
                          </a:solidFill>
                          <a:latin typeface="Arial"/>
                          <a:cs typeface="Arial"/>
                        </a:rPr>
                        <a:t>c  </a:t>
                      </a:r>
                      <a:r>
                        <a:rPr sz="950" b="1" spc="10" dirty="0">
                          <a:solidFill>
                            <a:srgbClr val="000090"/>
                          </a:solidFill>
                          <a:latin typeface="Arial"/>
                          <a:cs typeface="Arial"/>
                        </a:rPr>
                        <a:t>Data.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09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5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R w="9525">
                      <a:solidFill>
                        <a:srgbClr val="5B92C7"/>
                      </a:solidFill>
                      <a:prstDash val="solid"/>
                    </a:lnR>
                    <a:lnT w="9525">
                      <a:solidFill>
                        <a:srgbClr val="5B92C7"/>
                      </a:solidFill>
                      <a:prstDash val="solid"/>
                    </a:lnT>
                    <a:lnB w="9525">
                      <a:solidFill>
                        <a:srgbClr val="5B92C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B92C7"/>
                      </a:solidFill>
                      <a:prstDash val="solid"/>
                    </a:lnL>
                    <a:lnT w="9525">
                      <a:solidFill>
                        <a:srgbClr val="5B92C7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3683266" y="1355382"/>
            <a:ext cx="5182870" cy="4523105"/>
            <a:chOff x="3683266" y="1355382"/>
            <a:chExt cx="5182870" cy="4523105"/>
          </a:xfrm>
        </p:grpSpPr>
        <p:sp>
          <p:nvSpPr>
            <p:cNvPr id="73" name="object 73"/>
            <p:cNvSpPr/>
            <p:nvPr/>
          </p:nvSpPr>
          <p:spPr>
            <a:xfrm>
              <a:off x="4583041" y="4878553"/>
              <a:ext cx="1085629" cy="99952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634996" y="5204752"/>
              <a:ext cx="231140" cy="26670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751415" y="5236207"/>
              <a:ext cx="6985" cy="89535"/>
            </a:xfrm>
            <a:custGeom>
              <a:avLst/>
              <a:gdLst/>
              <a:ahLst/>
              <a:cxnLst/>
              <a:rect l="l" t="t" r="r" b="b"/>
              <a:pathLst>
                <a:path w="6984" h="89535">
                  <a:moveTo>
                    <a:pt x="3436" y="-8890"/>
                  </a:moveTo>
                  <a:lnTo>
                    <a:pt x="3436" y="97977"/>
                  </a:lnTo>
                </a:path>
              </a:pathLst>
            </a:custGeom>
            <a:ln w="24652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714354" y="5259578"/>
              <a:ext cx="82550" cy="83820"/>
            </a:xfrm>
            <a:custGeom>
              <a:avLst/>
              <a:gdLst/>
              <a:ahLst/>
              <a:cxnLst/>
              <a:rect l="l" t="t" r="r" b="b"/>
              <a:pathLst>
                <a:path w="82550" h="83820">
                  <a:moveTo>
                    <a:pt x="10684" y="0"/>
                  </a:moveTo>
                  <a:lnTo>
                    <a:pt x="1847" y="4280"/>
                  </a:lnTo>
                  <a:lnTo>
                    <a:pt x="0" y="9597"/>
                  </a:lnTo>
                  <a:lnTo>
                    <a:pt x="35704" y="83307"/>
                  </a:lnTo>
                  <a:lnTo>
                    <a:pt x="60036" y="48125"/>
                  </a:lnTo>
                  <a:lnTo>
                    <a:pt x="38419" y="48125"/>
                  </a:lnTo>
                  <a:lnTo>
                    <a:pt x="16001" y="1847"/>
                  </a:lnTo>
                  <a:lnTo>
                    <a:pt x="10684" y="0"/>
                  </a:lnTo>
                  <a:close/>
                </a:path>
                <a:path w="82550" h="83820">
                  <a:moveTo>
                    <a:pt x="73205" y="4822"/>
                  </a:moveTo>
                  <a:lnTo>
                    <a:pt x="67668" y="5832"/>
                  </a:lnTo>
                  <a:lnTo>
                    <a:pt x="38419" y="48125"/>
                  </a:lnTo>
                  <a:lnTo>
                    <a:pt x="60036" y="48125"/>
                  </a:lnTo>
                  <a:lnTo>
                    <a:pt x="82291" y="15945"/>
                  </a:lnTo>
                  <a:lnTo>
                    <a:pt x="81281" y="10408"/>
                  </a:lnTo>
                  <a:lnTo>
                    <a:pt x="73205" y="4822"/>
                  </a:lnTo>
                  <a:close/>
                </a:path>
              </a:pathLst>
            </a:custGeom>
            <a:solidFill>
              <a:srgbClr val="6095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83266" y="1355382"/>
              <a:ext cx="2480309" cy="208915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47829" y="1492025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128015" y="0"/>
                  </a:moveTo>
                  <a:lnTo>
                    <a:pt x="78186" y="10060"/>
                  </a:lnTo>
                  <a:lnTo>
                    <a:pt x="37494" y="37495"/>
                  </a:lnTo>
                  <a:lnTo>
                    <a:pt x="10060" y="78186"/>
                  </a:lnTo>
                  <a:lnTo>
                    <a:pt x="0" y="128015"/>
                  </a:lnTo>
                  <a:lnTo>
                    <a:pt x="10060" y="177845"/>
                  </a:lnTo>
                  <a:lnTo>
                    <a:pt x="37494" y="218536"/>
                  </a:lnTo>
                  <a:lnTo>
                    <a:pt x="78186" y="245971"/>
                  </a:lnTo>
                  <a:lnTo>
                    <a:pt x="128015" y="256031"/>
                  </a:lnTo>
                  <a:lnTo>
                    <a:pt x="177845" y="245971"/>
                  </a:lnTo>
                  <a:lnTo>
                    <a:pt x="218536" y="218536"/>
                  </a:lnTo>
                  <a:lnTo>
                    <a:pt x="245971" y="177845"/>
                  </a:lnTo>
                  <a:lnTo>
                    <a:pt x="256031" y="128015"/>
                  </a:lnTo>
                  <a:lnTo>
                    <a:pt x="245971" y="78186"/>
                  </a:lnTo>
                  <a:lnTo>
                    <a:pt x="218536" y="37495"/>
                  </a:lnTo>
                  <a:lnTo>
                    <a:pt x="177845" y="10060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47829" y="1492024"/>
              <a:ext cx="256540" cy="256540"/>
            </a:xfrm>
            <a:custGeom>
              <a:avLst/>
              <a:gdLst/>
              <a:ahLst/>
              <a:cxnLst/>
              <a:rect l="l" t="t" r="r" b="b"/>
              <a:pathLst>
                <a:path w="256539" h="256539">
                  <a:moveTo>
                    <a:pt x="0" y="128016"/>
                  </a:moveTo>
                  <a:lnTo>
                    <a:pt x="10060" y="78186"/>
                  </a:lnTo>
                  <a:lnTo>
                    <a:pt x="37495" y="37494"/>
                  </a:lnTo>
                  <a:lnTo>
                    <a:pt x="78186" y="10060"/>
                  </a:lnTo>
                  <a:lnTo>
                    <a:pt x="128015" y="0"/>
                  </a:lnTo>
                  <a:lnTo>
                    <a:pt x="177845" y="10060"/>
                  </a:lnTo>
                  <a:lnTo>
                    <a:pt x="218536" y="37494"/>
                  </a:lnTo>
                  <a:lnTo>
                    <a:pt x="245971" y="78186"/>
                  </a:lnTo>
                  <a:lnTo>
                    <a:pt x="256031" y="128016"/>
                  </a:lnTo>
                  <a:lnTo>
                    <a:pt x="245971" y="177845"/>
                  </a:lnTo>
                  <a:lnTo>
                    <a:pt x="218536" y="218536"/>
                  </a:lnTo>
                  <a:lnTo>
                    <a:pt x="177845" y="245971"/>
                  </a:lnTo>
                  <a:lnTo>
                    <a:pt x="128015" y="256031"/>
                  </a:lnTo>
                  <a:lnTo>
                    <a:pt x="78186" y="245971"/>
                  </a:lnTo>
                  <a:lnTo>
                    <a:pt x="37495" y="218536"/>
                  </a:lnTo>
                  <a:lnTo>
                    <a:pt x="10060" y="177845"/>
                  </a:lnTo>
                  <a:lnTo>
                    <a:pt x="0" y="128016"/>
                  </a:lnTo>
                  <a:close/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930426" y="2157445"/>
            <a:ext cx="78549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72160" algn="l"/>
              </a:tabLst>
            </a:pPr>
            <a:r>
              <a:rPr sz="950" b="1" u="heavy" spc="5" dirty="0">
                <a:solidFill>
                  <a:srgbClr val="000090"/>
                </a:solidFill>
                <a:uFill>
                  <a:solidFill>
                    <a:srgbClr val="021CA1"/>
                  </a:solidFill>
                </a:uFill>
                <a:latin typeface="Arial"/>
                <a:cs typeface="Arial"/>
              </a:rPr>
              <a:t> 	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36631" y="1495327"/>
            <a:ext cx="12001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10558" y="1487622"/>
            <a:ext cx="18040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1400" b="1" spc="-1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000090"/>
                </a:solidFill>
                <a:latin typeface="Arial"/>
                <a:cs typeface="Arial"/>
              </a:rPr>
              <a:t>PREPARATION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905516" y="1915452"/>
            <a:ext cx="1217930" cy="346710"/>
            <a:chOff x="3905516" y="1915452"/>
            <a:chExt cx="1217930" cy="346710"/>
          </a:xfrm>
        </p:grpSpPr>
        <p:sp>
          <p:nvSpPr>
            <p:cNvPr id="84" name="object 84"/>
            <p:cNvSpPr/>
            <p:nvPr/>
          </p:nvSpPr>
          <p:spPr>
            <a:xfrm>
              <a:off x="3905516" y="1915452"/>
              <a:ext cx="1217929" cy="3467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74426" y="1951012"/>
              <a:ext cx="880110" cy="29337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958180" y="1952089"/>
            <a:ext cx="1118870" cy="249554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350"/>
              </a:spcBef>
            </a:pP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05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cleaning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9162197" y="5440847"/>
            <a:ext cx="80976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 rot="10800000">
            <a:off x="9162329" y="5449762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324149" y="5218164"/>
            <a:ext cx="80979" cy="809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 rot="10800000">
            <a:off x="9324278" y="5227079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9101466" y="5035970"/>
            <a:ext cx="80975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 rot="10800000">
            <a:off x="9101597" y="5044885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8864021" y="5045631"/>
            <a:ext cx="80975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 rot="10800000">
            <a:off x="8864152" y="5054546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9020491" y="5339627"/>
            <a:ext cx="80975" cy="80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 rot="10800000">
            <a:off x="9020621" y="5348542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8742784" y="5299139"/>
            <a:ext cx="80975" cy="809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 rot="10800000">
            <a:off x="8742863" y="5310014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9040734" y="4833531"/>
            <a:ext cx="80976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 rot="10800000">
            <a:off x="9040866" y="4842446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9020491" y="5177676"/>
            <a:ext cx="80975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 rot="10800000">
            <a:off x="9020621" y="5186591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8641566" y="5461090"/>
            <a:ext cx="80974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 rot="10800000">
            <a:off x="8641645" y="5471964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8459371" y="5319384"/>
            <a:ext cx="80975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 rot="10800000">
            <a:off x="8459450" y="5330257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8580834" y="5238408"/>
            <a:ext cx="80975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 rot="10800000">
            <a:off x="8580913" y="5249282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8398639" y="5116945"/>
            <a:ext cx="80975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 rot="10800000">
            <a:off x="8398719" y="5127819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499858" y="4954994"/>
            <a:ext cx="80975" cy="8097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 rot="10800000">
            <a:off x="8499937" y="4965869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8534983" y="4678673"/>
            <a:ext cx="550545" cy="975994"/>
            <a:chOff x="8534983" y="4678673"/>
            <a:chExt cx="550545" cy="975994"/>
          </a:xfrm>
        </p:grpSpPr>
        <p:sp>
          <p:nvSpPr>
            <p:cNvPr id="114" name="object 114"/>
            <p:cNvSpPr/>
            <p:nvPr/>
          </p:nvSpPr>
          <p:spPr>
            <a:xfrm>
              <a:off x="8536888" y="4680578"/>
              <a:ext cx="546735" cy="972185"/>
            </a:xfrm>
            <a:custGeom>
              <a:avLst/>
              <a:gdLst/>
              <a:ahLst/>
              <a:cxnLst/>
              <a:rect l="l" t="t" r="r" b="b"/>
              <a:pathLst>
                <a:path w="546734" h="972185">
                  <a:moveTo>
                    <a:pt x="546583" y="971704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843827" y="5507646"/>
              <a:ext cx="80976" cy="809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 rot="10800000">
            <a:off x="8843907" y="5518520"/>
            <a:ext cx="78313" cy="74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85"/>
              </a:lnSpc>
            </a:pPr>
            <a:r>
              <a:rPr sz="550" spc="1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823533" y="4861190"/>
            <a:ext cx="80975" cy="8097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 rot="10800000">
            <a:off x="8823664" y="4870105"/>
            <a:ext cx="78210" cy="67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0"/>
              </a:lnSpc>
            </a:pPr>
            <a:r>
              <a:rPr sz="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500">
              <a:latin typeface="Times New Roman"/>
              <a:cs typeface="Times New Roman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4714506" y="2226602"/>
            <a:ext cx="4450080" cy="3459479"/>
            <a:chOff x="4714506" y="2226602"/>
            <a:chExt cx="4450080" cy="3459479"/>
          </a:xfrm>
        </p:grpSpPr>
        <p:sp>
          <p:nvSpPr>
            <p:cNvPr id="120" name="object 120"/>
            <p:cNvSpPr/>
            <p:nvPr/>
          </p:nvSpPr>
          <p:spPr>
            <a:xfrm>
              <a:off x="8588480" y="4671580"/>
              <a:ext cx="450215" cy="1012190"/>
            </a:xfrm>
            <a:custGeom>
              <a:avLst/>
              <a:gdLst/>
              <a:ahLst/>
              <a:cxnLst/>
              <a:rect l="l" t="t" r="r" b="b"/>
              <a:pathLst>
                <a:path w="450215" h="1012189">
                  <a:moveTo>
                    <a:pt x="450005" y="1012192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479614" y="4671580"/>
              <a:ext cx="682625" cy="1012190"/>
            </a:xfrm>
            <a:custGeom>
              <a:avLst/>
              <a:gdLst/>
              <a:ahLst/>
              <a:cxnLst/>
              <a:rect l="l" t="t" r="r" b="b"/>
              <a:pathLst>
                <a:path w="682625" h="1012189">
                  <a:moveTo>
                    <a:pt x="682582" y="1012192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641566" y="4631093"/>
              <a:ext cx="379095" cy="1052830"/>
            </a:xfrm>
            <a:custGeom>
              <a:avLst/>
              <a:gdLst/>
              <a:ahLst/>
              <a:cxnLst/>
              <a:rect l="l" t="t" r="r" b="b"/>
              <a:pathLst>
                <a:path w="379095" h="1052829">
                  <a:moveTo>
                    <a:pt x="378925" y="1052680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59370" y="4712068"/>
              <a:ext cx="702945" cy="931544"/>
            </a:xfrm>
            <a:custGeom>
              <a:avLst/>
              <a:gdLst/>
              <a:ahLst/>
              <a:cxnLst/>
              <a:rect l="l" t="t" r="r" b="b"/>
              <a:pathLst>
                <a:path w="702945" h="931545">
                  <a:moveTo>
                    <a:pt x="702827" y="931217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580835" y="4671580"/>
              <a:ext cx="541020" cy="1012190"/>
            </a:xfrm>
            <a:custGeom>
              <a:avLst/>
              <a:gdLst/>
              <a:ahLst/>
              <a:cxnLst/>
              <a:rect l="l" t="t" r="r" b="b"/>
              <a:pathLst>
                <a:path w="541020" h="1012189">
                  <a:moveTo>
                    <a:pt x="540875" y="1012192"/>
                  </a:moveTo>
                  <a:lnTo>
                    <a:pt x="0" y="0"/>
                  </a:lnTo>
                </a:path>
              </a:pathLst>
            </a:custGeom>
            <a:ln w="3373">
              <a:solidFill>
                <a:srgbClr val="0F0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714506" y="2226602"/>
              <a:ext cx="1217929" cy="43561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785626" y="2226602"/>
              <a:ext cx="1057910" cy="45338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4761539" y="2256534"/>
            <a:ext cx="1118870" cy="344805"/>
          </a:xfrm>
          <a:prstGeom prst="rect">
            <a:avLst/>
          </a:prstGeom>
          <a:solidFill>
            <a:srgbClr val="FFFFFF"/>
          </a:solidFill>
          <a:ln w="8890">
            <a:solidFill>
              <a:srgbClr val="5B92C7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233045" marR="85090" indent="-137795">
              <a:lnSpc>
                <a:spcPct val="100000"/>
              </a:lnSpc>
              <a:spcBef>
                <a:spcPts val="95"/>
              </a:spcBef>
            </a:pPr>
            <a:r>
              <a:rPr sz="1050" b="1" dirty="0">
                <a:solidFill>
                  <a:srgbClr val="FF0000"/>
                </a:solidFill>
                <a:latin typeface="Calibri"/>
                <a:cs typeface="Calibri"/>
              </a:rPr>
              <a:t>Feature/variable  </a:t>
            </a:r>
            <a:r>
              <a:rPr sz="1050" b="1" spc="-5" dirty="0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699428" y="2331740"/>
            <a:ext cx="5193030" cy="3933190"/>
            <a:chOff x="1699428" y="2331740"/>
            <a:chExt cx="5193030" cy="3933190"/>
          </a:xfrm>
        </p:grpSpPr>
        <p:sp>
          <p:nvSpPr>
            <p:cNvPr id="129" name="object 129"/>
            <p:cNvSpPr/>
            <p:nvPr/>
          </p:nvSpPr>
          <p:spPr>
            <a:xfrm>
              <a:off x="3737994" y="2656968"/>
              <a:ext cx="2391027" cy="72110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26725" y="2372756"/>
              <a:ext cx="89535" cy="88900"/>
            </a:xfrm>
            <a:custGeom>
              <a:avLst/>
              <a:gdLst/>
              <a:ahLst/>
              <a:cxnLst/>
              <a:rect l="l" t="t" r="r" b="b"/>
              <a:pathLst>
                <a:path w="89535" h="88900">
                  <a:moveTo>
                    <a:pt x="1028" y="0"/>
                  </a:moveTo>
                  <a:lnTo>
                    <a:pt x="0" y="88894"/>
                  </a:lnTo>
                  <a:lnTo>
                    <a:pt x="89408" y="4547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123566" y="2368325"/>
              <a:ext cx="751205" cy="8890"/>
            </a:xfrm>
            <a:custGeom>
              <a:avLst/>
              <a:gdLst/>
              <a:ahLst/>
              <a:cxnLst/>
              <a:rect l="l" t="t" r="r" b="b"/>
              <a:pathLst>
                <a:path w="751204" h="8889">
                  <a:moveTo>
                    <a:pt x="750783" y="8684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994425" y="2331745"/>
              <a:ext cx="897890" cy="2908300"/>
            </a:xfrm>
            <a:custGeom>
              <a:avLst/>
              <a:gdLst/>
              <a:ahLst/>
              <a:cxnLst/>
              <a:rect l="l" t="t" r="r" b="b"/>
              <a:pathLst>
                <a:path w="897890" h="2908300">
                  <a:moveTo>
                    <a:pt x="88900" y="2818854"/>
                  </a:moveTo>
                  <a:lnTo>
                    <a:pt x="0" y="2863304"/>
                  </a:lnTo>
                  <a:lnTo>
                    <a:pt x="88900" y="2907754"/>
                  </a:lnTo>
                  <a:lnTo>
                    <a:pt x="88900" y="2818854"/>
                  </a:lnTo>
                  <a:close/>
                </a:path>
                <a:path w="897890" h="2908300">
                  <a:moveTo>
                    <a:pt x="897699" y="45478"/>
                  </a:moveTo>
                  <a:lnTo>
                    <a:pt x="809320" y="0"/>
                  </a:lnTo>
                  <a:lnTo>
                    <a:pt x="808291" y="88900"/>
                  </a:lnTo>
                  <a:lnTo>
                    <a:pt x="897699" y="45478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711017" y="3442162"/>
              <a:ext cx="1633855" cy="1901189"/>
            </a:xfrm>
            <a:custGeom>
              <a:avLst/>
              <a:gdLst/>
              <a:ahLst/>
              <a:cxnLst/>
              <a:rect l="l" t="t" r="r" b="b"/>
              <a:pathLst>
                <a:path w="1633854" h="1901189">
                  <a:moveTo>
                    <a:pt x="0" y="0"/>
                  </a:moveTo>
                  <a:lnTo>
                    <a:pt x="1633616" y="1900644"/>
                  </a:lnTo>
                </a:path>
              </a:pathLst>
            </a:custGeom>
            <a:ln w="8890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99428" y="3428678"/>
              <a:ext cx="92075" cy="96520"/>
            </a:xfrm>
            <a:custGeom>
              <a:avLst/>
              <a:gdLst/>
              <a:ahLst/>
              <a:cxnLst/>
              <a:rect l="l" t="t" r="r" b="b"/>
              <a:pathLst>
                <a:path w="92075" h="96520">
                  <a:moveTo>
                    <a:pt x="0" y="0"/>
                  </a:moveTo>
                  <a:lnTo>
                    <a:pt x="24237" y="96392"/>
                  </a:lnTo>
                  <a:lnTo>
                    <a:pt x="91656" y="384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C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3378191" y="5864469"/>
              <a:ext cx="400215" cy="40021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734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>
              <a:lnSpc>
                <a:spcPct val="119200"/>
              </a:lnSpc>
              <a:spcBef>
                <a:spcPts val="90"/>
              </a:spcBef>
              <a:tabLst>
                <a:tab pos="1591310" algn="l"/>
                <a:tab pos="2106930" algn="l"/>
                <a:tab pos="2439670" algn="l"/>
                <a:tab pos="2730500" algn="l"/>
                <a:tab pos="3246120" algn="l"/>
                <a:tab pos="3641725" algn="l"/>
                <a:tab pos="4945380" algn="l"/>
                <a:tab pos="5662295" algn="l"/>
                <a:tab pos="6153785" algn="l"/>
                <a:tab pos="7293609" algn="l"/>
                <a:tab pos="7583805" algn="l"/>
              </a:tabLst>
            </a:pPr>
            <a:r>
              <a:rPr sz="1950" spc="150" dirty="0">
                <a:latin typeface="Arial"/>
                <a:cs typeface="Arial"/>
              </a:rPr>
              <a:t>1. </a:t>
            </a:r>
            <a:r>
              <a:rPr sz="1950" spc="-90" dirty="0">
                <a:latin typeface="Arial"/>
                <a:cs typeface="Arial"/>
              </a:rPr>
              <a:t> </a:t>
            </a:r>
            <a:r>
              <a:rPr sz="1950" spc="375" dirty="0">
                <a:latin typeface="Arial"/>
                <a:cs typeface="Arial"/>
              </a:rPr>
              <a:t>T</a:t>
            </a:r>
            <a:r>
              <a:rPr sz="1950" spc="135" dirty="0">
                <a:latin typeface="Arial"/>
                <a:cs typeface="Arial"/>
              </a:rPr>
              <a:t>raining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set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45" dirty="0">
                <a:latin typeface="Arial"/>
                <a:cs typeface="Arial"/>
              </a:rPr>
              <a:t>is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set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95" dirty="0">
                <a:latin typeface="Arial"/>
                <a:cs typeface="Arial"/>
              </a:rPr>
              <a:t>examples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75" dirty="0">
                <a:latin typeface="Arial"/>
                <a:cs typeface="Arial"/>
              </a:rPr>
              <a:t>used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20" dirty="0">
                <a:latin typeface="Arial"/>
                <a:cs typeface="Arial"/>
              </a:rPr>
              <a:t>f</a:t>
            </a:r>
            <a:r>
              <a:rPr sz="1950" spc="175" dirty="0">
                <a:latin typeface="Arial"/>
                <a:cs typeface="Arial"/>
              </a:rPr>
              <a:t>or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70" dirty="0">
                <a:latin typeface="Arial"/>
                <a:cs typeface="Arial"/>
              </a:rPr>
              <a:t>m</a:t>
            </a:r>
            <a:r>
              <a:rPr sz="1950" spc="245" dirty="0">
                <a:latin typeface="Arial"/>
                <a:cs typeface="Arial"/>
              </a:rPr>
              <a:t>o</a:t>
            </a:r>
            <a:r>
              <a:rPr sz="1950" spc="80" dirty="0">
                <a:latin typeface="Arial"/>
                <a:cs typeface="Arial"/>
              </a:rPr>
              <a:t>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6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197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6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21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2871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6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21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</a:tabLst>
            </a:pPr>
            <a:r>
              <a:rPr sz="1950" spc="180" dirty="0">
                <a:latin typeface="Arial"/>
                <a:cs typeface="Arial"/>
              </a:rPr>
              <a:t>Test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-5" dirty="0">
                <a:latin typeface="Arial"/>
                <a:cs typeface="Arial"/>
              </a:rPr>
              <a:t>assess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0" dirty="0">
                <a:latin typeface="Arial"/>
                <a:cs typeface="Arial"/>
              </a:rPr>
              <a:t>performance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final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14" dirty="0">
                <a:latin typeface="Arial"/>
                <a:cs typeface="Arial"/>
              </a:rPr>
              <a:t>provide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160" dirty="0">
                <a:latin typeface="Arial"/>
                <a:cs typeface="Arial"/>
              </a:rPr>
              <a:t>estimation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test</a:t>
            </a:r>
            <a:r>
              <a:rPr sz="1950" spc="38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error.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117725" algn="l"/>
                <a:tab pos="5274310" algn="l"/>
                <a:tab pos="656209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415" dirty="0"/>
              <a:t>Train,	</a:t>
            </a:r>
            <a:r>
              <a:rPr spc="330" dirty="0"/>
              <a:t>Validation	</a:t>
            </a:r>
            <a:r>
              <a:rPr spc="315" dirty="0"/>
              <a:t>and	</a:t>
            </a:r>
            <a:r>
              <a:rPr spc="480" dirty="0"/>
              <a:t>Test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27281" y="1258548"/>
          <a:ext cx="4000500" cy="320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TRAIN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spc="-3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VALIDATION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C8F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TEST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96797" y="1919865"/>
            <a:ext cx="8375650" cy="408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3540" marR="5080" indent="-371475" algn="just">
              <a:lnSpc>
                <a:spcPct val="119200"/>
              </a:lnSpc>
              <a:spcBef>
                <a:spcPts val="90"/>
              </a:spcBef>
              <a:buAutoNum type="arabicPeriod"/>
              <a:tabLst>
                <a:tab pos="384175" algn="l"/>
              </a:tabLst>
            </a:pPr>
            <a:r>
              <a:rPr sz="1950" spc="165" dirty="0">
                <a:latin typeface="Arial"/>
                <a:cs typeface="Arial"/>
              </a:rPr>
              <a:t>Training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50" dirty="0">
                <a:latin typeface="Arial"/>
                <a:cs typeface="Arial"/>
              </a:rPr>
              <a:t>(e.g.,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20" dirty="0">
                <a:latin typeface="Arial"/>
                <a:cs typeface="Arial"/>
              </a:rPr>
              <a:t>classification</a:t>
            </a:r>
            <a:r>
              <a:rPr sz="1950" spc="6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model).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</a:tabLst>
            </a:pP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95" dirty="0">
                <a:latin typeface="Arial"/>
                <a:cs typeface="Arial"/>
              </a:rPr>
              <a:t>examples </a:t>
            </a:r>
            <a:r>
              <a:rPr sz="1950" spc="235" dirty="0">
                <a:latin typeface="Arial"/>
                <a:cs typeface="Arial"/>
              </a:rPr>
              <a:t>that </a:t>
            </a:r>
            <a:r>
              <a:rPr sz="1950" spc="170" dirty="0">
                <a:latin typeface="Arial"/>
                <a:cs typeface="Arial"/>
              </a:rPr>
              <a:t>cannot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155" dirty="0">
                <a:latin typeface="Arial"/>
                <a:cs typeface="Arial"/>
              </a:rPr>
              <a:t>for 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220" dirty="0">
                <a:latin typeface="Arial"/>
                <a:cs typeface="Arial"/>
              </a:rPr>
              <a:t>but </a:t>
            </a:r>
            <a:r>
              <a:rPr sz="1950" spc="120" dirty="0">
                <a:latin typeface="Arial"/>
                <a:cs typeface="Arial"/>
              </a:rPr>
              <a:t>can </a:t>
            </a:r>
            <a:r>
              <a:rPr sz="1950" spc="110" dirty="0">
                <a:latin typeface="Arial"/>
                <a:cs typeface="Arial"/>
              </a:rPr>
              <a:t>help </a:t>
            </a:r>
            <a:r>
              <a:rPr sz="1950" spc="165" dirty="0">
                <a:latin typeface="Arial"/>
                <a:cs typeface="Arial"/>
              </a:rPr>
              <a:t>tune </a:t>
            </a:r>
            <a:r>
              <a:rPr sz="1950" spc="160" dirty="0">
                <a:latin typeface="Arial"/>
                <a:cs typeface="Arial"/>
              </a:rPr>
              <a:t>model </a:t>
            </a:r>
            <a:r>
              <a:rPr sz="1950" spc="125" dirty="0">
                <a:latin typeface="Arial"/>
                <a:cs typeface="Arial"/>
              </a:rPr>
              <a:t>parameters </a:t>
            </a:r>
            <a:r>
              <a:rPr sz="1950" spc="150" dirty="0">
                <a:latin typeface="Arial"/>
                <a:cs typeface="Arial"/>
              </a:rPr>
              <a:t>(e.g.,  </a:t>
            </a:r>
            <a:r>
              <a:rPr sz="1950" spc="110" dirty="0">
                <a:latin typeface="Arial"/>
                <a:cs typeface="Arial"/>
              </a:rPr>
              <a:t>selecting </a:t>
            </a:r>
            <a:r>
              <a:rPr sz="1950" spc="365" dirty="0">
                <a:latin typeface="Arial"/>
                <a:cs typeface="Arial"/>
              </a:rPr>
              <a:t>K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229" dirty="0">
                <a:latin typeface="Arial"/>
                <a:cs typeface="Arial"/>
              </a:rPr>
              <a:t>K-NN). </a:t>
            </a:r>
            <a:r>
              <a:rPr sz="1950" spc="155" dirty="0">
                <a:latin typeface="Arial"/>
                <a:cs typeface="Arial"/>
              </a:rPr>
              <a:t>Validation </a:t>
            </a:r>
            <a:r>
              <a:rPr sz="1950" spc="80" dirty="0">
                <a:latin typeface="Arial"/>
                <a:cs typeface="Arial"/>
              </a:rPr>
              <a:t>helps </a:t>
            </a:r>
            <a:r>
              <a:rPr sz="1950" spc="175" dirty="0">
                <a:latin typeface="Arial"/>
                <a:cs typeface="Arial"/>
              </a:rPr>
              <a:t>control</a:t>
            </a:r>
            <a:r>
              <a:rPr sz="1950" spc="21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overfitting.</a:t>
            </a:r>
            <a:endParaRPr sz="1950">
              <a:latin typeface="Arial"/>
              <a:cs typeface="Arial"/>
            </a:endParaRPr>
          </a:p>
          <a:p>
            <a:pPr marL="383540" marR="5080" indent="-371475" algn="just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</a:tabLst>
            </a:pPr>
            <a:r>
              <a:rPr sz="1950" spc="180" dirty="0">
                <a:latin typeface="Arial"/>
                <a:cs typeface="Arial"/>
              </a:rPr>
              <a:t>Test </a:t>
            </a:r>
            <a:r>
              <a:rPr sz="1950" spc="110" dirty="0">
                <a:latin typeface="Arial"/>
                <a:cs typeface="Arial"/>
              </a:rPr>
              <a:t>set 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75" dirty="0">
                <a:latin typeface="Arial"/>
                <a:cs typeface="Arial"/>
              </a:rPr>
              <a:t>used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-5" dirty="0">
                <a:latin typeface="Arial"/>
                <a:cs typeface="Arial"/>
              </a:rPr>
              <a:t>assess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40" dirty="0">
                <a:latin typeface="Arial"/>
                <a:cs typeface="Arial"/>
              </a:rPr>
              <a:t>performance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</a:t>
            </a:r>
            <a:r>
              <a:rPr sz="1950" spc="135" dirty="0">
                <a:latin typeface="Arial"/>
                <a:cs typeface="Arial"/>
              </a:rPr>
              <a:t>final </a:t>
            </a:r>
            <a:r>
              <a:rPr sz="1950" spc="160" dirty="0">
                <a:latin typeface="Arial"/>
                <a:cs typeface="Arial"/>
              </a:rPr>
              <a:t>model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14" dirty="0">
                <a:latin typeface="Arial"/>
                <a:cs typeface="Arial"/>
              </a:rPr>
              <a:t>provide </a:t>
            </a:r>
            <a:r>
              <a:rPr sz="1950" spc="120" dirty="0">
                <a:latin typeface="Arial"/>
                <a:cs typeface="Arial"/>
              </a:rPr>
              <a:t>an </a:t>
            </a:r>
            <a:r>
              <a:rPr sz="1950" spc="160" dirty="0">
                <a:latin typeface="Arial"/>
                <a:cs typeface="Arial"/>
              </a:rPr>
              <a:t>estimation </a:t>
            </a:r>
            <a:r>
              <a:rPr sz="1950" spc="180" dirty="0">
                <a:latin typeface="Arial"/>
                <a:cs typeface="Arial"/>
              </a:rPr>
              <a:t>of </a:t>
            </a:r>
            <a:r>
              <a:rPr sz="1950" spc="170" dirty="0">
                <a:latin typeface="Arial"/>
                <a:cs typeface="Arial"/>
              </a:rPr>
              <a:t>the test</a:t>
            </a:r>
            <a:r>
              <a:rPr sz="1950" spc="385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error.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383540" marR="7620">
              <a:lnSpc>
                <a:spcPct val="119200"/>
              </a:lnSpc>
              <a:spcBef>
                <a:spcPts val="1570"/>
              </a:spcBef>
              <a:tabLst>
                <a:tab pos="1327150" algn="l"/>
              </a:tabLst>
            </a:pPr>
            <a:r>
              <a:rPr sz="1950" b="1" spc="225" dirty="0">
                <a:solidFill>
                  <a:srgbClr val="FF0000"/>
                </a:solidFill>
                <a:latin typeface="Arial"/>
                <a:cs typeface="Arial"/>
              </a:rPr>
              <a:t>Note:	</a:t>
            </a:r>
            <a:r>
              <a:rPr sz="1950" b="1" spc="185" dirty="0">
                <a:solidFill>
                  <a:srgbClr val="FF0000"/>
                </a:solidFill>
                <a:latin typeface="Arial"/>
                <a:cs typeface="Arial"/>
              </a:rPr>
              <a:t>Never </a:t>
            </a:r>
            <a:r>
              <a:rPr sz="1950" b="1" spc="90" dirty="0">
                <a:solidFill>
                  <a:srgbClr val="FF0000"/>
                </a:solidFill>
                <a:latin typeface="Arial"/>
                <a:cs typeface="Arial"/>
              </a:rPr>
              <a:t>use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950" b="1" spc="195" dirty="0">
                <a:solidFill>
                  <a:srgbClr val="FF0000"/>
                </a:solidFill>
                <a:latin typeface="Arial"/>
                <a:cs typeface="Arial"/>
              </a:rPr>
              <a:t>test </a:t>
            </a:r>
            <a:r>
              <a:rPr sz="1950" b="1" spc="150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1950" b="1" spc="100" dirty="0">
                <a:solidFill>
                  <a:srgbClr val="FF0000"/>
                </a:solidFill>
                <a:latin typeface="Arial"/>
                <a:cs typeface="Arial"/>
              </a:rPr>
              <a:t>in </a:t>
            </a:r>
            <a:r>
              <a:rPr sz="1950" b="1" spc="150" dirty="0">
                <a:solidFill>
                  <a:srgbClr val="FF0000"/>
                </a:solidFill>
                <a:latin typeface="Arial"/>
                <a:cs typeface="Arial"/>
              </a:rPr>
              <a:t>any </a:t>
            </a:r>
            <a:r>
              <a:rPr sz="1950" b="1" spc="145" dirty="0">
                <a:solidFill>
                  <a:srgbClr val="FF0000"/>
                </a:solidFill>
                <a:latin typeface="Arial"/>
                <a:cs typeface="Arial"/>
              </a:rPr>
              <a:t>way </a:t>
            </a:r>
            <a:r>
              <a:rPr sz="1950" b="1" spc="250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950" b="1" spc="180" dirty="0">
                <a:solidFill>
                  <a:srgbClr val="FF0000"/>
                </a:solidFill>
                <a:latin typeface="Arial"/>
                <a:cs typeface="Arial"/>
              </a:rPr>
              <a:t>further </a:t>
            </a:r>
            <a:r>
              <a:rPr sz="1950" b="1" spc="200" dirty="0">
                <a:solidFill>
                  <a:srgbClr val="FF0000"/>
                </a:solidFill>
                <a:latin typeface="Arial"/>
                <a:cs typeface="Arial"/>
              </a:rPr>
              <a:t>tune 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950" b="1" spc="170" dirty="0">
                <a:solidFill>
                  <a:srgbClr val="FF0000"/>
                </a:solidFill>
                <a:latin typeface="Arial"/>
                <a:cs typeface="Arial"/>
              </a:rPr>
              <a:t>parameters </a:t>
            </a:r>
            <a:r>
              <a:rPr sz="1950" b="1" spc="114" dirty="0">
                <a:solidFill>
                  <a:srgbClr val="FF0000"/>
                </a:solidFill>
                <a:latin typeface="Arial"/>
                <a:cs typeface="Arial"/>
              </a:rPr>
              <a:t>or </a:t>
            </a:r>
            <a:r>
              <a:rPr sz="1950" b="1" spc="95" dirty="0">
                <a:solidFill>
                  <a:srgbClr val="FF0000"/>
                </a:solidFill>
                <a:latin typeface="Arial"/>
                <a:cs typeface="Arial"/>
              </a:rPr>
              <a:t>revise </a:t>
            </a:r>
            <a:r>
              <a:rPr sz="1950" b="1" spc="215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95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185" dirty="0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r>
              <a:rPr sz="1950" spc="185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10"/>
              </a:spcBef>
              <a:tabLst>
                <a:tab pos="2190750" algn="l"/>
                <a:tab pos="4036695" algn="l"/>
                <a:tab pos="8677910" algn="l"/>
              </a:tabLst>
            </a:pPr>
            <a:r>
              <a:rPr spc="405" dirty="0"/>
              <a:t>K-fold	</a:t>
            </a:r>
            <a:r>
              <a:rPr spc="200" dirty="0"/>
              <a:t>Cross	</a:t>
            </a:r>
            <a:r>
              <a:rPr spc="330" dirty="0"/>
              <a:t>Validation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247970"/>
            <a:ext cx="8662670" cy="3921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30"/>
              </a:spcBef>
            </a:pPr>
            <a:r>
              <a:rPr sz="1950" spc="295" dirty="0">
                <a:latin typeface="Arial"/>
                <a:cs typeface="Arial"/>
              </a:rPr>
              <a:t>A </a:t>
            </a:r>
            <a:r>
              <a:rPr sz="1950" spc="200" dirty="0">
                <a:latin typeface="Arial"/>
                <a:cs typeface="Arial"/>
              </a:rPr>
              <a:t>method </a:t>
            </a:r>
            <a:r>
              <a:rPr sz="1950" spc="155" dirty="0">
                <a:latin typeface="Arial"/>
                <a:cs typeface="Arial"/>
              </a:rPr>
              <a:t>for </a:t>
            </a:r>
            <a:r>
              <a:rPr sz="1950" spc="160" dirty="0">
                <a:latin typeface="Arial"/>
                <a:cs typeface="Arial"/>
              </a:rPr>
              <a:t>estimating </a:t>
            </a:r>
            <a:r>
              <a:rPr sz="1950" spc="170" dirty="0">
                <a:latin typeface="Arial"/>
                <a:cs typeface="Arial"/>
              </a:rPr>
              <a:t>test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10" dirty="0">
                <a:latin typeface="Arial"/>
                <a:cs typeface="Arial"/>
              </a:rPr>
              <a:t>using </a:t>
            </a:r>
            <a:r>
              <a:rPr sz="1950" spc="160" dirty="0">
                <a:latin typeface="Arial"/>
                <a:cs typeface="Arial"/>
              </a:rPr>
              <a:t>training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165" dirty="0">
                <a:latin typeface="Arial"/>
                <a:cs typeface="Arial"/>
              </a:rPr>
              <a:t>data.</a:t>
            </a:r>
            <a:endParaRPr sz="19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</a:pPr>
            <a:r>
              <a:rPr sz="1950" b="1" spc="180" dirty="0">
                <a:solidFill>
                  <a:srgbClr val="0000FF"/>
                </a:solidFill>
                <a:latin typeface="Arial"/>
                <a:cs typeface="Arial"/>
              </a:rPr>
              <a:t>Algorithm:</a:t>
            </a:r>
            <a:endParaRPr sz="195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</a:pPr>
            <a:r>
              <a:rPr sz="1950" spc="105" dirty="0">
                <a:latin typeface="Arial"/>
                <a:cs typeface="Arial"/>
              </a:rPr>
              <a:t>Given </a:t>
            </a:r>
            <a:r>
              <a:rPr sz="1950" spc="85" dirty="0">
                <a:latin typeface="Arial"/>
                <a:cs typeface="Arial"/>
              </a:rPr>
              <a:t>a </a:t>
            </a:r>
            <a:r>
              <a:rPr sz="1950" spc="110" dirty="0">
                <a:latin typeface="Arial"/>
                <a:cs typeface="Arial"/>
              </a:rPr>
              <a:t>learning </a:t>
            </a:r>
            <a:r>
              <a:rPr sz="1950" spc="170" dirty="0">
                <a:latin typeface="Arial"/>
                <a:cs typeface="Arial"/>
              </a:rPr>
              <a:t>algorithm </a:t>
            </a:r>
            <a:r>
              <a:rPr sz="1950" spc="335" dirty="0">
                <a:latin typeface="Lucida Sans Unicode"/>
                <a:cs typeface="Lucida Sans Unicode"/>
              </a:rPr>
              <a:t>A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47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dataset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endParaRPr sz="1950">
              <a:latin typeface="Lucida Sans Unicode"/>
              <a:cs typeface="Lucida Sans Unicode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  <a:tabLst>
                <a:tab pos="1362075" algn="l"/>
              </a:tabLst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10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1:	</a:t>
            </a:r>
            <a:r>
              <a:rPr sz="1950" spc="160" dirty="0">
                <a:latin typeface="Arial"/>
                <a:cs typeface="Arial"/>
              </a:rPr>
              <a:t>Randomly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partition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r>
              <a:rPr sz="1950" spc="30" dirty="0">
                <a:latin typeface="Lucida Sans Unicode"/>
                <a:cs typeface="Lucida Sans Unicode"/>
              </a:rPr>
              <a:t> </a:t>
            </a:r>
            <a:r>
              <a:rPr sz="1950" spc="190" dirty="0">
                <a:latin typeface="Arial"/>
                <a:cs typeface="Arial"/>
              </a:rPr>
              <a:t>into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b="0" i="1" spc="-75" dirty="0">
                <a:latin typeface="Bookman Old Style"/>
                <a:cs typeface="Bookman Old Style"/>
              </a:rPr>
              <a:t>k</a:t>
            </a:r>
            <a:r>
              <a:rPr sz="1950" b="0" i="1" spc="55" dirty="0">
                <a:latin typeface="Bookman Old Style"/>
                <a:cs typeface="Bookman Old Style"/>
              </a:rPr>
              <a:t> </a:t>
            </a:r>
            <a:r>
              <a:rPr sz="1950" spc="90" dirty="0">
                <a:latin typeface="Arial"/>
                <a:cs typeface="Arial"/>
              </a:rPr>
              <a:t>equal-size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85" dirty="0">
                <a:latin typeface="Arial"/>
                <a:cs typeface="Arial"/>
              </a:rPr>
              <a:t>subsets</a:t>
            </a:r>
            <a:r>
              <a:rPr sz="1950" spc="40" dirty="0">
                <a:latin typeface="Arial"/>
                <a:cs typeface="Arial"/>
              </a:rPr>
              <a:t> </a:t>
            </a:r>
            <a:r>
              <a:rPr sz="1950" spc="105" dirty="0">
                <a:latin typeface="Lucida Sans Unicode"/>
                <a:cs typeface="Lucida Sans Unicode"/>
              </a:rPr>
              <a:t>D</a:t>
            </a:r>
            <a:r>
              <a:rPr sz="2475" spc="157" baseline="-13468" dirty="0">
                <a:latin typeface="Arial"/>
                <a:cs typeface="Arial"/>
              </a:rPr>
              <a:t>1</a:t>
            </a:r>
            <a:r>
              <a:rPr sz="1950" b="0" i="1" spc="105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.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b="0" i="1" dirty="0">
                <a:latin typeface="Bookman Old Style"/>
                <a:cs typeface="Bookman Old Style"/>
              </a:rPr>
              <a:t>,</a:t>
            </a:r>
            <a:r>
              <a:rPr sz="1950" b="0" i="1" spc="-235" dirty="0">
                <a:latin typeface="Bookman Old Style"/>
                <a:cs typeface="Bookman Old Style"/>
              </a:rPr>
              <a:t> </a:t>
            </a:r>
            <a:r>
              <a:rPr sz="1950" spc="45" dirty="0">
                <a:latin typeface="Lucida Sans Unicode"/>
                <a:cs typeface="Lucida Sans Unicode"/>
              </a:rPr>
              <a:t>D</a:t>
            </a:r>
            <a:r>
              <a:rPr sz="2475" b="0" i="1" spc="67" baseline="-15151" dirty="0">
                <a:latin typeface="Bookman Old Style"/>
                <a:cs typeface="Bookman Old Style"/>
              </a:rPr>
              <a:t>k</a:t>
            </a:r>
            <a:endParaRPr sz="2475" baseline="-15151">
              <a:latin typeface="Bookman Old Style"/>
              <a:cs typeface="Bookman Old Style"/>
            </a:endParaRPr>
          </a:p>
          <a:p>
            <a:pPr marL="100965">
              <a:lnSpc>
                <a:spcPct val="100000"/>
              </a:lnSpc>
              <a:spcBef>
                <a:spcPts val="1645"/>
              </a:spcBef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2:</a:t>
            </a:r>
            <a:endParaRPr sz="1950">
              <a:latin typeface="Arial"/>
              <a:cs typeface="Arial"/>
            </a:endParaRPr>
          </a:p>
          <a:p>
            <a:pPr marL="100965">
              <a:lnSpc>
                <a:spcPct val="100000"/>
              </a:lnSpc>
              <a:spcBef>
                <a:spcPts val="450"/>
              </a:spcBef>
            </a:pPr>
            <a:r>
              <a:rPr sz="1950" spc="155" dirty="0">
                <a:latin typeface="Arial"/>
                <a:cs typeface="Arial"/>
              </a:rPr>
              <a:t>For </a:t>
            </a:r>
            <a:r>
              <a:rPr sz="1950" b="0" i="1" spc="305" dirty="0">
                <a:latin typeface="Bookman Old Style"/>
                <a:cs typeface="Bookman Old Style"/>
              </a:rPr>
              <a:t>j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13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b="0" i="1" spc="-75" dirty="0">
                <a:latin typeface="Bookman Old Style"/>
                <a:cs typeface="Bookman Old Style"/>
              </a:rPr>
              <a:t>k</a:t>
            </a:r>
            <a:endParaRPr sz="1950">
              <a:latin typeface="Bookman Old Style"/>
              <a:cs typeface="Bookman Old Style"/>
            </a:endParaRPr>
          </a:p>
          <a:p>
            <a:pPr marL="521334" marR="1653539">
              <a:lnSpc>
                <a:spcPct val="119200"/>
              </a:lnSpc>
            </a:pPr>
            <a:r>
              <a:rPr sz="1950" spc="180" dirty="0">
                <a:latin typeface="Arial"/>
                <a:cs typeface="Arial"/>
              </a:rPr>
              <a:t>Train </a:t>
            </a:r>
            <a:r>
              <a:rPr sz="1950" spc="335" dirty="0">
                <a:latin typeface="Lucida Sans Unicode"/>
                <a:cs typeface="Lucida Sans Unicode"/>
              </a:rPr>
              <a:t>A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105" dirty="0">
                <a:latin typeface="Arial"/>
                <a:cs typeface="Arial"/>
              </a:rPr>
              <a:t>all </a:t>
            </a:r>
            <a:r>
              <a:rPr sz="1950" spc="165" dirty="0">
                <a:latin typeface="Lucida Sans Unicode"/>
                <a:cs typeface="Lucida Sans Unicode"/>
              </a:rPr>
              <a:t>D</a:t>
            </a:r>
            <a:r>
              <a:rPr sz="2475" b="0" i="1" spc="247" baseline="-13468" dirty="0">
                <a:latin typeface="Bookman Old Style"/>
                <a:cs typeface="Bookman Old Style"/>
              </a:rPr>
              <a:t>i</a:t>
            </a:r>
            <a:r>
              <a:rPr sz="1950" spc="165" dirty="0">
                <a:latin typeface="Arial"/>
                <a:cs typeface="Arial"/>
              </a:rPr>
              <a:t>, </a:t>
            </a:r>
            <a:r>
              <a:rPr sz="1950" b="0" i="1" spc="170" dirty="0">
                <a:latin typeface="Bookman Old Style"/>
                <a:cs typeface="Bookman Old Style"/>
              </a:rPr>
              <a:t>i </a:t>
            </a:r>
            <a:r>
              <a:rPr sz="1950" spc="-150" dirty="0">
                <a:latin typeface="Lucida Sans Unicode"/>
                <a:cs typeface="Lucida Sans Unicode"/>
              </a:rPr>
              <a:t>∈ </a:t>
            </a:r>
            <a:r>
              <a:rPr sz="1950" spc="75" dirty="0">
                <a:latin typeface="Arial"/>
                <a:cs typeface="Arial"/>
              </a:rPr>
              <a:t>1</a:t>
            </a:r>
            <a:r>
              <a:rPr sz="1950" b="0" i="1" spc="75" dirty="0">
                <a:latin typeface="Bookman Old Style"/>
                <a:cs typeface="Bookman Old Style"/>
              </a:rPr>
              <a:t>, </a:t>
            </a:r>
            <a:r>
              <a:rPr sz="1950" b="0" i="1" dirty="0">
                <a:latin typeface="Bookman Old Style"/>
                <a:cs typeface="Bookman Old Style"/>
              </a:rPr>
              <a:t>. . . </a:t>
            </a:r>
            <a:r>
              <a:rPr sz="1950" b="0" i="1" spc="-75" dirty="0">
                <a:latin typeface="Bookman Old Style"/>
                <a:cs typeface="Bookman Old Style"/>
              </a:rPr>
              <a:t>k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b="0" i="1" spc="170" dirty="0">
                <a:latin typeface="Bookman Old Style"/>
                <a:cs typeface="Bookman Old Style"/>
              </a:rPr>
              <a:t>i </a:t>
            </a:r>
            <a:r>
              <a:rPr sz="1950" spc="400" dirty="0">
                <a:latin typeface="Lucida Sans Unicode"/>
                <a:cs typeface="Lucida Sans Unicode"/>
              </a:rPr>
              <a:t>ƒ</a:t>
            </a:r>
            <a:r>
              <a:rPr sz="1950" spc="400" dirty="0">
                <a:latin typeface="Arial"/>
                <a:cs typeface="Arial"/>
              </a:rPr>
              <a:t>= </a:t>
            </a:r>
            <a:r>
              <a:rPr sz="1950" b="0" i="1" spc="280" dirty="0">
                <a:latin typeface="Bookman Old Style"/>
                <a:cs typeface="Bookman Old Style"/>
              </a:rPr>
              <a:t>j</a:t>
            </a:r>
            <a:r>
              <a:rPr sz="1950" spc="280" dirty="0">
                <a:latin typeface="Arial"/>
                <a:cs typeface="Arial"/>
              </a:rPr>
              <a:t>,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70" dirty="0">
                <a:latin typeface="Arial"/>
                <a:cs typeface="Arial"/>
              </a:rPr>
              <a:t>get</a:t>
            </a:r>
            <a:r>
              <a:rPr sz="1950" spc="-275" dirty="0">
                <a:latin typeface="Arial"/>
                <a:cs typeface="Arial"/>
              </a:rPr>
              <a:t> </a:t>
            </a:r>
            <a:r>
              <a:rPr sz="1950" b="0" i="1" spc="45" dirty="0">
                <a:latin typeface="Bookman Old Style"/>
                <a:cs typeface="Bookman Old Style"/>
              </a:rPr>
              <a:t>f</a:t>
            </a:r>
            <a:r>
              <a:rPr sz="2475" b="0" i="1" spc="67" baseline="-13468" dirty="0">
                <a:latin typeface="Bookman Old Style"/>
                <a:cs typeface="Bookman Old Style"/>
              </a:rPr>
              <a:t>j</a:t>
            </a:r>
            <a:r>
              <a:rPr sz="1950" spc="45" dirty="0">
                <a:latin typeface="Arial"/>
                <a:cs typeface="Arial"/>
              </a:rPr>
              <a:t>.  </a:t>
            </a:r>
            <a:r>
              <a:rPr sz="1950" spc="165" dirty="0">
                <a:latin typeface="Arial"/>
                <a:cs typeface="Arial"/>
              </a:rPr>
              <a:t>Apply </a:t>
            </a:r>
            <a:r>
              <a:rPr sz="1950" b="0" i="1" spc="295" dirty="0">
                <a:latin typeface="Bookman Old Style"/>
                <a:cs typeface="Bookman Old Style"/>
              </a:rPr>
              <a:t>f</a:t>
            </a:r>
            <a:r>
              <a:rPr sz="2475" b="0" i="1" spc="442" baseline="-13468" dirty="0">
                <a:latin typeface="Bookman Old Style"/>
                <a:cs typeface="Bookman Old Style"/>
              </a:rPr>
              <a:t>j </a:t>
            </a:r>
            <a:r>
              <a:rPr sz="1950" spc="250" dirty="0">
                <a:latin typeface="Arial"/>
                <a:cs typeface="Arial"/>
              </a:rPr>
              <a:t>to </a:t>
            </a:r>
            <a:r>
              <a:rPr sz="1950" spc="204" dirty="0">
                <a:latin typeface="Lucida Sans Unicode"/>
                <a:cs typeface="Lucida Sans Unicode"/>
              </a:rPr>
              <a:t>D</a:t>
            </a:r>
            <a:r>
              <a:rPr sz="2475" b="0" i="1" spc="307" baseline="-13468" dirty="0">
                <a:latin typeface="Bookman Old Style"/>
                <a:cs typeface="Bookman Old Style"/>
              </a:rPr>
              <a:t>j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80" dirty="0">
                <a:latin typeface="Arial"/>
                <a:cs typeface="Arial"/>
              </a:rPr>
              <a:t>compute</a:t>
            </a:r>
            <a:r>
              <a:rPr sz="1950" spc="315" dirty="0">
                <a:latin typeface="Arial"/>
                <a:cs typeface="Arial"/>
              </a:rPr>
              <a:t> </a:t>
            </a:r>
            <a:r>
              <a:rPr sz="1950" b="0" i="1" spc="220" dirty="0">
                <a:latin typeface="Bookman Old Style"/>
                <a:cs typeface="Bookman Old Style"/>
              </a:rPr>
              <a:t>E</a:t>
            </a:r>
            <a:r>
              <a:rPr sz="2475" spc="330" baseline="26936" dirty="0">
                <a:latin typeface="Lucida Sans Unicode"/>
                <a:cs typeface="Lucida Sans Unicode"/>
              </a:rPr>
              <a:t>D</a:t>
            </a:r>
            <a:r>
              <a:rPr sz="2025" b="0" i="1" spc="330" baseline="20576" dirty="0">
                <a:latin typeface="Bookman Old Style"/>
                <a:cs typeface="Bookman Old Style"/>
              </a:rPr>
              <a:t>j</a:t>
            </a:r>
            <a:endParaRPr sz="2025" baseline="20576">
              <a:latin typeface="Bookman Old Style"/>
              <a:cs typeface="Bookman Old Style"/>
            </a:endParaRPr>
          </a:p>
          <a:p>
            <a:pPr marL="101600">
              <a:lnSpc>
                <a:spcPct val="100000"/>
              </a:lnSpc>
              <a:spcBef>
                <a:spcPts val="1645"/>
              </a:spcBef>
              <a:tabLst>
                <a:tab pos="1426845" algn="l"/>
              </a:tabLst>
            </a:pPr>
            <a:r>
              <a:rPr sz="1950" b="1" spc="215" dirty="0">
                <a:latin typeface="Arial"/>
                <a:cs typeface="Arial"/>
              </a:rPr>
              <a:t>Step</a:t>
            </a:r>
            <a:r>
              <a:rPr sz="1950" b="1" spc="365" dirty="0">
                <a:latin typeface="Arial"/>
                <a:cs typeface="Arial"/>
              </a:rPr>
              <a:t> </a:t>
            </a:r>
            <a:r>
              <a:rPr sz="1950" b="1" spc="190" dirty="0">
                <a:latin typeface="Arial"/>
                <a:cs typeface="Arial"/>
              </a:rPr>
              <a:t>3:	</a:t>
            </a:r>
            <a:r>
              <a:rPr sz="1950" spc="120" dirty="0">
                <a:latin typeface="Arial"/>
                <a:cs typeface="Arial"/>
              </a:rPr>
              <a:t>Average </a:t>
            </a:r>
            <a:r>
              <a:rPr sz="1950" spc="125" dirty="0">
                <a:latin typeface="Arial"/>
                <a:cs typeface="Arial"/>
              </a:rPr>
              <a:t>error </a:t>
            </a:r>
            <a:r>
              <a:rPr sz="1950" spc="114" dirty="0">
                <a:latin typeface="Arial"/>
                <a:cs typeface="Arial"/>
              </a:rPr>
              <a:t>over </a:t>
            </a:r>
            <a:r>
              <a:rPr sz="1950" spc="105" dirty="0">
                <a:latin typeface="Arial"/>
                <a:cs typeface="Arial"/>
              </a:rPr>
              <a:t>all</a:t>
            </a:r>
            <a:r>
              <a:rPr sz="1950" spc="120" dirty="0">
                <a:latin typeface="Arial"/>
                <a:cs typeface="Arial"/>
              </a:rPr>
              <a:t> </a:t>
            </a:r>
            <a:r>
              <a:rPr sz="1950" spc="125" dirty="0">
                <a:latin typeface="Arial"/>
                <a:cs typeface="Arial"/>
              </a:rPr>
              <a:t>folds.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AF8BF-C81F-4329-B299-2C77A8F7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5334001"/>
            <a:ext cx="6477001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72154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75" dirty="0"/>
              <a:t>Confusion	</a:t>
            </a:r>
            <a:r>
              <a:rPr spc="385" dirty="0"/>
              <a:t>matrix	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59970"/>
              </p:ext>
            </p:extLst>
          </p:nvPr>
        </p:nvGraphicFramePr>
        <p:xfrm>
          <a:off x="946308" y="1928715"/>
          <a:ext cx="8692513" cy="113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6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9209" algn="ctr">
                        <a:lnSpc>
                          <a:spcPts val="205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Actual Label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9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Positive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090"/>
                        </a:lnSpc>
                      </a:pPr>
                      <a:r>
                        <a:rPr lang="en-US" sz="1800" spc="35" dirty="0">
                          <a:latin typeface="Calibri"/>
                          <a:cs typeface="Calibri"/>
                        </a:rPr>
                        <a:t>Negative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">
                <a:tc row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Predicted Label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ts val="209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Positive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90"/>
                        </a:lnSpc>
                      </a:pPr>
                      <a:r>
                        <a:rPr lang="en-US" sz="1800" b="1" spc="50" dirty="0">
                          <a:solidFill>
                            <a:srgbClr val="041BA1"/>
                          </a:solidFill>
                          <a:latin typeface="Calibri"/>
                          <a:cs typeface="Calibri"/>
                        </a:rPr>
                        <a:t>True Positive (TP)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90"/>
                        </a:lnSpc>
                      </a:pPr>
                      <a:r>
                        <a:rPr lang="en-US" sz="1800" b="1" spc="25" dirty="0">
                          <a:solidFill>
                            <a:srgbClr val="E62400"/>
                          </a:solidFill>
                          <a:latin typeface="Calibri"/>
                          <a:cs typeface="Calibri"/>
                        </a:rPr>
                        <a:t>False Positive (FP)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1705">
                        <a:lnSpc>
                          <a:spcPts val="2090"/>
                        </a:lnSpc>
                      </a:pPr>
                      <a:r>
                        <a:rPr lang="en-US" sz="1800" spc="35" dirty="0">
                          <a:latin typeface="Calibri"/>
                          <a:cs typeface="Calibri"/>
                        </a:rPr>
                        <a:t>Negative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90"/>
                        </a:lnSpc>
                      </a:pPr>
                      <a:r>
                        <a:rPr lang="en-US" sz="1800" b="1" spc="25" dirty="0">
                          <a:solidFill>
                            <a:srgbClr val="E62400"/>
                          </a:solidFill>
                          <a:latin typeface="Calibri"/>
                          <a:cs typeface="Calibri"/>
                        </a:rPr>
                        <a:t>False Negative (FN)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90"/>
                        </a:lnSpc>
                      </a:pPr>
                      <a:r>
                        <a:rPr lang="en-US" sz="1800" b="1" spc="50" dirty="0">
                          <a:solidFill>
                            <a:srgbClr val="041BA1"/>
                          </a:solidFill>
                          <a:latin typeface="Calibri"/>
                          <a:cs typeface="Calibri"/>
                        </a:rPr>
                        <a:t>True Negative (TN)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45376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45" dirty="0"/>
              <a:t>Evaluation	</a:t>
            </a:r>
            <a:r>
              <a:rPr spc="305" dirty="0"/>
              <a:t>metrics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41293"/>
              </p:ext>
            </p:extLst>
          </p:nvPr>
        </p:nvGraphicFramePr>
        <p:xfrm>
          <a:off x="954328" y="3314805"/>
          <a:ext cx="8691879" cy="2364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Accuracy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latin typeface="Calibri"/>
                          <a:cs typeface="Calibri"/>
                        </a:rPr>
                        <a:t>(TP+TN) / (TP+TN+FP+FN)</a:t>
                      </a:r>
                      <a:endParaRPr sz="1650" dirty="0">
                        <a:latin typeface="Calibri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The percentage of predictions that are correct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Precision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TP / (TP+FP)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The percentage of positive predictions that are correct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36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Sensitivity (Recall)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69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TP / (TP+FN)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69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marR="318135" indent="-94615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The percentage of positive cases that were predicted as positive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Specificity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TN / (TN+FP)</a:t>
                      </a:r>
                      <a:endParaRPr sz="165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1289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marR="318135" lvl="0" indent="-94615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0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5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The percentage of negative cases that were predicted as negative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E53A5C4-78D2-42A8-BBD2-A2CEB4683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42092"/>
              </p:ext>
            </p:extLst>
          </p:nvPr>
        </p:nvGraphicFramePr>
        <p:xfrm>
          <a:off x="946308" y="1928715"/>
          <a:ext cx="8692513" cy="1133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7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46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29209" algn="ctr">
                        <a:lnSpc>
                          <a:spcPts val="205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Actual Label</a:t>
                      </a:r>
                      <a:endParaRPr sz="1800" b="1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46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9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Positive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090"/>
                        </a:lnSpc>
                      </a:pPr>
                      <a:r>
                        <a:rPr lang="en-US" sz="1800" spc="35" dirty="0">
                          <a:latin typeface="Calibri"/>
                          <a:cs typeface="Calibri"/>
                        </a:rPr>
                        <a:t>Negative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464">
                <a:tc rowSpan="2"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lang="en-US" sz="1800" b="1" dirty="0">
                          <a:latin typeface="Calibri"/>
                          <a:cs typeface="Calibri"/>
                        </a:rPr>
                        <a:t>Predicted Label</a:t>
                      </a:r>
                      <a:endParaRPr sz="1800" b="1" dirty="0">
                        <a:latin typeface="Calibri"/>
                        <a:cs typeface="Calibri"/>
                      </a:endParaRPr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7425">
                        <a:lnSpc>
                          <a:spcPts val="209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Positive</a:t>
                      </a:r>
                      <a:endParaRPr sz="1800" b="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90"/>
                        </a:lnSpc>
                      </a:pPr>
                      <a:r>
                        <a:rPr lang="en-US" sz="1800" b="1" spc="50" dirty="0">
                          <a:solidFill>
                            <a:srgbClr val="041BA1"/>
                          </a:solidFill>
                          <a:latin typeface="Calibri"/>
                          <a:cs typeface="Calibri"/>
                        </a:rPr>
                        <a:t>True Positive (TP)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090"/>
                        </a:lnSpc>
                      </a:pPr>
                      <a:r>
                        <a:rPr lang="en-US" sz="1800" b="1" spc="25" dirty="0">
                          <a:solidFill>
                            <a:srgbClr val="E62400"/>
                          </a:solidFill>
                          <a:latin typeface="Calibri"/>
                          <a:cs typeface="Calibri"/>
                        </a:rPr>
                        <a:t>False Positive (FP)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46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6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1705">
                        <a:lnSpc>
                          <a:spcPts val="2090"/>
                        </a:lnSpc>
                      </a:pPr>
                      <a:r>
                        <a:rPr lang="en-US" sz="1800" spc="35" dirty="0">
                          <a:latin typeface="Calibri"/>
                          <a:cs typeface="Calibri"/>
                        </a:rPr>
                        <a:t>Negative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8D6FF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ts val="2090"/>
                        </a:lnSpc>
                      </a:pPr>
                      <a:r>
                        <a:rPr lang="en-US" sz="1800" b="1" spc="25" dirty="0">
                          <a:solidFill>
                            <a:srgbClr val="E62400"/>
                          </a:solidFill>
                          <a:latin typeface="Calibri"/>
                          <a:cs typeface="Calibri"/>
                        </a:rPr>
                        <a:t>False Negative (FN)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2090"/>
                        </a:lnSpc>
                      </a:pPr>
                      <a:r>
                        <a:rPr lang="en-US" sz="1800" b="1" spc="50" dirty="0">
                          <a:solidFill>
                            <a:srgbClr val="041BA1"/>
                          </a:solidFill>
                          <a:latin typeface="Calibri"/>
                          <a:cs typeface="Calibri"/>
                        </a:rPr>
                        <a:t>True Negative (TN)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0812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55" dirty="0"/>
              <a:t>Terminology	</a:t>
            </a:r>
            <a:r>
              <a:rPr spc="280" dirty="0"/>
              <a:t>review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1247970"/>
            <a:ext cx="8483600" cy="25546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1950" b="1" spc="185" dirty="0">
                <a:latin typeface="Arial"/>
                <a:cs typeface="Arial"/>
              </a:rPr>
              <a:t>Review </a:t>
            </a:r>
            <a:r>
              <a:rPr sz="1950" b="1" spc="215" dirty="0">
                <a:latin typeface="Arial"/>
                <a:cs typeface="Arial"/>
              </a:rPr>
              <a:t>the </a:t>
            </a:r>
            <a:r>
              <a:rPr sz="1950" b="1" spc="145" dirty="0">
                <a:latin typeface="Arial"/>
                <a:cs typeface="Arial"/>
              </a:rPr>
              <a:t>concepts </a:t>
            </a:r>
            <a:r>
              <a:rPr sz="1950" b="1" spc="165" dirty="0">
                <a:latin typeface="Arial"/>
                <a:cs typeface="Arial"/>
              </a:rPr>
              <a:t>and</a:t>
            </a:r>
            <a:r>
              <a:rPr sz="1950" b="1" spc="210" dirty="0">
                <a:latin typeface="Arial"/>
                <a:cs typeface="Arial"/>
              </a:rPr>
              <a:t> </a:t>
            </a:r>
            <a:r>
              <a:rPr sz="1950" b="1" spc="165" dirty="0">
                <a:latin typeface="Arial"/>
                <a:cs typeface="Arial"/>
              </a:rPr>
              <a:t>terminology: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2700" marR="5080" algn="just">
              <a:lnSpc>
                <a:spcPct val="119200"/>
              </a:lnSpc>
            </a:pPr>
            <a:r>
              <a:rPr sz="1950" b="1" spc="160" dirty="0">
                <a:solidFill>
                  <a:srgbClr val="0000FF"/>
                </a:solidFill>
                <a:latin typeface="Arial"/>
                <a:cs typeface="Arial"/>
              </a:rPr>
              <a:t>Instance, </a:t>
            </a:r>
            <a:r>
              <a:rPr sz="1950" b="1" spc="175" dirty="0">
                <a:solidFill>
                  <a:srgbClr val="0000FF"/>
                </a:solidFill>
                <a:latin typeface="Arial"/>
                <a:cs typeface="Arial"/>
              </a:rPr>
              <a:t>example, </a:t>
            </a:r>
            <a:r>
              <a:rPr sz="1950" b="1" spc="190" dirty="0">
                <a:solidFill>
                  <a:srgbClr val="0000FF"/>
                </a:solidFill>
                <a:latin typeface="Arial"/>
                <a:cs typeface="Arial"/>
              </a:rPr>
              <a:t>feature,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label, </a:t>
            </a:r>
            <a:r>
              <a:rPr sz="1950" b="1" spc="105" dirty="0">
                <a:solidFill>
                  <a:srgbClr val="0000FF"/>
                </a:solidFill>
                <a:latin typeface="Arial"/>
                <a:cs typeface="Arial"/>
              </a:rPr>
              <a:t>supervised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learning, 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unsu- 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pervised </a:t>
            </a:r>
            <a:r>
              <a:rPr sz="1950" b="1" spc="130" dirty="0">
                <a:solidFill>
                  <a:srgbClr val="0000FF"/>
                </a:solidFill>
                <a:latin typeface="Arial"/>
                <a:cs typeface="Arial"/>
              </a:rPr>
              <a:t>learning, </a:t>
            </a:r>
            <a:r>
              <a:rPr sz="1950" b="1" spc="120" dirty="0">
                <a:solidFill>
                  <a:srgbClr val="0000FF"/>
                </a:solidFill>
                <a:latin typeface="Arial"/>
                <a:cs typeface="Arial"/>
              </a:rPr>
              <a:t>classification, </a:t>
            </a:r>
            <a:r>
              <a:rPr sz="1950" b="1" spc="110" dirty="0">
                <a:solidFill>
                  <a:srgbClr val="0000FF"/>
                </a:solidFill>
                <a:latin typeface="Arial"/>
                <a:cs typeface="Arial"/>
              </a:rPr>
              <a:t>regression, </a:t>
            </a:r>
            <a:r>
              <a:rPr sz="1950" b="1" spc="135" dirty="0">
                <a:solidFill>
                  <a:srgbClr val="0000FF"/>
                </a:solidFill>
                <a:latin typeface="Arial"/>
                <a:cs typeface="Arial"/>
              </a:rPr>
              <a:t>clustering, </a:t>
            </a:r>
            <a:r>
              <a:rPr sz="1950" b="1" spc="155" dirty="0">
                <a:solidFill>
                  <a:srgbClr val="0000FF"/>
                </a:solidFill>
                <a:latin typeface="Arial"/>
                <a:cs typeface="Arial"/>
              </a:rPr>
              <a:t>pre-  diction, training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validation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195" dirty="0">
                <a:solidFill>
                  <a:srgbClr val="0000FF"/>
                </a:solidFill>
                <a:latin typeface="Arial"/>
                <a:cs typeface="Arial"/>
              </a:rPr>
              <a:t>test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set, </a:t>
            </a:r>
            <a:r>
              <a:rPr sz="1950" b="1" spc="204" dirty="0">
                <a:solidFill>
                  <a:srgbClr val="0000FF"/>
                </a:solidFill>
                <a:latin typeface="Arial"/>
                <a:cs typeface="Arial"/>
              </a:rPr>
              <a:t>K-fold </a:t>
            </a:r>
            <a:r>
              <a:rPr sz="1950" b="1" spc="70" dirty="0">
                <a:solidFill>
                  <a:srgbClr val="0000FF"/>
                </a:solidFill>
                <a:latin typeface="Arial"/>
                <a:cs typeface="Arial"/>
              </a:rPr>
              <a:t>cross </a:t>
            </a:r>
            <a:r>
              <a:rPr sz="1950" b="1" spc="150" dirty="0">
                <a:solidFill>
                  <a:srgbClr val="0000FF"/>
                </a:solidFill>
                <a:latin typeface="Arial"/>
                <a:cs typeface="Arial"/>
              </a:rPr>
              <a:t>val-  </a:t>
            </a:r>
            <a:r>
              <a:rPr sz="1950" b="1" spc="165" dirty="0">
                <a:solidFill>
                  <a:srgbClr val="0000FF"/>
                </a:solidFill>
                <a:latin typeface="Arial"/>
                <a:cs typeface="Arial"/>
              </a:rPr>
              <a:t>idation, </a:t>
            </a:r>
            <a:r>
              <a:rPr sz="1950" b="1" spc="114" dirty="0">
                <a:solidFill>
                  <a:srgbClr val="0000FF"/>
                </a:solidFill>
                <a:latin typeface="Arial"/>
                <a:cs typeface="Arial"/>
              </a:rPr>
              <a:t>classification </a:t>
            </a:r>
            <a:r>
              <a:rPr sz="1950" b="1" spc="145" dirty="0">
                <a:solidFill>
                  <a:srgbClr val="0000FF"/>
                </a:solidFill>
                <a:latin typeface="Arial"/>
                <a:cs typeface="Arial"/>
              </a:rPr>
              <a:t>error, </a:t>
            </a:r>
            <a:r>
              <a:rPr sz="1950" b="1" spc="35" dirty="0">
                <a:solidFill>
                  <a:srgbClr val="0000FF"/>
                </a:solidFill>
                <a:latin typeface="Arial"/>
                <a:cs typeface="Arial"/>
              </a:rPr>
              <a:t>loss </a:t>
            </a:r>
            <a:r>
              <a:rPr sz="1950" b="1" spc="170" dirty="0">
                <a:solidFill>
                  <a:srgbClr val="0000FF"/>
                </a:solidFill>
                <a:latin typeface="Arial"/>
                <a:cs typeface="Arial"/>
              </a:rPr>
              <a:t>function, overfitting, under-  </a:t>
            </a:r>
            <a:r>
              <a:rPr sz="1950" b="1" spc="185" dirty="0">
                <a:solidFill>
                  <a:srgbClr val="0000FF"/>
                </a:solidFill>
                <a:latin typeface="Arial"/>
                <a:cs typeface="Arial"/>
              </a:rPr>
              <a:t>fitting,</a:t>
            </a:r>
            <a:r>
              <a:rPr sz="1950" b="1" spc="3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spc="150" dirty="0">
                <a:solidFill>
                  <a:srgbClr val="0000FF"/>
                </a:solidFill>
                <a:latin typeface="Arial"/>
                <a:cs typeface="Arial"/>
              </a:rPr>
              <a:t>regularization.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355" dirty="0"/>
              <a:t>Books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6797" y="1247970"/>
            <a:ext cx="8378190" cy="3893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3540" indent="-37147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84175" algn="l"/>
              </a:tabLst>
            </a:pPr>
            <a:r>
              <a:rPr sz="1950" spc="275" dirty="0">
                <a:latin typeface="Arial"/>
                <a:cs typeface="Arial"/>
              </a:rPr>
              <a:t>Tom </a:t>
            </a:r>
            <a:r>
              <a:rPr sz="1950" spc="170" dirty="0">
                <a:latin typeface="Arial"/>
                <a:cs typeface="Arial"/>
              </a:rPr>
              <a:t>Mitchell, </a:t>
            </a:r>
            <a:r>
              <a:rPr sz="1950" spc="145" dirty="0">
                <a:latin typeface="Arial"/>
                <a:cs typeface="Arial"/>
              </a:rPr>
              <a:t>Machine</a:t>
            </a:r>
            <a:r>
              <a:rPr sz="1950" spc="40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Learning.</a:t>
            </a:r>
            <a:endParaRPr sz="1950">
              <a:latin typeface="Arial"/>
              <a:cs typeface="Arial"/>
            </a:endParaRPr>
          </a:p>
          <a:p>
            <a:pPr marL="383540" marR="5080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2318385" algn="l"/>
                <a:tab pos="3175635" algn="l"/>
                <a:tab pos="3604260" algn="l"/>
                <a:tab pos="4234180" algn="l"/>
                <a:tab pos="6379845" algn="l"/>
                <a:tab pos="7240905" algn="l"/>
                <a:tab pos="7870190" algn="l"/>
              </a:tabLst>
            </a:pPr>
            <a:r>
              <a:rPr sz="1950" spc="180" dirty="0">
                <a:latin typeface="Arial"/>
                <a:cs typeface="Arial"/>
              </a:rPr>
              <a:t>Abu-Mostafa,	</a:t>
            </a:r>
            <a:r>
              <a:rPr sz="1950" spc="85" dirty="0">
                <a:latin typeface="Arial"/>
                <a:cs typeface="Arial"/>
              </a:rPr>
              <a:t>Y</a:t>
            </a:r>
            <a:r>
              <a:rPr sz="1950" spc="60" dirty="0">
                <a:latin typeface="Arial"/>
                <a:cs typeface="Arial"/>
              </a:rPr>
              <a:t>aser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10" dirty="0">
                <a:latin typeface="Arial"/>
                <a:cs typeface="Arial"/>
              </a:rPr>
              <a:t>S.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0" dirty="0">
                <a:latin typeface="Arial"/>
                <a:cs typeface="Arial"/>
              </a:rPr>
              <a:t>Magdon-Ismail,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Malik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315" dirty="0">
                <a:latin typeface="Arial"/>
                <a:cs typeface="Arial"/>
              </a:rPr>
              <a:t>L</a:t>
            </a:r>
            <a:r>
              <a:rPr sz="1950" spc="125" dirty="0">
                <a:latin typeface="Arial"/>
                <a:cs typeface="Arial"/>
              </a:rPr>
              <a:t>in,  </a:t>
            </a:r>
            <a:r>
              <a:rPr sz="1950" spc="160" dirty="0">
                <a:latin typeface="Arial"/>
                <a:cs typeface="Arial"/>
              </a:rPr>
              <a:t>Hsuan-Tien, </a:t>
            </a:r>
            <a:r>
              <a:rPr sz="1950" spc="135" dirty="0">
                <a:latin typeface="Arial"/>
                <a:cs typeface="Arial"/>
              </a:rPr>
              <a:t>Learning </a:t>
            </a:r>
            <a:r>
              <a:rPr sz="1950" spc="210" dirty="0">
                <a:latin typeface="Arial"/>
                <a:cs typeface="Arial"/>
              </a:rPr>
              <a:t>From </a:t>
            </a:r>
            <a:r>
              <a:rPr sz="1950" spc="200" dirty="0">
                <a:latin typeface="Arial"/>
                <a:cs typeface="Arial"/>
              </a:rPr>
              <a:t>Data,</a:t>
            </a:r>
            <a:r>
              <a:rPr sz="1950" spc="620" dirty="0">
                <a:latin typeface="Arial"/>
                <a:cs typeface="Arial"/>
              </a:rPr>
              <a:t> </a:t>
            </a:r>
            <a:r>
              <a:rPr sz="1950" spc="254" dirty="0">
                <a:latin typeface="Arial"/>
                <a:cs typeface="Arial"/>
              </a:rPr>
              <a:t>AMLBook.</a:t>
            </a:r>
            <a:endParaRPr sz="1950">
              <a:latin typeface="Arial"/>
              <a:cs typeface="Arial"/>
            </a:endParaRPr>
          </a:p>
          <a:p>
            <a:pPr marL="383540" marR="6985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5295900" algn="l"/>
                <a:tab pos="7128509" algn="l"/>
              </a:tabLst>
            </a:pPr>
            <a:r>
              <a:rPr sz="1950" spc="250" dirty="0">
                <a:latin typeface="Arial"/>
                <a:cs typeface="Arial"/>
              </a:rPr>
              <a:t>The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statistical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mining,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0" dirty="0">
                <a:latin typeface="Arial"/>
                <a:cs typeface="Arial"/>
              </a:rPr>
              <a:t>inf</a:t>
            </a:r>
            <a:r>
              <a:rPr sz="1950" spc="10" dirty="0">
                <a:latin typeface="Arial"/>
                <a:cs typeface="Arial"/>
              </a:rPr>
              <a:t>e</a:t>
            </a:r>
            <a:r>
              <a:rPr sz="1950" spc="95" dirty="0">
                <a:latin typeface="Arial"/>
                <a:cs typeface="Arial"/>
              </a:rPr>
              <a:t>rence, 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45" dirty="0">
                <a:latin typeface="Arial"/>
                <a:cs typeface="Arial"/>
              </a:rPr>
              <a:t>prediction </a:t>
            </a:r>
            <a:r>
              <a:rPr sz="1950" spc="365" dirty="0">
                <a:latin typeface="Arial"/>
                <a:cs typeface="Arial"/>
              </a:rPr>
              <a:t>T. </a:t>
            </a:r>
            <a:r>
              <a:rPr sz="1950" spc="125" dirty="0">
                <a:latin typeface="Arial"/>
                <a:cs typeface="Arial"/>
              </a:rPr>
              <a:t>Hastie, </a:t>
            </a:r>
            <a:r>
              <a:rPr sz="1950" spc="175" dirty="0">
                <a:latin typeface="Arial"/>
                <a:cs typeface="Arial"/>
              </a:rPr>
              <a:t>R. </a:t>
            </a:r>
            <a:r>
              <a:rPr sz="1950" spc="160" dirty="0">
                <a:latin typeface="Arial"/>
                <a:cs typeface="Arial"/>
              </a:rPr>
              <a:t>Tibshirani, </a:t>
            </a:r>
            <a:r>
              <a:rPr sz="1950" spc="155" dirty="0">
                <a:latin typeface="Arial"/>
                <a:cs typeface="Arial"/>
              </a:rPr>
              <a:t>J.</a:t>
            </a:r>
            <a:r>
              <a:rPr sz="1950" spc="17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Friedman.</a:t>
            </a:r>
            <a:endParaRPr sz="1950">
              <a:latin typeface="Arial"/>
              <a:cs typeface="Arial"/>
            </a:endParaRPr>
          </a:p>
          <a:p>
            <a:pPr marL="383540" marR="5080" indent="-371475">
              <a:lnSpc>
                <a:spcPct val="119200"/>
              </a:lnSpc>
              <a:spcBef>
                <a:spcPts val="1440"/>
              </a:spcBef>
              <a:buAutoNum type="arabicPeriod"/>
              <a:tabLst>
                <a:tab pos="384175" algn="l"/>
                <a:tab pos="3080385" algn="l"/>
              </a:tabLst>
            </a:pPr>
            <a:r>
              <a:rPr sz="1950" spc="145" dirty="0">
                <a:latin typeface="Arial"/>
                <a:cs typeface="Arial"/>
              </a:rPr>
              <a:t>Christopher</a:t>
            </a:r>
            <a:r>
              <a:rPr sz="1950" spc="320" dirty="0">
                <a:latin typeface="Arial"/>
                <a:cs typeface="Arial"/>
              </a:rPr>
              <a:t> </a:t>
            </a:r>
            <a:r>
              <a:rPr sz="1950" spc="145" dirty="0">
                <a:latin typeface="Arial"/>
                <a:cs typeface="Arial"/>
              </a:rPr>
              <a:t>Bishop.	</a:t>
            </a:r>
            <a:r>
              <a:rPr sz="1950" spc="185" dirty="0">
                <a:latin typeface="Arial"/>
                <a:cs typeface="Arial"/>
              </a:rPr>
              <a:t>Pattern </a:t>
            </a:r>
            <a:r>
              <a:rPr sz="1950" spc="155" dirty="0">
                <a:latin typeface="Arial"/>
                <a:cs typeface="Arial"/>
              </a:rPr>
              <a:t>Recognition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40" dirty="0">
                <a:latin typeface="Arial"/>
                <a:cs typeface="Arial"/>
              </a:rPr>
              <a:t>Learn-  ing.</a:t>
            </a:r>
            <a:endParaRPr sz="1950">
              <a:latin typeface="Arial"/>
              <a:cs typeface="Arial"/>
            </a:endParaRPr>
          </a:p>
          <a:p>
            <a:pPr marL="383540" marR="5715" indent="-371475">
              <a:lnSpc>
                <a:spcPct val="119200"/>
              </a:lnSpc>
              <a:spcBef>
                <a:spcPts val="1445"/>
              </a:spcBef>
              <a:buAutoNum type="arabicPeriod"/>
              <a:tabLst>
                <a:tab pos="384175" algn="l"/>
                <a:tab pos="1508760" algn="l"/>
                <a:tab pos="1988820" algn="l"/>
                <a:tab pos="2296160" algn="l"/>
                <a:tab pos="2925445" algn="l"/>
                <a:tab pos="3762375" algn="l"/>
                <a:tab pos="4195445" algn="l"/>
                <a:tab pos="5006975" algn="l"/>
                <a:tab pos="5897245" algn="l"/>
                <a:tab pos="6344285" algn="l"/>
                <a:tab pos="7396480" algn="l"/>
              </a:tabLst>
            </a:pPr>
            <a:r>
              <a:rPr sz="1950" spc="135" dirty="0">
                <a:latin typeface="Arial"/>
                <a:cs typeface="Arial"/>
              </a:rPr>
              <a:t>Rich</a:t>
            </a:r>
            <a:r>
              <a:rPr sz="1950" spc="80" dirty="0">
                <a:latin typeface="Arial"/>
                <a:cs typeface="Arial"/>
              </a:rPr>
              <a:t>a</a:t>
            </a:r>
            <a:r>
              <a:rPr sz="1950" spc="170" dirty="0">
                <a:latin typeface="Arial"/>
                <a:cs typeface="Arial"/>
              </a:rPr>
              <a:t>r</a:t>
            </a:r>
            <a:r>
              <a:rPr sz="1950" spc="155" dirty="0">
                <a:latin typeface="Arial"/>
                <a:cs typeface="Arial"/>
              </a:rPr>
              <a:t>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270" dirty="0">
                <a:latin typeface="Arial"/>
                <a:cs typeface="Arial"/>
              </a:rPr>
              <a:t>O.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75" dirty="0">
                <a:latin typeface="Arial"/>
                <a:cs typeface="Arial"/>
              </a:rPr>
              <a:t>Duda,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P</a:t>
            </a:r>
            <a:r>
              <a:rPr sz="1950" spc="140" dirty="0">
                <a:latin typeface="Arial"/>
                <a:cs typeface="Arial"/>
              </a:rPr>
              <a:t>eter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90" dirty="0">
                <a:latin typeface="Arial"/>
                <a:cs typeface="Arial"/>
              </a:rPr>
              <a:t>E.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0" dirty="0">
                <a:latin typeface="Arial"/>
                <a:cs typeface="Arial"/>
              </a:rPr>
              <a:t>H</a:t>
            </a:r>
            <a:r>
              <a:rPr sz="1950" spc="55" dirty="0">
                <a:latin typeface="Arial"/>
                <a:cs typeface="Arial"/>
              </a:rPr>
              <a:t>a</a:t>
            </a:r>
            <a:r>
              <a:rPr sz="1950" spc="220" dirty="0">
                <a:latin typeface="Arial"/>
                <a:cs typeface="Arial"/>
              </a:rPr>
              <a:t>rt,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65" dirty="0">
                <a:latin typeface="Arial"/>
                <a:cs typeface="Arial"/>
              </a:rPr>
              <a:t>David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40" dirty="0">
                <a:latin typeface="Arial"/>
                <a:cs typeface="Arial"/>
              </a:rPr>
              <a:t>G.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St</a:t>
            </a:r>
            <a:r>
              <a:rPr sz="1950" spc="145" dirty="0">
                <a:latin typeface="Arial"/>
                <a:cs typeface="Arial"/>
              </a:rPr>
              <a:t>o</a:t>
            </a:r>
            <a:r>
              <a:rPr sz="1950" spc="170" dirty="0">
                <a:latin typeface="Arial"/>
                <a:cs typeface="Arial"/>
              </a:rPr>
              <a:t>rk.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80" dirty="0">
                <a:latin typeface="Arial"/>
                <a:cs typeface="Arial"/>
              </a:rPr>
              <a:t>P</a:t>
            </a:r>
            <a:r>
              <a:rPr sz="1950" spc="170" dirty="0">
                <a:latin typeface="Arial"/>
                <a:cs typeface="Arial"/>
              </a:rPr>
              <a:t>attern  </a:t>
            </a:r>
            <a:r>
              <a:rPr sz="1950" spc="125" dirty="0">
                <a:latin typeface="Arial"/>
                <a:cs typeface="Arial"/>
              </a:rPr>
              <a:t>Classification.	Wiley.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556895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  <a:r>
              <a:rPr spc="245" dirty="0"/>
              <a:t>Resources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13428"/>
            <a:ext cx="8264525" cy="4254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273050" algn="l"/>
                <a:tab pos="3952875" algn="l"/>
              </a:tabLst>
            </a:pPr>
            <a:r>
              <a:rPr sz="1950" spc="185" dirty="0">
                <a:latin typeface="Arial"/>
                <a:cs typeface="Arial"/>
              </a:rPr>
              <a:t>Major</a:t>
            </a:r>
            <a:r>
              <a:rPr sz="1950" spc="135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journals/conferences:	</a:t>
            </a:r>
            <a:r>
              <a:rPr sz="1950" spc="225" dirty="0">
                <a:latin typeface="Arial"/>
                <a:cs typeface="Arial"/>
              </a:rPr>
              <a:t>ICML, </a:t>
            </a:r>
            <a:r>
              <a:rPr sz="1950" spc="150" dirty="0">
                <a:latin typeface="Arial"/>
                <a:cs typeface="Arial"/>
              </a:rPr>
              <a:t>NIPS, </a:t>
            </a:r>
            <a:r>
              <a:rPr sz="1950" spc="180" dirty="0">
                <a:latin typeface="Arial"/>
                <a:cs typeface="Arial"/>
              </a:rPr>
              <a:t>UAI,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330" dirty="0">
                <a:latin typeface="Arial"/>
                <a:cs typeface="Arial"/>
              </a:rPr>
              <a:t>ECML/PKDD,  </a:t>
            </a:r>
            <a:r>
              <a:rPr sz="1950" spc="245" dirty="0">
                <a:latin typeface="Arial"/>
                <a:cs typeface="Arial"/>
              </a:rPr>
              <a:t>JMLR, </a:t>
            </a:r>
            <a:r>
              <a:rPr sz="1950" spc="254" dirty="0">
                <a:latin typeface="Arial"/>
                <a:cs typeface="Arial"/>
              </a:rPr>
              <a:t>MLJ,</a:t>
            </a:r>
            <a:r>
              <a:rPr sz="1950" spc="31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5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10" dirty="0">
                <a:latin typeface="Arial"/>
                <a:cs typeface="Arial"/>
              </a:rPr>
              <a:t>learning video</a:t>
            </a:r>
            <a:r>
              <a:rPr sz="1950" spc="58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lectures: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50"/>
              </a:spcBef>
            </a:pPr>
            <a:r>
              <a:rPr sz="1650" spc="204" dirty="0">
                <a:solidFill>
                  <a:srgbClr val="0000FF"/>
                </a:solidFill>
                <a:latin typeface="PMingLiU"/>
                <a:cs typeface="PMingLiU"/>
                <a:hlinkClick r:id="rId2"/>
              </a:rPr>
              <a:t>http://videolectures.net/Top/Computer_Science/Machine_Learning/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PMingLiU"/>
              <a:cs typeface="PMingLiU"/>
            </a:endParaRPr>
          </a:p>
          <a:p>
            <a:pPr marL="272415" indent="-260350">
              <a:lnSpc>
                <a:spcPct val="100000"/>
              </a:lnSpc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Machine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210" dirty="0">
                <a:latin typeface="Arial"/>
                <a:cs typeface="Arial"/>
              </a:rPr>
              <a:t>(Theory):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50"/>
              </a:spcBef>
            </a:pPr>
            <a:r>
              <a:rPr sz="1650" spc="275" dirty="0">
                <a:solidFill>
                  <a:srgbClr val="0000FF"/>
                </a:solidFill>
                <a:latin typeface="PMingLiU"/>
                <a:cs typeface="PMingLiU"/>
                <a:hlinkClick r:id="rId3"/>
              </a:rPr>
              <a:t>http://hunch.net/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PMingLiU"/>
              <a:cs typeface="PMingLiU"/>
            </a:endParaRPr>
          </a:p>
          <a:p>
            <a:pPr marL="2724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73050" algn="l"/>
                <a:tab pos="3081655" algn="l"/>
              </a:tabLst>
            </a:pPr>
            <a:r>
              <a:rPr sz="1950" spc="140" dirty="0">
                <a:latin typeface="Arial"/>
                <a:cs typeface="Arial"/>
              </a:rPr>
              <a:t>LinkedIn</a:t>
            </a:r>
            <a:r>
              <a:rPr sz="1950" spc="295" dirty="0">
                <a:latin typeface="Arial"/>
                <a:cs typeface="Arial"/>
              </a:rPr>
              <a:t> </a:t>
            </a:r>
            <a:r>
              <a:rPr sz="1950" spc="355" dirty="0">
                <a:latin typeface="Arial"/>
                <a:cs typeface="Arial"/>
              </a:rPr>
              <a:t>ML</a:t>
            </a:r>
            <a:r>
              <a:rPr sz="1950" spc="30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groups:	</a:t>
            </a:r>
            <a:r>
              <a:rPr sz="1950" spc="295" dirty="0">
                <a:latin typeface="Arial"/>
                <a:cs typeface="Arial"/>
              </a:rPr>
              <a:t>“Big </a:t>
            </a:r>
            <a:r>
              <a:rPr sz="1950" spc="290" dirty="0">
                <a:latin typeface="Arial"/>
                <a:cs typeface="Arial"/>
              </a:rPr>
              <a:t>Data” </a:t>
            </a:r>
            <a:r>
              <a:rPr sz="1950" spc="140" dirty="0">
                <a:latin typeface="Arial"/>
                <a:cs typeface="Arial"/>
              </a:rPr>
              <a:t>Scientist,</a:t>
            </a:r>
            <a:r>
              <a:rPr sz="1950" spc="260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53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00" dirty="0">
                <a:latin typeface="Arial"/>
                <a:cs typeface="Arial"/>
              </a:rPr>
              <a:t>Women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509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Learning: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745"/>
              </a:spcBef>
            </a:pPr>
            <a:r>
              <a:rPr sz="1650" spc="200" dirty="0">
                <a:solidFill>
                  <a:srgbClr val="0000FF"/>
                </a:solidFill>
                <a:latin typeface="PMingLiU"/>
                <a:cs typeface="PMingLiU"/>
              </a:rPr>
              <a:t>https://groups.google.com/forum/#!forum/women-in-machine-learning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PMingLiU"/>
              <a:cs typeface="PMingLiU"/>
            </a:endParaRPr>
          </a:p>
          <a:p>
            <a:pPr marL="272415" indent="-260350">
              <a:lnSpc>
                <a:spcPct val="100000"/>
              </a:lnSpc>
              <a:spcBef>
                <a:spcPts val="5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355" dirty="0">
                <a:latin typeface="Arial"/>
                <a:cs typeface="Arial"/>
              </a:rPr>
              <a:t>KDD </a:t>
            </a:r>
            <a:r>
              <a:rPr sz="1950" spc="135" dirty="0">
                <a:latin typeface="Arial"/>
                <a:cs typeface="Arial"/>
              </a:rPr>
              <a:t>nuggets</a:t>
            </a:r>
            <a:r>
              <a:rPr sz="1950" spc="204" dirty="0">
                <a:latin typeface="Arial"/>
                <a:cs typeface="Arial"/>
              </a:rPr>
              <a:t> </a:t>
            </a:r>
            <a:r>
              <a:rPr sz="1650" spc="185" dirty="0">
                <a:solidFill>
                  <a:srgbClr val="0000FF"/>
                </a:solidFill>
                <a:latin typeface="PMingLiU"/>
                <a:cs typeface="PMingLiU"/>
                <a:hlinkClick r:id="rId4"/>
              </a:rPr>
              <a:t>http://www.kdnuggets.com/</a:t>
            </a:r>
            <a:endParaRPr sz="16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29379" algn="l"/>
                <a:tab pos="474726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75" dirty="0"/>
              <a:t>Applications	</a:t>
            </a:r>
            <a:r>
              <a:rPr spc="340" dirty="0"/>
              <a:t>of	</a:t>
            </a:r>
            <a:r>
              <a:rPr spc="955" dirty="0"/>
              <a:t>ML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47970"/>
            <a:ext cx="55314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30"/>
              </a:spcBef>
              <a:buFont typeface="Lucida Sans Unicode"/>
              <a:buChar char="•"/>
              <a:tabLst>
                <a:tab pos="273050" algn="l"/>
                <a:tab pos="4211955" algn="l"/>
              </a:tabLst>
            </a:pPr>
            <a:r>
              <a:rPr sz="1950" spc="195" dirty="0">
                <a:latin typeface="Arial"/>
                <a:cs typeface="Arial"/>
              </a:rPr>
              <a:t>We </a:t>
            </a:r>
            <a:r>
              <a:rPr sz="1950" spc="105" dirty="0">
                <a:latin typeface="Arial"/>
                <a:cs typeface="Arial"/>
              </a:rPr>
              <a:t>all </a:t>
            </a:r>
            <a:r>
              <a:rPr sz="1950" spc="45" dirty="0">
                <a:latin typeface="Arial"/>
                <a:cs typeface="Arial"/>
              </a:rPr>
              <a:t>use  </a:t>
            </a:r>
            <a:r>
              <a:rPr sz="1950" spc="229" dirty="0">
                <a:latin typeface="Arial"/>
                <a:cs typeface="Arial"/>
              </a:rPr>
              <a:t>it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85" dirty="0">
                <a:latin typeface="Arial"/>
                <a:cs typeface="Arial"/>
              </a:rPr>
              <a:t>a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daily</a:t>
            </a:r>
            <a:r>
              <a:rPr sz="1950" spc="285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basis.	</a:t>
            </a:r>
            <a:r>
              <a:rPr sz="1950" spc="125" dirty="0">
                <a:latin typeface="Arial"/>
                <a:cs typeface="Arial"/>
              </a:rPr>
              <a:t>Examples: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1265" y="2015673"/>
            <a:ext cx="3233318" cy="290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75" dirty="0"/>
              <a:t>Credit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013060"/>
            <a:ext cx="8265795" cy="1442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415" marR="5080" indent="-260350">
              <a:lnSpc>
                <a:spcPct val="119200"/>
              </a:lnSpc>
              <a:spcBef>
                <a:spcPts val="90"/>
              </a:spcBef>
              <a:buFont typeface="Lucida Sans Unicode"/>
              <a:buChar char="•"/>
              <a:tabLst>
                <a:tab pos="273050" algn="l"/>
                <a:tab pos="2384425" algn="l"/>
                <a:tab pos="5029835" algn="l"/>
                <a:tab pos="5184775" algn="l"/>
                <a:tab pos="7017384" algn="l"/>
              </a:tabLst>
            </a:pPr>
            <a:r>
              <a:rPr sz="1950" spc="250" dirty="0">
                <a:latin typeface="Arial"/>
                <a:cs typeface="Arial"/>
              </a:rPr>
              <a:t>The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14" dirty="0">
                <a:latin typeface="Arial"/>
                <a:cs typeface="Arial"/>
              </a:rPr>
              <a:t>elements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of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statistical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10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le</a:t>
            </a:r>
            <a:r>
              <a:rPr sz="1950" spc="20" dirty="0">
                <a:latin typeface="Arial"/>
                <a:cs typeface="Arial"/>
              </a:rPr>
              <a:t>a</a:t>
            </a:r>
            <a:r>
              <a:rPr sz="1950" spc="150" dirty="0">
                <a:latin typeface="Arial"/>
                <a:cs typeface="Arial"/>
              </a:rPr>
              <a:t>rning.</a:t>
            </a:r>
            <a:r>
              <a:rPr sz="1950" dirty="0">
                <a:latin typeface="Arial"/>
                <a:cs typeface="Arial"/>
              </a:rPr>
              <a:t>		</a:t>
            </a:r>
            <a:r>
              <a:rPr sz="1950" spc="215" dirty="0">
                <a:latin typeface="Arial"/>
                <a:cs typeface="Arial"/>
              </a:rPr>
              <a:t>Data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mining,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05" dirty="0">
                <a:latin typeface="Arial"/>
                <a:cs typeface="Arial"/>
              </a:rPr>
              <a:t>inference,  </a:t>
            </a: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445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prediction.	</a:t>
            </a:r>
            <a:r>
              <a:rPr sz="1950" spc="200" dirty="0">
                <a:latin typeface="Arial"/>
                <a:cs typeface="Arial"/>
              </a:rPr>
              <a:t>10th</a:t>
            </a:r>
            <a:r>
              <a:rPr sz="1950" spc="409" dirty="0">
                <a:latin typeface="Arial"/>
                <a:cs typeface="Arial"/>
              </a:rPr>
              <a:t> </a:t>
            </a:r>
            <a:r>
              <a:rPr sz="1950" spc="180" dirty="0">
                <a:latin typeface="Arial"/>
                <a:cs typeface="Arial"/>
              </a:rPr>
              <a:t>Edition</a:t>
            </a:r>
            <a:r>
              <a:rPr sz="1950" spc="41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2009.	</a:t>
            </a:r>
            <a:r>
              <a:rPr sz="1950" spc="365" dirty="0">
                <a:latin typeface="Arial"/>
                <a:cs typeface="Arial"/>
              </a:rPr>
              <a:t>T. </a:t>
            </a:r>
            <a:r>
              <a:rPr sz="1950" spc="125" dirty="0">
                <a:latin typeface="Arial"/>
                <a:cs typeface="Arial"/>
              </a:rPr>
              <a:t>Hastie, </a:t>
            </a:r>
            <a:r>
              <a:rPr sz="1950" spc="175" dirty="0">
                <a:latin typeface="Arial"/>
                <a:cs typeface="Arial"/>
              </a:rPr>
              <a:t>R.</a:t>
            </a:r>
            <a:r>
              <a:rPr sz="1950" spc="-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Tibshirani,</a:t>
            </a:r>
            <a:endParaRPr sz="19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450"/>
              </a:spcBef>
            </a:pPr>
            <a:r>
              <a:rPr sz="1950" spc="155" dirty="0">
                <a:latin typeface="Arial"/>
                <a:cs typeface="Arial"/>
              </a:rPr>
              <a:t>J.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Friedman.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450"/>
              </a:spcBef>
              <a:buFont typeface="Lucida Sans Unicode"/>
              <a:buChar char="•"/>
              <a:tabLst>
                <a:tab pos="273050" algn="l"/>
                <a:tab pos="3516629" algn="l"/>
              </a:tabLst>
            </a:pPr>
            <a:r>
              <a:rPr sz="1950" spc="150" dirty="0">
                <a:latin typeface="Arial"/>
                <a:cs typeface="Arial"/>
              </a:rPr>
              <a:t>Machine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135" dirty="0">
                <a:latin typeface="Arial"/>
                <a:cs typeface="Arial"/>
              </a:rPr>
              <a:t>Learning</a:t>
            </a:r>
            <a:r>
              <a:rPr sz="1950" spc="30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1997.	</a:t>
            </a:r>
            <a:r>
              <a:rPr sz="1950" spc="275" dirty="0">
                <a:latin typeface="Arial"/>
                <a:cs typeface="Arial"/>
              </a:rPr>
              <a:t>Tom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Mitchell.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18130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395" dirty="0"/>
              <a:t>Machine	</a:t>
            </a:r>
            <a:r>
              <a:rPr spc="300" dirty="0"/>
              <a:t>Learning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7859" y="1256329"/>
            <a:ext cx="5208905" cy="448310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2415" indent="-260350">
              <a:lnSpc>
                <a:spcPct val="100000"/>
              </a:lnSpc>
              <a:spcBef>
                <a:spcPts val="126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0" dirty="0">
                <a:latin typeface="Arial"/>
                <a:cs typeface="Arial"/>
              </a:rPr>
              <a:t>Spam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filtering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5" dirty="0">
                <a:latin typeface="Arial"/>
                <a:cs typeface="Arial"/>
              </a:rPr>
              <a:t>Credit </a:t>
            </a:r>
            <a:r>
              <a:rPr sz="1950" spc="114" dirty="0">
                <a:latin typeface="Arial"/>
                <a:cs typeface="Arial"/>
              </a:rPr>
              <a:t>card </a:t>
            </a:r>
            <a:r>
              <a:rPr sz="1950" spc="155" dirty="0">
                <a:latin typeface="Arial"/>
                <a:cs typeface="Arial"/>
              </a:rPr>
              <a:t>fraud</a:t>
            </a:r>
            <a:r>
              <a:rPr sz="1950" spc="55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detection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15" dirty="0">
                <a:latin typeface="Arial"/>
                <a:cs typeface="Arial"/>
              </a:rPr>
              <a:t>Digit </a:t>
            </a:r>
            <a:r>
              <a:rPr sz="1950" spc="150" dirty="0">
                <a:latin typeface="Arial"/>
                <a:cs typeface="Arial"/>
              </a:rPr>
              <a:t>recognition </a:t>
            </a:r>
            <a:r>
              <a:rPr sz="1950" spc="155" dirty="0">
                <a:latin typeface="Arial"/>
                <a:cs typeface="Arial"/>
              </a:rPr>
              <a:t>on </a:t>
            </a:r>
            <a:r>
              <a:rPr sz="1950" spc="105" dirty="0">
                <a:latin typeface="Arial"/>
                <a:cs typeface="Arial"/>
              </a:rPr>
              <a:t>checks, </a:t>
            </a:r>
            <a:r>
              <a:rPr sz="1950" spc="120" dirty="0">
                <a:latin typeface="Arial"/>
                <a:cs typeface="Arial"/>
              </a:rPr>
              <a:t>zip</a:t>
            </a:r>
            <a:r>
              <a:rPr sz="1950" spc="76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codes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80" dirty="0">
                <a:latin typeface="Arial"/>
                <a:cs typeface="Arial"/>
              </a:rPr>
              <a:t>Detecting </a:t>
            </a:r>
            <a:r>
              <a:rPr sz="1950" spc="80" dirty="0">
                <a:latin typeface="Arial"/>
                <a:cs typeface="Arial"/>
              </a:rPr>
              <a:t>faces </a:t>
            </a:r>
            <a:r>
              <a:rPr sz="1950" spc="135" dirty="0">
                <a:latin typeface="Arial"/>
                <a:cs typeface="Arial"/>
              </a:rPr>
              <a:t>in</a:t>
            </a:r>
            <a:r>
              <a:rPr sz="1950" spc="585" dirty="0">
                <a:latin typeface="Arial"/>
                <a:cs typeface="Arial"/>
              </a:rPr>
              <a:t> </a:t>
            </a:r>
            <a:r>
              <a:rPr sz="1950" spc="105" dirty="0">
                <a:latin typeface="Arial"/>
                <a:cs typeface="Arial"/>
              </a:rPr>
              <a:t>images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229" dirty="0">
                <a:latin typeface="Arial"/>
                <a:cs typeface="Arial"/>
              </a:rPr>
              <a:t>MRI </a:t>
            </a:r>
            <a:r>
              <a:rPr sz="1950" spc="135" dirty="0">
                <a:latin typeface="Arial"/>
                <a:cs typeface="Arial"/>
              </a:rPr>
              <a:t>image</a:t>
            </a:r>
            <a:r>
              <a:rPr sz="1950" spc="330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60" dirty="0">
                <a:latin typeface="Arial"/>
                <a:cs typeface="Arial"/>
              </a:rPr>
              <a:t>Recommendation</a:t>
            </a:r>
            <a:r>
              <a:rPr sz="1950" spc="28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system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90" dirty="0">
                <a:latin typeface="Arial"/>
                <a:cs typeface="Arial"/>
              </a:rPr>
              <a:t>Search</a:t>
            </a:r>
            <a:r>
              <a:rPr sz="1950" spc="280" dirty="0">
                <a:latin typeface="Arial"/>
                <a:cs typeface="Arial"/>
              </a:rPr>
              <a:t> </a:t>
            </a:r>
            <a:r>
              <a:rPr sz="1950" spc="80" dirty="0">
                <a:latin typeface="Arial"/>
                <a:cs typeface="Arial"/>
              </a:rPr>
              <a:t>engines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70" dirty="0">
                <a:latin typeface="Arial"/>
                <a:cs typeface="Arial"/>
              </a:rPr>
              <a:t>Handwriting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recognition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75" dirty="0">
                <a:latin typeface="Arial"/>
                <a:cs typeface="Arial"/>
              </a:rPr>
              <a:t>Scene</a:t>
            </a:r>
            <a:r>
              <a:rPr sz="1950" spc="27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classification</a:t>
            </a:r>
            <a:endParaRPr sz="1950">
              <a:latin typeface="Arial"/>
              <a:cs typeface="Arial"/>
            </a:endParaRPr>
          </a:p>
          <a:p>
            <a:pPr marL="272415" indent="-260350">
              <a:lnSpc>
                <a:spcPct val="100000"/>
              </a:lnSpc>
              <a:spcBef>
                <a:spcPts val="1170"/>
              </a:spcBef>
              <a:buFont typeface="Lucida Sans Unicode"/>
              <a:buChar char="•"/>
              <a:tabLst>
                <a:tab pos="273050" algn="l"/>
              </a:tabLst>
            </a:pPr>
            <a:r>
              <a:rPr sz="1950" spc="155" dirty="0">
                <a:latin typeface="Arial"/>
                <a:cs typeface="Arial"/>
              </a:rPr>
              <a:t>etc...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99025" algn="l"/>
                <a:tab pos="8677910" algn="l"/>
              </a:tabLst>
            </a:pP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spc="225" dirty="0"/>
              <a:t>Interdisciplinary	field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58730" y="1570304"/>
            <a:ext cx="2706370" cy="3778250"/>
            <a:chOff x="3658730" y="1570304"/>
            <a:chExt cx="2706370" cy="3778250"/>
          </a:xfrm>
        </p:grpSpPr>
        <p:sp>
          <p:nvSpPr>
            <p:cNvPr id="4" name="object 4"/>
            <p:cNvSpPr/>
            <p:nvPr/>
          </p:nvSpPr>
          <p:spPr>
            <a:xfrm>
              <a:off x="3658730" y="2642646"/>
              <a:ext cx="2705791" cy="27057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5826" y="1570304"/>
              <a:ext cx="1365365" cy="13653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8230" y="2153023"/>
            <a:ext cx="57340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Statistics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84958" y="2224931"/>
            <a:ext cx="1371599" cy="1365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56057" y="2808610"/>
            <a:ext cx="8407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60" dirty="0">
                <a:latin typeface="Book Antiqua"/>
                <a:cs typeface="Book Antiqua"/>
              </a:rPr>
              <a:t>V</a:t>
            </a:r>
            <a:r>
              <a:rPr sz="1050" b="1" dirty="0">
                <a:latin typeface="Book Antiqua"/>
                <a:cs typeface="Book Antiqua"/>
              </a:rPr>
              <a:t>isualization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21623" y="3696284"/>
            <a:ext cx="1371599" cy="13653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73768" y="4281701"/>
            <a:ext cx="677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Economics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80206" y="4880847"/>
            <a:ext cx="1371599" cy="13653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79906" y="5463026"/>
            <a:ext cx="647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Databases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71447" y="4880847"/>
            <a:ext cx="1365364" cy="13653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066993" y="3287500"/>
            <a:ext cx="1791335" cy="228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Palatino Linotype"/>
                <a:cs typeface="Palatino Linotype"/>
              </a:rPr>
              <a:t>ML</a:t>
            </a:r>
            <a:endParaRPr sz="8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6480"/>
              </a:spcBef>
            </a:pPr>
            <a:r>
              <a:rPr sz="1050" b="1" dirty="0">
                <a:latin typeface="Book Antiqua"/>
                <a:cs typeface="Book Antiqua"/>
              </a:rPr>
              <a:t>Signal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0719" y="5524367"/>
            <a:ext cx="6775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processing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30032" y="3696284"/>
            <a:ext cx="1365365" cy="136536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47096" y="4281701"/>
            <a:ext cx="774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Engineering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66697" y="2224931"/>
            <a:ext cx="1365365" cy="13653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03549" y="2808610"/>
            <a:ext cx="5003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Book Antiqua"/>
                <a:cs typeface="Book Antiqua"/>
              </a:rPr>
              <a:t>Biology</a:t>
            </a:r>
            <a:endParaRPr sz="10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1929</Words>
  <Application>Microsoft Office PowerPoint</Application>
  <PresentationFormat>Custom</PresentationFormat>
  <Paragraphs>583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2" baseType="lpstr">
      <vt:lpstr>MS UI Gothic</vt:lpstr>
      <vt:lpstr>PMingLiU</vt:lpstr>
      <vt:lpstr>Arial</vt:lpstr>
      <vt:lpstr>Book Antiqua</vt:lpstr>
      <vt:lpstr>Bookman Old Style</vt:lpstr>
      <vt:lpstr>Calibri</vt:lpstr>
      <vt:lpstr>Lucida Sans</vt:lpstr>
      <vt:lpstr>Lucida Sans Unicode</vt:lpstr>
      <vt:lpstr>Palatino Linotype</vt:lpstr>
      <vt:lpstr>Times New Roman</vt:lpstr>
      <vt:lpstr>Wingdings</vt:lpstr>
      <vt:lpstr>Office Theme</vt:lpstr>
      <vt:lpstr>Machine Learning  Basic Concepts</vt:lpstr>
      <vt:lpstr> Terminology </vt:lpstr>
      <vt:lpstr> Data everywhere! </vt:lpstr>
      <vt:lpstr> Data types </vt:lpstr>
      <vt:lpstr> Smile, we are ’DATAFIED’ ! </vt:lpstr>
      <vt:lpstr> The Data Science process </vt:lpstr>
      <vt:lpstr> Applications of ML </vt:lpstr>
      <vt:lpstr> Machine Learning </vt:lpstr>
      <vt:lpstr> Interdisciplinary field </vt:lpstr>
      <vt:lpstr> ML versus Statistics </vt:lpstr>
      <vt:lpstr> Machine Learning definition </vt:lpstr>
      <vt:lpstr> Machine Learning definition </vt:lpstr>
      <vt:lpstr>Supervised vs. Unsupervised</vt:lpstr>
      <vt:lpstr>Supervised vs. Unsupervised</vt:lpstr>
      <vt:lpstr>Supervised vs. Unsupervised</vt:lpstr>
      <vt:lpstr> Unsupervised Learning </vt:lpstr>
      <vt:lpstr> Unsupervised learning </vt:lpstr>
      <vt:lpstr> Unsupervised learning </vt:lpstr>
      <vt:lpstr> Unsupervised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Supervised learning </vt:lpstr>
      <vt:lpstr> Training and Testing </vt:lpstr>
      <vt:lpstr> Training and Testing 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K-nearest neighbors </vt:lpstr>
      <vt:lpstr> Applications of K-NN </vt:lpstr>
      <vt:lpstr> Training and Testing </vt:lpstr>
      <vt:lpstr> Training and Testing </vt:lpstr>
      <vt:lpstr> Training and Testing </vt:lpstr>
      <vt:lpstr> Training and Testing </vt:lpstr>
      <vt:lpstr> Training and Testing </vt:lpstr>
      <vt:lpstr> Training and Testing </vt:lpstr>
      <vt:lpstr> Overfitting/underfitting </vt:lpstr>
      <vt:lpstr> Structural Risk Minimization </vt:lpstr>
      <vt:lpstr> Training and Testing </vt:lpstr>
      <vt:lpstr> Training and Testing </vt:lpstr>
      <vt:lpstr> Training and Testing </vt:lpstr>
      <vt:lpstr> Training and Testing </vt:lpstr>
      <vt:lpstr> Avoid overfitting </vt:lpstr>
      <vt:lpstr>Regularization: Intuition</vt:lpstr>
      <vt:lpstr>Regularization: Intuition</vt:lpstr>
      <vt:lpstr> Train, Validation and Test </vt:lpstr>
      <vt:lpstr> Train, Validation and Test </vt:lpstr>
      <vt:lpstr> Train, Validation and Test </vt:lpstr>
      <vt:lpstr> Train, Validation and Test </vt:lpstr>
      <vt:lpstr> Train, Validation and Test </vt:lpstr>
      <vt:lpstr>K-fold Cross Validation </vt:lpstr>
      <vt:lpstr> Confusion matrix </vt:lpstr>
      <vt:lpstr> Evaluation metrics </vt:lpstr>
      <vt:lpstr> Terminology review </vt:lpstr>
      <vt:lpstr> Machine Learning Books </vt:lpstr>
      <vt:lpstr> Machine Learning Resources </vt:lpstr>
      <vt:lpstr> Credit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Basic Concepts</dc:title>
  <cp:lastModifiedBy>Dewangan, Dhananjay</cp:lastModifiedBy>
  <cp:revision>35</cp:revision>
  <dcterms:created xsi:type="dcterms:W3CDTF">2020-06-12T19:44:28Z</dcterms:created>
  <dcterms:modified xsi:type="dcterms:W3CDTF">2020-06-14T18:48:50Z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2016-12-22T00:00:00Z</vt:filetime>
  </property>
  <property fmtid="{D5CDD505-2E9C-101B-9397-08002B2CF9AE}" pid="3" name="Creator">
    <vt:lpwstr>TeX</vt:lpwstr>
  </property>
  <property fmtid="{D5CDD505-2E9C-101B-9397-08002B2CF9AE}" pid="4" name="LastSaved">
    <vt:filetime>2020-06-12T00:00:00Z</vt:filetime>
  </property>
</Properties>
</file>