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8" r:id="rId4"/>
    <p:sldMasterId id="2147483800" r:id="rId5"/>
  </p:sldMasterIdLst>
  <p:notesMasterIdLst>
    <p:notesMasterId r:id="rId17"/>
  </p:notesMasterIdLst>
  <p:handoutMasterIdLst>
    <p:handoutMasterId r:id="rId18"/>
  </p:handoutMasterIdLst>
  <p:sldIdLst>
    <p:sldId id="414" r:id="rId6"/>
    <p:sldId id="1090" r:id="rId7"/>
    <p:sldId id="1098" r:id="rId8"/>
    <p:sldId id="1102" r:id="rId9"/>
    <p:sldId id="1103" r:id="rId10"/>
    <p:sldId id="1105" r:id="rId11"/>
    <p:sldId id="628" r:id="rId12"/>
    <p:sldId id="1107" r:id="rId13"/>
    <p:sldId id="1099" r:id="rId14"/>
    <p:sldId id="1100" r:id="rId15"/>
    <p:sldId id="441" r:id="rId16"/>
  </p:sldIdLst>
  <p:sldSz cx="12192000" cy="6858000"/>
  <p:notesSz cx="7315200" cy="9601200"/>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1872" userDrawn="1">
          <p15:clr>
            <a:srgbClr val="A4A3A4"/>
          </p15:clr>
        </p15:guide>
        <p15:guide id="12" orient="horz" pos="1440" userDrawn="1">
          <p15:clr>
            <a:srgbClr val="A4A3A4"/>
          </p15:clr>
        </p15:guide>
        <p15:guide id="13" orient="horz" pos="2568" userDrawn="1">
          <p15:clr>
            <a:srgbClr val="A4A3A4"/>
          </p15:clr>
        </p15:guide>
        <p15:guide id="14" orient="horz" pos="3384" userDrawn="1">
          <p15:clr>
            <a:srgbClr val="A4A3A4"/>
          </p15:clr>
        </p15:guide>
        <p15:guide id="15" orient="horz" pos="3576"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Cavalieri, Lauren" initials="LC" lastIdx="11" clrIdx="1">
    <p:extLst>
      <p:ext uri="{19B8F6BF-5375-455C-9EA6-DF929625EA0E}">
        <p15:presenceInfo xmlns:p15="http://schemas.microsoft.com/office/powerpoint/2012/main" userId="Cavalieri, Lauren" providerId="None"/>
      </p:ext>
    </p:extLst>
  </p:cmAuthor>
  <p:cmAuthor id="3" name="Sokoll, Jon-Cody" initials="JS" lastIdx="2" clrIdx="2">
    <p:extLst>
      <p:ext uri="{19B8F6BF-5375-455C-9EA6-DF929625EA0E}">
        <p15:presenceInfo xmlns:p15="http://schemas.microsoft.com/office/powerpoint/2012/main" userId="Sokoll, Jon-Cody" providerId="None"/>
      </p:ext>
    </p:extLst>
  </p:cmAuthor>
  <p:cmAuthor id="4" name="Dominguez, Tatiana O" initials="TD" lastIdx="1" clrIdx="3">
    <p:extLst>
      <p:ext uri="{19B8F6BF-5375-455C-9EA6-DF929625EA0E}">
        <p15:presenceInfo xmlns:p15="http://schemas.microsoft.com/office/powerpoint/2012/main" userId="Dominguez, Tatiana 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C8"/>
    <a:srgbClr val="01A2DC"/>
    <a:srgbClr val="BFBFBF"/>
    <a:srgbClr val="62B5E5"/>
    <a:srgbClr val="75787B"/>
    <a:srgbClr val="000099"/>
    <a:srgbClr val="595959"/>
    <a:srgbClr val="0237AE"/>
    <a:srgbClr val="003300"/>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6941" autoAdjust="0"/>
  </p:normalViewPr>
  <p:slideViewPr>
    <p:cSldViewPr snapToGrid="0">
      <p:cViewPr>
        <p:scale>
          <a:sx n="63" d="100"/>
          <a:sy n="63" d="100"/>
        </p:scale>
        <p:origin x="780" y="48"/>
      </p:cViewPr>
      <p:guideLst>
        <p:guide/>
        <p:guide orient="horz" pos="1872"/>
        <p:guide orient="horz" pos="1440"/>
        <p:guide orient="horz" pos="2568"/>
        <p:guide orient="horz" pos="3384"/>
        <p:guide orient="horz" pos="3576"/>
        <p:guide pos="422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11/9/2020</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11/9/2020</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15776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7946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274811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393116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8583372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058655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6874974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0041737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033244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116201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392643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095168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4899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2"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063280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4125053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219279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16"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6822088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340266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868817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4994909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45698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922986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873957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71690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1264694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572488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070735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54675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578659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533598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40"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8482592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42103037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77864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455029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681616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9317044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420218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59430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01946787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7897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141514" y="140324"/>
            <a:ext cx="8458200" cy="519000"/>
          </a:xfrm>
          <a:prstGeom prst="rect">
            <a:avLst/>
          </a:prstGeom>
        </p:spPr>
        <p:txBody>
          <a:bodyPr anchor="ctr"/>
          <a:lstStyle>
            <a:lvl1pPr>
              <a:defRPr sz="2800"/>
            </a:lvl1pPr>
          </a:lstStyle>
          <a:p>
            <a:r>
              <a:rPr lang="en-US" dirty="0"/>
              <a:t>Click to edit Master title style</a:t>
            </a:r>
          </a:p>
        </p:txBody>
      </p:sp>
      <p:sp>
        <p:nvSpPr>
          <p:cNvPr id="7" name="Text Placeholder 6">
            <a:extLst>
              <a:ext uri="{FF2B5EF4-FFF2-40B4-BE49-F238E27FC236}">
                <a16:creationId xmlns:a16="http://schemas.microsoft.com/office/drawing/2014/main" id="{C5A54A40-03D9-4AD9-8869-0F36C0109503}"/>
              </a:ext>
            </a:extLst>
          </p:cNvPr>
          <p:cNvSpPr>
            <a:spLocks noGrp="1"/>
          </p:cNvSpPr>
          <p:nvPr>
            <p:ph type="body" sz="quarter" idx="10"/>
          </p:nvPr>
        </p:nvSpPr>
        <p:spPr>
          <a:xfrm>
            <a:off x="141514" y="957717"/>
            <a:ext cx="11745686" cy="1146854"/>
          </a:xfrm>
          <a:prstGeom prst="rect">
            <a:avLst/>
          </a:prstGeom>
        </p:spPr>
        <p:txBody>
          <a:bodyPr/>
          <a:lstStyle>
            <a:lvl1pPr>
              <a:defRPr sz="2400"/>
            </a:lvl1pPr>
            <a:lvl2pPr>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686880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907715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384498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17599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884800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898324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355079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88183377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9280"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6246195"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501651" y="317502"/>
            <a:ext cx="11188700" cy="307777"/>
          </a:xfrm>
        </p:spPr>
        <p:txBody>
          <a:bodyPr/>
          <a:lstStyle/>
          <a:p>
            <a:r>
              <a:rPr lang="en-US" noProof="0"/>
              <a:t>Click to edit Master title style</a:t>
            </a:r>
            <a:endParaRPr lang="en-US" noProof="0" dirty="0"/>
          </a:p>
        </p:txBody>
      </p:sp>
      <p:sp>
        <p:nvSpPr>
          <p:cNvPr id="4" name="Rectangle 3"/>
          <p:cNvSpPr/>
          <p:nvPr userDrawn="1"/>
        </p:nvSpPr>
        <p:spPr>
          <a:xfrm>
            <a:off x="509280" y="1705378"/>
            <a:ext cx="5462016"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10464050" y="1857892"/>
            <a:ext cx="1244161" cy="636072"/>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9280" y="424968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6246195" y="4249682"/>
            <a:ext cx="5462016"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509280" y="4103518"/>
            <a:ext cx="54620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4731915" y="4255706"/>
            <a:ext cx="1239381" cy="636072"/>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64051" y="4249682"/>
            <a:ext cx="1244160" cy="636072"/>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1"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4761090" y="1863916"/>
            <a:ext cx="1210207" cy="636072"/>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22" name="Copyright">
            <a:extLst>
              <a:ext uri="{FF2B5EF4-FFF2-40B4-BE49-F238E27FC236}">
                <a16:creationId xmlns:a16="http://schemas.microsoft.com/office/drawing/2014/main" id="{895A6C59-8B3D-4064-8A35-C75AFB7C3D89}"/>
              </a:ext>
            </a:extLst>
          </p:cNvPr>
          <p:cNvSpPr txBox="1"/>
          <p:nvPr userDrawn="1"/>
        </p:nvSpPr>
        <p:spPr>
          <a:xfrm>
            <a:off x="469900" y="6477000"/>
            <a:ext cx="5355167" cy="100027"/>
          </a:xfrm>
          <a:prstGeom prst="rect">
            <a:avLst/>
          </a:prstGeom>
          <a:noFill/>
        </p:spPr>
        <p:txBody>
          <a:bodyPr vert="horz" wrap="square" lIns="0" tIns="0" rIns="0" bIns="0" rtlCol="0" anchor="t">
            <a:noAutofit/>
          </a:bodyPr>
          <a:lstStyle/>
          <a:p>
            <a:pPr>
              <a:spcBef>
                <a:spcPts val="800"/>
              </a:spcBef>
              <a:buSzPct val="100000"/>
              <a:buFont typeface="Arial"/>
              <a:buNone/>
            </a:pPr>
            <a:r>
              <a:rPr lang="en-US" sz="650" dirty="0">
                <a:solidFill>
                  <a:prstClr val="black"/>
                </a:solidFill>
                <a:latin typeface="Verdana"/>
              </a:rPr>
              <a:t>Copyright © 2020 Deloitte Development LLC. All rights reserved.</a:t>
            </a:r>
          </a:p>
        </p:txBody>
      </p:sp>
      <p:sp>
        <p:nvSpPr>
          <p:cNvPr id="23" name="TextBox 22">
            <a:extLst>
              <a:ext uri="{FF2B5EF4-FFF2-40B4-BE49-F238E27FC236}">
                <a16:creationId xmlns:a16="http://schemas.microsoft.com/office/drawing/2014/main" id="{4D41EA91-FFB0-40A5-8DA2-026F269BC5E0}"/>
              </a:ext>
            </a:extLst>
          </p:cNvPr>
          <p:cNvSpPr txBox="1"/>
          <p:nvPr userDrawn="1"/>
        </p:nvSpPr>
        <p:spPr>
          <a:xfrm>
            <a:off x="11410953"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black"/>
                </a:solidFill>
                <a:latin typeface="Verdana"/>
              </a:rPr>
              <a:pPr algn="r">
                <a:spcBef>
                  <a:spcPts val="800"/>
                </a:spcBef>
                <a:buSzPct val="100000"/>
                <a:buFont typeface="Arial"/>
                <a:buNone/>
              </a:pPr>
              <a:t>‹#›</a:t>
            </a:fld>
            <a:endParaRPr lang="en-US" sz="650">
              <a:solidFill>
                <a:prstClr val="black"/>
              </a:solidFill>
              <a:latin typeface="Verdana"/>
            </a:endParaRPr>
          </a:p>
        </p:txBody>
      </p:sp>
    </p:spTree>
    <p:extLst>
      <p:ext uri="{BB962C8B-B14F-4D97-AF65-F5344CB8AC3E}">
        <p14:creationId xmlns:p14="http://schemas.microsoft.com/office/powerpoint/2010/main" val="36684009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endParaRPr lang="en-US" sz="650" noProof="0" dirty="0">
              <a:solidFill>
                <a:schemeClr val="bg1"/>
              </a:solidFill>
            </a:endParaRP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2164643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9280"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6246195"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501651" y="317502"/>
            <a:ext cx="11188700" cy="307777"/>
          </a:xfrm>
        </p:spPr>
        <p:txBody>
          <a:bodyPr/>
          <a:lstStyle/>
          <a:p>
            <a:r>
              <a:rPr lang="en-US" noProof="0"/>
              <a:t>Click to edit Master title style</a:t>
            </a:r>
            <a:endParaRPr lang="en-US" noProof="0" dirty="0"/>
          </a:p>
        </p:txBody>
      </p:sp>
      <p:sp>
        <p:nvSpPr>
          <p:cNvPr id="4" name="Rectangle 3"/>
          <p:cNvSpPr/>
          <p:nvPr userDrawn="1"/>
        </p:nvSpPr>
        <p:spPr>
          <a:xfrm>
            <a:off x="509280" y="1705378"/>
            <a:ext cx="5462016"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10464050" y="1857892"/>
            <a:ext cx="1244161" cy="636072"/>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9280" y="424968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dirty="0"/>
              <a:t>Click to edit Master text styles</a:t>
            </a:r>
          </a:p>
          <a:p>
            <a:pPr lvl="1">
              <a:buFontTx/>
              <a:tabLst>
                <a:tab pos="5029200" algn="r"/>
              </a:tabLst>
            </a:pPr>
            <a:r>
              <a:rPr lang="en-US" noProof="0" dirty="0"/>
              <a:t>Second level</a:t>
            </a:r>
          </a:p>
          <a:p>
            <a:pPr lvl="2">
              <a:buFontTx/>
              <a:tabLst>
                <a:tab pos="5029200" algn="r"/>
              </a:tabLst>
            </a:pPr>
            <a:r>
              <a:rPr lang="en-US" noProof="0" dirty="0"/>
              <a:t>Third level</a:t>
            </a:r>
          </a:p>
          <a:p>
            <a:pPr lvl="3">
              <a:buFontTx/>
              <a:tabLst>
                <a:tab pos="5029200" algn="r"/>
              </a:tabLst>
            </a:pPr>
            <a:r>
              <a:rPr lang="en-US" noProof="0" dirty="0"/>
              <a:t>Fourth level</a:t>
            </a:r>
          </a:p>
          <a:p>
            <a:pPr lvl="4">
              <a:buFontTx/>
              <a:tabLst>
                <a:tab pos="5029200" algn="r"/>
              </a:tabLst>
            </a:pPr>
            <a:r>
              <a:rPr lang="en-US" noProof="0" dirty="0"/>
              <a:t>Fifth level</a:t>
            </a:r>
          </a:p>
        </p:txBody>
      </p:sp>
      <p:sp>
        <p:nvSpPr>
          <p:cNvPr id="11" name="Text Placeholder 8"/>
          <p:cNvSpPr>
            <a:spLocks noGrp="1"/>
          </p:cNvSpPr>
          <p:nvPr>
            <p:ph type="body" sz="quarter" idx="23"/>
          </p:nvPr>
        </p:nvSpPr>
        <p:spPr>
          <a:xfrm>
            <a:off x="6246195" y="4249682"/>
            <a:ext cx="5462016"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4" name="Picture Placeholder 29"/>
          <p:cNvSpPr>
            <a:spLocks noGrp="1"/>
          </p:cNvSpPr>
          <p:nvPr>
            <p:ph type="pic" sz="quarter" idx="24" hasCustomPrompt="1"/>
          </p:nvPr>
        </p:nvSpPr>
        <p:spPr>
          <a:xfrm>
            <a:off x="4731915" y="4255706"/>
            <a:ext cx="1239381" cy="636072"/>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64051" y="4249682"/>
            <a:ext cx="1244160" cy="636072"/>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1"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4761090" y="1863916"/>
            <a:ext cx="1210207" cy="636072"/>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22" name="Copyright">
            <a:extLst>
              <a:ext uri="{FF2B5EF4-FFF2-40B4-BE49-F238E27FC236}">
                <a16:creationId xmlns:a16="http://schemas.microsoft.com/office/drawing/2014/main" id="{895A6C59-8B3D-4064-8A35-C75AFB7C3D89}"/>
              </a:ext>
            </a:extLst>
          </p:cNvPr>
          <p:cNvSpPr txBox="1"/>
          <p:nvPr userDrawn="1"/>
        </p:nvSpPr>
        <p:spPr>
          <a:xfrm>
            <a:off x="469900" y="6477000"/>
            <a:ext cx="5355167" cy="100027"/>
          </a:xfrm>
          <a:prstGeom prst="rect">
            <a:avLst/>
          </a:prstGeom>
          <a:noFill/>
        </p:spPr>
        <p:txBody>
          <a:bodyPr vert="horz" wrap="square" lIns="0" tIns="0" rIns="0" bIns="0" rtlCol="0" anchor="t">
            <a:noAutofit/>
          </a:bodyPr>
          <a:lstStyle/>
          <a:p>
            <a:pPr>
              <a:spcBef>
                <a:spcPts val="800"/>
              </a:spcBef>
              <a:buSzPct val="100000"/>
              <a:buFont typeface="Arial"/>
              <a:buNone/>
            </a:pPr>
            <a:r>
              <a:rPr lang="en-US" sz="650" dirty="0">
                <a:solidFill>
                  <a:prstClr val="black"/>
                </a:solidFill>
                <a:latin typeface="Verdana"/>
              </a:rPr>
              <a:t>Copyright © 2020 Deloitte Development LLC. All rights reserved.</a:t>
            </a:r>
          </a:p>
        </p:txBody>
      </p:sp>
      <p:sp>
        <p:nvSpPr>
          <p:cNvPr id="23" name="TextBox 22">
            <a:extLst>
              <a:ext uri="{FF2B5EF4-FFF2-40B4-BE49-F238E27FC236}">
                <a16:creationId xmlns:a16="http://schemas.microsoft.com/office/drawing/2014/main" id="{4D41EA91-FFB0-40A5-8DA2-026F269BC5E0}"/>
              </a:ext>
            </a:extLst>
          </p:cNvPr>
          <p:cNvSpPr txBox="1"/>
          <p:nvPr userDrawn="1"/>
        </p:nvSpPr>
        <p:spPr>
          <a:xfrm>
            <a:off x="11410953"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black"/>
                </a:solidFill>
                <a:latin typeface="Verdana"/>
              </a:rPr>
              <a:pPr algn="r">
                <a:spcBef>
                  <a:spcPts val="800"/>
                </a:spcBef>
                <a:buSzPct val="100000"/>
                <a:buFont typeface="Arial"/>
                <a:buNone/>
              </a:pPr>
              <a:t>‹#›</a:t>
            </a:fld>
            <a:endParaRPr lang="en-US" sz="650">
              <a:solidFill>
                <a:prstClr val="black"/>
              </a:solidFill>
              <a:latin typeface="Verdana"/>
            </a:endParaRPr>
          </a:p>
        </p:txBody>
      </p:sp>
    </p:spTree>
    <p:extLst>
      <p:ext uri="{BB962C8B-B14F-4D97-AF65-F5344CB8AC3E}">
        <p14:creationId xmlns:p14="http://schemas.microsoft.com/office/powerpoint/2010/main" val="303875154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dirty="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690582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endParaRPr lang="en-US" sz="650" noProof="0" dirty="0">
              <a:solidFill>
                <a:schemeClr val="bg1"/>
              </a:solidFill>
            </a:endParaRP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50696989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156829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9277702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5437917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2020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997912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2.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4057934567"/>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271"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2020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90132460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 id="2147483787" r:id="rId29"/>
    <p:sldLayoutId id="2147483788" r:id="rId30"/>
    <p:sldLayoutId id="2147483789" r:id="rId31"/>
    <p:sldLayoutId id="2147483790" r:id="rId32"/>
    <p:sldLayoutId id="2147483791" r:id="rId33"/>
    <p:sldLayoutId id="2147483792" r:id="rId34"/>
    <p:sldLayoutId id="2147483793" r:id="rId35"/>
    <p:sldLayoutId id="2147483794" r:id="rId36"/>
    <p:sldLayoutId id="2147483795" r:id="rId37"/>
    <p:sldLayoutId id="2147483796" r:id="rId38"/>
    <p:sldLayoutId id="2147483797" r:id="rId39"/>
    <p:sldLayoutId id="2147483798" r:id="rId40"/>
    <p:sldLayoutId id="2147483799" r:id="rId41"/>
    <p:sldLayoutId id="2147483811" r:id="rId42"/>
  </p:sldLayoutIdLst>
  <p:transition>
    <p:fade/>
  </p:transition>
  <p:hf hdr="0" dt="0"/>
  <p:txStyles>
    <p:titleStyle>
      <a:lvl1pPr algn="l" defTabSz="1219170" rtl="0" eaLnBrk="1" latinLnBrk="0" hangingPunct="1">
        <a:spcBef>
          <a:spcPct val="0"/>
        </a:spcBef>
        <a:buNone/>
        <a:defRPr sz="20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9000" y="208407"/>
            <a:ext cx="11213998" cy="320675"/>
          </a:xfrm>
          <a:prstGeom prst="rect">
            <a:avLst/>
          </a:prstGeom>
        </p:spPr>
        <p:txBody>
          <a:bodyPr wrap="square" lIns="0" tIns="0" rIns="0" bIns="0">
            <a:spAutoFit/>
          </a:bodyPr>
          <a:lstStyle>
            <a:lvl1pPr>
              <a:defRPr sz="2000" b="0" i="0">
                <a:solidFill>
                  <a:schemeClr val="tx1"/>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11/9/2020</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78019523"/>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10" r:id="rId8"/>
    <p:sldLayoutId id="2147483809" r:id="rId9"/>
    <p:sldLayoutId id="2147483812" r:id="rId10"/>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hyperlink" Target="http://www.deloitte.com/us/about" TargetMode="External"/><Relationship Id="rId2" Type="http://schemas.openxmlformats.org/officeDocument/2006/relationships/hyperlink" Target="http://www.deloitte.com/about" TargetMode="External"/><Relationship Id="rId1" Type="http://schemas.openxmlformats.org/officeDocument/2006/relationships/slideLayout" Target="../slideLayouts/slideLayout51.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2.xml"/><Relationship Id="rId7" Type="http://schemas.openxmlformats.org/officeDocument/2006/relationships/image" Target="../media/image10.jpe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Machine Learning POC for KIDS Safety Assessment</a:t>
            </a:r>
          </a:p>
        </p:txBody>
      </p:sp>
      <p:sp>
        <p:nvSpPr>
          <p:cNvPr id="3" name="Subtitle 2"/>
          <p:cNvSpPr>
            <a:spLocks noGrp="1"/>
          </p:cNvSpPr>
          <p:nvPr>
            <p:ph type="subTitle" idx="1"/>
          </p:nvPr>
        </p:nvSpPr>
        <p:spPr>
          <a:xfrm>
            <a:off x="397354" y="6409509"/>
            <a:ext cx="6159389" cy="253205"/>
          </a:xfrm>
        </p:spPr>
        <p:txBody>
          <a:bodyPr/>
          <a:lstStyle/>
          <a:p>
            <a:r>
              <a:rPr lang="en-US" dirty="0"/>
              <a:t>Sep 2020</a:t>
            </a:r>
          </a:p>
        </p:txBody>
      </p:sp>
      <p:pic>
        <p:nvPicPr>
          <p:cNvPr id="7" name="Picture 2" descr="Image result for allegheny county dhs png">
            <a:extLst>
              <a:ext uri="{FF2B5EF4-FFF2-40B4-BE49-F238E27FC236}">
                <a16:creationId xmlns:a16="http://schemas.microsoft.com/office/drawing/2014/main" id="{0DA853CF-F03D-4EC4-902D-01BA49C473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20398" y="149776"/>
            <a:ext cx="1384427" cy="134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36670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11DF-8DD7-4180-9AFC-E6334C4E76CC}"/>
              </a:ext>
            </a:extLst>
          </p:cNvPr>
          <p:cNvSpPr>
            <a:spLocks noGrp="1"/>
          </p:cNvSpPr>
          <p:nvPr>
            <p:ph type="title"/>
          </p:nvPr>
        </p:nvSpPr>
        <p:spPr>
          <a:xfrm>
            <a:off x="469900" y="2729770"/>
            <a:ext cx="10418233" cy="562846"/>
          </a:xfrm>
        </p:spPr>
        <p:txBody>
          <a:bodyPr/>
          <a:lstStyle/>
          <a:p>
            <a:r>
              <a:rPr lang="en-US" dirty="0"/>
              <a:t>Thank You</a:t>
            </a:r>
          </a:p>
        </p:txBody>
      </p:sp>
    </p:spTree>
    <p:extLst>
      <p:ext uri="{BB962C8B-B14F-4D97-AF65-F5344CB8AC3E}">
        <p14:creationId xmlns:p14="http://schemas.microsoft.com/office/powerpoint/2010/main" val="3156048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SOC_Text2"/>
          <p:cNvSpPr txBox="1">
            <a:spLocks/>
          </p:cNvSpPr>
          <p:nvPr/>
        </p:nvSpPr>
        <p:spPr bwMode="gray">
          <a:xfrm>
            <a:off x="477509" y="5514327"/>
            <a:ext cx="7079737" cy="1136099"/>
          </a:xfrm>
          <a:prstGeom prst="rect">
            <a:avLst/>
          </a:prstGeom>
        </p:spPr>
        <p:txBody>
          <a:bodyPr lIns="0" rIns="0" anchor="b" anchorCtr="0">
            <a:normAutofit fontScale="92500"/>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ts val="900"/>
              </a:lnSpc>
              <a:spcBef>
                <a:spcPts val="1200"/>
              </a:spcBef>
              <a:spcAft>
                <a:spcPts val="0"/>
              </a:spcAft>
              <a:buClrTx/>
              <a:buSzTx/>
              <a:buFont typeface="Arial" pitchFamily="34" charset="0"/>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About Deloitte</a:t>
            </a:r>
            <a:br>
              <a:rPr kumimoji="0" lang="en-US" sz="700" b="0" i="0" u="none" strike="noStrike" kern="1200" cap="none" spc="0" normalizeH="0" baseline="0" noProof="0" dirty="0">
                <a:ln>
                  <a:noFill/>
                </a:ln>
                <a:solidFill>
                  <a:prstClr val="black"/>
                </a:solidFill>
                <a:effectLst/>
                <a:uLnTx/>
                <a:uFillTx/>
                <a:latin typeface="Verdana"/>
                <a:ea typeface="+mn-ea"/>
                <a:cs typeface="+mn-cs"/>
              </a:rPr>
            </a:br>
            <a:r>
              <a:rPr kumimoji="0" lang="en-US" sz="700" b="0" i="0" u="none" strike="noStrike" kern="1200" cap="none" spc="0" normalizeH="0" baseline="0" noProof="0" dirty="0">
                <a:ln>
                  <a:noFill/>
                </a:ln>
                <a:solidFill>
                  <a:prstClr val="black"/>
                </a:solidFill>
                <a:effectLst/>
                <a:uLnTx/>
                <a:uFillTx/>
                <a:latin typeface="Verdana"/>
                <a:ea typeface="+mn-ea"/>
                <a:cs typeface="+mn-cs"/>
              </a:rPr>
              <a:t>Deloitte refers to one or more of Deloitte </a:t>
            </a:r>
            <a:r>
              <a:rPr kumimoji="0" lang="en-US" sz="700" b="0" i="0" u="none" strike="noStrike" kern="1200" cap="none" spc="0" normalizeH="0" baseline="0" noProof="1">
                <a:ln>
                  <a:noFill/>
                </a:ln>
                <a:solidFill>
                  <a:prstClr val="black"/>
                </a:solidFill>
                <a:effectLst/>
                <a:uLnTx/>
                <a:uFillTx/>
                <a:latin typeface="Verdana"/>
                <a:ea typeface="+mn-ea"/>
                <a:cs typeface="+mn-cs"/>
              </a:rPr>
              <a:t>Touche</a:t>
            </a:r>
            <a:r>
              <a:rPr kumimoji="0" lang="en-US" sz="700" b="0" i="0" u="none" strike="noStrike" kern="1200" cap="none" spc="0" normalizeH="0" baseline="0" noProof="0" dirty="0">
                <a:ln>
                  <a:noFill/>
                </a:ln>
                <a:solidFill>
                  <a:prstClr val="black"/>
                </a:solidFill>
                <a:effectLst/>
                <a:uLnTx/>
                <a:uFillTx/>
                <a:latin typeface="Verdana"/>
                <a:ea typeface="+mn-ea"/>
                <a:cs typeface="+mn-cs"/>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kumimoji="0" lang="en-US" sz="700" b="0" i="0" u="none" strike="noStrike" kern="1200" cap="none" spc="0" normalizeH="0" baseline="0" noProof="0" dirty="0">
                <a:ln>
                  <a:noFill/>
                </a:ln>
                <a:solidFill>
                  <a:prstClr val="black"/>
                </a:solidFill>
                <a:effectLst/>
                <a:uLnTx/>
                <a:uFillTx/>
                <a:latin typeface="Verdana"/>
                <a:ea typeface="+mn-ea"/>
                <a:cs typeface="+mn-cs"/>
                <a:hlinkClick r:id="rId2"/>
              </a:rPr>
              <a:t>www.deloitte.com/about</a:t>
            </a:r>
            <a:r>
              <a:rPr kumimoji="0" lang="en-US" sz="700" b="0" i="0" u="none" strike="noStrike" kern="1200" cap="none" spc="0" normalizeH="0" baseline="0" noProof="0" dirty="0">
                <a:ln>
                  <a:noFill/>
                </a:ln>
                <a:solidFill>
                  <a:prstClr val="black"/>
                </a:solidFill>
                <a:effectLst/>
                <a:uLnTx/>
                <a:uFillTx/>
                <a:latin typeface="Verdana"/>
                <a:ea typeface="+mn-ea"/>
                <a:cs typeface="+mn-cs"/>
              </a:rPr>
              <a:t> for a detailed description of DTTL and its member firms. Please see </a:t>
            </a:r>
            <a:r>
              <a:rPr kumimoji="0" lang="en-US" sz="700" b="0" i="0" u="none" strike="noStrike" kern="1200" cap="none" spc="0" normalizeH="0" baseline="0" noProof="0" dirty="0">
                <a:ln>
                  <a:noFill/>
                </a:ln>
                <a:solidFill>
                  <a:prstClr val="black"/>
                </a:solidFill>
                <a:effectLst/>
                <a:uLnTx/>
                <a:uFillTx/>
                <a:latin typeface="Verdana"/>
                <a:ea typeface="+mn-ea"/>
                <a:cs typeface="+mn-cs"/>
                <a:hlinkClick r:id="rId3"/>
              </a:rPr>
              <a:t>www.deloitte.com/us/about</a:t>
            </a:r>
            <a:r>
              <a:rPr kumimoji="0" lang="en-US" sz="700" b="0" i="0" u="none" strike="noStrike" kern="1200" cap="none" spc="0" normalizeH="0" baseline="0" noProof="0" dirty="0">
                <a:ln>
                  <a:noFill/>
                </a:ln>
                <a:solidFill>
                  <a:prstClr val="black"/>
                </a:solidFill>
                <a:effectLst/>
                <a:uLnTx/>
                <a:uFillTx/>
                <a:latin typeface="Verdana"/>
                <a:ea typeface="+mn-ea"/>
                <a:cs typeface="+mn-cs"/>
              </a:rPr>
              <a:t> for a detailed description of the legal structure of Deloitte LLP and its subsidiaries. Certain services may not be available to attest clients under the rules and regulations of public accounting.</a:t>
            </a:r>
            <a:br>
              <a:rPr kumimoji="0" lang="en-US" sz="700" b="0" i="0" u="none" strike="noStrike" kern="1200" cap="none" spc="0" normalizeH="0" baseline="0" noProof="0" dirty="0">
                <a:ln>
                  <a:noFill/>
                </a:ln>
                <a:solidFill>
                  <a:prstClr val="black"/>
                </a:solidFill>
                <a:effectLst/>
                <a:uLnTx/>
                <a:uFillTx/>
                <a:latin typeface="Verdana"/>
                <a:ea typeface="+mn-ea"/>
                <a:cs typeface="+mn-cs"/>
              </a:rPr>
            </a:br>
            <a:br>
              <a:rPr kumimoji="0" lang="en-US" sz="700" b="0" i="0" u="none" strike="noStrike" kern="1200" cap="none" spc="0" normalizeH="0" baseline="0" noProof="0" dirty="0">
                <a:ln>
                  <a:noFill/>
                </a:ln>
                <a:solidFill>
                  <a:prstClr val="black"/>
                </a:solidFill>
                <a:effectLst/>
                <a:uLnTx/>
                <a:uFillTx/>
                <a:latin typeface="Verdana"/>
                <a:ea typeface="+mn-ea"/>
                <a:cs typeface="+mn-cs"/>
              </a:rPr>
            </a:br>
            <a:r>
              <a:rPr kumimoji="0" lang="en-US" sz="700" b="0" i="0" u="none" strike="noStrike" kern="1200" cap="none" spc="0" normalizeH="0" baseline="0" noProof="0" dirty="0">
                <a:ln>
                  <a:noFill/>
                </a:ln>
                <a:solidFill>
                  <a:prstClr val="black"/>
                </a:solidFill>
                <a:effectLst/>
                <a:uLnTx/>
                <a:uFillTx/>
                <a:latin typeface="Verdana"/>
                <a:ea typeface="+mn-ea"/>
                <a:cs typeface="+mn-cs"/>
              </a:rPr>
              <a:t>Copyright © 2020 Deloitte Development LLC. All rights reserved.</a:t>
            </a:r>
            <a:br>
              <a:rPr kumimoji="0" lang="en-US" sz="700" b="0" i="0" u="none" strike="noStrike" kern="1200" cap="none" spc="0" normalizeH="0" baseline="0" noProof="0" dirty="0">
                <a:ln>
                  <a:noFill/>
                </a:ln>
                <a:solidFill>
                  <a:prstClr val="black"/>
                </a:solidFill>
                <a:effectLst/>
                <a:uLnTx/>
                <a:uFillTx/>
                <a:latin typeface="Verdana"/>
                <a:ea typeface="+mn-ea"/>
                <a:cs typeface="+mn-cs"/>
              </a:rPr>
            </a:br>
            <a:r>
              <a:rPr kumimoji="0" lang="en-US" sz="700" b="0" i="0" u="none" strike="noStrike" kern="1200" cap="none" spc="0" normalizeH="0" baseline="0" noProof="0" dirty="0">
                <a:ln>
                  <a:noFill/>
                </a:ln>
                <a:solidFill>
                  <a:prstClr val="black"/>
                </a:solidFill>
                <a:effectLst/>
                <a:uLnTx/>
                <a:uFillTx/>
                <a:latin typeface="Verdana"/>
                <a:ea typeface="+mn-ea"/>
                <a:cs typeface="+mn-cs"/>
              </a:rPr>
              <a:t>36 USC 220506</a:t>
            </a:r>
            <a:br>
              <a:rPr kumimoji="0" lang="en-US" sz="700" b="0" i="0" u="none" strike="noStrike" kern="1200" cap="none" spc="0" normalizeH="0" baseline="0" noProof="0" dirty="0">
                <a:ln>
                  <a:noFill/>
                </a:ln>
                <a:solidFill>
                  <a:prstClr val="black"/>
                </a:solidFill>
                <a:effectLst/>
                <a:uLnTx/>
                <a:uFillTx/>
                <a:latin typeface="Verdana"/>
                <a:ea typeface="+mn-ea"/>
                <a:cs typeface="+mn-cs"/>
              </a:rPr>
            </a:br>
            <a:endParaRPr kumimoji="0" lang="en-US" sz="7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2" name="USOC"/>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585" y="4729363"/>
            <a:ext cx="3546011" cy="740664"/>
          </a:xfrm>
          <a:prstGeom prst="rect">
            <a:avLst/>
          </a:prstGeom>
        </p:spPr>
      </p:pic>
    </p:spTree>
    <p:extLst>
      <p:ext uri="{BB962C8B-B14F-4D97-AF65-F5344CB8AC3E}">
        <p14:creationId xmlns:p14="http://schemas.microsoft.com/office/powerpoint/2010/main" val="311057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latin typeface="Verdana" panose="020B0604030504040204" pitchFamily="34" charset="0"/>
                <a:ea typeface="Verdana" panose="020B0604030504040204" pitchFamily="34" charset="0"/>
              </a:rPr>
              <a:t>Process</a:t>
            </a:r>
          </a:p>
        </p:txBody>
      </p:sp>
      <p:grpSp>
        <p:nvGrpSpPr>
          <p:cNvPr id="16" name="Group 15">
            <a:extLst>
              <a:ext uri="{FF2B5EF4-FFF2-40B4-BE49-F238E27FC236}">
                <a16:creationId xmlns:a16="http://schemas.microsoft.com/office/drawing/2014/main" id="{5F741F68-9D06-4361-A0F9-3BEC29A5BC73}"/>
              </a:ext>
            </a:extLst>
          </p:cNvPr>
          <p:cNvGrpSpPr/>
          <p:nvPr/>
        </p:nvGrpSpPr>
        <p:grpSpPr>
          <a:xfrm>
            <a:off x="501649" y="923313"/>
            <a:ext cx="11188701" cy="5108891"/>
            <a:chOff x="526873" y="852430"/>
            <a:chExt cx="8412670" cy="4568734"/>
          </a:xfrm>
        </p:grpSpPr>
        <p:sp>
          <p:nvSpPr>
            <p:cNvPr id="5" name="Rectangle 4"/>
            <p:cNvSpPr>
              <a:spLocks noChangeArrowheads="1"/>
            </p:cNvSpPr>
            <p:nvPr/>
          </p:nvSpPr>
          <p:spPr bwMode="auto">
            <a:xfrm>
              <a:off x="1715783" y="1829953"/>
              <a:ext cx="7223760" cy="685800"/>
            </a:xfrm>
            <a:prstGeom prst="rect">
              <a:avLst/>
            </a:prstGeom>
            <a:solidFill>
              <a:schemeClr val="bg2">
                <a:lumMod val="20000"/>
                <a:lumOff val="80000"/>
              </a:schemeClr>
            </a:solidFill>
            <a:ln w="12700" algn="ctr">
              <a:noFill/>
              <a:miter lim="800000"/>
              <a:headEnd type="none" w="sm" len="sm"/>
              <a:tailEnd type="none" w="sm" len="sm"/>
            </a:ln>
          </p:spPr>
          <p:txBody>
            <a:bodyPr lIns="548640" tIns="91440" rIns="91440" bIns="91440" anchor="t" anchorCtr="0"/>
            <a:lstStyle/>
            <a:p>
              <a:pPr marL="628650" lvl="1" indent="-171450">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Generate new features which are relevant to train the model and dropped features which can generate bias.</a:t>
              </a:r>
            </a:p>
            <a:p>
              <a:pPr marL="628650" lvl="1" indent="-171450">
                <a:lnSpc>
                  <a:spcPct val="150000"/>
                </a:lnSpc>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Clean data for each feature.</a:t>
              </a:r>
            </a:p>
            <a:p>
              <a:pPr marL="628650" lvl="1" indent="-171450">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Various methods employed to correct erroneous data, handle missing data and data transformation.</a:t>
              </a:r>
            </a:p>
          </p:txBody>
        </p:sp>
        <p:sp>
          <p:nvSpPr>
            <p:cNvPr id="6" name="AutoShape 9"/>
            <p:cNvSpPr>
              <a:spLocks noChangeArrowheads="1"/>
            </p:cNvSpPr>
            <p:nvPr/>
          </p:nvSpPr>
          <p:spPr bwMode="auto">
            <a:xfrm>
              <a:off x="526874" y="1829953"/>
              <a:ext cx="1614488" cy="685800"/>
            </a:xfrm>
            <a:prstGeom prst="homePlate">
              <a:avLst>
                <a:gd name="adj" fmla="val 58854"/>
              </a:avLst>
            </a:prstGeom>
            <a:solidFill>
              <a:schemeClr val="accent3"/>
            </a:solidFill>
            <a:ln w="6350" algn="ctr">
              <a:solidFill>
                <a:srgbClr val="8099CC"/>
              </a:solidFill>
              <a:miter lim="800000"/>
              <a:headEnd type="none" w="sm" len="sm"/>
              <a:tailEnd type="none" w="sm" len="sm"/>
            </a:ln>
          </p:spPr>
          <p:txBody>
            <a:bodyPr lIns="88900" tIns="88900" rIns="88900" bIns="88900" anchor="ctr"/>
            <a:lstStyle/>
            <a:p>
              <a:r>
                <a:rPr lang="en-US" altLang="ja-JP" sz="1200" b="1" dirty="0">
                  <a:solidFill>
                    <a:schemeClr val="bg1"/>
                  </a:solidFill>
                  <a:latin typeface="Verdana" panose="020B0604030504040204" pitchFamily="34" charset="0"/>
                  <a:ea typeface="Verdana" panose="020B0604030504040204" pitchFamily="34" charset="0"/>
                </a:rPr>
                <a:t>Data Preparation</a:t>
              </a:r>
            </a:p>
          </p:txBody>
        </p:sp>
        <p:sp>
          <p:nvSpPr>
            <p:cNvPr id="7" name="Rectangle 4"/>
            <p:cNvSpPr>
              <a:spLocks noChangeArrowheads="1"/>
            </p:cNvSpPr>
            <p:nvPr/>
          </p:nvSpPr>
          <p:spPr bwMode="auto">
            <a:xfrm>
              <a:off x="1715783" y="852430"/>
              <a:ext cx="7223760" cy="685800"/>
            </a:xfrm>
            <a:prstGeom prst="rect">
              <a:avLst/>
            </a:prstGeom>
            <a:solidFill>
              <a:schemeClr val="bg2">
                <a:lumMod val="20000"/>
                <a:lumOff val="80000"/>
              </a:schemeClr>
            </a:solidFill>
            <a:ln w="12700" algn="ctr">
              <a:noFill/>
              <a:miter lim="800000"/>
              <a:headEnd type="none" w="sm" len="sm"/>
              <a:tailEnd type="none" w="sm" len="sm"/>
            </a:ln>
          </p:spPr>
          <p:txBody>
            <a:bodyPr lIns="548640" tIns="91440" rIns="91440" bIns="91440" anchor="t" anchorCtr="0"/>
            <a:lstStyle/>
            <a:p>
              <a:pPr marL="628650" lvl="1" indent="-171450">
                <a:lnSpc>
                  <a:spcPct val="150000"/>
                </a:lnSpc>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Identify features and collect data from various sources for the selected features.</a:t>
              </a:r>
            </a:p>
            <a:p>
              <a:pPr marL="628650" lvl="1" indent="-171450">
                <a:lnSpc>
                  <a:spcPct val="110000"/>
                </a:lnSpc>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~385K unique records collected.</a:t>
              </a:r>
            </a:p>
            <a:p>
              <a:pPr marL="628650" lvl="1" indent="-171450">
                <a:lnSpc>
                  <a:spcPct val="110000"/>
                </a:lnSpc>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Collected data such as Safety ID, Client ID, Safety Thread, Safety Threshold Text, Safety Decision etc.</a:t>
              </a:r>
            </a:p>
          </p:txBody>
        </p:sp>
        <p:sp>
          <p:nvSpPr>
            <p:cNvPr id="8" name="AutoShape 9"/>
            <p:cNvSpPr>
              <a:spLocks noChangeArrowheads="1"/>
            </p:cNvSpPr>
            <p:nvPr/>
          </p:nvSpPr>
          <p:spPr bwMode="auto">
            <a:xfrm>
              <a:off x="526874" y="852430"/>
              <a:ext cx="1614488" cy="685800"/>
            </a:xfrm>
            <a:prstGeom prst="homePlate">
              <a:avLst>
                <a:gd name="adj" fmla="val 58854"/>
              </a:avLst>
            </a:prstGeom>
            <a:solidFill>
              <a:schemeClr val="accent3"/>
            </a:solidFill>
            <a:ln w="6350" algn="ctr">
              <a:solidFill>
                <a:srgbClr val="8099CC"/>
              </a:solidFill>
              <a:miter lim="800000"/>
              <a:headEnd type="none" w="sm" len="sm"/>
              <a:tailEnd type="none" w="sm" len="sm"/>
            </a:ln>
          </p:spPr>
          <p:txBody>
            <a:bodyPr lIns="88900" tIns="88900" rIns="88900" bIns="88900" anchor="ctr"/>
            <a:lstStyle/>
            <a:p>
              <a:pPr lvl="0"/>
              <a:r>
                <a:rPr lang="en-US" sz="1200" b="1" dirty="0">
                  <a:solidFill>
                    <a:prstClr val="white"/>
                  </a:solidFill>
                  <a:latin typeface="Verdana" panose="020B0604030504040204" pitchFamily="34" charset="0"/>
                  <a:ea typeface="Verdana" panose="020B0604030504040204" pitchFamily="34" charset="0"/>
                </a:rPr>
                <a:t>Data Collection</a:t>
              </a:r>
            </a:p>
          </p:txBody>
        </p:sp>
        <p:sp>
          <p:nvSpPr>
            <p:cNvPr id="9" name="Rectangle 4"/>
            <p:cNvSpPr>
              <a:spLocks noChangeArrowheads="1"/>
            </p:cNvSpPr>
            <p:nvPr/>
          </p:nvSpPr>
          <p:spPr bwMode="auto">
            <a:xfrm>
              <a:off x="1715783" y="3766893"/>
              <a:ext cx="7223760" cy="685800"/>
            </a:xfrm>
            <a:prstGeom prst="rect">
              <a:avLst/>
            </a:prstGeom>
            <a:solidFill>
              <a:schemeClr val="bg2">
                <a:lumMod val="20000"/>
                <a:lumOff val="80000"/>
              </a:schemeClr>
            </a:solidFill>
            <a:ln w="12700" algn="ctr">
              <a:noFill/>
              <a:miter lim="800000"/>
              <a:headEnd type="none" w="sm" len="sm"/>
              <a:tailEnd type="none" w="sm" len="sm"/>
            </a:ln>
          </p:spPr>
          <p:txBody>
            <a:bodyPr lIns="548640" tIns="91440" rIns="91440" bIns="91440" anchor="t" anchorCtr="0"/>
            <a:lstStyle/>
            <a:p>
              <a:pPr marL="628650" lvl="1" indent="-171450">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Data is feed into the XGBoost algorithm to train the model. </a:t>
              </a:r>
            </a:p>
            <a:p>
              <a:pPr marL="628650" lvl="1" indent="-171450">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Model is evaluated based on accuracy of prediction on test data.</a:t>
              </a:r>
            </a:p>
          </p:txBody>
        </p:sp>
        <p:sp>
          <p:nvSpPr>
            <p:cNvPr id="10" name="AutoShape 9"/>
            <p:cNvSpPr>
              <a:spLocks noChangeArrowheads="1"/>
            </p:cNvSpPr>
            <p:nvPr/>
          </p:nvSpPr>
          <p:spPr bwMode="auto">
            <a:xfrm>
              <a:off x="526874" y="3766893"/>
              <a:ext cx="1614488" cy="685800"/>
            </a:xfrm>
            <a:prstGeom prst="homePlate">
              <a:avLst>
                <a:gd name="adj" fmla="val 58854"/>
              </a:avLst>
            </a:prstGeom>
            <a:solidFill>
              <a:schemeClr val="accent3"/>
            </a:solidFill>
            <a:ln w="6350" algn="ctr">
              <a:solidFill>
                <a:srgbClr val="8099CC"/>
              </a:solidFill>
              <a:miter lim="800000"/>
              <a:headEnd type="none" w="sm" len="sm"/>
              <a:tailEnd type="none" w="sm" len="sm"/>
            </a:ln>
          </p:spPr>
          <p:txBody>
            <a:bodyPr lIns="88900" tIns="88900" rIns="88900" bIns="88900" anchor="ctr"/>
            <a:lstStyle/>
            <a:p>
              <a:r>
                <a:rPr lang="en-US" altLang="ja-JP" sz="1200" b="1" dirty="0">
                  <a:solidFill>
                    <a:schemeClr val="bg1"/>
                  </a:solidFill>
                  <a:latin typeface="Verdana" panose="020B0604030504040204" pitchFamily="34" charset="0"/>
                  <a:ea typeface="Verdana" panose="020B0604030504040204" pitchFamily="34" charset="0"/>
                </a:rPr>
                <a:t>Training &amp; Evaluating Model</a:t>
              </a:r>
            </a:p>
          </p:txBody>
        </p:sp>
        <p:sp>
          <p:nvSpPr>
            <p:cNvPr id="11" name="Rectangle 4"/>
            <p:cNvSpPr>
              <a:spLocks noChangeArrowheads="1"/>
            </p:cNvSpPr>
            <p:nvPr/>
          </p:nvSpPr>
          <p:spPr bwMode="auto">
            <a:xfrm>
              <a:off x="1715783" y="2798423"/>
              <a:ext cx="7223760" cy="685800"/>
            </a:xfrm>
            <a:prstGeom prst="rect">
              <a:avLst/>
            </a:prstGeom>
            <a:solidFill>
              <a:schemeClr val="bg2">
                <a:lumMod val="20000"/>
                <a:lumOff val="80000"/>
              </a:schemeClr>
            </a:solidFill>
            <a:ln w="12700" algn="ctr">
              <a:noFill/>
              <a:miter lim="800000"/>
              <a:headEnd type="none" w="sm" len="sm"/>
              <a:tailEnd type="none" w="sm" len="sm"/>
            </a:ln>
          </p:spPr>
          <p:txBody>
            <a:bodyPr lIns="548640" tIns="91440" rIns="91440" bIns="91440" anchor="t" anchorCtr="0"/>
            <a:lstStyle/>
            <a:p>
              <a:pPr marL="628650" lvl="1" indent="-171450">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Classification algorithms considered – Decision Tree, Random Forest and Support Vector Machines.</a:t>
              </a:r>
            </a:p>
            <a:p>
              <a:pPr marL="628650" lvl="1" indent="-171450">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Algorithm Selected – Decision Tree – XGBoost </a:t>
              </a:r>
            </a:p>
            <a:p>
              <a:pPr marL="628650" lvl="1" indent="-171450">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XGBoost was selected for its explicability and accuracy.</a:t>
              </a:r>
            </a:p>
          </p:txBody>
        </p:sp>
        <p:sp>
          <p:nvSpPr>
            <p:cNvPr id="12" name="AutoShape 9"/>
            <p:cNvSpPr>
              <a:spLocks noChangeArrowheads="1"/>
            </p:cNvSpPr>
            <p:nvPr/>
          </p:nvSpPr>
          <p:spPr bwMode="auto">
            <a:xfrm>
              <a:off x="526873" y="2798423"/>
              <a:ext cx="1614488" cy="685800"/>
            </a:xfrm>
            <a:prstGeom prst="homePlate">
              <a:avLst>
                <a:gd name="adj" fmla="val 58854"/>
              </a:avLst>
            </a:prstGeom>
            <a:solidFill>
              <a:schemeClr val="accent3"/>
            </a:solidFill>
            <a:ln w="6350" algn="ctr">
              <a:solidFill>
                <a:srgbClr val="8099CC"/>
              </a:solidFill>
              <a:miter lim="800000"/>
              <a:headEnd type="none" w="sm" len="sm"/>
              <a:tailEnd type="none" w="sm" len="sm"/>
            </a:ln>
          </p:spPr>
          <p:txBody>
            <a:bodyPr lIns="88900" tIns="88900" rIns="88900" bIns="88900" anchor="ctr"/>
            <a:lstStyle/>
            <a:p>
              <a:r>
                <a:rPr lang="en-US" altLang="ja-JP" sz="1200" b="1" dirty="0">
                  <a:solidFill>
                    <a:schemeClr val="bg1"/>
                  </a:solidFill>
                  <a:latin typeface="Verdana" panose="020B0604030504040204" pitchFamily="34" charset="0"/>
                  <a:ea typeface="Verdana" panose="020B0604030504040204" pitchFamily="34" charset="0"/>
                </a:rPr>
                <a:t>Select Machine Learning Algorithm</a:t>
              </a:r>
            </a:p>
          </p:txBody>
        </p:sp>
        <p:sp>
          <p:nvSpPr>
            <p:cNvPr id="13" name="Rectangle 4"/>
            <p:cNvSpPr>
              <a:spLocks noChangeArrowheads="1"/>
            </p:cNvSpPr>
            <p:nvPr/>
          </p:nvSpPr>
          <p:spPr bwMode="auto">
            <a:xfrm>
              <a:off x="1715783" y="4735364"/>
              <a:ext cx="7223760" cy="685800"/>
            </a:xfrm>
            <a:prstGeom prst="rect">
              <a:avLst/>
            </a:prstGeom>
            <a:solidFill>
              <a:schemeClr val="bg2">
                <a:lumMod val="20000"/>
                <a:lumOff val="80000"/>
              </a:schemeClr>
            </a:solidFill>
            <a:ln w="12700" algn="ctr">
              <a:noFill/>
              <a:miter lim="800000"/>
              <a:headEnd type="none" w="sm" len="sm"/>
              <a:tailEnd type="none" w="sm" len="sm"/>
            </a:ln>
          </p:spPr>
          <p:txBody>
            <a:bodyPr lIns="548640" tIns="91440" rIns="91440" bIns="91440" anchor="t" anchorCtr="0"/>
            <a:lstStyle/>
            <a:p>
              <a:pPr marL="628650" lvl="1" indent="-171450">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Once the model with acceptable accuracy is trained it can be deployed to predict new data.</a:t>
              </a:r>
            </a:p>
            <a:p>
              <a:pPr marL="628650" lvl="1" indent="-171450">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A report can be generated to monitor efficacy of the model.</a:t>
              </a:r>
            </a:p>
            <a:p>
              <a:pPr marL="628650" lvl="1" indent="-171450">
                <a:buFont typeface="Arial" panose="020B0604020202020204" pitchFamily="34" charset="0"/>
                <a:buChar char="•"/>
              </a:pPr>
              <a:r>
                <a:rPr lang="en-US" altLang="ja-JP" sz="1100" dirty="0">
                  <a:latin typeface="Verdana" panose="020B0604030504040204" pitchFamily="34" charset="0"/>
                  <a:ea typeface="Verdana" panose="020B0604030504040204" pitchFamily="34" charset="0"/>
                </a:rPr>
                <a:t>This ML model will assist the user in determining the outcome of safety assessment.</a:t>
              </a:r>
            </a:p>
          </p:txBody>
        </p:sp>
        <p:sp>
          <p:nvSpPr>
            <p:cNvPr id="14" name="AutoShape 9"/>
            <p:cNvSpPr>
              <a:spLocks noChangeArrowheads="1"/>
            </p:cNvSpPr>
            <p:nvPr/>
          </p:nvSpPr>
          <p:spPr bwMode="auto">
            <a:xfrm>
              <a:off x="526874" y="4735364"/>
              <a:ext cx="1614488" cy="685800"/>
            </a:xfrm>
            <a:prstGeom prst="homePlate">
              <a:avLst>
                <a:gd name="adj" fmla="val 58854"/>
              </a:avLst>
            </a:prstGeom>
            <a:solidFill>
              <a:schemeClr val="accent3"/>
            </a:solidFill>
            <a:ln w="6350" algn="ctr">
              <a:solidFill>
                <a:srgbClr val="8099CC"/>
              </a:solidFill>
              <a:miter lim="800000"/>
              <a:headEnd type="none" w="sm" len="sm"/>
              <a:tailEnd type="none" w="sm" len="sm"/>
            </a:ln>
          </p:spPr>
          <p:txBody>
            <a:bodyPr lIns="88900" tIns="88900" rIns="88900" bIns="88900" anchor="ctr"/>
            <a:lstStyle/>
            <a:p>
              <a:r>
                <a:rPr lang="en-US" altLang="ja-JP" sz="1200" b="1" dirty="0">
                  <a:solidFill>
                    <a:schemeClr val="bg1"/>
                  </a:solidFill>
                  <a:latin typeface="Verdana" panose="020B0604030504040204" pitchFamily="34" charset="0"/>
                  <a:ea typeface="Verdana" panose="020B0604030504040204" pitchFamily="34" charset="0"/>
                </a:rPr>
                <a:t>Deploy the Model</a:t>
              </a:r>
            </a:p>
          </p:txBody>
        </p:sp>
      </p:grpSp>
    </p:spTree>
    <p:extLst>
      <p:ext uri="{BB962C8B-B14F-4D97-AF65-F5344CB8AC3E}">
        <p14:creationId xmlns:p14="http://schemas.microsoft.com/office/powerpoint/2010/main" val="32253683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a:xfrm>
            <a:off x="469900" y="736688"/>
            <a:ext cx="11252200" cy="395353"/>
          </a:xfrm>
        </p:spPr>
        <p:txBody>
          <a:bodyPr/>
          <a:lstStyle/>
          <a:p>
            <a:r>
              <a:rPr lang="en-US" dirty="0"/>
              <a:t>Predict the requirement of Safety plan (if Safety Decision is unsafe) based on various safety threats identified during safety assessment</a:t>
            </a:r>
          </a:p>
        </p:txBody>
      </p:sp>
      <p:sp>
        <p:nvSpPr>
          <p:cNvPr id="2" name="Title 1"/>
          <p:cNvSpPr>
            <a:spLocks noGrp="1"/>
          </p:cNvSpPr>
          <p:nvPr>
            <p:ph type="title"/>
          </p:nvPr>
        </p:nvSpPr>
        <p:spPr>
          <a:xfrm>
            <a:off x="460747" y="375028"/>
            <a:ext cx="11252200" cy="334102"/>
          </a:xfrm>
        </p:spPr>
        <p:txBody>
          <a:bodyPr/>
          <a:lstStyle/>
          <a:p>
            <a:r>
              <a:rPr lang="en-US" b="0" dirty="0"/>
              <a:t>Insights</a:t>
            </a:r>
            <a:endParaRPr lang="en-US" sz="2000" b="0" dirty="0"/>
          </a:p>
        </p:txBody>
      </p:sp>
      <p:sp>
        <p:nvSpPr>
          <p:cNvPr id="13" name="TextBox 12">
            <a:extLst>
              <a:ext uri="{FF2B5EF4-FFF2-40B4-BE49-F238E27FC236}">
                <a16:creationId xmlns:a16="http://schemas.microsoft.com/office/drawing/2014/main" id="{5D539D37-7AF1-4A99-ACA9-1BCE71292CB2}"/>
              </a:ext>
            </a:extLst>
          </p:cNvPr>
          <p:cNvSpPr txBox="1"/>
          <p:nvPr/>
        </p:nvSpPr>
        <p:spPr>
          <a:xfrm>
            <a:off x="4524747" y="1536968"/>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lang="en-US" sz="1600" dirty="0">
                <a:solidFill>
                  <a:srgbClr val="86BC25"/>
                </a:solidFill>
                <a:latin typeface="Open Sans" panose="020B0606030504020204" pitchFamily="34" charset="0"/>
                <a:ea typeface="Open Sans" panose="020B0606030504020204" pitchFamily="34" charset="0"/>
                <a:cs typeface="Open Sans" panose="020B0606030504020204" pitchFamily="34" charset="0"/>
              </a:rPr>
              <a:t>Safety Assessment/Safety Plan</a:t>
            </a:r>
          </a:p>
        </p:txBody>
      </p:sp>
      <p:graphicFrame>
        <p:nvGraphicFramePr>
          <p:cNvPr id="40" name="Table 39">
            <a:extLst>
              <a:ext uri="{FF2B5EF4-FFF2-40B4-BE49-F238E27FC236}">
                <a16:creationId xmlns:a16="http://schemas.microsoft.com/office/drawing/2014/main" id="{FEF70784-65B3-498E-943E-6DAB5AA2E726}"/>
              </a:ext>
            </a:extLst>
          </p:cNvPr>
          <p:cNvGraphicFramePr>
            <a:graphicFrameLocks noGrp="1"/>
          </p:cNvGraphicFramePr>
          <p:nvPr>
            <p:extLst>
              <p:ext uri="{D42A27DB-BD31-4B8C-83A1-F6EECF244321}">
                <p14:modId xmlns:p14="http://schemas.microsoft.com/office/powerpoint/2010/main" val="3534996285"/>
              </p:ext>
            </p:extLst>
          </p:nvPr>
        </p:nvGraphicFramePr>
        <p:xfrm>
          <a:off x="4564379" y="2171443"/>
          <a:ext cx="2795814" cy="1175000"/>
        </p:xfrm>
        <a:graphic>
          <a:graphicData uri="http://schemas.openxmlformats.org/drawingml/2006/table">
            <a:tbl>
              <a:tblPr/>
              <a:tblGrid>
                <a:gridCol w="1397907">
                  <a:extLst>
                    <a:ext uri="{9D8B030D-6E8A-4147-A177-3AD203B41FA5}">
                      <a16:colId xmlns:a16="http://schemas.microsoft.com/office/drawing/2014/main" val="885591064"/>
                    </a:ext>
                  </a:extLst>
                </a:gridCol>
                <a:gridCol w="1397907">
                  <a:extLst>
                    <a:ext uri="{9D8B030D-6E8A-4147-A177-3AD203B41FA5}">
                      <a16:colId xmlns:a16="http://schemas.microsoft.com/office/drawing/2014/main" val="1433125966"/>
                    </a:ext>
                  </a:extLst>
                </a:gridCol>
              </a:tblGrid>
              <a:tr h="293750">
                <a:tc gridSpan="2">
                  <a:txBody>
                    <a:bodyPr/>
                    <a:lstStyle/>
                    <a:p>
                      <a:pPr algn="ctr" fontAlgn="b"/>
                      <a:r>
                        <a:rPr lang="en-US" sz="1100" b="1" i="0" u="none" strike="noStrike" dirty="0">
                          <a:solidFill>
                            <a:srgbClr val="000000"/>
                          </a:solidFill>
                          <a:effectLst/>
                          <a:latin typeface="Calibri" panose="020F0502020204030204" pitchFamily="34" charset="0"/>
                        </a:rPr>
                        <a:t>Safety Decision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85734677"/>
                  </a:ext>
                </a:extLst>
              </a:tr>
              <a:tr h="293750">
                <a:tc>
                  <a:txBody>
                    <a:bodyPr/>
                    <a:lstStyle/>
                    <a:p>
                      <a:pPr algn="ctr" fontAlgn="b"/>
                      <a:r>
                        <a:rPr lang="en-US" sz="1100" b="1" i="0" u="none" strike="noStrike" dirty="0">
                          <a:solidFill>
                            <a:srgbClr val="000000"/>
                          </a:solidFill>
                          <a:effectLst/>
                          <a:latin typeface="Calibri" panose="020F0502020204030204" pitchFamily="34" charset="0"/>
                        </a:rPr>
                        <a:t>Safe</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343507</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2907019"/>
                  </a:ext>
                </a:extLst>
              </a:tr>
              <a:tr h="293750">
                <a:tc>
                  <a:txBody>
                    <a:bodyPr/>
                    <a:lstStyle/>
                    <a:p>
                      <a:pPr algn="ctr" fontAlgn="b"/>
                      <a:r>
                        <a:rPr lang="en-US" sz="1100" b="1" i="0" u="none" strike="noStrike" dirty="0">
                          <a:solidFill>
                            <a:srgbClr val="000000"/>
                          </a:solidFill>
                          <a:effectLst/>
                          <a:latin typeface="Calibri" panose="020F0502020204030204" pitchFamily="34" charset="0"/>
                        </a:rPr>
                        <a:t>Unsafe</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30025</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45134706"/>
                  </a:ext>
                </a:extLst>
              </a:tr>
              <a:tr h="293750">
                <a:tc>
                  <a:txBody>
                    <a:bodyPr/>
                    <a:lstStyle/>
                    <a:p>
                      <a:pPr algn="ctr" fontAlgn="b"/>
                      <a:r>
                        <a:rPr lang="en-US" sz="1100" b="1" i="0" u="none" strike="noStrike" dirty="0">
                          <a:solidFill>
                            <a:srgbClr val="000000"/>
                          </a:solidFill>
                          <a:effectLst/>
                          <a:latin typeface="Calibri" panose="020F0502020204030204" pitchFamily="34" charset="0"/>
                        </a:rPr>
                        <a:t>Total</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100" b="1" i="0" u="none" strike="noStrike" dirty="0">
                          <a:solidFill>
                            <a:srgbClr val="000000"/>
                          </a:solidFill>
                          <a:effectLst/>
                          <a:latin typeface="Calibri" panose="020F0502020204030204" pitchFamily="34" charset="0"/>
                        </a:rPr>
                        <a:t>373532</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95708716"/>
                  </a:ext>
                </a:extLst>
              </a:tr>
            </a:tbl>
          </a:graphicData>
        </a:graphic>
      </p:graphicFrame>
      <p:sp>
        <p:nvSpPr>
          <p:cNvPr id="16" name="TextBox 15">
            <a:extLst>
              <a:ext uri="{FF2B5EF4-FFF2-40B4-BE49-F238E27FC236}">
                <a16:creationId xmlns:a16="http://schemas.microsoft.com/office/drawing/2014/main" id="{9D195B4E-4147-4527-A9BE-A6197619A3DE}"/>
              </a:ext>
            </a:extLst>
          </p:cNvPr>
          <p:cNvSpPr txBox="1"/>
          <p:nvPr/>
        </p:nvSpPr>
        <p:spPr>
          <a:xfrm>
            <a:off x="3832859" y="3589154"/>
            <a:ext cx="4313262" cy="480773"/>
          </a:xfrm>
          <a:prstGeom prst="rect">
            <a:avLst/>
          </a:prstGeom>
          <a:noFill/>
        </p:spPr>
        <p:txBody>
          <a:bodyPr vert="horz" wrap="square" lIns="0" tIns="0" rIns="0" bIns="0" rtlCol="0">
            <a:spAutoFit/>
          </a:bodyPr>
          <a:lstStyle/>
          <a:p>
            <a:pPr defTabSz="914400">
              <a:lnSpc>
                <a:spcPct val="150000"/>
              </a:lnSpc>
              <a:spcBef>
                <a:spcPts val="200"/>
              </a:spcBef>
              <a:buSzPct val="100000"/>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Unsafety was observed among 8% children who needed Safety Plan</a:t>
            </a:r>
          </a:p>
        </p:txBody>
      </p:sp>
    </p:spTree>
    <p:extLst>
      <p:ext uri="{BB962C8B-B14F-4D97-AF65-F5344CB8AC3E}">
        <p14:creationId xmlns:p14="http://schemas.microsoft.com/office/powerpoint/2010/main" val="6600339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a:xfrm>
            <a:off x="469900" y="853440"/>
            <a:ext cx="11252200" cy="5344160"/>
          </a:xfrm>
        </p:spPr>
        <p:txBody>
          <a:bodyPr/>
          <a:lstStyle/>
          <a:p>
            <a:pPr marL="285750" indent="-285750">
              <a:buFont typeface="Arial" panose="020B0604020202020204" pitchFamily="34" charset="0"/>
              <a:buChar char="•"/>
            </a:pPr>
            <a:r>
              <a:rPr lang="en-US" dirty="0"/>
              <a:t>When observation in one class is higher than the observation in other classes then there exists a class imbalance. </a:t>
            </a:r>
          </a:p>
          <a:p>
            <a:pPr marL="285750" indent="-285750">
              <a:buFont typeface="Arial" panose="020B0604020202020204" pitchFamily="34" charset="0"/>
              <a:buChar char="•"/>
            </a:pPr>
            <a:r>
              <a:rPr lang="en-US" dirty="0"/>
              <a:t>Imbalanced classes are a common problem in machine learning classification where there are a disproportionate ratio of observations in each class. Class imbalance can be found in many different areas including medical diagnosis, spam filtering, and fraud detection.</a:t>
            </a:r>
          </a:p>
          <a:p>
            <a:pPr marL="285750" indent="-285750">
              <a:buFont typeface="Arial" panose="020B0604020202020204" pitchFamily="34" charset="0"/>
              <a:buChar char="•"/>
            </a:pPr>
            <a:r>
              <a:rPr lang="en-US" dirty="0"/>
              <a:t>Most machine learning algorithms work best when the number of samples in each class are about equal. This is because most algorithms are designed to maximize accuracy and reduce errors.</a:t>
            </a:r>
          </a:p>
          <a:p>
            <a:pPr marL="285750" indent="-285750">
              <a:buFont typeface="Arial" panose="020B0604020202020204" pitchFamily="34" charset="0"/>
              <a:buChar char="•"/>
            </a:pPr>
            <a:endParaRPr lang="en-US" dirty="0"/>
          </a:p>
        </p:txBody>
      </p:sp>
      <p:sp>
        <p:nvSpPr>
          <p:cNvPr id="2" name="Title 1"/>
          <p:cNvSpPr>
            <a:spLocks noGrp="1"/>
          </p:cNvSpPr>
          <p:nvPr>
            <p:ph type="title"/>
          </p:nvPr>
        </p:nvSpPr>
        <p:spPr>
          <a:xfrm>
            <a:off x="460747" y="334388"/>
            <a:ext cx="11252200" cy="336172"/>
          </a:xfrm>
        </p:spPr>
        <p:txBody>
          <a:bodyPr/>
          <a:lstStyle/>
          <a:p>
            <a:r>
              <a:rPr lang="en-US" b="0" dirty="0"/>
              <a:t>Imbalanced Data</a:t>
            </a:r>
            <a:endParaRPr lang="en-US" sz="2000" b="0" dirty="0"/>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4</a:t>
            </a:fld>
            <a:endParaRPr lang="en-US" sz="900" dirty="0">
              <a:solidFill>
                <a:srgbClr val="75787B"/>
              </a:solidFill>
            </a:endParaRPr>
          </a:p>
        </p:txBody>
      </p:sp>
    </p:spTree>
    <p:extLst>
      <p:ext uri="{BB962C8B-B14F-4D97-AF65-F5344CB8AC3E}">
        <p14:creationId xmlns:p14="http://schemas.microsoft.com/office/powerpoint/2010/main" val="10700341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a:xfrm>
            <a:off x="469900" y="873760"/>
            <a:ext cx="11252200" cy="5466080"/>
          </a:xfrm>
        </p:spPr>
        <p:txBody>
          <a:bodyPr/>
          <a:lstStyle/>
          <a:p>
            <a:pPr marL="285750" indent="-285750">
              <a:buFont typeface="Arial" panose="020B0604020202020204" pitchFamily="34" charset="0"/>
              <a:buChar char="•"/>
            </a:pPr>
            <a:r>
              <a:rPr lang="en-US" dirty="0"/>
              <a:t>Oversampling can be defined as adding more copies of the minority class. Oversampling can be a good choice when we don’t have a ton of data to work with.</a:t>
            </a:r>
          </a:p>
          <a:p>
            <a:pPr marL="285750" indent="-285750">
              <a:buFont typeface="Arial" panose="020B0604020202020204" pitchFamily="34" charset="0"/>
              <a:buChar char="•"/>
            </a:pPr>
            <a:r>
              <a:rPr lang="en-US" dirty="0"/>
              <a:t>Always split into test and train sets BEFORE trying oversampling techniques! Oversampling before splitting the data can allow the exact same observations to be present in both the test and train sets. This can allow our model to simply memorize specific data points and cause overfitting and poor generalization to the test data.</a:t>
            </a:r>
          </a:p>
          <a:p>
            <a:pPr marL="285750" indent="-285750">
              <a:buFont typeface="Arial" panose="020B0604020202020204" pitchFamily="34" charset="0"/>
              <a:buChar char="•"/>
            </a:pPr>
            <a:endParaRPr lang="en-US" dirty="0"/>
          </a:p>
        </p:txBody>
      </p:sp>
      <p:sp>
        <p:nvSpPr>
          <p:cNvPr id="2" name="Title 1"/>
          <p:cNvSpPr>
            <a:spLocks noGrp="1"/>
          </p:cNvSpPr>
          <p:nvPr>
            <p:ph type="title"/>
          </p:nvPr>
        </p:nvSpPr>
        <p:spPr>
          <a:xfrm>
            <a:off x="460747" y="375028"/>
            <a:ext cx="11252200" cy="498732"/>
          </a:xfrm>
        </p:spPr>
        <p:txBody>
          <a:bodyPr/>
          <a:lstStyle/>
          <a:p>
            <a:r>
              <a:rPr lang="en-US" b="0" dirty="0"/>
              <a:t>Resampling Techniques - Oversample minority class</a:t>
            </a:r>
            <a:br>
              <a:rPr lang="en-US" b="0" dirty="0"/>
            </a:br>
            <a:br>
              <a:rPr lang="en-US" b="0" dirty="0"/>
            </a:br>
            <a:endParaRPr lang="en-US" sz="2000" b="0" dirty="0"/>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5</a:t>
            </a:fld>
            <a:endParaRPr lang="en-US" sz="900" dirty="0">
              <a:solidFill>
                <a:srgbClr val="75787B"/>
              </a:solidFill>
            </a:endParaRPr>
          </a:p>
        </p:txBody>
      </p:sp>
      <p:pic>
        <p:nvPicPr>
          <p:cNvPr id="3" name="Picture 2">
            <a:extLst>
              <a:ext uri="{FF2B5EF4-FFF2-40B4-BE49-F238E27FC236}">
                <a16:creationId xmlns:a16="http://schemas.microsoft.com/office/drawing/2014/main" id="{CA1B57F2-684A-4229-9564-4F9D27BB711B}"/>
              </a:ext>
            </a:extLst>
          </p:cNvPr>
          <p:cNvPicPr>
            <a:picLocks noChangeAspect="1"/>
          </p:cNvPicPr>
          <p:nvPr/>
        </p:nvPicPr>
        <p:blipFill>
          <a:blip r:embed="rId2"/>
          <a:stretch>
            <a:fillRect/>
          </a:stretch>
        </p:blipFill>
        <p:spPr>
          <a:xfrm>
            <a:off x="3493135" y="2910458"/>
            <a:ext cx="5191125" cy="3314700"/>
          </a:xfrm>
          <a:prstGeom prst="rect">
            <a:avLst/>
          </a:prstGeom>
        </p:spPr>
      </p:pic>
    </p:spTree>
    <p:extLst>
      <p:ext uri="{BB962C8B-B14F-4D97-AF65-F5344CB8AC3E}">
        <p14:creationId xmlns:p14="http://schemas.microsoft.com/office/powerpoint/2010/main" val="30085656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a:xfrm>
            <a:off x="469900" y="873760"/>
            <a:ext cx="11252200" cy="5466080"/>
          </a:xfrm>
        </p:spPr>
        <p:txBody>
          <a:bodyPr/>
          <a:lstStyle/>
          <a:p>
            <a:pPr marL="285750" indent="-285750">
              <a:buFont typeface="Arial" panose="020B0604020202020204" pitchFamily="34" charset="0"/>
              <a:buChar char="•"/>
            </a:pPr>
            <a:r>
              <a:rPr lang="en-US" dirty="0" err="1"/>
              <a:t>Undersampling</a:t>
            </a:r>
            <a:r>
              <a:rPr lang="en-US" dirty="0"/>
              <a:t> can be defined as removing some observations of the majority class.</a:t>
            </a:r>
          </a:p>
          <a:p>
            <a:pPr marL="285750" indent="-285750">
              <a:buFont typeface="Arial" panose="020B0604020202020204" pitchFamily="34" charset="0"/>
              <a:buChar char="•"/>
            </a:pPr>
            <a:r>
              <a:rPr lang="en-US" dirty="0"/>
              <a:t>It can be a good choice when you have a ton of data -think millions of rows. But a drawback is that we are removing information that may be valuable. This could lead to underfitting and poor generalization to the test set.</a:t>
            </a:r>
          </a:p>
        </p:txBody>
      </p:sp>
      <p:sp>
        <p:nvSpPr>
          <p:cNvPr id="2" name="Title 1"/>
          <p:cNvSpPr>
            <a:spLocks noGrp="1"/>
          </p:cNvSpPr>
          <p:nvPr>
            <p:ph type="title"/>
          </p:nvPr>
        </p:nvSpPr>
        <p:spPr>
          <a:xfrm>
            <a:off x="460747" y="375028"/>
            <a:ext cx="11252200" cy="498732"/>
          </a:xfrm>
        </p:spPr>
        <p:txBody>
          <a:bodyPr/>
          <a:lstStyle/>
          <a:p>
            <a:r>
              <a:rPr lang="en-US" b="0" dirty="0"/>
              <a:t>Resampling Techniques - Undersample majority class</a:t>
            </a:r>
            <a:br>
              <a:rPr lang="en-US" b="0" dirty="0"/>
            </a:br>
            <a:br>
              <a:rPr lang="en-US" b="0" dirty="0"/>
            </a:br>
            <a:br>
              <a:rPr lang="en-US" b="0" dirty="0"/>
            </a:br>
            <a:endParaRPr lang="en-US" sz="2000" b="0" dirty="0"/>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6</a:t>
            </a:fld>
            <a:endParaRPr lang="en-US" sz="900" dirty="0">
              <a:solidFill>
                <a:srgbClr val="75787B"/>
              </a:solidFill>
            </a:endParaRPr>
          </a:p>
        </p:txBody>
      </p:sp>
      <p:pic>
        <p:nvPicPr>
          <p:cNvPr id="4" name="Picture 3">
            <a:extLst>
              <a:ext uri="{FF2B5EF4-FFF2-40B4-BE49-F238E27FC236}">
                <a16:creationId xmlns:a16="http://schemas.microsoft.com/office/drawing/2014/main" id="{DE26981F-934D-4374-8326-90EC23565AD3}"/>
              </a:ext>
            </a:extLst>
          </p:cNvPr>
          <p:cNvPicPr>
            <a:picLocks noChangeAspect="1"/>
          </p:cNvPicPr>
          <p:nvPr/>
        </p:nvPicPr>
        <p:blipFill>
          <a:blip r:embed="rId2"/>
          <a:stretch>
            <a:fillRect/>
          </a:stretch>
        </p:blipFill>
        <p:spPr>
          <a:xfrm>
            <a:off x="3719512" y="2850515"/>
            <a:ext cx="4752975" cy="3133725"/>
          </a:xfrm>
          <a:prstGeom prst="rect">
            <a:avLst/>
          </a:prstGeom>
        </p:spPr>
      </p:pic>
    </p:spTree>
    <p:extLst>
      <p:ext uri="{BB962C8B-B14F-4D97-AF65-F5344CB8AC3E}">
        <p14:creationId xmlns:p14="http://schemas.microsoft.com/office/powerpoint/2010/main" val="6888433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640F079-C6A2-4537-9CB4-241478111BDB}"/>
              </a:ext>
            </a:extLst>
          </p:cNvPr>
          <p:cNvSpPr/>
          <p:nvPr/>
        </p:nvSpPr>
        <p:spPr bwMode="gray">
          <a:xfrm>
            <a:off x="5065169" y="1423289"/>
            <a:ext cx="6935241" cy="5192209"/>
          </a:xfrm>
          <a:prstGeom prst="rect">
            <a:avLst/>
          </a:prstGeom>
          <a:solidFill>
            <a:srgbClr val="EEEEEE"/>
          </a:solidFill>
          <a:ln w="19050" algn="ctr">
            <a:noFill/>
            <a:miter lim="800000"/>
            <a:headEnd/>
            <a:tailEnd/>
          </a:ln>
          <a:effectLst/>
        </p:spPr>
        <p:txBody>
          <a:bodyPr wrap="square" lIns="88900" tIns="88900" rIns="88900" bIns="88900" rtlCol="0" anchor="ctr"/>
          <a:lstStyle/>
          <a:p>
            <a:pPr algn="ctr" defTabSz="914400">
              <a:lnSpc>
                <a:spcPct val="106000"/>
              </a:lnSpc>
              <a:buFont typeface="Wingdings 2" pitchFamily="18" charset="2"/>
              <a:buNone/>
              <a:defRPr/>
            </a:pPr>
            <a:endParaRPr lang="en-US" sz="1600" b="1" dirty="0">
              <a:solidFill>
                <a:prstClr val="white"/>
              </a:solidFill>
              <a:ea typeface="Open Sans" panose="020B0606030504020204" pitchFamily="34" charset="0"/>
              <a:cs typeface="Open Sans" panose="020B0606030504020204" pitchFamily="34" charset="0"/>
            </a:endParaRPr>
          </a:p>
        </p:txBody>
      </p:sp>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Machine Learning classification model to predict if safety plan is needed for a child based on the safety decision calculated as per the safety threats entered.  </a:t>
            </a:r>
          </a:p>
          <a:p>
            <a:endParaRPr lang="en-US" dirty="0"/>
          </a:p>
        </p:txBody>
      </p:sp>
      <p:sp>
        <p:nvSpPr>
          <p:cNvPr id="2" name="Title 1"/>
          <p:cNvSpPr>
            <a:spLocks noGrp="1"/>
          </p:cNvSpPr>
          <p:nvPr>
            <p:ph type="title"/>
          </p:nvPr>
        </p:nvSpPr>
        <p:spPr>
          <a:xfrm>
            <a:off x="460747" y="375028"/>
            <a:ext cx="11252200" cy="334102"/>
          </a:xfrm>
        </p:spPr>
        <p:txBody>
          <a:bodyPr/>
          <a:lstStyle/>
          <a:p>
            <a:r>
              <a:rPr lang="en-US" b="0" dirty="0"/>
              <a:t>Predict the requirement of safety plan through safety assessment</a:t>
            </a:r>
            <a:endParaRPr lang="en-US" sz="2000" b="0" dirty="0"/>
          </a:p>
        </p:txBody>
      </p:sp>
      <p:sp>
        <p:nvSpPr>
          <p:cNvPr id="12" name="TextBox 11">
            <a:extLst>
              <a:ext uri="{FF2B5EF4-FFF2-40B4-BE49-F238E27FC236}">
                <a16:creationId xmlns:a16="http://schemas.microsoft.com/office/drawing/2014/main" id="{A8CA8F03-4D96-41A2-8C57-313DBF8A6D04}"/>
              </a:ext>
            </a:extLst>
          </p:cNvPr>
          <p:cNvSpPr txBox="1"/>
          <p:nvPr/>
        </p:nvSpPr>
        <p:spPr>
          <a:xfrm>
            <a:off x="460747" y="2267372"/>
            <a:ext cx="4341320" cy="988604"/>
          </a:xfrm>
          <a:prstGeom prst="rect">
            <a:avLst/>
          </a:prstGeom>
          <a:noFill/>
        </p:spPr>
        <p:txBody>
          <a:bodyPr vert="horz" wrap="square" lIns="0" tIns="0" rIns="0" bIns="0" rtlCol="0">
            <a:spAutoFit/>
          </a:bodyPr>
          <a:lstStyle/>
          <a:p>
            <a:pPr lvl="0" defTabSz="914400">
              <a:lnSpc>
                <a:spcPct val="150000"/>
              </a:lnSpc>
              <a:defRPr/>
            </a:pPr>
            <a:r>
              <a:rPr lang="en-US" sz="1100" dirty="0">
                <a:latin typeface="Open Sans" panose="020B0606030504020204" pitchFamily="34" charset="0"/>
                <a:ea typeface="Open Sans" panose="020B0606030504020204" pitchFamily="34" charset="0"/>
                <a:cs typeface="Open Sans" panose="020B0606030504020204" pitchFamily="34" charset="0"/>
              </a:rPr>
              <a:t>An example of business rule identified for a child for whom Safety decision is marked unsafe and therefore safety plan is required:</a:t>
            </a:r>
          </a:p>
          <a:p>
            <a:pPr marL="171450" lvl="0" indent="-171450" defTabSz="914400">
              <a:lnSpc>
                <a:spcPct val="150000"/>
              </a:lnSpc>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All the safety threats/few safety threats are marked as Yes</a:t>
            </a:r>
          </a:p>
          <a:p>
            <a:pPr marL="171450" lvl="0" indent="-171450" defTabSz="914400">
              <a:lnSpc>
                <a:spcPct val="150000"/>
              </a:lnSpc>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Safety Decision is marked as unsafe</a:t>
            </a:r>
          </a:p>
        </p:txBody>
      </p:sp>
      <p:sp>
        <p:nvSpPr>
          <p:cNvPr id="13" name="TextBox 12">
            <a:extLst>
              <a:ext uri="{FF2B5EF4-FFF2-40B4-BE49-F238E27FC236}">
                <a16:creationId xmlns:a16="http://schemas.microsoft.com/office/drawing/2014/main" id="{5D539D37-7AF1-4A99-ACA9-1BCE71292CB2}"/>
              </a:ext>
            </a:extLst>
          </p:cNvPr>
          <p:cNvSpPr txBox="1"/>
          <p:nvPr/>
        </p:nvSpPr>
        <p:spPr>
          <a:xfrm>
            <a:off x="469900" y="1717211"/>
            <a:ext cx="2926080" cy="492443"/>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Example – Safety Decision as Unsafe</a:t>
            </a:r>
          </a:p>
        </p:txBody>
      </p:sp>
      <p:sp>
        <p:nvSpPr>
          <p:cNvPr id="17" name="TextBox 16">
            <a:extLst>
              <a:ext uri="{FF2B5EF4-FFF2-40B4-BE49-F238E27FC236}">
                <a16:creationId xmlns:a16="http://schemas.microsoft.com/office/drawing/2014/main" id="{E4E7E128-7962-4B5B-A06C-FD3D61246DF0}"/>
              </a:ext>
            </a:extLst>
          </p:cNvPr>
          <p:cNvSpPr txBox="1"/>
          <p:nvPr/>
        </p:nvSpPr>
        <p:spPr>
          <a:xfrm>
            <a:off x="8031347" y="5872906"/>
            <a:ext cx="1463040" cy="153888"/>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Technology</a:t>
            </a:r>
          </a:p>
        </p:txBody>
      </p:sp>
      <p:sp>
        <p:nvSpPr>
          <p:cNvPr id="18" name="TextBox 17">
            <a:extLst>
              <a:ext uri="{FF2B5EF4-FFF2-40B4-BE49-F238E27FC236}">
                <a16:creationId xmlns:a16="http://schemas.microsoft.com/office/drawing/2014/main" id="{35C37A6D-2E08-4236-B127-50EB1FC474EE}"/>
              </a:ext>
            </a:extLst>
          </p:cNvPr>
          <p:cNvSpPr txBox="1"/>
          <p:nvPr/>
        </p:nvSpPr>
        <p:spPr>
          <a:xfrm>
            <a:off x="5987999" y="5872906"/>
            <a:ext cx="904930" cy="153888"/>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Techniques</a:t>
            </a:r>
          </a:p>
        </p:txBody>
      </p:sp>
      <p:pic>
        <p:nvPicPr>
          <p:cNvPr id="20" name="Picture 19">
            <a:extLst>
              <a:ext uri="{FF2B5EF4-FFF2-40B4-BE49-F238E27FC236}">
                <a16:creationId xmlns:a16="http://schemas.microsoft.com/office/drawing/2014/main" id="{50B6950D-FA23-4B96-90FF-9A70CF73E11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581180" y="5774136"/>
            <a:ext cx="319078" cy="319078"/>
          </a:xfrm>
          <a:prstGeom prst="rect">
            <a:avLst/>
          </a:prstGeom>
        </p:spPr>
      </p:pic>
      <p:pic>
        <p:nvPicPr>
          <p:cNvPr id="21" name="Picture 20">
            <a:extLst>
              <a:ext uri="{FF2B5EF4-FFF2-40B4-BE49-F238E27FC236}">
                <a16:creationId xmlns:a16="http://schemas.microsoft.com/office/drawing/2014/main" id="{53CCAA40-C862-43DC-9238-F48020F034D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95581" y="5805681"/>
            <a:ext cx="317061" cy="317061"/>
          </a:xfrm>
          <a:prstGeom prst="rect">
            <a:avLst/>
          </a:prstGeom>
        </p:spPr>
      </p:pic>
      <p:sp>
        <p:nvSpPr>
          <p:cNvPr id="23" name="TextBox 22">
            <a:extLst>
              <a:ext uri="{FF2B5EF4-FFF2-40B4-BE49-F238E27FC236}">
                <a16:creationId xmlns:a16="http://schemas.microsoft.com/office/drawing/2014/main" id="{096BB9C4-E3CA-439F-9F9C-770CCB3133B6}"/>
              </a:ext>
            </a:extLst>
          </p:cNvPr>
          <p:cNvSpPr txBox="1"/>
          <p:nvPr/>
        </p:nvSpPr>
        <p:spPr>
          <a:xfrm>
            <a:off x="5987999" y="6149977"/>
            <a:ext cx="1280160" cy="369332"/>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lang="en-US" sz="800" dirty="0">
                <a:solidFill>
                  <a:prstClr val="black"/>
                </a:solidFill>
                <a:latin typeface="Open Sans" panose="020B0606030504020204" pitchFamily="34" charset="0"/>
                <a:ea typeface="Open Sans" panose="020B0606030504020204" pitchFamily="34" charset="0"/>
                <a:cs typeface="Open Sans" panose="020B0606030504020204" pitchFamily="34" charset="0"/>
              </a:rPr>
              <a:t>Decision Tree algorithm used to generate a classification model</a:t>
            </a:r>
            <a:endParaRPr kumimoji="0" lang="en-US" sz="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a:extLst>
              <a:ext uri="{FF2B5EF4-FFF2-40B4-BE49-F238E27FC236}">
                <a16:creationId xmlns:a16="http://schemas.microsoft.com/office/drawing/2014/main" id="{39F5FC4B-AAA6-4AFF-93E5-A3455887C9E1}"/>
              </a:ext>
            </a:extLst>
          </p:cNvPr>
          <p:cNvSpPr txBox="1"/>
          <p:nvPr/>
        </p:nvSpPr>
        <p:spPr>
          <a:xfrm>
            <a:off x="8031347" y="6121312"/>
            <a:ext cx="1280160" cy="271869"/>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lang="en-US" sz="800" dirty="0">
                <a:solidFill>
                  <a:prstClr val="black"/>
                </a:solidFill>
                <a:latin typeface="Open Sans" panose="020B0606030504020204" pitchFamily="34" charset="0"/>
                <a:ea typeface="Open Sans" panose="020B0606030504020204" pitchFamily="34" charset="0"/>
                <a:cs typeface="Open Sans" panose="020B0606030504020204" pitchFamily="34" charset="0"/>
              </a:rPr>
              <a:t>Oracle</a:t>
            </a:r>
          </a:p>
          <a:p>
            <a:pPr marL="0" marR="0" lvl="0" indent="0" algn="l" defTabSz="914400" rtl="0" eaLnBrk="1" fontAlgn="auto" latinLnBrk="0" hangingPunct="1">
              <a:lnSpc>
                <a:spcPct val="100000"/>
              </a:lnSpc>
              <a:spcBef>
                <a:spcPts val="200"/>
              </a:spcBef>
              <a:spcAft>
                <a:spcPts val="0"/>
              </a:spcAft>
              <a:buClrTx/>
              <a:buSzPct val="100000"/>
              <a:buFontTx/>
              <a:buNone/>
              <a:tabLst/>
              <a:defRPr/>
            </a:pPr>
            <a:r>
              <a:rPr lang="en-US" sz="800" dirty="0">
                <a:solidFill>
                  <a:prstClr val="black"/>
                </a:solidFill>
                <a:latin typeface="Open Sans" panose="020B0606030504020204" pitchFamily="34" charset="0"/>
                <a:ea typeface="Open Sans" panose="020B0606030504020204" pitchFamily="34" charset="0"/>
                <a:cs typeface="Open Sans" panose="020B0606030504020204" pitchFamily="34" charset="0"/>
              </a:rPr>
              <a:t>Python</a:t>
            </a:r>
            <a:endParaRPr kumimoji="0" lang="en-US" sz="8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7</a:t>
            </a:fld>
            <a:endParaRPr lang="en-US" sz="900" dirty="0">
              <a:solidFill>
                <a:srgbClr val="75787B"/>
              </a:solidFill>
            </a:endParaRPr>
          </a:p>
        </p:txBody>
      </p:sp>
      <p:pic>
        <p:nvPicPr>
          <p:cNvPr id="19" name="Picture 18" descr="Timeline&#10;&#10;Description automatically generated">
            <a:extLst>
              <a:ext uri="{FF2B5EF4-FFF2-40B4-BE49-F238E27FC236}">
                <a16:creationId xmlns:a16="http://schemas.microsoft.com/office/drawing/2014/main" id="{EC11DD7F-D605-459F-B597-BCDEB7857005}"/>
              </a:ext>
            </a:extLst>
          </p:cNvPr>
          <p:cNvPicPr>
            <a:picLocks noChangeAspect="1"/>
          </p:cNvPicPr>
          <p:nvPr/>
        </p:nvPicPr>
        <p:blipFill>
          <a:blip r:embed="rId4"/>
          <a:stretch>
            <a:fillRect/>
          </a:stretch>
        </p:blipFill>
        <p:spPr>
          <a:xfrm rot="16200000">
            <a:off x="6492027" y="497655"/>
            <a:ext cx="4215298" cy="6226547"/>
          </a:xfrm>
          <a:prstGeom prst="rect">
            <a:avLst/>
          </a:prstGeom>
        </p:spPr>
      </p:pic>
    </p:spTree>
    <p:extLst>
      <p:ext uri="{BB962C8B-B14F-4D97-AF65-F5344CB8AC3E}">
        <p14:creationId xmlns:p14="http://schemas.microsoft.com/office/powerpoint/2010/main" val="36424228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1641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25589" y="1589"/>
                        <a:ext cx="1587" cy="1587"/>
                      </a:xfrm>
                      <a:prstGeom prst="rect">
                        <a:avLst/>
                      </a:prstGeom>
                    </p:spPr>
                  </p:pic>
                </p:oleObj>
              </mc:Fallback>
            </mc:AlternateContent>
          </a:graphicData>
        </a:graphic>
      </p:graphicFrame>
      <p:sp>
        <p:nvSpPr>
          <p:cNvPr id="12" name="Title 11"/>
          <p:cNvSpPr>
            <a:spLocks noGrp="1"/>
          </p:cNvSpPr>
          <p:nvPr>
            <p:ph type="title"/>
          </p:nvPr>
        </p:nvSpPr>
        <p:spPr>
          <a:xfrm>
            <a:off x="469900" y="341626"/>
            <a:ext cx="11252200" cy="692151"/>
          </a:xfrm>
        </p:spPr>
        <p:txBody>
          <a:bodyPr/>
          <a:lstStyle/>
          <a:p>
            <a:r>
              <a:rPr lang="en-US" noProof="0" dirty="0"/>
              <a:t>Features</a:t>
            </a:r>
          </a:p>
        </p:txBody>
      </p:sp>
      <p:graphicFrame>
        <p:nvGraphicFramePr>
          <p:cNvPr id="13" name="Table 12">
            <a:extLst>
              <a:ext uri="{FF2B5EF4-FFF2-40B4-BE49-F238E27FC236}">
                <a16:creationId xmlns:a16="http://schemas.microsoft.com/office/drawing/2014/main" id="{C91B2FAA-0817-4530-819A-5F4CB2A61A71}"/>
              </a:ext>
            </a:extLst>
          </p:cNvPr>
          <p:cNvGraphicFramePr>
            <a:graphicFrameLocks noGrp="1"/>
          </p:cNvGraphicFramePr>
          <p:nvPr>
            <p:extLst>
              <p:ext uri="{D42A27DB-BD31-4B8C-83A1-F6EECF244321}">
                <p14:modId xmlns:p14="http://schemas.microsoft.com/office/powerpoint/2010/main" val="636748530"/>
              </p:ext>
            </p:extLst>
          </p:nvPr>
        </p:nvGraphicFramePr>
        <p:xfrm>
          <a:off x="370373" y="721691"/>
          <a:ext cx="7198827" cy="5687429"/>
        </p:xfrm>
        <a:graphic>
          <a:graphicData uri="http://schemas.openxmlformats.org/drawingml/2006/table">
            <a:tbl>
              <a:tblPr>
                <a:tableStyleId>{BC89EF96-8CEA-46FF-86C4-4CE0E7609802}</a:tableStyleId>
              </a:tblPr>
              <a:tblGrid>
                <a:gridCol w="1873839">
                  <a:extLst>
                    <a:ext uri="{9D8B030D-6E8A-4147-A177-3AD203B41FA5}">
                      <a16:colId xmlns:a16="http://schemas.microsoft.com/office/drawing/2014/main" val="1805504749"/>
                    </a:ext>
                  </a:extLst>
                </a:gridCol>
                <a:gridCol w="5324988">
                  <a:extLst>
                    <a:ext uri="{9D8B030D-6E8A-4147-A177-3AD203B41FA5}">
                      <a16:colId xmlns:a16="http://schemas.microsoft.com/office/drawing/2014/main" val="4060524523"/>
                    </a:ext>
                  </a:extLst>
                </a:gridCol>
              </a:tblGrid>
              <a:tr h="281267">
                <a:tc>
                  <a:txBody>
                    <a:bodyPr/>
                    <a:lstStyle/>
                    <a:p>
                      <a:pPr algn="ctr" fontAlgn="b"/>
                      <a:r>
                        <a:rPr lang="en-US" sz="1200" u="none" strike="noStrike" dirty="0">
                          <a:effectLst/>
                        </a:rPr>
                        <a:t>Feature Name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Description</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6218087"/>
                  </a:ext>
                </a:extLst>
              </a:tr>
              <a:tr h="281267">
                <a:tc>
                  <a:txBody>
                    <a:bodyPr/>
                    <a:lstStyle/>
                    <a:p>
                      <a:pPr marL="0" indent="0">
                        <a:buFont typeface="Arial" panose="020B0604020202020204" pitchFamily="34" charset="0"/>
                        <a:buNone/>
                      </a:pPr>
                      <a:r>
                        <a:rPr lang="en-US" sz="1000" dirty="0">
                          <a:latin typeface="Verdana" panose="020B0604030504040204" pitchFamily="34" charset="0"/>
                          <a:ea typeface="Verdana" panose="020B0604030504040204" pitchFamily="34" charset="0"/>
                        </a:rPr>
                        <a:t>SAFETY_THREAT_ID_1</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defTabSz="1219170" rtl="0" eaLnBrk="1" fontAlgn="b" latinLnBrk="0" hangingPunct="1">
                        <a:buFont typeface="Arial" panose="020B0604020202020204" pitchFamily="34" charset="0"/>
                        <a:buNone/>
                      </a:pPr>
                      <a:r>
                        <a:rPr lang="en-US" sz="1000" kern="1200" dirty="0">
                          <a:solidFill>
                            <a:schemeClr val="tx1"/>
                          </a:solidFill>
                          <a:latin typeface="Verdana" panose="020B0604030504040204" pitchFamily="34" charset="0"/>
                          <a:ea typeface="Verdana" panose="020B0604030504040204" pitchFamily="34" charset="0"/>
                          <a:cs typeface="+mn-cs"/>
                        </a:rPr>
                        <a:t>Caregiver(s) intended to cause serious physical harm to the child. </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5080302"/>
                  </a:ext>
                </a:extLst>
              </a:tr>
              <a:tr h="389940">
                <a:tc>
                  <a:txBody>
                    <a:bodyPr/>
                    <a:lstStyle/>
                    <a:p>
                      <a:pPr marL="0" indent="0">
                        <a:buFont typeface="Arial" panose="020B0604020202020204" pitchFamily="34" charset="0"/>
                        <a:buNone/>
                      </a:pPr>
                      <a:r>
                        <a:rPr lang="en-US" sz="1000" dirty="0">
                          <a:latin typeface="Verdana" panose="020B0604030504040204" pitchFamily="34" charset="0"/>
                          <a:ea typeface="Verdana" panose="020B0604030504040204" pitchFamily="34" charset="0"/>
                        </a:rPr>
                        <a:t>SAFETY_THREAT_ID_2</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Caregiver(s) are threatening to severely harm a child or are fearful that they will maltreat the child.</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5707652"/>
                  </a:ext>
                </a:extLst>
              </a:tr>
              <a:tr h="281267">
                <a:tc>
                  <a:txBody>
                    <a:bodyPr/>
                    <a:lstStyle/>
                    <a:p>
                      <a:pPr marL="0" indent="0">
                        <a:buFont typeface="Arial" panose="020B0604020202020204" pitchFamily="34" charset="0"/>
                        <a:buNone/>
                      </a:pPr>
                      <a:r>
                        <a:rPr lang="en-US" sz="1000" dirty="0">
                          <a:latin typeface="Verdana" panose="020B0604030504040204" pitchFamily="34" charset="0"/>
                          <a:ea typeface="Verdana" panose="020B0604030504040204" pitchFamily="34" charset="0"/>
                        </a:rPr>
                        <a:t>SAFETY_THREAT_ID_3</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Caregiver(s) cannot or will not explain the injuries to a child.</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2472185"/>
                  </a:ext>
                </a:extLst>
              </a:tr>
              <a:tr h="389940">
                <a:tc>
                  <a:txBody>
                    <a:bodyPr/>
                    <a:lstStyle/>
                    <a:p>
                      <a:pPr marL="0" indent="0">
                        <a:buFont typeface="Arial" panose="020B0604020202020204" pitchFamily="34" charset="0"/>
                        <a:buNone/>
                      </a:pPr>
                      <a:r>
                        <a:rPr lang="en-US" sz="1000" dirty="0">
                          <a:latin typeface="Verdana" panose="020B0604030504040204" pitchFamily="34" charset="0"/>
                          <a:ea typeface="Verdana" panose="020B0604030504040204" pitchFamily="34" charset="0"/>
                        </a:rPr>
                        <a:t>SAFETY_THREAT_ID_4</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Child sexual abuse is suspected, has occurred, and/or circumstances suggest abuse is likely to occur.</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249117"/>
                  </a:ext>
                </a:extLst>
              </a:tr>
              <a:tr h="281267">
                <a:tc>
                  <a:txBody>
                    <a:bodyPr/>
                    <a:lstStyle/>
                    <a:p>
                      <a:pPr marL="0" indent="0">
                        <a:buFont typeface="Arial" panose="020B0604020202020204" pitchFamily="34" charset="0"/>
                        <a:buNone/>
                      </a:pPr>
                      <a:r>
                        <a:rPr lang="en-US" sz="1000" dirty="0">
                          <a:latin typeface="Verdana" panose="020B0604030504040204" pitchFamily="34" charset="0"/>
                          <a:ea typeface="Verdana" panose="020B0604030504040204" pitchFamily="34" charset="0"/>
                        </a:rPr>
                        <a:t>SAFETY_THREAT_ID_5</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Caregiver(s) are violent and/or acting dangerously.</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851779"/>
                  </a:ext>
                </a:extLst>
              </a:tr>
              <a:tr h="281267">
                <a:tc>
                  <a:txBody>
                    <a:bodyPr/>
                    <a:lstStyle/>
                    <a:p>
                      <a:pPr marL="0" indent="0">
                        <a:buFont typeface="Arial" panose="020B0604020202020204" pitchFamily="34" charset="0"/>
                        <a:buNone/>
                      </a:pPr>
                      <a:r>
                        <a:rPr lang="en-US" sz="1000" dirty="0">
                          <a:latin typeface="Verdana" panose="020B0604030504040204" pitchFamily="34" charset="0"/>
                          <a:ea typeface="Verdana" panose="020B0604030504040204" pitchFamily="34" charset="0"/>
                        </a:rPr>
                        <a:t>SAFETY_THREAT_ID_6</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Caregiver(s) cannot or will not control their behavior.</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672832"/>
                  </a:ext>
                </a:extLst>
              </a:tr>
              <a:tr h="389940">
                <a:tc>
                  <a:txBody>
                    <a:bodyPr/>
                    <a:lstStyle/>
                    <a:p>
                      <a:pPr marL="0" indent="0">
                        <a:buFont typeface="Arial" panose="020B0604020202020204" pitchFamily="34" charset="0"/>
                        <a:buNone/>
                      </a:pPr>
                      <a:r>
                        <a:rPr lang="en-US" sz="1000" dirty="0">
                          <a:latin typeface="Verdana" panose="020B0604030504040204" pitchFamily="34" charset="0"/>
                          <a:ea typeface="Verdana" panose="020B0604030504040204" pitchFamily="34" charset="0"/>
                        </a:rPr>
                        <a:t>SAFETY_THREAT_ID_7</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Caregiver(s) reacts dangerously to child‘s serious emotional symptoms, lack of behavioral control, and/or self destructive behavior.</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4949585"/>
                  </a:ext>
                </a:extLst>
              </a:tr>
              <a:tr h="389940">
                <a:tc>
                  <a:txBody>
                    <a:bodyPr/>
                    <a:lstStyle/>
                    <a:p>
                      <a:pPr marL="0" indent="0">
                        <a:buFont typeface="Arial" panose="020B0604020202020204" pitchFamily="34" charset="0"/>
                        <a:buNone/>
                      </a:pPr>
                      <a:r>
                        <a:rPr lang="en-US" sz="1000" dirty="0">
                          <a:latin typeface="Verdana" panose="020B0604030504040204" pitchFamily="34" charset="0"/>
                          <a:ea typeface="Verdana" panose="020B0604030504040204" pitchFamily="34" charset="0"/>
                        </a:rPr>
                        <a:t>SAFETY_THREAT_ID_8</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Caregiver(s) cannot or will not meet the child’s special, physical, emotional, medical, and/or behavioral needs.</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39565"/>
                  </a:ext>
                </a:extLst>
              </a:tr>
              <a:tr h="389940">
                <a:tc>
                  <a:txBody>
                    <a:bodyPr/>
                    <a:lstStyle/>
                    <a:p>
                      <a:pPr marL="0" indent="0">
                        <a:buFont typeface="Arial" panose="020B0604020202020204" pitchFamily="34" charset="0"/>
                        <a:buNone/>
                      </a:pPr>
                      <a:r>
                        <a:rPr lang="en-US" sz="1000" dirty="0">
                          <a:latin typeface="Verdana" panose="020B0604030504040204" pitchFamily="34" charset="0"/>
                          <a:ea typeface="Verdana" panose="020B0604030504040204" pitchFamily="34" charset="0"/>
                        </a:rPr>
                        <a:t>SAFETY_THREAT_ID_9</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Caregiver(s) in the home are not performing duties and responsibilities that assure child safety.</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3409217"/>
                  </a:ext>
                </a:extLst>
              </a:tr>
              <a:tr h="389940">
                <a:tc>
                  <a:txBody>
                    <a:bodyPr/>
                    <a:lstStyle/>
                    <a:p>
                      <a:pPr marL="0" indent="0">
                        <a:buFont typeface="Arial" panose="020B0604020202020204" pitchFamily="34" charset="0"/>
                        <a:buNone/>
                      </a:pPr>
                      <a:r>
                        <a:rPr lang="en-US" sz="1000" dirty="0">
                          <a:latin typeface="Verdana" panose="020B0604030504040204" pitchFamily="34" charset="0"/>
                          <a:ea typeface="Verdana" panose="020B0604030504040204" pitchFamily="34" charset="0"/>
                        </a:rPr>
                        <a:t>SAFETY_THREAT_ID_10</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Caregiver(s) lack of parenting knowledge, skills, and/or motivation presents an immediate threat of serious harm to a child.</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3560978"/>
                  </a:ext>
                </a:extLst>
              </a:tr>
              <a:tr h="539917">
                <a:tc>
                  <a:txBody>
                    <a:bodyPr/>
                    <a:lstStyle/>
                    <a:p>
                      <a:pPr marL="0" indent="0">
                        <a:buFont typeface="Arial" panose="020B0604020202020204" pitchFamily="34" charset="0"/>
                        <a:buNone/>
                      </a:pPr>
                      <a:r>
                        <a:rPr lang="en-US" sz="1000" dirty="0">
                          <a:latin typeface="Verdana" panose="020B0604030504040204" pitchFamily="34" charset="0"/>
                          <a:ea typeface="Verdana" panose="020B0604030504040204" pitchFamily="34" charset="0"/>
                        </a:rPr>
                        <a:t>SAFETY_THREAT_ID_11</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Caregiver(s) do not have or do not use resources necessary to meet the child’s immediate basic needs which presents an immediate threat of serious harm to a child.</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0728282"/>
                  </a:ext>
                </a:extLst>
              </a:tr>
              <a:tr h="281267">
                <a:tc>
                  <a:txBody>
                    <a:bodyPr/>
                    <a:lstStyle/>
                    <a:p>
                      <a:pPr marL="0" indent="0">
                        <a:buFont typeface="Arial" panose="020B0604020202020204" pitchFamily="34" charset="0"/>
                        <a:buNone/>
                      </a:pPr>
                      <a:r>
                        <a:rPr lang="en-US" sz="1000" dirty="0">
                          <a:latin typeface="Verdana" panose="020B0604030504040204" pitchFamily="34" charset="0"/>
                          <a:ea typeface="Verdana" panose="020B0604030504040204" pitchFamily="34" charset="0"/>
                        </a:rPr>
                        <a:t>SAFETY_THREAT_ID_12</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Caregiver(s) perceive child in extremely negative terms.</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253462"/>
                  </a:ext>
                </a:extLst>
              </a:tr>
              <a:tr h="389940">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Verdana" panose="020B0604030504040204" pitchFamily="34" charset="0"/>
                          <a:ea typeface="Verdana" panose="020B0604030504040204" pitchFamily="34" charset="0"/>
                        </a:rPr>
                        <a:t>SAFETY_THREAT_ID_13</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Caregiver(s) overtly rejects CPS/GPS intervention; refuses access to a child; and/or there is some indication that the caregivers will flee.</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4611509"/>
                  </a:ext>
                </a:extLst>
              </a:tr>
              <a:tr h="389940">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Verdana" panose="020B0604030504040204" pitchFamily="34" charset="0"/>
                          <a:ea typeface="Verdana" panose="020B0604030504040204" pitchFamily="34" charset="0"/>
                        </a:rPr>
                        <a:t>SAFETY_THREAT_ID_14</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Child is fearful of the home situation, including people living in or having access to the home.</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3948092"/>
                  </a:ext>
                </a:extLst>
              </a:tr>
              <a:tr h="281267">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Verdana" panose="020B0604030504040204" pitchFamily="34" charset="0"/>
                          <a:ea typeface="Verdana" panose="020B0604030504040204" pitchFamily="34" charset="0"/>
                        </a:rPr>
                        <a:t>DECISION_TYP_CDE</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rPr>
                        <a:t>Safety Decision</a:t>
                      </a:r>
                    </a:p>
                  </a:txBody>
                  <a:tcPr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063841"/>
                  </a:ext>
                </a:extLst>
              </a:tr>
            </a:tbl>
          </a:graphicData>
        </a:graphic>
      </p:graphicFrame>
      <p:pic>
        <p:nvPicPr>
          <p:cNvPr id="16403" name="Picture 1" descr="image006">
            <a:extLst>
              <a:ext uri="{FF2B5EF4-FFF2-40B4-BE49-F238E27FC236}">
                <a16:creationId xmlns:a16="http://schemas.microsoft.com/office/drawing/2014/main" id="{53DADF74-F30D-4D94-A82C-D24F22BE8E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68727" y="734695"/>
            <a:ext cx="433324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9D4A647-9A1B-4178-BBCD-1F077F57751B}"/>
              </a:ext>
            </a:extLst>
          </p:cNvPr>
          <p:cNvSpPr txBox="1"/>
          <p:nvPr/>
        </p:nvSpPr>
        <p:spPr>
          <a:xfrm>
            <a:off x="7785099" y="5986914"/>
            <a:ext cx="4313262" cy="226857"/>
          </a:xfrm>
          <a:prstGeom prst="rect">
            <a:avLst/>
          </a:prstGeom>
          <a:noFill/>
        </p:spPr>
        <p:txBody>
          <a:bodyPr vert="horz" wrap="square" lIns="0" tIns="0" rIns="0" bIns="0" rtlCol="0">
            <a:spAutoFit/>
          </a:bodyPr>
          <a:lstStyle/>
          <a:p>
            <a:pPr algn="ctr" defTabSz="914400">
              <a:lnSpc>
                <a:spcPct val="150000"/>
              </a:lnSpc>
              <a:spcBef>
                <a:spcPts val="200"/>
              </a:spcBef>
              <a:buSzPct val="100000"/>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Safety threats Identified</a:t>
            </a:r>
          </a:p>
        </p:txBody>
      </p:sp>
    </p:spTree>
    <p:extLst>
      <p:ext uri="{BB962C8B-B14F-4D97-AF65-F5344CB8AC3E}">
        <p14:creationId xmlns:p14="http://schemas.microsoft.com/office/powerpoint/2010/main" val="83952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Gained 97% accuracy during model testing phase</a:t>
            </a:r>
            <a:endParaRPr lang="en-US" dirty="0"/>
          </a:p>
        </p:txBody>
      </p:sp>
      <p:sp>
        <p:nvSpPr>
          <p:cNvPr id="2" name="Title 1"/>
          <p:cNvSpPr>
            <a:spLocks noGrp="1"/>
          </p:cNvSpPr>
          <p:nvPr>
            <p:ph type="title"/>
          </p:nvPr>
        </p:nvSpPr>
        <p:spPr>
          <a:xfrm>
            <a:off x="460747" y="375028"/>
            <a:ext cx="11252200" cy="334102"/>
          </a:xfrm>
        </p:spPr>
        <p:txBody>
          <a:bodyPr/>
          <a:lstStyle/>
          <a:p>
            <a:r>
              <a:rPr lang="en-US" b="0" dirty="0"/>
              <a:t>Overall Performance of Machine Learning Model</a:t>
            </a:r>
            <a:endParaRPr lang="en-US" sz="2000" b="0" dirty="0"/>
          </a:p>
        </p:txBody>
      </p:sp>
      <p:sp>
        <p:nvSpPr>
          <p:cNvPr id="13" name="TextBox 12">
            <a:extLst>
              <a:ext uri="{FF2B5EF4-FFF2-40B4-BE49-F238E27FC236}">
                <a16:creationId xmlns:a16="http://schemas.microsoft.com/office/drawing/2014/main" id="{5D539D37-7AF1-4A99-ACA9-1BCE71292CB2}"/>
              </a:ext>
            </a:extLst>
          </p:cNvPr>
          <p:cNvSpPr txBox="1"/>
          <p:nvPr/>
        </p:nvSpPr>
        <p:spPr>
          <a:xfrm>
            <a:off x="784860" y="1493943"/>
            <a:ext cx="3762466" cy="51809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Test Data Result </a:t>
            </a:r>
          </a:p>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a:t>
            </a:r>
            <a:r>
              <a:rPr lang="en-US" sz="1600" dirty="0">
                <a:solidFill>
                  <a:srgbClr val="86BC25"/>
                </a:solidFill>
                <a:latin typeface="Open Sans" panose="020B0606030504020204" pitchFamily="34" charset="0"/>
                <a:ea typeface="Open Sans" panose="020B0606030504020204" pitchFamily="34" charset="0"/>
                <a:cs typeface="Open Sans" panose="020B0606030504020204" pitchFamily="34" charset="0"/>
              </a:rPr>
              <a:t>12010</a:t>
            </a: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 records – 97% accuracy)</a:t>
            </a:r>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9</a:t>
            </a:fld>
            <a:endParaRPr lang="en-US" sz="900" dirty="0">
              <a:solidFill>
                <a:srgbClr val="75787B"/>
              </a:solidFill>
            </a:endParaRPr>
          </a:p>
        </p:txBody>
      </p:sp>
      <p:sp>
        <p:nvSpPr>
          <p:cNvPr id="27" name="TextBox 26">
            <a:extLst>
              <a:ext uri="{FF2B5EF4-FFF2-40B4-BE49-F238E27FC236}">
                <a16:creationId xmlns:a16="http://schemas.microsoft.com/office/drawing/2014/main" id="{AD21F4E4-4499-4102-9077-37A68F483CB2}"/>
              </a:ext>
            </a:extLst>
          </p:cNvPr>
          <p:cNvSpPr txBox="1"/>
          <p:nvPr/>
        </p:nvSpPr>
        <p:spPr>
          <a:xfrm>
            <a:off x="795020" y="3650114"/>
            <a:ext cx="4313262" cy="988604"/>
          </a:xfrm>
          <a:prstGeom prst="rect">
            <a:avLst/>
          </a:prstGeom>
          <a:noFill/>
        </p:spPr>
        <p:txBody>
          <a:bodyPr vert="horz" wrap="square" lIns="0" tIns="0" rIns="0" bIns="0" rtlCol="0">
            <a:spAutoFit/>
          </a:bodyPr>
          <a:lstStyle/>
          <a:p>
            <a:pPr defTabSz="914400">
              <a:lnSpc>
                <a:spcPct val="150000"/>
              </a:lnSpc>
              <a:spcBef>
                <a:spcPts val="200"/>
              </a:spcBef>
              <a:buSzPct val="100000"/>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Total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6</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0K records were taken after resampling (due to imbalanced data set) to train the model. Out of these, 80% were used to train the model and 20% were kept as test data to check the accuracy .</a:t>
            </a:r>
          </a:p>
        </p:txBody>
      </p:sp>
      <p:graphicFrame>
        <p:nvGraphicFramePr>
          <p:cNvPr id="11" name="Table 10">
            <a:extLst>
              <a:ext uri="{FF2B5EF4-FFF2-40B4-BE49-F238E27FC236}">
                <a16:creationId xmlns:a16="http://schemas.microsoft.com/office/drawing/2014/main" id="{80F70B23-47EA-40D3-B2C9-7C77091EA7C1}"/>
              </a:ext>
            </a:extLst>
          </p:cNvPr>
          <p:cNvGraphicFramePr>
            <a:graphicFrameLocks noGrp="1"/>
          </p:cNvGraphicFramePr>
          <p:nvPr>
            <p:extLst>
              <p:ext uri="{D42A27DB-BD31-4B8C-83A1-F6EECF244321}">
                <p14:modId xmlns:p14="http://schemas.microsoft.com/office/powerpoint/2010/main" val="3361998196"/>
              </p:ext>
            </p:extLst>
          </p:nvPr>
        </p:nvGraphicFramePr>
        <p:xfrm>
          <a:off x="847297" y="2176248"/>
          <a:ext cx="2861463" cy="1380808"/>
        </p:xfrm>
        <a:graphic>
          <a:graphicData uri="http://schemas.openxmlformats.org/drawingml/2006/table">
            <a:tbl>
              <a:tblPr/>
              <a:tblGrid>
                <a:gridCol w="953821">
                  <a:extLst>
                    <a:ext uri="{9D8B030D-6E8A-4147-A177-3AD203B41FA5}">
                      <a16:colId xmlns:a16="http://schemas.microsoft.com/office/drawing/2014/main" val="885591064"/>
                    </a:ext>
                  </a:extLst>
                </a:gridCol>
                <a:gridCol w="953821">
                  <a:extLst>
                    <a:ext uri="{9D8B030D-6E8A-4147-A177-3AD203B41FA5}">
                      <a16:colId xmlns:a16="http://schemas.microsoft.com/office/drawing/2014/main" val="2089040996"/>
                    </a:ext>
                  </a:extLst>
                </a:gridCol>
                <a:gridCol w="953821">
                  <a:extLst>
                    <a:ext uri="{9D8B030D-6E8A-4147-A177-3AD203B41FA5}">
                      <a16:colId xmlns:a16="http://schemas.microsoft.com/office/drawing/2014/main" val="1433125966"/>
                    </a:ext>
                  </a:extLst>
                </a:gridCol>
              </a:tblGrid>
              <a:tr h="345202">
                <a:tc>
                  <a:txBody>
                    <a:bodyPr/>
                    <a:lstStyle/>
                    <a:p>
                      <a:pPr algn="ctr" fontAlgn="b"/>
                      <a:r>
                        <a:rPr lang="en-US" sz="1100" b="1" i="0" u="none" strike="noStrike" dirty="0">
                          <a:solidFill>
                            <a:srgbClr val="000000"/>
                          </a:solidFill>
                          <a:effectLst/>
                          <a:latin typeface="Calibri" panose="020F0502020204030204" pitchFamily="34" charset="0"/>
                        </a:rPr>
                        <a:t>Safety Decision</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gridSpan="2">
                  <a:txBody>
                    <a:bodyPr/>
                    <a:lstStyle/>
                    <a:p>
                      <a:pPr algn="ctr" fontAlgn="b"/>
                      <a:r>
                        <a:rPr lang="en-US" sz="1100" b="1" i="0" u="none" strike="noStrike" dirty="0">
                          <a:solidFill>
                            <a:srgbClr val="000000"/>
                          </a:solidFill>
                          <a:effectLst/>
                          <a:latin typeface="Calibri" panose="020F0502020204030204" pitchFamily="34" charset="0"/>
                        </a:rPr>
                        <a:t>Actual</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14338643"/>
                  </a:ext>
                </a:extLst>
              </a:tr>
              <a:tr h="345202">
                <a:tc>
                  <a:txBody>
                    <a:bodyPr/>
                    <a:lstStyle/>
                    <a:p>
                      <a:pPr algn="ctr" fontAlgn="b"/>
                      <a:r>
                        <a:rPr lang="en-US" sz="1100" b="1" i="0" u="none" strike="noStrike" dirty="0">
                          <a:solidFill>
                            <a:srgbClr val="000000"/>
                          </a:solidFill>
                          <a:effectLst/>
                          <a:latin typeface="Calibri" panose="020F0502020204030204" pitchFamily="34" charset="0"/>
                        </a:rPr>
                        <a:t>Predicted</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dirty="0">
                          <a:solidFill>
                            <a:srgbClr val="000000"/>
                          </a:solidFill>
                          <a:effectLst/>
                          <a:latin typeface="Calibri" panose="020F0502020204030204" pitchFamily="34" charset="0"/>
                        </a:rPr>
                        <a:t>Safe</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dirty="0">
                          <a:solidFill>
                            <a:srgbClr val="000000"/>
                          </a:solidFill>
                          <a:effectLst/>
                          <a:latin typeface="Calibri" panose="020F0502020204030204" pitchFamily="34" charset="0"/>
                        </a:rPr>
                        <a:t>Unsafe</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85734677"/>
                  </a:ext>
                </a:extLst>
              </a:tr>
              <a:tr h="345202">
                <a:tc>
                  <a:txBody>
                    <a:bodyPr/>
                    <a:lstStyle/>
                    <a:p>
                      <a:pPr algn="ctr" fontAlgn="b"/>
                      <a:r>
                        <a:rPr lang="en-US" sz="1100" b="1" i="0" u="none" strike="noStrike" dirty="0">
                          <a:solidFill>
                            <a:srgbClr val="000000"/>
                          </a:solidFill>
                          <a:effectLst/>
                          <a:latin typeface="Calibri" panose="020F0502020204030204" pitchFamily="34" charset="0"/>
                        </a:rPr>
                        <a:t>Safe</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5726</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272</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2907019"/>
                  </a:ext>
                </a:extLst>
              </a:tr>
              <a:tr h="345202">
                <a:tc>
                  <a:txBody>
                    <a:bodyPr/>
                    <a:lstStyle/>
                    <a:p>
                      <a:pPr algn="ctr" fontAlgn="b"/>
                      <a:r>
                        <a:rPr lang="en-US" sz="1100" b="1" i="0" u="none" strike="noStrike" dirty="0">
                          <a:solidFill>
                            <a:srgbClr val="000000"/>
                          </a:solidFill>
                          <a:effectLst/>
                          <a:latin typeface="Calibri" panose="020F0502020204030204" pitchFamily="34" charset="0"/>
                        </a:rPr>
                        <a:t>Unsafe</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59</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5953</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45134706"/>
                  </a:ext>
                </a:extLst>
              </a:tr>
            </a:tbl>
          </a:graphicData>
        </a:graphic>
      </p:graphicFrame>
      <p:graphicFrame>
        <p:nvGraphicFramePr>
          <p:cNvPr id="9" name="Table 8">
            <a:extLst>
              <a:ext uri="{FF2B5EF4-FFF2-40B4-BE49-F238E27FC236}">
                <a16:creationId xmlns:a16="http://schemas.microsoft.com/office/drawing/2014/main" id="{82177747-E428-46E3-ABF7-B37CD107DBEA}"/>
              </a:ext>
            </a:extLst>
          </p:cNvPr>
          <p:cNvGraphicFramePr>
            <a:graphicFrameLocks noGrp="1"/>
          </p:cNvGraphicFramePr>
          <p:nvPr>
            <p:extLst>
              <p:ext uri="{D42A27DB-BD31-4B8C-83A1-F6EECF244321}">
                <p14:modId xmlns:p14="http://schemas.microsoft.com/office/powerpoint/2010/main" val="2673809305"/>
              </p:ext>
            </p:extLst>
          </p:nvPr>
        </p:nvGraphicFramePr>
        <p:xfrm>
          <a:off x="7380177" y="2176248"/>
          <a:ext cx="2861463" cy="1380808"/>
        </p:xfrm>
        <a:graphic>
          <a:graphicData uri="http://schemas.openxmlformats.org/drawingml/2006/table">
            <a:tbl>
              <a:tblPr/>
              <a:tblGrid>
                <a:gridCol w="953821">
                  <a:extLst>
                    <a:ext uri="{9D8B030D-6E8A-4147-A177-3AD203B41FA5}">
                      <a16:colId xmlns:a16="http://schemas.microsoft.com/office/drawing/2014/main" val="885591064"/>
                    </a:ext>
                  </a:extLst>
                </a:gridCol>
                <a:gridCol w="953821">
                  <a:extLst>
                    <a:ext uri="{9D8B030D-6E8A-4147-A177-3AD203B41FA5}">
                      <a16:colId xmlns:a16="http://schemas.microsoft.com/office/drawing/2014/main" val="2089040996"/>
                    </a:ext>
                  </a:extLst>
                </a:gridCol>
                <a:gridCol w="953821">
                  <a:extLst>
                    <a:ext uri="{9D8B030D-6E8A-4147-A177-3AD203B41FA5}">
                      <a16:colId xmlns:a16="http://schemas.microsoft.com/office/drawing/2014/main" val="1433125966"/>
                    </a:ext>
                  </a:extLst>
                </a:gridCol>
              </a:tblGrid>
              <a:tr h="345202">
                <a:tc>
                  <a:txBody>
                    <a:bodyPr/>
                    <a:lstStyle/>
                    <a:p>
                      <a:pPr algn="ctr" fontAlgn="b"/>
                      <a:r>
                        <a:rPr lang="en-US" sz="1100" b="1" i="0" u="none" strike="noStrike" dirty="0">
                          <a:solidFill>
                            <a:srgbClr val="000000"/>
                          </a:solidFill>
                          <a:effectLst/>
                          <a:latin typeface="Calibri" panose="020F0502020204030204" pitchFamily="34" charset="0"/>
                        </a:rPr>
                        <a:t>Safety Decision</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gridSpan="2">
                  <a:txBody>
                    <a:bodyPr/>
                    <a:lstStyle/>
                    <a:p>
                      <a:pPr algn="ctr" fontAlgn="b"/>
                      <a:r>
                        <a:rPr lang="en-US" sz="1100" b="1" i="0" u="none" strike="noStrike" dirty="0">
                          <a:solidFill>
                            <a:srgbClr val="000000"/>
                          </a:solidFill>
                          <a:effectLst/>
                          <a:latin typeface="Calibri" panose="020F0502020204030204" pitchFamily="34" charset="0"/>
                        </a:rPr>
                        <a:t>Actual</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14338643"/>
                  </a:ext>
                </a:extLst>
              </a:tr>
              <a:tr h="345202">
                <a:tc>
                  <a:txBody>
                    <a:bodyPr/>
                    <a:lstStyle/>
                    <a:p>
                      <a:pPr algn="ctr" fontAlgn="b"/>
                      <a:r>
                        <a:rPr lang="en-US" sz="1100" b="1" i="0" u="none" strike="noStrike" dirty="0">
                          <a:solidFill>
                            <a:srgbClr val="000000"/>
                          </a:solidFill>
                          <a:effectLst/>
                          <a:latin typeface="Calibri" panose="020F0502020204030204" pitchFamily="34" charset="0"/>
                        </a:rPr>
                        <a:t>Predicted</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dirty="0">
                          <a:solidFill>
                            <a:srgbClr val="000000"/>
                          </a:solidFill>
                          <a:effectLst/>
                          <a:latin typeface="Calibri" panose="020F0502020204030204" pitchFamily="34" charset="0"/>
                        </a:rPr>
                        <a:t>Safe</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dirty="0">
                          <a:solidFill>
                            <a:srgbClr val="000000"/>
                          </a:solidFill>
                          <a:effectLst/>
                          <a:latin typeface="Calibri" panose="020F0502020204030204" pitchFamily="34" charset="0"/>
                        </a:rPr>
                        <a:t>Unsafe</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85734677"/>
                  </a:ext>
                </a:extLst>
              </a:tr>
              <a:tr h="345202">
                <a:tc>
                  <a:txBody>
                    <a:bodyPr/>
                    <a:lstStyle/>
                    <a:p>
                      <a:pPr algn="ctr" fontAlgn="b"/>
                      <a:r>
                        <a:rPr lang="en-US" sz="1100" b="1" i="0" u="none" strike="noStrike" dirty="0">
                          <a:solidFill>
                            <a:srgbClr val="000000"/>
                          </a:solidFill>
                          <a:effectLst/>
                          <a:latin typeface="Calibri" panose="020F0502020204030204" pitchFamily="34" charset="0"/>
                        </a:rPr>
                        <a:t>Safe</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328064</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15443</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2907019"/>
                  </a:ext>
                </a:extLst>
              </a:tr>
              <a:tr h="345202">
                <a:tc>
                  <a:txBody>
                    <a:bodyPr/>
                    <a:lstStyle/>
                    <a:p>
                      <a:pPr algn="ctr" fontAlgn="b"/>
                      <a:r>
                        <a:rPr lang="en-US" sz="1100" b="1" i="0" u="none" strike="noStrike" dirty="0">
                          <a:solidFill>
                            <a:srgbClr val="000000"/>
                          </a:solidFill>
                          <a:effectLst/>
                          <a:latin typeface="Calibri" panose="020F0502020204030204" pitchFamily="34" charset="0"/>
                        </a:rPr>
                        <a:t>Unsafe</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324</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29701</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45134706"/>
                  </a:ext>
                </a:extLst>
              </a:tr>
            </a:tbl>
          </a:graphicData>
        </a:graphic>
      </p:graphicFrame>
      <p:sp>
        <p:nvSpPr>
          <p:cNvPr id="10" name="TextBox 9">
            <a:extLst>
              <a:ext uri="{FF2B5EF4-FFF2-40B4-BE49-F238E27FC236}">
                <a16:creationId xmlns:a16="http://schemas.microsoft.com/office/drawing/2014/main" id="{51D74DF6-3BB9-476C-BFF5-64E36A4B0CD9}"/>
              </a:ext>
            </a:extLst>
          </p:cNvPr>
          <p:cNvSpPr txBox="1"/>
          <p:nvPr/>
        </p:nvSpPr>
        <p:spPr>
          <a:xfrm>
            <a:off x="7297420" y="1493943"/>
            <a:ext cx="3762466" cy="51809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Test Data Result </a:t>
            </a:r>
          </a:p>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(373532 records – 95.78% accuracy)</a:t>
            </a:r>
          </a:p>
        </p:txBody>
      </p:sp>
      <p:sp>
        <p:nvSpPr>
          <p:cNvPr id="14" name="TextBox 13">
            <a:extLst>
              <a:ext uri="{FF2B5EF4-FFF2-40B4-BE49-F238E27FC236}">
                <a16:creationId xmlns:a16="http://schemas.microsoft.com/office/drawing/2014/main" id="{15C7ADF0-DA0C-4ED0-9B0F-6CB380F10A68}"/>
              </a:ext>
            </a:extLst>
          </p:cNvPr>
          <p:cNvSpPr txBox="1"/>
          <p:nvPr/>
        </p:nvSpPr>
        <p:spPr>
          <a:xfrm>
            <a:off x="7338060" y="3650114"/>
            <a:ext cx="4313262" cy="480773"/>
          </a:xfrm>
          <a:prstGeom prst="rect">
            <a:avLst/>
          </a:prstGeom>
          <a:noFill/>
        </p:spPr>
        <p:txBody>
          <a:bodyPr vert="horz" wrap="square" lIns="0" tIns="0" rIns="0" bIns="0" rtlCol="0">
            <a:spAutoFit/>
          </a:bodyPr>
          <a:lstStyle/>
          <a:p>
            <a:pPr defTabSz="914400">
              <a:lnSpc>
                <a:spcPct val="150000"/>
              </a:lnSpc>
              <a:spcBef>
                <a:spcPts val="200"/>
              </a:spcBef>
              <a:buSzPct val="100000"/>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Entire</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~373532 records were taken as test data (without any resampling) to check the accuracy of implemented ML model</a:t>
            </a:r>
          </a:p>
        </p:txBody>
      </p:sp>
    </p:spTree>
    <p:extLst>
      <p:ext uri="{BB962C8B-B14F-4D97-AF65-F5344CB8AC3E}">
        <p14:creationId xmlns:p14="http://schemas.microsoft.com/office/powerpoint/2010/main" val="146916710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2.xml><?xml version="1.0" encoding="utf-8"?>
<a:theme xmlns:a="http://schemas.openxmlformats.org/drawingml/2006/main" name="1_Office Theme">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6F4E721FC8FC4C89923D98170339C8" ma:contentTypeVersion="10" ma:contentTypeDescription="Create a new document." ma:contentTypeScope="" ma:versionID="c6abb980633935120da3456c10670a8f">
  <xsd:schema xmlns:xsd="http://www.w3.org/2001/XMLSchema" xmlns:xs="http://www.w3.org/2001/XMLSchema" xmlns:p="http://schemas.microsoft.com/office/2006/metadata/properties" xmlns:ns2="9932b51f-831c-4be5-9e70-4d4f57939b5a" xmlns:ns3="6ba7e38e-ddf0-4724-a2d5-9b4fb54c860d" targetNamespace="http://schemas.microsoft.com/office/2006/metadata/properties" ma:root="true" ma:fieldsID="f93da93e76072618f60ebec68d68a2f1" ns2:_="" ns3:_="">
    <xsd:import namespace="9932b51f-831c-4be5-9e70-4d4f57939b5a"/>
    <xsd:import namespace="6ba7e38e-ddf0-4724-a2d5-9b4fb54c86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32b51f-831c-4be5-9e70-4d4f57939b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a7e38e-ddf0-4724-a2d5-9b4fb54c860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C5F25C-B610-48B8-83E1-8CD26E3D0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32b51f-831c-4be5-9e70-4d4f57939b5a"/>
    <ds:schemaRef ds:uri="6ba7e38e-ddf0-4724-a2d5-9b4fb54c86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598B6F-21C7-46B5-B45C-5A91A8F2B868}">
  <ds:schemaRefs>
    <ds:schemaRef ds:uri="http://schemas.microsoft.com/sharepoint/v3/contenttype/forms"/>
  </ds:schemaRefs>
</ds:datastoreItem>
</file>

<file path=customXml/itemProps3.xml><?xml version="1.0" encoding="utf-8"?>
<ds:datastoreItem xmlns:ds="http://schemas.openxmlformats.org/officeDocument/2006/customXml" ds:itemID="{F48113ED-4CA2-465C-9998-CEF7F23421D3}">
  <ds:schemaRefs>
    <ds:schemaRef ds:uri="6ba7e38e-ddf0-4724-a2d5-9b4fb54c860d"/>
    <ds:schemaRef ds:uri="http://purl.org/dc/terms/"/>
    <ds:schemaRef ds:uri="9932b51f-831c-4be5-9e70-4d4f57939b5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12338</TotalTime>
  <Words>1085</Words>
  <Application>Microsoft Office PowerPoint</Application>
  <PresentationFormat>Widescreen</PresentationFormat>
  <Paragraphs>126</Paragraphs>
  <Slides>11</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Open Sans</vt:lpstr>
      <vt:lpstr>Verdana</vt:lpstr>
      <vt:lpstr>Wingdings 2</vt:lpstr>
      <vt:lpstr>1_Deloitte_US_Onscreen</vt:lpstr>
      <vt:lpstr>1_Office Theme</vt:lpstr>
      <vt:lpstr>think-cell Slide</vt:lpstr>
      <vt:lpstr>Machine Learning POC for KIDS Safety Assessment</vt:lpstr>
      <vt:lpstr>Process</vt:lpstr>
      <vt:lpstr>Insights</vt:lpstr>
      <vt:lpstr>Imbalanced Data</vt:lpstr>
      <vt:lpstr>Resampling Techniques - Oversample minority class  </vt:lpstr>
      <vt:lpstr>Resampling Techniques - Undersample majority class   </vt:lpstr>
      <vt:lpstr>Predict the requirement of safety plan through safety assessment</vt:lpstr>
      <vt:lpstr>Features</vt:lpstr>
      <vt:lpstr>Overall Performance of Machine Learning Model</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Hyemi (US - Los Angeles)</dc:creator>
  <cp:lastModifiedBy>Dewangan, Dhananjay</cp:lastModifiedBy>
  <cp:revision>457</cp:revision>
  <dcterms:modified xsi:type="dcterms:W3CDTF">2020-11-09T10:20:21Z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0x0101001D6F4E721FC8FC4C89923D98170339C8</vt:lpwstr>
  </property>
  <property fmtid="{D5CDD505-2E9C-101B-9397-08002B2CF9AE}" pid="3" name="AuthorIds_UIVersion_1024">
    <vt:lpwstr>149</vt:lpwstr>
  </property>
</Properties>
</file>