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5" r:id="rId4"/>
    <p:sldId id="276" r:id="rId5"/>
    <p:sldId id="277" r:id="rId6"/>
    <p:sldId id="285" r:id="rId7"/>
    <p:sldId id="280" r:id="rId8"/>
    <p:sldId id="281" r:id="rId9"/>
    <p:sldId id="282" r:id="rId10"/>
    <p:sldId id="283" r:id="rId11"/>
    <p:sldId id="284" r:id="rId12"/>
    <p:sldId id="279" r:id="rId13"/>
    <p:sldId id="278" r:id="rId14"/>
    <p:sldId id="286" r:id="rId15"/>
    <p:sldId id="287" r:id="rId16"/>
  </p:sldIdLst>
  <p:sldSz cx="18288000" cy="10287000"/>
  <p:notesSz cx="6858000" cy="9144000"/>
  <p:embeddedFontLst>
    <p:embeddedFont>
      <p:font typeface="Didact Gothic" panose="000005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0A82F-3811-4ECF-97A8-9518C09E76BE}" v="13" dt="2025-05-12T09:19:34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C Fernando" userId="375b638e-4afc-4af0-9490-ebd550c2e84c" providerId="ADAL" clId="{FBB0A82F-3811-4ECF-97A8-9518C09E76BE}"/>
    <pc:docChg chg="custSel modSld">
      <pc:chgData name="WAC Fernando" userId="375b638e-4afc-4af0-9490-ebd550c2e84c" providerId="ADAL" clId="{FBB0A82F-3811-4ECF-97A8-9518C09E76BE}" dt="2025-05-13T12:21:05.819" v="34" actId="478"/>
      <pc:docMkLst>
        <pc:docMk/>
      </pc:docMkLst>
      <pc:sldChg chg="modSp">
        <pc:chgData name="WAC Fernando" userId="375b638e-4afc-4af0-9490-ebd550c2e84c" providerId="ADAL" clId="{FBB0A82F-3811-4ECF-97A8-9518C09E76BE}" dt="2025-05-12T09:19:34.301" v="12" actId="20577"/>
        <pc:sldMkLst>
          <pc:docMk/>
          <pc:sldMk cId="3426958802" sldId="278"/>
        </pc:sldMkLst>
        <pc:spChg chg="mod">
          <ac:chgData name="WAC Fernando" userId="375b638e-4afc-4af0-9490-ebd550c2e84c" providerId="ADAL" clId="{FBB0A82F-3811-4ECF-97A8-9518C09E76BE}" dt="2025-05-12T09:19:34.301" v="12" actId="20577"/>
          <ac:spMkLst>
            <pc:docMk/>
            <pc:sldMk cId="3426958802" sldId="278"/>
            <ac:spMk id="6" creationId="{169B1728-01F1-CE60-1249-8B97EAC47FE9}"/>
          </ac:spMkLst>
        </pc:spChg>
      </pc:sldChg>
      <pc:sldChg chg="modSp">
        <pc:chgData name="WAC Fernando" userId="375b638e-4afc-4af0-9490-ebd550c2e84c" providerId="ADAL" clId="{FBB0A82F-3811-4ECF-97A8-9518C09E76BE}" dt="2025-05-12T09:17:47.016" v="10" actId="20577"/>
        <pc:sldMkLst>
          <pc:docMk/>
          <pc:sldMk cId="1935298529" sldId="279"/>
        </pc:sldMkLst>
        <pc:spChg chg="mod">
          <ac:chgData name="WAC Fernando" userId="375b638e-4afc-4af0-9490-ebd550c2e84c" providerId="ADAL" clId="{FBB0A82F-3811-4ECF-97A8-9518C09E76BE}" dt="2025-05-12T09:17:47.016" v="10" actId="20577"/>
          <ac:spMkLst>
            <pc:docMk/>
            <pc:sldMk cId="1935298529" sldId="279"/>
            <ac:spMk id="6" creationId="{447721F1-9DB7-E532-C208-AE1B2B173E5A}"/>
          </ac:spMkLst>
        </pc:spChg>
      </pc:sldChg>
      <pc:sldChg chg="modSp">
        <pc:chgData name="WAC Fernando" userId="375b638e-4afc-4af0-9490-ebd550c2e84c" providerId="ADAL" clId="{FBB0A82F-3811-4ECF-97A8-9518C09E76BE}" dt="2025-05-12T09:15:24.495" v="9" actId="20577"/>
        <pc:sldMkLst>
          <pc:docMk/>
          <pc:sldMk cId="71511169" sldId="284"/>
        </pc:sldMkLst>
        <pc:spChg chg="mod">
          <ac:chgData name="WAC Fernando" userId="375b638e-4afc-4af0-9490-ebd550c2e84c" providerId="ADAL" clId="{FBB0A82F-3811-4ECF-97A8-9518C09E76BE}" dt="2025-05-12T09:15:24.495" v="9" actId="20577"/>
          <ac:spMkLst>
            <pc:docMk/>
            <pc:sldMk cId="71511169" sldId="284"/>
            <ac:spMk id="8" creationId="{FEC79C01-34ED-5751-4669-08809BBC4B31}"/>
          </ac:spMkLst>
        </pc:spChg>
      </pc:sldChg>
      <pc:sldChg chg="delSp modSp mod delAnim">
        <pc:chgData name="WAC Fernando" userId="375b638e-4afc-4af0-9490-ebd550c2e84c" providerId="ADAL" clId="{FBB0A82F-3811-4ECF-97A8-9518C09E76BE}" dt="2025-05-13T12:21:05.819" v="34" actId="478"/>
        <pc:sldMkLst>
          <pc:docMk/>
          <pc:sldMk cId="2582647359" sldId="285"/>
        </pc:sldMkLst>
        <pc:spChg chg="mod">
          <ac:chgData name="WAC Fernando" userId="375b638e-4afc-4af0-9490-ebd550c2e84c" providerId="ADAL" clId="{FBB0A82F-3811-4ECF-97A8-9518C09E76BE}" dt="2025-05-13T12:20:18.909" v="24" actId="1076"/>
          <ac:spMkLst>
            <pc:docMk/>
            <pc:sldMk cId="2582647359" sldId="285"/>
            <ac:spMk id="19" creationId="{D2984451-97D5-CDE3-1052-6FCC43B71827}"/>
          </ac:spMkLst>
        </pc:spChg>
        <pc:spChg chg="mod">
          <ac:chgData name="WAC Fernando" userId="375b638e-4afc-4af0-9490-ebd550c2e84c" providerId="ADAL" clId="{FBB0A82F-3811-4ECF-97A8-9518C09E76BE}" dt="2025-05-13T12:20:24.228" v="25" actId="1076"/>
          <ac:spMkLst>
            <pc:docMk/>
            <pc:sldMk cId="2582647359" sldId="285"/>
            <ac:spMk id="20" creationId="{9B7FE4B6-5ECF-98D9-03CE-836DDBA92735}"/>
          </ac:spMkLst>
        </pc:spChg>
        <pc:spChg chg="mod">
          <ac:chgData name="WAC Fernando" userId="375b638e-4afc-4af0-9490-ebd550c2e84c" providerId="ADAL" clId="{FBB0A82F-3811-4ECF-97A8-9518C09E76BE}" dt="2025-05-13T12:20:26.994" v="26" actId="1076"/>
          <ac:spMkLst>
            <pc:docMk/>
            <pc:sldMk cId="2582647359" sldId="285"/>
            <ac:spMk id="21" creationId="{C18B0021-63AA-4B0D-C643-1A70CC445110}"/>
          </ac:spMkLst>
        </pc:spChg>
        <pc:spChg chg="mod">
          <ac:chgData name="WAC Fernando" userId="375b638e-4afc-4af0-9490-ebd550c2e84c" providerId="ADAL" clId="{FBB0A82F-3811-4ECF-97A8-9518C09E76BE}" dt="2025-05-13T12:20:31.047" v="27" actId="1076"/>
          <ac:spMkLst>
            <pc:docMk/>
            <pc:sldMk cId="2582647359" sldId="285"/>
            <ac:spMk id="22" creationId="{E5416200-33E2-754D-5442-DA53796463BB}"/>
          </ac:spMkLst>
        </pc:spChg>
        <pc:spChg chg="mod">
          <ac:chgData name="WAC Fernando" userId="375b638e-4afc-4af0-9490-ebd550c2e84c" providerId="ADAL" clId="{FBB0A82F-3811-4ECF-97A8-9518C09E76BE}" dt="2025-05-13T12:20:43.363" v="29" actId="1076"/>
          <ac:spMkLst>
            <pc:docMk/>
            <pc:sldMk cId="2582647359" sldId="285"/>
            <ac:spMk id="23" creationId="{AC2F461F-5008-FBBA-D119-33ECFC3E30E1}"/>
          </ac:spMkLst>
        </pc:spChg>
        <pc:spChg chg="del">
          <ac:chgData name="WAC Fernando" userId="375b638e-4afc-4af0-9490-ebd550c2e84c" providerId="ADAL" clId="{FBB0A82F-3811-4ECF-97A8-9518C09E76BE}" dt="2025-05-13T12:19:06.024" v="14" actId="478"/>
          <ac:spMkLst>
            <pc:docMk/>
            <pc:sldMk cId="2582647359" sldId="285"/>
            <ac:spMk id="24" creationId="{3E710138-BCC2-6BDD-023F-762D6A11F695}"/>
          </ac:spMkLst>
        </pc:spChg>
        <pc:spChg chg="mod">
          <ac:chgData name="WAC Fernando" userId="375b638e-4afc-4af0-9490-ebd550c2e84c" providerId="ADAL" clId="{FBB0A82F-3811-4ECF-97A8-9518C09E76BE}" dt="2025-05-13T12:20:36.467" v="28" actId="1076"/>
          <ac:spMkLst>
            <pc:docMk/>
            <pc:sldMk cId="2582647359" sldId="285"/>
            <ac:spMk id="25" creationId="{956CE020-270C-E541-F964-0D184FD400DE}"/>
          </ac:spMkLst>
        </pc:spChg>
        <pc:spChg chg="mod">
          <ac:chgData name="WAC Fernando" userId="375b638e-4afc-4af0-9490-ebd550c2e84c" providerId="ADAL" clId="{FBB0A82F-3811-4ECF-97A8-9518C09E76BE}" dt="2025-05-13T12:20:50.241" v="30" actId="1076"/>
          <ac:spMkLst>
            <pc:docMk/>
            <pc:sldMk cId="2582647359" sldId="285"/>
            <ac:spMk id="26" creationId="{1537E23B-76CD-A2C1-5C5B-24B3E2BFB784}"/>
          </ac:spMkLst>
        </pc:spChg>
        <pc:spChg chg="del">
          <ac:chgData name="WAC Fernando" userId="375b638e-4afc-4af0-9490-ebd550c2e84c" providerId="ADAL" clId="{FBB0A82F-3811-4ECF-97A8-9518C09E76BE}" dt="2025-05-13T12:18:57.981" v="13" actId="478"/>
          <ac:spMkLst>
            <pc:docMk/>
            <pc:sldMk cId="2582647359" sldId="285"/>
            <ac:spMk id="27" creationId="{92B89D38-684B-7497-E253-5CA20D1EAE27}"/>
          </ac:spMkLst>
        </pc:spChg>
        <pc:spChg chg="mod">
          <ac:chgData name="WAC Fernando" userId="375b638e-4afc-4af0-9490-ebd550c2e84c" providerId="ADAL" clId="{FBB0A82F-3811-4ECF-97A8-9518C09E76BE}" dt="2025-05-13T12:20:56.852" v="31" actId="1076"/>
          <ac:spMkLst>
            <pc:docMk/>
            <pc:sldMk cId="2582647359" sldId="285"/>
            <ac:spMk id="28" creationId="{F458134C-6F94-6074-EC8B-3576B3F92111}"/>
          </ac:spMkLst>
        </pc:spChg>
        <pc:grpChg chg="mod">
          <ac:chgData name="WAC Fernando" userId="375b638e-4afc-4af0-9490-ebd550c2e84c" providerId="ADAL" clId="{FBB0A82F-3811-4ECF-97A8-9518C09E76BE}" dt="2025-05-13T12:19:56.859" v="22" actId="1076"/>
          <ac:grpSpMkLst>
            <pc:docMk/>
            <pc:sldMk cId="2582647359" sldId="285"/>
            <ac:grpSpMk id="2" creationId="{6E3C12A4-DC56-F3FE-C334-6808CC8FC2B4}"/>
          </ac:grpSpMkLst>
        </pc:grpChg>
        <pc:grpChg chg="mod">
          <ac:chgData name="WAC Fernando" userId="375b638e-4afc-4af0-9490-ebd550c2e84c" providerId="ADAL" clId="{FBB0A82F-3811-4ECF-97A8-9518C09E76BE}" dt="2025-05-13T12:20:02.611" v="23" actId="1076"/>
          <ac:grpSpMkLst>
            <pc:docMk/>
            <pc:sldMk cId="2582647359" sldId="285"/>
            <ac:grpSpMk id="13" creationId="{BB9CFA8E-DFF5-7DE9-6241-939BDCB66581}"/>
          </ac:grpSpMkLst>
        </pc:grpChg>
        <pc:cxnChg chg="del mod">
          <ac:chgData name="WAC Fernando" userId="375b638e-4afc-4af0-9490-ebd550c2e84c" providerId="ADAL" clId="{FBB0A82F-3811-4ECF-97A8-9518C09E76BE}" dt="2025-05-13T12:21:04.197" v="33" actId="478"/>
          <ac:cxnSpMkLst>
            <pc:docMk/>
            <pc:sldMk cId="2582647359" sldId="285"/>
            <ac:cxnSpMk id="36" creationId="{575A803C-A0EF-2D30-28B7-0971C95B9C1B}"/>
          </ac:cxnSpMkLst>
        </pc:cxnChg>
        <pc:cxnChg chg="del mod">
          <ac:chgData name="WAC Fernando" userId="375b638e-4afc-4af0-9490-ebd550c2e84c" providerId="ADAL" clId="{FBB0A82F-3811-4ECF-97A8-9518C09E76BE}" dt="2025-05-13T12:21:05.819" v="34" actId="478"/>
          <ac:cxnSpMkLst>
            <pc:docMk/>
            <pc:sldMk cId="2582647359" sldId="285"/>
            <ac:cxnSpMk id="39" creationId="{9A22641C-485B-BEC3-EBC0-BC5DA5DB933E}"/>
          </ac:cxnSpMkLst>
        </pc:cxnChg>
        <pc:cxnChg chg="del mod">
          <ac:chgData name="WAC Fernando" userId="375b638e-4afc-4af0-9490-ebd550c2e84c" providerId="ADAL" clId="{FBB0A82F-3811-4ECF-97A8-9518C09E76BE}" dt="2025-05-13T12:21:03.184" v="32" actId="478"/>
          <ac:cxnSpMkLst>
            <pc:docMk/>
            <pc:sldMk cId="2582647359" sldId="285"/>
            <ac:cxnSpMk id="40" creationId="{42689CCE-18B6-6210-890F-1F590BA7A5B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7F90-09D2-4867-BA07-50F494C72AA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1B328-40D2-4BC0-A4B5-FEC356EDC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1B328-40D2-4BC0-A4B5-FEC356EDC3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9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nsbm365-my.sharepoint.com/:x:/g/personal/wacfernando_students_nsbm_ac_lk/EcH2MAhAOoVAvMxCVYyuRYsBlX_jNmm1NR_zyUR_0wf0Lw?e=GDK3gQ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sbm365-my.sharepoint.com/:x:/g/personal/wacfernando_students_nsbm_ac_lk/EcH2MAhAOoVAvMxCVYyuRYsBlX_jNmm1NR_zyUR_0wf0Lw?e=GDK3gQ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hock: Data Reveals Drug Abuse Worse Than Thought | EHS Today">
            <a:extLst>
              <a:ext uri="{FF2B5EF4-FFF2-40B4-BE49-F238E27FC236}">
                <a16:creationId xmlns:a16="http://schemas.microsoft.com/office/drawing/2014/main" id="{2AD6E8E1-DBC6-5D6E-A156-235428B8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/>
          <p:cNvSpPr txBox="1"/>
          <p:nvPr/>
        </p:nvSpPr>
        <p:spPr>
          <a:xfrm>
            <a:off x="381000" y="345368"/>
            <a:ext cx="7634785" cy="989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036"/>
              </a:lnSpc>
            </a:pPr>
            <a:r>
              <a:rPr lang="en-US" sz="12000" b="1" dirty="0">
                <a:solidFill>
                  <a:schemeClr val="bg1"/>
                </a:solidFill>
                <a:latin typeface="Didact Gothic" panose="00000500000000000000" pitchFamily="2" charset="0"/>
              </a:rPr>
              <a:t>Beyond the Numbers: The Hidden Story of Drug-Related Deaths</a:t>
            </a:r>
            <a:endParaRPr lang="en-US" sz="12000" b="1" dirty="0">
              <a:solidFill>
                <a:schemeClr val="bg1"/>
              </a:solidFill>
              <a:latin typeface="Didact Gothic" panose="00000500000000000000" pitchFamily="2" charset="0"/>
              <a:ea typeface="Neue Machina"/>
              <a:cs typeface="Neue Machina"/>
              <a:sym typeface="Neue Machina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58278DEB-E565-ED04-343E-8DDB0BDB5481}"/>
              </a:ext>
            </a:extLst>
          </p:cNvPr>
          <p:cNvSpPr txBox="1"/>
          <p:nvPr/>
        </p:nvSpPr>
        <p:spPr>
          <a:xfrm>
            <a:off x="5410200" y="7962900"/>
            <a:ext cx="4535388" cy="188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b="1" dirty="0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By- W.A.C Fernando(26545)</a:t>
            </a:r>
          </a:p>
          <a:p>
            <a:pPr algn="l">
              <a:lnSpc>
                <a:spcPts val="3839"/>
              </a:lnSpc>
            </a:pPr>
            <a:r>
              <a:rPr lang="en-US" sz="1800" b="1" dirty="0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       A.P.M </a:t>
            </a:r>
            <a:r>
              <a:rPr lang="en-US" sz="1800" b="1" dirty="0" err="1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Premasiri</a:t>
            </a:r>
            <a:r>
              <a:rPr lang="en-US" sz="1800" b="1" dirty="0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 (26033)</a:t>
            </a:r>
          </a:p>
          <a:p>
            <a:pPr algn="l">
              <a:lnSpc>
                <a:spcPts val="3839"/>
              </a:lnSpc>
            </a:pPr>
            <a:r>
              <a:rPr lang="en-US" b="1" dirty="0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       R.T </a:t>
            </a:r>
            <a:r>
              <a:rPr lang="en-US" b="1" dirty="0" err="1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Dulmina</a:t>
            </a:r>
            <a:r>
              <a:rPr lang="en-US" b="1" dirty="0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 (27999)</a:t>
            </a:r>
          </a:p>
          <a:p>
            <a:pPr algn="l">
              <a:lnSpc>
                <a:spcPts val="3839"/>
              </a:lnSpc>
            </a:pPr>
            <a:r>
              <a:rPr lang="en-US" sz="1800" b="1" dirty="0">
                <a:solidFill>
                  <a:srgbClr val="FFFFFF"/>
                </a:solidFill>
                <a:latin typeface="Didact Gothic" panose="00000500000000000000" pitchFamily="2" charset="0"/>
                <a:ea typeface="TT Interphases"/>
                <a:cs typeface="TT Interphases"/>
                <a:sym typeface="TT Interphases"/>
              </a:rPr>
              <a:t>       H.K.I Dhananjaya (27595)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AD860-F6C3-D382-5B72-73BBBBA3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B66A01A-5B04-B616-923D-0F65DD17A8E2}"/>
              </a:ext>
            </a:extLst>
          </p:cNvPr>
          <p:cNvSpPr txBox="1"/>
          <p:nvPr/>
        </p:nvSpPr>
        <p:spPr>
          <a:xfrm>
            <a:off x="324853" y="3161793"/>
            <a:ext cx="7169689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Average age of overdose victims: No heroin – 44.78 years, With heroin – 45.65 years (difference ~0.87 years).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P-value (0.087) exceeds the 0.05 threshold, indicating no statistically significant difference in age between the two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Confidence interval (-1.88, 0.13) includes zero, suggesting age differences may be due to chance.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Key takeaway: Heroin involvement does not distinguish overdose victims by age intervention policies should target all adult groups rather than focusing on specific age ranges.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6C87FBA-F0B9-ED1E-9ACD-3FE74B915D23}"/>
              </a:ext>
            </a:extLst>
          </p:cNvPr>
          <p:cNvSpPr txBox="1"/>
          <p:nvPr/>
        </p:nvSpPr>
        <p:spPr>
          <a:xfrm>
            <a:off x="622874" y="174586"/>
            <a:ext cx="14610347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Age and Heroin-Related Overdose Deaths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D42E2421-5064-6293-095D-B3EEA12B96D6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601437C-591B-8624-7C39-4EF2D2CB1D81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27B9C-308C-CC1C-629C-54753ADF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132" y="3378517"/>
            <a:ext cx="10089611" cy="443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B3D95-531E-424C-537C-96ADCBB70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03C671F3-18F0-A7E4-5EFC-C16BED96969A}"/>
              </a:ext>
            </a:extLst>
          </p:cNvPr>
          <p:cNvSpPr txBox="1"/>
          <p:nvPr/>
        </p:nvSpPr>
        <p:spPr>
          <a:xfrm>
            <a:off x="622874" y="3667893"/>
            <a:ext cx="7169689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Mean age: Males (44.90 years) vs. Females (45.33 years) → Small difference (~0.43 years).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P-value (0.403) exceeds the 0.05 threshold → No statistically significant difference in age between male and female victims.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Confidence interval (-1.45, 0.58) includes zero → Any observed difference is likely due to chance.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Key takeaway: Gender does not meaningfully impact age at overdose—prevention efforts should be inclusive across all adult populations rather than focusing on gender-based age disparities.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EC79C01-34ED-5751-4669-08809BBC4B31}"/>
              </a:ext>
            </a:extLst>
          </p:cNvPr>
          <p:cNvSpPr txBox="1"/>
          <p:nvPr/>
        </p:nvSpPr>
        <p:spPr>
          <a:xfrm>
            <a:off x="622874" y="586165"/>
            <a:ext cx="14610347" cy="282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Age Differences in Overdose Victims by Gender</a:t>
            </a:r>
            <a:endParaRPr lang="en-US" sz="9999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BA364CF6-7F25-457D-E861-9986BA2473DC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FAD1015-F665-BF95-343D-026C29C8829C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12757-2516-2D83-67E5-03AAB29E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667893"/>
            <a:ext cx="914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E1A71-E4F5-3966-6783-BA8CA9DC0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47721F1-9DB7-E532-C208-AE1B2B173E5A}"/>
              </a:ext>
            </a:extLst>
          </p:cNvPr>
          <p:cNvSpPr txBox="1"/>
          <p:nvPr/>
        </p:nvSpPr>
        <p:spPr>
          <a:xfrm>
            <a:off x="777693" y="3964410"/>
            <a:ext cx="7169689" cy="388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Limitations: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Data is from a single U.S. state — not directly representative of Sri Lanka.</a:t>
            </a:r>
          </a:p>
          <a:p>
            <a:pPr marL="259081" lvl="1" algn="l">
              <a:lnSpc>
                <a:spcPts val="336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Future Work: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Try to analyze Sri Lankan health, crime, or hospital data 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Collaborate with local authorities to build centralized overdose datasets.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700BD53-E9D8-FDBD-BAEA-48C3CE193B06}"/>
              </a:ext>
            </a:extLst>
          </p:cNvPr>
          <p:cNvSpPr txBox="1"/>
          <p:nvPr/>
        </p:nvSpPr>
        <p:spPr>
          <a:xfrm>
            <a:off x="1028699" y="716047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Limitations &amp; Future Work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1588E902-D7FF-C35E-124F-C5B76EDAFC1F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5A5462C4-E8CB-C891-95AE-02F94E83407C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099" name="Picture 3" descr="Future - Free technology icons">
            <a:extLst>
              <a:ext uri="{FF2B5EF4-FFF2-40B4-BE49-F238E27FC236}">
                <a16:creationId xmlns:a16="http://schemas.microsoft.com/office/drawing/2014/main" id="{51964BC2-835D-1921-BD79-C1EEA6FA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9982200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2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AC86D-38C3-BE85-C9A7-B65023A6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169B1728-01F1-CE60-1249-8B97EAC47FE9}"/>
              </a:ext>
            </a:extLst>
          </p:cNvPr>
          <p:cNvSpPr txBox="1"/>
          <p:nvPr/>
        </p:nvSpPr>
        <p:spPr>
          <a:xfrm>
            <a:off x="1028698" y="2933700"/>
            <a:ext cx="7169689" cy="6069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Summary: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Drug overdose deaths are rising, driven by synthetic opioids</a:t>
            </a: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. 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Implication for Sri Lanka: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Learning from international data can help Sri Lanka prepare proactive interventions</a:t>
            </a:r>
          </a:p>
          <a:p>
            <a:pPr marL="259081" lvl="1" algn="l">
              <a:lnSpc>
                <a:spcPts val="336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Recommendations: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Analyze this scenario in Sri Lanka.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Launch awareness campaigns targeting at-risk populations.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Enforce better monitoring of prescription and illegal drug flows.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D62475E-2781-0FF5-68DF-DB199C375A27}"/>
              </a:ext>
            </a:extLst>
          </p:cNvPr>
          <p:cNvSpPr txBox="1"/>
          <p:nvPr/>
        </p:nvSpPr>
        <p:spPr>
          <a:xfrm>
            <a:off x="1028699" y="716047"/>
            <a:ext cx="7169689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Conclusion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843719D5-0C78-D9C2-5E8B-EBD81764CA0D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2267B7D-4EF2-0701-5C0D-B42BB20EC369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194" name="Picture 2" descr="4+ Thousand Conclusion Images Royalty ...">
            <a:extLst>
              <a:ext uri="{FF2B5EF4-FFF2-40B4-BE49-F238E27FC236}">
                <a16:creationId xmlns:a16="http://schemas.microsoft.com/office/drawing/2014/main" id="{A853F336-D841-CECF-B868-FA0EC087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98298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5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EBA2A-9970-67C3-A636-3F3B0C80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74E1C3-2627-48AF-716B-CF7848EA2AA7}"/>
              </a:ext>
            </a:extLst>
          </p:cNvPr>
          <p:cNvSpPr/>
          <p:nvPr/>
        </p:nvSpPr>
        <p:spPr>
          <a:xfrm flipH="1">
            <a:off x="9448800" y="1"/>
            <a:ext cx="8873656" cy="10287000"/>
          </a:xfrm>
          <a:custGeom>
            <a:avLst/>
            <a:gdLst/>
            <a:ahLst/>
            <a:cxnLst/>
            <a:rect l="l" t="t" r="r" b="b"/>
            <a:pathLst>
              <a:path w="6062293" h="6062293">
                <a:moveTo>
                  <a:pt x="6062292" y="0"/>
                </a:moveTo>
                <a:lnTo>
                  <a:pt x="0" y="0"/>
                </a:lnTo>
                <a:lnTo>
                  <a:pt x="0" y="6062293"/>
                </a:lnTo>
                <a:lnTo>
                  <a:pt x="6062292" y="6062293"/>
                </a:lnTo>
                <a:lnTo>
                  <a:pt x="60622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779A340-EA3B-2D2C-EE85-9C39934E6CDF}"/>
              </a:ext>
            </a:extLst>
          </p:cNvPr>
          <p:cNvSpPr txBox="1"/>
          <p:nvPr/>
        </p:nvSpPr>
        <p:spPr>
          <a:xfrm>
            <a:off x="994242" y="3537332"/>
            <a:ext cx="7169689" cy="650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Used R-studio to do the coding</a:t>
            </a:r>
          </a:p>
          <a:p>
            <a:pPr marL="259081" lvl="1" algn="l">
              <a:lnSpc>
                <a:spcPts val="3360"/>
              </a:lnSpc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Used packages such as: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tidyverse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lubridate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ggplot2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janitor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ggthemes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purrr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readr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Dplyr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259081" lvl="1" algn="l">
              <a:lnSpc>
                <a:spcPts val="336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4F4F4"/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Dataset: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Accidental_Drug_Related_Deaths_2012-2023.xlsx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sym typeface="Didact Gothic"/>
              </a:rPr>
              <a:t>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 </a:t>
            </a:r>
          </a:p>
          <a:p>
            <a:pPr marL="259081" lvl="1" algn="l">
              <a:lnSpc>
                <a:spcPts val="336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4872E31-2472-2074-F0B6-A99F834B1F13}"/>
              </a:ext>
            </a:extLst>
          </p:cNvPr>
          <p:cNvSpPr txBox="1"/>
          <p:nvPr/>
        </p:nvSpPr>
        <p:spPr>
          <a:xfrm>
            <a:off x="1028699" y="716047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 err="1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Aditional</a:t>
            </a: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 information 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6A619FC-72C3-EB82-2185-92CEDA3EA8E6}"/>
              </a:ext>
            </a:extLst>
          </p:cNvPr>
          <p:cNvSpPr/>
          <p:nvPr/>
        </p:nvSpPr>
        <p:spPr>
          <a:xfrm>
            <a:off x="8163931" y="9105900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82687-4135-8ADB-2F76-1DD52DF7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19E5863-3F20-4F8B-2642-799136F525DB}"/>
              </a:ext>
            </a:extLst>
          </p:cNvPr>
          <p:cNvSpPr/>
          <p:nvPr/>
        </p:nvSpPr>
        <p:spPr>
          <a:xfrm flipH="1">
            <a:off x="9448800" y="1"/>
            <a:ext cx="8873656" cy="10287000"/>
          </a:xfrm>
          <a:custGeom>
            <a:avLst/>
            <a:gdLst/>
            <a:ahLst/>
            <a:cxnLst/>
            <a:rect l="l" t="t" r="r" b="b"/>
            <a:pathLst>
              <a:path w="6062293" h="6062293">
                <a:moveTo>
                  <a:pt x="6062292" y="0"/>
                </a:moveTo>
                <a:lnTo>
                  <a:pt x="0" y="0"/>
                </a:lnTo>
                <a:lnTo>
                  <a:pt x="0" y="6062293"/>
                </a:lnTo>
                <a:lnTo>
                  <a:pt x="6062292" y="6062293"/>
                </a:lnTo>
                <a:lnTo>
                  <a:pt x="60622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B17B5BC-D6DE-ED4C-9434-935EF7303046}"/>
              </a:ext>
            </a:extLst>
          </p:cNvPr>
          <p:cNvSpPr txBox="1"/>
          <p:nvPr/>
        </p:nvSpPr>
        <p:spPr>
          <a:xfrm>
            <a:off x="1907017" y="4533900"/>
            <a:ext cx="7169689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Thank you!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A24342C-DA37-1CCE-8AA1-49E69DFD51C7}"/>
              </a:ext>
            </a:extLst>
          </p:cNvPr>
          <p:cNvSpPr/>
          <p:nvPr/>
        </p:nvSpPr>
        <p:spPr>
          <a:xfrm>
            <a:off x="8163931" y="9105900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670275" y="1943100"/>
            <a:ext cx="7169689" cy="3017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rgbClr val="F4F4F4"/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Dataset: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Accidental_Drug_Related_Deaths_2012-2023.xlsx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sym typeface="Didact Gothic"/>
              </a:rPr>
              <a:t>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 </a:t>
            </a:r>
          </a:p>
          <a:p>
            <a:pPr algn="l">
              <a:lnSpc>
                <a:spcPts val="3360"/>
              </a:lnSpc>
            </a:pPr>
            <a:endParaRPr lang="en-US" sz="2400" dirty="0">
              <a:solidFill>
                <a:srgbClr val="F4F4F4"/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4F4F4"/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Focus: Accidental deaths caused by drug overdoses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4F4F4"/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Region: Primarily from the U.S. (Connecticut)</a:t>
            </a:r>
          </a:p>
          <a:p>
            <a:pPr marL="518162" lvl="1" indent="-259081" algn="l">
              <a:lnSpc>
                <a:spcPts val="3360"/>
              </a:lnSpc>
              <a:buFont typeface="Arial"/>
              <a:buChar char="•"/>
            </a:pPr>
            <a:r>
              <a:rPr lang="en-US" sz="2400" dirty="0">
                <a:solidFill>
                  <a:srgbClr val="F4F4F4"/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Contains demographic and drug involvement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5400" y="2552700"/>
            <a:ext cx="7169689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999" dirty="0">
                <a:solidFill>
                  <a:srgbClr val="F4F4F4"/>
                </a:solidFill>
                <a:latin typeface="Didact Gothic"/>
                <a:ea typeface="Didact Gothic"/>
                <a:cs typeface="Didact Gothic"/>
                <a:sym typeface="Didact Gothic"/>
              </a:rPr>
              <a:t>Brief Overview of the Dataset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A04F66C9-E94A-3E4D-9688-40963F5CC221}"/>
              </a:ext>
            </a:extLst>
          </p:cNvPr>
          <p:cNvSpPr txBox="1"/>
          <p:nvPr/>
        </p:nvSpPr>
        <p:spPr>
          <a:xfrm>
            <a:off x="10670275" y="5414880"/>
            <a:ext cx="7169689" cy="302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1" lvl="1" algn="l">
              <a:lnSpc>
                <a:spcPts val="3360"/>
              </a:lnSpc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Domain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: Public Health / Epidemiology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Sri Lankan Context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: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-Rising concerns around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substance abuse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, especially among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youth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and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urban populations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, mirror trends seen in developed countries.</a:t>
            </a:r>
            <a:b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</a:b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-Understanding global overdose patterns can guide  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early intervention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in Sri Lanka.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1DF36-50F2-C88B-9078-301C107A0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2AEC39-C5CA-E191-3618-4C0C36E6CF5D}"/>
              </a:ext>
            </a:extLst>
          </p:cNvPr>
          <p:cNvSpPr/>
          <p:nvPr/>
        </p:nvSpPr>
        <p:spPr>
          <a:xfrm flipH="1">
            <a:off x="8763000" y="1"/>
            <a:ext cx="9559456" cy="10287000"/>
          </a:xfrm>
          <a:custGeom>
            <a:avLst/>
            <a:gdLst/>
            <a:ahLst/>
            <a:cxnLst/>
            <a:rect l="l" t="t" r="r" b="b"/>
            <a:pathLst>
              <a:path w="6062293" h="6062293">
                <a:moveTo>
                  <a:pt x="6062292" y="0"/>
                </a:moveTo>
                <a:lnTo>
                  <a:pt x="0" y="0"/>
                </a:lnTo>
                <a:lnTo>
                  <a:pt x="0" y="6062293"/>
                </a:lnTo>
                <a:lnTo>
                  <a:pt x="6062292" y="6062293"/>
                </a:lnTo>
                <a:lnTo>
                  <a:pt x="60622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27AC5B8-3F7A-E102-F4C3-091BC6FBD546}"/>
              </a:ext>
            </a:extLst>
          </p:cNvPr>
          <p:cNvSpPr txBox="1"/>
          <p:nvPr/>
        </p:nvSpPr>
        <p:spPr>
          <a:xfrm>
            <a:off x="488019" y="4019817"/>
            <a:ext cx="7169689" cy="479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1" lvl="1" algn="l">
              <a:lnSpc>
                <a:spcPts val="3360"/>
              </a:lnSpc>
            </a:pP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Issue: </a:t>
            </a:r>
          </a:p>
          <a:p>
            <a:pPr marL="716281" lvl="1" indent="-4572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Accidental drug overdoses are a rising global health threat.</a:t>
            </a:r>
          </a:p>
          <a:p>
            <a:pPr marL="259081" lvl="1" algn="l">
              <a:lnSpc>
                <a:spcPts val="3360"/>
              </a:lnSpc>
            </a:pPr>
            <a:endParaRPr lang="en-US" sz="30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Why It Matters (Sri Lanka):</a:t>
            </a:r>
          </a:p>
          <a:p>
            <a:pPr marL="259081" lvl="1" algn="l">
              <a:lnSpc>
                <a:spcPts val="3360"/>
              </a:lnSpc>
            </a:pPr>
            <a:endParaRPr lang="en-US" sz="30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Substance abuse is increasing locally, but data and awareness are limited.</a:t>
            </a:r>
          </a:p>
          <a:p>
            <a:pPr marL="259081" lvl="1" algn="l">
              <a:lnSpc>
                <a:spcPts val="3360"/>
              </a:lnSpc>
            </a:pPr>
            <a:endParaRPr lang="en-US" sz="30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Early insights from other countries can help prevent a similar crisis in Sri Lanka.</a:t>
            </a:r>
            <a:endParaRPr lang="en-US" sz="30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DCCE1B3-563B-7701-2BC4-B5E7062D22F2}"/>
              </a:ext>
            </a:extLst>
          </p:cNvPr>
          <p:cNvSpPr txBox="1"/>
          <p:nvPr/>
        </p:nvSpPr>
        <p:spPr>
          <a:xfrm>
            <a:off x="1028699" y="716047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Problem Statement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141DC8D9-2D01-8AA1-B330-975F378FB4A8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66E3FD-0E6A-A420-E97D-39791AE5C72A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57CE3-55B1-134C-2C2E-C2018C9F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E156C60-8DB9-0CF9-D1F6-7CE4A274C65A}"/>
              </a:ext>
            </a:extLst>
          </p:cNvPr>
          <p:cNvSpPr txBox="1"/>
          <p:nvPr/>
        </p:nvSpPr>
        <p:spPr>
          <a:xfrm>
            <a:off x="1028698" y="3808166"/>
            <a:ext cx="7169689" cy="5197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Goal: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Use international data to uncover trends and apply insights to the Sri Lankan context</a:t>
            </a:r>
          </a:p>
          <a:p>
            <a:pPr marL="259081" lvl="1" algn="l">
              <a:lnSpc>
                <a:spcPts val="3360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Research Questions: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Is age a significant factor when it comes to drug uses?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Is drug usage most high among males or females?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  <a:ea typeface="Didact Gothic"/>
                <a:cs typeface="Didact Gothic"/>
                <a:sym typeface="Didact Gothic"/>
              </a:rPr>
              <a:t>Around what age are the majority of the victims from?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7BC8B54-3C36-AAB2-BC9B-0424DACB19B0}"/>
              </a:ext>
            </a:extLst>
          </p:cNvPr>
          <p:cNvSpPr txBox="1"/>
          <p:nvPr/>
        </p:nvSpPr>
        <p:spPr>
          <a:xfrm>
            <a:off x="1028699" y="716047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Objective of the Analysis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DCE3BD6F-EB8A-6233-81E0-1EFAB4F8611B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3A8D8D3-1A10-3F54-A558-31FA35DB79B7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A5E86-F48A-CFAD-825F-35BBAC39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0"/>
            <a:ext cx="96774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319AFF-9877-9E09-EEB2-D178CAC6B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1A85F2CB-572F-8E1F-6210-F7944FF8A97B}"/>
              </a:ext>
            </a:extLst>
          </p:cNvPr>
          <p:cNvSpPr txBox="1"/>
          <p:nvPr/>
        </p:nvSpPr>
        <p:spPr>
          <a:xfrm>
            <a:off x="1028698" y="3656999"/>
            <a:ext cx="7169689" cy="476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Source: Connecticut Office of the Chief Medical Examiner (public open data)</a:t>
            </a:r>
          </a:p>
          <a:p>
            <a:pPr marL="259081" lvl="1" algn="l">
              <a:lnSpc>
                <a:spcPts val="3360"/>
              </a:lnSpc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Time Frame: 2012–2023</a:t>
            </a:r>
          </a:p>
          <a:p>
            <a:pPr marL="259081" lvl="1" algn="l">
              <a:lnSpc>
                <a:spcPts val="3360"/>
              </a:lnSpc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Observations: ~10,000 deaths</a:t>
            </a:r>
          </a:p>
          <a:p>
            <a:pPr marL="259081" lvl="1" algn="l">
              <a:lnSpc>
                <a:spcPts val="3360"/>
              </a:lnSpc>
            </a:pPr>
            <a:endParaRPr lang="en-US" sz="2400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259081" lvl="1" algn="l">
              <a:lnSpc>
                <a:spcPts val="3360"/>
              </a:lnSpc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Key Features: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Age, gender, race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Date and location of death</a:t>
            </a:r>
          </a:p>
          <a:p>
            <a:pPr marL="601981" lvl="1" indent="-342900" algn="l">
              <a:lnSpc>
                <a:spcPts val="33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Drugs present at time of death etc.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8C0F08F-F21B-485F-8980-D3C01ACC479C}"/>
              </a:ext>
            </a:extLst>
          </p:cNvPr>
          <p:cNvSpPr txBox="1"/>
          <p:nvPr/>
        </p:nvSpPr>
        <p:spPr>
          <a:xfrm>
            <a:off x="1028699" y="716047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Dataset Description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DBCF3CFE-6396-E1C8-47C7-1E4D9932C98E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CC47BFB2-74A8-E228-43D4-DF3D5BC4A776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170" name="Picture 2" descr="Simple editable vector illustration ...">
            <a:extLst>
              <a:ext uri="{FF2B5EF4-FFF2-40B4-BE49-F238E27FC236}">
                <a16:creationId xmlns:a16="http://schemas.microsoft.com/office/drawing/2014/main" id="{49D956D6-E013-7312-0853-6C9A75AB6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-32750"/>
            <a:ext cx="9982200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8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22CC5-6A38-41EA-A7B9-0FDDD0A9E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70274BF-B887-E4BF-C251-4A48AE6237FB}"/>
              </a:ext>
            </a:extLst>
          </p:cNvPr>
          <p:cNvSpPr txBox="1"/>
          <p:nvPr/>
        </p:nvSpPr>
        <p:spPr>
          <a:xfrm>
            <a:off x="2580306" y="2522471"/>
            <a:ext cx="4932947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Data Cleaning Process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9DF5FB6-1341-2804-B96C-2433E80DFE0B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EB85784-FCDF-B292-F9AE-5D4DE696CBE5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6E3C12A4-DC56-F3FE-C334-6808CC8FC2B4}"/>
              </a:ext>
            </a:extLst>
          </p:cNvPr>
          <p:cNvGrpSpPr/>
          <p:nvPr/>
        </p:nvGrpSpPr>
        <p:grpSpPr>
          <a:xfrm>
            <a:off x="8719126" y="4954890"/>
            <a:ext cx="1127835" cy="4231928"/>
            <a:chOff x="0" y="0"/>
            <a:chExt cx="1503780" cy="12786210"/>
          </a:xfrm>
        </p:grpSpPr>
        <p:sp>
          <p:nvSpPr>
            <p:cNvPr id="4" name="AutoShape 13">
              <a:extLst>
                <a:ext uri="{FF2B5EF4-FFF2-40B4-BE49-F238E27FC236}">
                  <a16:creationId xmlns:a16="http://schemas.microsoft.com/office/drawing/2014/main" id="{A40AE13F-6797-7ACB-8430-5C61E6E3A0C7}"/>
                </a:ext>
              </a:extLst>
            </p:cNvPr>
            <p:cNvSpPr/>
            <p:nvPr/>
          </p:nvSpPr>
          <p:spPr>
            <a:xfrm rot="-5400000">
              <a:off x="-6386755" y="6386755"/>
              <a:ext cx="1278621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B49EB87A-B436-B3A9-B31B-FAE6057D3166}"/>
                </a:ext>
              </a:extLst>
            </p:cNvPr>
            <p:cNvSpPr/>
            <p:nvPr/>
          </p:nvSpPr>
          <p:spPr>
            <a:xfrm>
              <a:off x="12700" y="0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6BC16319-5E40-989E-6C78-8B9B27F4A590}"/>
                </a:ext>
              </a:extLst>
            </p:cNvPr>
            <p:cNvSpPr/>
            <p:nvPr/>
          </p:nvSpPr>
          <p:spPr>
            <a:xfrm>
              <a:off x="12700" y="2924495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B2FCD8E2-7E8D-D4E3-6BC2-2D0E2331C257}"/>
                </a:ext>
              </a:extLst>
            </p:cNvPr>
            <p:cNvSpPr/>
            <p:nvPr/>
          </p:nvSpPr>
          <p:spPr>
            <a:xfrm>
              <a:off x="12700" y="5848991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utoShape 17">
              <a:extLst>
                <a:ext uri="{FF2B5EF4-FFF2-40B4-BE49-F238E27FC236}">
                  <a16:creationId xmlns:a16="http://schemas.microsoft.com/office/drawing/2014/main" id="{FC6C0FA3-EB33-2D50-3AF9-241AE5A7AB2C}"/>
                </a:ext>
              </a:extLst>
            </p:cNvPr>
            <p:cNvSpPr/>
            <p:nvPr/>
          </p:nvSpPr>
          <p:spPr>
            <a:xfrm>
              <a:off x="12700" y="8773486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CFA8E-DFF5-7DE9-6241-939BDCB66581}"/>
              </a:ext>
            </a:extLst>
          </p:cNvPr>
          <p:cNvGrpSpPr/>
          <p:nvPr/>
        </p:nvGrpSpPr>
        <p:grpSpPr>
          <a:xfrm>
            <a:off x="8719126" y="791357"/>
            <a:ext cx="1127835" cy="4231928"/>
            <a:chOff x="0" y="0"/>
            <a:chExt cx="1503780" cy="12786210"/>
          </a:xfrm>
        </p:grpSpPr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2382DC37-6E6F-0AC9-E463-3AE683C012D8}"/>
                </a:ext>
              </a:extLst>
            </p:cNvPr>
            <p:cNvSpPr/>
            <p:nvPr/>
          </p:nvSpPr>
          <p:spPr>
            <a:xfrm rot="-5400000">
              <a:off x="-6386755" y="6386755"/>
              <a:ext cx="1278621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E41159D4-9EDD-D6B6-083A-595C92D3F49D}"/>
                </a:ext>
              </a:extLst>
            </p:cNvPr>
            <p:cNvSpPr/>
            <p:nvPr/>
          </p:nvSpPr>
          <p:spPr>
            <a:xfrm>
              <a:off x="12700" y="0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8AA297-7AFA-1542-803E-C88B5210537C}"/>
                </a:ext>
              </a:extLst>
            </p:cNvPr>
            <p:cNvSpPr/>
            <p:nvPr/>
          </p:nvSpPr>
          <p:spPr>
            <a:xfrm>
              <a:off x="12700" y="2924495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8E2B7D55-2451-2E19-71E8-A55D95F20EF0}"/>
                </a:ext>
              </a:extLst>
            </p:cNvPr>
            <p:cNvSpPr/>
            <p:nvPr/>
          </p:nvSpPr>
          <p:spPr>
            <a:xfrm>
              <a:off x="12700" y="5848991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DBCBD4BF-EB03-188D-5C07-EE25A0BD5769}"/>
                </a:ext>
              </a:extLst>
            </p:cNvPr>
            <p:cNvSpPr/>
            <p:nvPr/>
          </p:nvSpPr>
          <p:spPr>
            <a:xfrm>
              <a:off x="12700" y="8773486"/>
              <a:ext cx="1491080" cy="0"/>
            </a:xfrm>
            <a:prstGeom prst="line">
              <a:avLst/>
            </a:prstGeom>
            <a:ln w="12700" cap="flat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2984451-97D5-CDE3-1052-6FCC43B71827}"/>
              </a:ext>
            </a:extLst>
          </p:cNvPr>
          <p:cNvSpPr txBox="1"/>
          <p:nvPr/>
        </p:nvSpPr>
        <p:spPr>
          <a:xfrm>
            <a:off x="9872348" y="741283"/>
            <a:ext cx="2443298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Formatting Data: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FE4B6-5ECF-98D9-03CE-836DDBA92735}"/>
              </a:ext>
            </a:extLst>
          </p:cNvPr>
          <p:cNvSpPr txBox="1"/>
          <p:nvPr/>
        </p:nvSpPr>
        <p:spPr>
          <a:xfrm>
            <a:off x="9861746" y="1630001"/>
            <a:ext cx="3576620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Handling Missing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B0021-63AA-4B0D-C643-1A70CC445110}"/>
              </a:ext>
            </a:extLst>
          </p:cNvPr>
          <p:cNvSpPr txBox="1"/>
          <p:nvPr/>
        </p:nvSpPr>
        <p:spPr>
          <a:xfrm>
            <a:off x="9889109" y="2622041"/>
            <a:ext cx="2133918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Imputing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416200-33E2-754D-5442-DA53796463BB}"/>
              </a:ext>
            </a:extLst>
          </p:cNvPr>
          <p:cNvSpPr txBox="1"/>
          <p:nvPr/>
        </p:nvSpPr>
        <p:spPr>
          <a:xfrm>
            <a:off x="9872348" y="3581573"/>
            <a:ext cx="4626588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Removing Unnecessary Columns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2F461F-5008-FBBA-D119-33ECFC3E30E1}"/>
              </a:ext>
            </a:extLst>
          </p:cNvPr>
          <p:cNvSpPr txBox="1"/>
          <p:nvPr/>
        </p:nvSpPr>
        <p:spPr>
          <a:xfrm>
            <a:off x="9883355" y="4843956"/>
            <a:ext cx="3725700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Grouping Rare Categories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CE020-270C-E541-F964-0D184FD400DE}"/>
              </a:ext>
            </a:extLst>
          </p:cNvPr>
          <p:cNvSpPr txBox="1"/>
          <p:nvPr/>
        </p:nvSpPr>
        <p:spPr>
          <a:xfrm>
            <a:off x="9861746" y="5819776"/>
            <a:ext cx="3283271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Handling Race Column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37E23B-76CD-A2C1-5C5B-24B3E2BFB784}"/>
              </a:ext>
            </a:extLst>
          </p:cNvPr>
          <p:cNvSpPr txBox="1"/>
          <p:nvPr/>
        </p:nvSpPr>
        <p:spPr>
          <a:xfrm>
            <a:off x="9883355" y="6830225"/>
            <a:ext cx="3767378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Cleaning Injury Place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58134C-6F94-6074-EC8B-3576B3F92111}"/>
              </a:ext>
            </a:extLst>
          </p:cNvPr>
          <p:cNvSpPr txBox="1"/>
          <p:nvPr/>
        </p:nvSpPr>
        <p:spPr>
          <a:xfrm>
            <a:off x="9896232" y="7723242"/>
            <a:ext cx="2601803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Didact Gothic" panose="00000500000000000000" pitchFamily="2" charset="0"/>
              </a:rPr>
              <a:t>Final Refinements</a:t>
            </a:r>
          </a:p>
        </p:txBody>
      </p:sp>
    </p:spTree>
    <p:extLst>
      <p:ext uri="{BB962C8B-B14F-4D97-AF65-F5344CB8AC3E}">
        <p14:creationId xmlns:p14="http://schemas.microsoft.com/office/powerpoint/2010/main" val="25826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0F1C3-BAE7-B0DB-42F0-A3BAFEEF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82C47E99-F31B-916C-E9E5-B05BF5A8C1E5}"/>
              </a:ext>
            </a:extLst>
          </p:cNvPr>
          <p:cNvSpPr txBox="1"/>
          <p:nvPr/>
        </p:nvSpPr>
        <p:spPr>
          <a:xfrm>
            <a:off x="304800" y="3667893"/>
            <a:ext cx="7169689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Accidental drug-related deaths have risen sharply from 2017 to 2021, reflecting a global trend of increasing drug misuse.</a:t>
            </a:r>
          </a:p>
          <a:p>
            <a:pPr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2017: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Lowest recorded deaths (~650).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2019: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Steady increase (~730+ deaths).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2020: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Significant spike (~860+ deaths), likely influenced by the pandemic.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2021: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Nearing 900 deaths, continuing the upward trend.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Though this dataset is from overseas, Sri Lanka may face similar risks.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Proactive public health measures are crucial to prevent future crises.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4209C5-4199-C5E8-3AC8-E3A39AB4C4ED}"/>
              </a:ext>
            </a:extLst>
          </p:cNvPr>
          <p:cNvSpPr txBox="1"/>
          <p:nvPr/>
        </p:nvSpPr>
        <p:spPr>
          <a:xfrm>
            <a:off x="484008" y="419100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Deaths Per Year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15967BB1-2217-EEC2-BC2B-49BCA26E7E64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282DC2F-B9C4-E076-CF49-4737D32EAD03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B1851-F226-3F9F-C255-FDC97528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761" y="0"/>
            <a:ext cx="10610239" cy="102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86190-C58D-B8DE-2A65-E156A3A16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9C8EEDA-F10B-58BF-565C-C6DDD8C0CA58}"/>
              </a:ext>
            </a:extLst>
          </p:cNvPr>
          <p:cNvSpPr txBox="1"/>
          <p:nvPr/>
        </p:nvSpPr>
        <p:spPr>
          <a:xfrm>
            <a:off x="264007" y="5055902"/>
            <a:ext cx="7169689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Overdose deaths peak in middle-aged adults (late thirties–60 years) with 300–400 deaths, likely due to chronic pain and substance dependence.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Lower rates in younger (20s) and older (70–80s) groups, possibly due to different substance use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Public health priority: Targeted harm reduction, mental health support, and prescription drug monitoring.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6363C1A-B0AC-4ABB-4C7D-05C14325D48C}"/>
              </a:ext>
            </a:extLst>
          </p:cNvPr>
          <p:cNvSpPr txBox="1"/>
          <p:nvPr/>
        </p:nvSpPr>
        <p:spPr>
          <a:xfrm>
            <a:off x="286753" y="392460"/>
            <a:ext cx="7169689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Age Distribution Of Victims 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5D7DE1F6-1A83-8EF3-88EE-6D1179731C4B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F07C5A5-E29C-4014-B350-511F7AF9FCFE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652C0-B30B-C9DF-03CC-6126CB584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595" y="0"/>
            <a:ext cx="10773405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297C7-D7DF-1023-073B-4BB6916C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9FC6C7B-386A-62D8-B2E4-C11CBEA06D40}"/>
              </a:ext>
            </a:extLst>
          </p:cNvPr>
          <p:cNvSpPr txBox="1"/>
          <p:nvPr/>
        </p:nvSpPr>
        <p:spPr>
          <a:xfrm>
            <a:off x="304800" y="3924300"/>
            <a:ext cx="7169689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Males experience significantly higher drug-related deaths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than females, indicating differences in risk factors and substance use patterns.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Public health concern: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The stark contrast highlights an urgent need for targeted interventions.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Key focus areas: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 Address male-specific risks through prevention programs, healthcare access improvements, and substance abuse research.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BACD3D8-39E1-AF5F-FF64-097DD84AC0FB}"/>
              </a:ext>
            </a:extLst>
          </p:cNvPr>
          <p:cNvSpPr txBox="1"/>
          <p:nvPr/>
        </p:nvSpPr>
        <p:spPr>
          <a:xfrm>
            <a:off x="304800" y="716386"/>
            <a:ext cx="7169689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999"/>
              </a:lnSpc>
            </a:pPr>
            <a:r>
              <a:rPr lang="en-US" sz="9600" b="1" dirty="0">
                <a:solidFill>
                  <a:schemeClr val="bg1">
                    <a:lumMod val="95000"/>
                  </a:schemeClr>
                </a:solidFill>
                <a:latin typeface="Didact Gothic" panose="00000500000000000000" pitchFamily="2" charset="0"/>
              </a:rPr>
              <a:t>Deaths By Gender</a:t>
            </a:r>
            <a:endParaRPr lang="en-US" sz="9999" b="1" dirty="0">
              <a:solidFill>
                <a:schemeClr val="bg1">
                  <a:lumMod val="95000"/>
                </a:schemeClr>
              </a:solidFill>
              <a:latin typeface="Didact Gothic" panose="00000500000000000000" pitchFamily="2" charset="0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FE87C443-3A47-E2B0-1844-076837E0DC44}"/>
              </a:ext>
            </a:extLst>
          </p:cNvPr>
          <p:cNvSpPr/>
          <p:nvPr/>
        </p:nvSpPr>
        <p:spPr>
          <a:xfrm>
            <a:off x="1028700" y="9248775"/>
            <a:ext cx="7169689" cy="0"/>
          </a:xfrm>
          <a:prstGeom prst="line">
            <a:avLst/>
          </a:prstGeom>
          <a:ln w="9525" cap="flat">
            <a:solidFill>
              <a:srgbClr val="68BD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AB04831-46C4-9272-CC5A-BC8CCF4CC2AA}"/>
              </a:ext>
            </a:extLst>
          </p:cNvPr>
          <p:cNvSpPr/>
          <p:nvPr/>
        </p:nvSpPr>
        <p:spPr>
          <a:xfrm>
            <a:off x="7657708" y="8701771"/>
            <a:ext cx="540681" cy="286561"/>
          </a:xfrm>
          <a:custGeom>
            <a:avLst/>
            <a:gdLst/>
            <a:ahLst/>
            <a:cxnLst/>
            <a:rect l="l" t="t" r="r" b="b"/>
            <a:pathLst>
              <a:path w="540681" h="286561">
                <a:moveTo>
                  <a:pt x="0" y="0"/>
                </a:moveTo>
                <a:lnTo>
                  <a:pt x="540681" y="0"/>
                </a:lnTo>
                <a:lnTo>
                  <a:pt x="540681" y="286561"/>
                </a:lnTo>
                <a:lnTo>
                  <a:pt x="0" y="286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641CF-C5D9-3A10-489B-EB51AF8C9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489" y="0"/>
            <a:ext cx="10813511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869</Words>
  <Application>Microsoft Office PowerPoint</Application>
  <PresentationFormat>Custom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Didact Gothic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Grey Teal Modular Abstract Vision Deck Business Presentation</dc:title>
  <cp:lastModifiedBy>WAC Fernando</cp:lastModifiedBy>
  <cp:revision>2</cp:revision>
  <dcterms:created xsi:type="dcterms:W3CDTF">2006-08-16T00:00:00Z</dcterms:created>
  <dcterms:modified xsi:type="dcterms:W3CDTF">2025-05-13T12:21:10Z</dcterms:modified>
  <dc:identifier>DAGnBv7tjNU</dc:identifier>
</cp:coreProperties>
</file>