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59" r:id="rId6"/>
    <p:sldId id="258" r:id="rId7"/>
    <p:sldId id="260" r:id="rId8"/>
    <p:sldId id="257" r:id="rId9"/>
    <p:sldId id="261" r:id="rId10"/>
    <p:sldId id="274" r:id="rId11"/>
    <p:sldId id="269" r:id="rId12"/>
    <p:sldId id="271" r:id="rId13"/>
    <p:sldId id="265"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5/24/2023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5/24/2023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5/24/2023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868362"/>
            <a:ext cx="7096933" cy="2387600"/>
          </a:xfrm>
        </p:spPr>
        <p:txBody>
          <a:bodyPr/>
          <a:lstStyle/>
          <a:p>
            <a:pPr algn="ctr"/>
            <a:r>
              <a:rPr lang="pt-BR" dirty="0">
                <a:latin typeface="Arial Rounded MT Bold" panose="020F0704030504030204" pitchFamily="34" charset="0"/>
              </a:rPr>
              <a:t>ADMISSION CELL </a:t>
            </a:r>
            <a:br>
              <a:rPr lang="pt-BR" dirty="0">
                <a:latin typeface="Arial Rounded MT Bold" panose="020F0704030504030204" pitchFamily="34" charset="0"/>
              </a:rPr>
            </a:br>
            <a:r>
              <a:rPr lang="pt-BR" dirty="0">
                <a:latin typeface="Arial Rounded MT Bold" panose="020F0704030504030204" pitchFamily="34" charset="0"/>
              </a:rPr>
              <a:t>CHAT BOT </a:t>
            </a:r>
            <a:br>
              <a:rPr lang="pt-BR" dirty="0">
                <a:latin typeface="Bahnschrift Light" panose="020B0502040204020203" pitchFamily="34" charset="0"/>
              </a:rPr>
            </a:br>
            <a:r>
              <a:rPr lang="pt-BR" sz="2800" dirty="0">
                <a:latin typeface="Bahnschrift Light" panose="020B0502040204020203" pitchFamily="34" charset="0"/>
              </a:rPr>
              <a:t>(USING PYTHON)</a:t>
            </a:r>
            <a:endParaRPr lang="en-US" sz="2800" dirty="0">
              <a:latin typeface="Bahnschrift Light" panose="020B0502040204020203" pitchFamily="34"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4" y="3602038"/>
            <a:ext cx="8201096" cy="806675"/>
          </a:xfrm>
        </p:spPr>
        <p:txBody>
          <a:bodyPr/>
          <a:lstStyle/>
          <a:p>
            <a:r>
              <a:rPr lang="pt-BR" b="1" dirty="0"/>
              <a:t>PROVIDING INTELLIGENT DYPCET ASSISTANT </a:t>
            </a:r>
            <a:endParaRPr lang="en-US" b="1" dirty="0"/>
          </a:p>
        </p:txBody>
      </p:sp>
      <p:sp>
        <p:nvSpPr>
          <p:cNvPr id="4" name="TextBox 3">
            <a:extLst>
              <a:ext uri="{FF2B5EF4-FFF2-40B4-BE49-F238E27FC236}">
                <a16:creationId xmlns:a16="http://schemas.microsoft.com/office/drawing/2014/main" id="{2C1E258D-CB94-870D-C6B1-10F5F50080CF}"/>
              </a:ext>
            </a:extLst>
          </p:cNvPr>
          <p:cNvSpPr txBox="1"/>
          <p:nvPr/>
        </p:nvSpPr>
        <p:spPr>
          <a:xfrm>
            <a:off x="3036711" y="5066308"/>
            <a:ext cx="7179733" cy="923330"/>
          </a:xfrm>
          <a:prstGeom prst="rect">
            <a:avLst/>
          </a:prstGeom>
          <a:noFill/>
        </p:spPr>
        <p:txBody>
          <a:bodyPr wrap="square" rtlCol="0">
            <a:spAutoFit/>
          </a:bodyPr>
          <a:lstStyle/>
          <a:p>
            <a:pPr algn="just"/>
            <a:r>
              <a:rPr lang="en-US" b="1" dirty="0">
                <a:solidFill>
                  <a:schemeClr val="bg2">
                    <a:lumMod val="10000"/>
                  </a:schemeClr>
                </a:solidFill>
              </a:rPr>
              <a:t>DYPCET intelligent </a:t>
            </a:r>
            <a:r>
              <a:rPr lang="en-US" b="1" dirty="0" err="1">
                <a:solidFill>
                  <a:schemeClr val="bg2">
                    <a:lumMod val="10000"/>
                  </a:schemeClr>
                </a:solidFill>
              </a:rPr>
              <a:t>ChatBot</a:t>
            </a:r>
            <a:r>
              <a:rPr lang="en-US" b="1" dirty="0">
                <a:solidFill>
                  <a:schemeClr val="bg2">
                    <a:lumMod val="10000"/>
                  </a:schemeClr>
                </a:solidFill>
              </a:rPr>
              <a:t> especially designed for admission cell to provide the user ease and comfort during a hectic process of admission of their loved one in our institute</a:t>
            </a:r>
            <a:endParaRPr lang="en-IN" b="1" dirty="0">
              <a:solidFill>
                <a:schemeClr val="bg2">
                  <a:lumMod val="10000"/>
                </a:schemeClr>
              </a:solidFill>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83517" y="317136"/>
            <a:ext cx="9779183" cy="838816"/>
          </a:xfrm>
        </p:spPr>
        <p:txBody>
          <a:bodyPr/>
          <a:lstStyle/>
          <a:p>
            <a:r>
              <a:rPr lang="en-IN" dirty="0"/>
              <a:t>Conclusion and References </a:t>
            </a:r>
            <a:endParaRPr lang="en-US"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083517" y="1333161"/>
            <a:ext cx="9254801" cy="1997867"/>
          </a:xfrm>
        </p:spPr>
        <p:txBody>
          <a:bodyPr/>
          <a:lstStyle/>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Conclusion</a:t>
            </a:r>
          </a:p>
          <a:p>
            <a:r>
              <a:rPr lang="en-US" b="0" dirty="0">
                <a:latin typeface="Times New Roman" panose="02020603050405020304" pitchFamily="18" charset="0"/>
                <a:cs typeface="Times New Roman" panose="02020603050405020304" pitchFamily="18" charset="0"/>
              </a:rPr>
              <a:t>Admission Cell chatbot is an innovative and useful tool for institutions in order to increase efficiency that can streamline the admission process and provide quick and appropriate assistance to prospective students. It results in higher satisfaction of students! </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Project 01</a:t>
            </a:r>
          </a:p>
        </p:txBody>
      </p:sp>
      <p:sp>
        <p:nvSpPr>
          <p:cNvPr id="16" name="TextBox 15">
            <a:extLst>
              <a:ext uri="{FF2B5EF4-FFF2-40B4-BE49-F238E27FC236}">
                <a16:creationId xmlns:a16="http://schemas.microsoft.com/office/drawing/2014/main" id="{21962B8B-5901-DC74-2825-0C8F18FE6FD2}"/>
              </a:ext>
            </a:extLst>
          </p:cNvPr>
          <p:cNvSpPr txBox="1"/>
          <p:nvPr/>
        </p:nvSpPr>
        <p:spPr>
          <a:xfrm>
            <a:off x="1083517" y="3881534"/>
            <a:ext cx="8444204" cy="1292662"/>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References </a:t>
            </a:r>
          </a:p>
          <a:p>
            <a:r>
              <a:rPr lang="en-IN" dirty="0"/>
              <a:t>https://www.researchgate.net/Chatbot_and_Voice_Assistant https://www.academia.edu/38409853/CHATBOT_IN_PYTHON https://www.coursehero.com/file/</a:t>
            </a:r>
          </a:p>
        </p:txBody>
      </p:sp>
    </p:spTree>
    <p:extLst>
      <p:ext uri="{BB962C8B-B14F-4D97-AF65-F5344CB8AC3E}">
        <p14:creationId xmlns:p14="http://schemas.microsoft.com/office/powerpoint/2010/main" val="25631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1763945"/>
          </a:xfrm>
        </p:spPr>
        <p:txBody>
          <a:bodyPr>
            <a:normAutofit/>
          </a:bodyPr>
          <a:lstStyle/>
          <a:p>
            <a:r>
              <a:rPr lang="en-US" sz="4400" b="1" dirty="0">
                <a:latin typeface="Broadway" panose="04040905080B02020502" pitchFamily="82" charset="0"/>
              </a:rPr>
              <a:t>Thank You…!</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2342374" y="1031208"/>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4316121" y="3741960"/>
            <a:ext cx="3559757" cy="1145626"/>
          </a:xfrm>
        </p:spPr>
        <p:txBody>
          <a:bodyPr/>
          <a:lstStyle/>
          <a:p>
            <a:pPr algn="l"/>
            <a:r>
              <a:rPr lang="en-US" dirty="0"/>
              <a:t>10 – Aryan S. </a:t>
            </a:r>
            <a:r>
              <a:rPr lang="en-US" dirty="0" err="1"/>
              <a:t>Tapase</a:t>
            </a:r>
            <a:endParaRPr lang="en-US" dirty="0"/>
          </a:p>
          <a:p>
            <a:pPr algn="l"/>
            <a:r>
              <a:rPr lang="en-US" dirty="0"/>
              <a:t>13 – Dhananjay R. Ambatwar</a:t>
            </a:r>
          </a:p>
          <a:p>
            <a:pPr algn="l"/>
            <a:r>
              <a:rPr lang="en-US" dirty="0"/>
              <a:t>14 – Afif S. Sayyad</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8485329" y="2125729"/>
            <a:ext cx="1364297" cy="1094521"/>
          </a:xfrm>
        </p:spPr>
        <p:txBody>
          <a:bodyPr/>
          <a:lstStyle/>
          <a:p>
            <a:r>
              <a:rPr lang="en-US" dirty="0"/>
              <a:t>”</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Project 01</a:t>
            </a:r>
          </a:p>
        </p:txBody>
      </p:sp>
      <p:pic>
        <p:nvPicPr>
          <p:cNvPr id="8" name="Picture 7">
            <a:extLst>
              <a:ext uri="{FF2B5EF4-FFF2-40B4-BE49-F238E27FC236}">
                <a16:creationId xmlns:a16="http://schemas.microsoft.com/office/drawing/2014/main" id="{C6F49374-D7E1-F4C3-29B1-4F2509443687}"/>
              </a:ext>
            </a:extLst>
          </p:cNvPr>
          <p:cNvPicPr>
            <a:picLocks noChangeAspect="1"/>
          </p:cNvPicPr>
          <p:nvPr/>
        </p:nvPicPr>
        <p:blipFill>
          <a:blip r:embed="rId2"/>
          <a:stretch>
            <a:fillRect/>
          </a:stretch>
        </p:blipFill>
        <p:spPr>
          <a:xfrm>
            <a:off x="4185198" y="136525"/>
            <a:ext cx="3968202" cy="1282676"/>
          </a:xfrm>
          <a:prstGeom prst="rect">
            <a:avLst/>
          </a:prstGeom>
        </p:spPr>
      </p:pic>
    </p:spTree>
    <p:extLst>
      <p:ext uri="{BB962C8B-B14F-4D97-AF65-F5344CB8AC3E}">
        <p14:creationId xmlns:p14="http://schemas.microsoft.com/office/powerpoint/2010/main" val="263998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43927" y="232609"/>
            <a:ext cx="6916101" cy="1088811"/>
          </a:xfrm>
        </p:spPr>
        <p:txBody>
          <a:bodyPr/>
          <a:lstStyle/>
          <a:p>
            <a:r>
              <a:rPr lang="en-US" sz="4800" dirty="0"/>
              <a:t>Problem Statement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256673" y="1668381"/>
            <a:ext cx="7090611" cy="4957010"/>
          </a:xfrm>
        </p:spPr>
        <p:txBody>
          <a:bodyPr vert="horz" lIns="91440" tIns="45720" rIns="91440" bIns="45720" rtlCol="0" anchor="t">
            <a:normAutofit/>
          </a:bodyPr>
          <a:lstStyle/>
          <a:p>
            <a:pPr marL="457200" indent="-457200">
              <a:buFont typeface="Wingdings" panose="05000000000000000000" pitchFamily="2" charset="2"/>
              <a:buChar char="v"/>
            </a:pPr>
            <a:r>
              <a:rPr lang="en-US" dirty="0"/>
              <a:t>The traditional user service methods like phone calls, emails, and social media messages can take a lot of time to address user concerns.</a:t>
            </a:r>
          </a:p>
          <a:p>
            <a:pPr marL="457200" indent="-457200">
              <a:buFont typeface="Wingdings" panose="05000000000000000000" pitchFamily="2" charset="2"/>
              <a:buChar char="v"/>
            </a:pPr>
            <a:r>
              <a:rPr lang="en-US" dirty="0"/>
              <a:t>Often face challenges in providing timely and efficient solutions.</a:t>
            </a:r>
          </a:p>
          <a:p>
            <a:endParaRPr lang="en-US" dirty="0"/>
          </a:p>
          <a:p>
            <a:endParaRPr lang="en-US" dirty="0"/>
          </a:p>
        </p:txBody>
      </p:sp>
      <p:sp>
        <p:nvSpPr>
          <p:cNvPr id="3" name="Footer Placeholder 4">
            <a:extLst>
              <a:ext uri="{FF2B5EF4-FFF2-40B4-BE49-F238E27FC236}">
                <a16:creationId xmlns:a16="http://schemas.microsoft.com/office/drawing/2014/main" id="{DE4C4885-AACA-805A-8B68-593CFC80F51A}"/>
              </a:ext>
            </a:extLst>
          </p:cNvPr>
          <p:cNvSpPr txBox="1">
            <a:spLocks/>
          </p:cNvSpPr>
          <p:nvPr/>
        </p:nvSpPr>
        <p:spPr>
          <a:xfrm>
            <a:off x="1304730" y="6442828"/>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rPr>
              <a:t>Project 01</a:t>
            </a:r>
          </a:p>
        </p:txBody>
      </p:sp>
    </p:spTree>
    <p:extLst>
      <p:ext uri="{BB962C8B-B14F-4D97-AF65-F5344CB8AC3E}">
        <p14:creationId xmlns:p14="http://schemas.microsoft.com/office/powerpoint/2010/main" val="344679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Provided Solution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81000" y="2621083"/>
            <a:ext cx="7591497" cy="3436483"/>
          </a:xfrm>
        </p:spPr>
        <p:txBody>
          <a:bodyPr vert="horz" lIns="91440" tIns="45720" rIns="91440" bIns="45720" rtlCol="0" anchor="t">
            <a:normAutofit/>
          </a:bodyPr>
          <a:lstStyle/>
          <a:p>
            <a:pPr marL="457200" indent="-457200">
              <a:buFont typeface="Wingdings" panose="05000000000000000000" pitchFamily="2" charset="2"/>
              <a:buChar char="ü"/>
            </a:pPr>
            <a:r>
              <a:rPr lang="en-US" sz="2800" dirty="0"/>
              <a:t>Develop an intelligent chatbot that can understand the user’s queries and provide immediate and accurate responses.</a:t>
            </a:r>
          </a:p>
          <a:p>
            <a:pPr marL="457200" indent="-457200">
              <a:buFont typeface="Wingdings" panose="05000000000000000000" pitchFamily="2" charset="2"/>
              <a:buChar char="ü"/>
            </a:pPr>
            <a:r>
              <a:rPr lang="en-US" sz="2800" dirty="0"/>
              <a:t>Also provide an engaging interface to solve  issues.</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Project 01</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
        <p:nvSpPr>
          <p:cNvPr id="7" name="Flowchart: Connector 6">
            <a:extLst>
              <a:ext uri="{FF2B5EF4-FFF2-40B4-BE49-F238E27FC236}">
                <a16:creationId xmlns:a16="http://schemas.microsoft.com/office/drawing/2014/main" id="{56A974C7-1D3F-D58B-B20A-86AAE226E9F7}"/>
              </a:ext>
            </a:extLst>
          </p:cNvPr>
          <p:cNvSpPr/>
          <p:nvPr/>
        </p:nvSpPr>
        <p:spPr>
          <a:xfrm>
            <a:off x="8238931" y="2762450"/>
            <a:ext cx="2453952" cy="235131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DYPCET</a:t>
            </a:r>
            <a:br>
              <a:rPr lang="en-IN" dirty="0"/>
            </a:br>
            <a:r>
              <a:rPr lang="en-IN" dirty="0"/>
              <a:t>Admission Cell</a:t>
            </a:r>
          </a:p>
          <a:p>
            <a:pPr algn="ctr"/>
            <a:r>
              <a:rPr lang="en-IN" dirty="0" err="1"/>
              <a:t>ChatBot</a:t>
            </a:r>
            <a:endParaRPr lang="en-IN"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205707" y="176212"/>
            <a:ext cx="3580971" cy="1325563"/>
          </a:xfrm>
        </p:spPr>
        <p:txBody>
          <a:bodyPr/>
          <a:lstStyle/>
          <a:p>
            <a:r>
              <a:rPr lang="en-US" dirty="0"/>
              <a:t>Objectives               </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Project 01</a:t>
            </a:r>
          </a:p>
        </p:txBody>
      </p:sp>
      <p:sp>
        <p:nvSpPr>
          <p:cNvPr id="10" name="TextBox 9">
            <a:extLst>
              <a:ext uri="{FF2B5EF4-FFF2-40B4-BE49-F238E27FC236}">
                <a16:creationId xmlns:a16="http://schemas.microsoft.com/office/drawing/2014/main" id="{0B158197-4BA2-D929-EDC4-028FA21BC176}"/>
              </a:ext>
            </a:extLst>
          </p:cNvPr>
          <p:cNvSpPr txBox="1"/>
          <p:nvPr/>
        </p:nvSpPr>
        <p:spPr>
          <a:xfrm>
            <a:off x="990599" y="1687977"/>
            <a:ext cx="5939589" cy="3046988"/>
          </a:xfrm>
          <a:prstGeom prst="rect">
            <a:avLst/>
          </a:prstGeom>
          <a:noFill/>
        </p:spPr>
        <p:txBody>
          <a:bodyPr wrap="square">
            <a:spAutoFit/>
          </a:bodyPr>
          <a:lstStyle/>
          <a:p>
            <a:pPr marL="342900" indent="-342900">
              <a:buAutoNum type="arabicParenR"/>
            </a:pPr>
            <a:r>
              <a:rPr lang="en-US" sz="3200" b="1" dirty="0"/>
              <a:t>Improving customer service </a:t>
            </a:r>
          </a:p>
          <a:p>
            <a:r>
              <a:rPr lang="en-US" sz="3200" b="1" dirty="0"/>
              <a:t>2) Streamlining communication </a:t>
            </a:r>
          </a:p>
          <a:p>
            <a:r>
              <a:rPr lang="en-US" sz="3200" b="1" dirty="0"/>
              <a:t>3) Increasing engagement </a:t>
            </a:r>
          </a:p>
          <a:p>
            <a:r>
              <a:rPr lang="en-US" sz="3200" b="1" dirty="0"/>
              <a:t>4) Automating tasks </a:t>
            </a:r>
          </a:p>
          <a:p>
            <a:r>
              <a:rPr lang="en-US" sz="3200" b="1" dirty="0"/>
              <a:t>5) Improve accessibility </a:t>
            </a:r>
          </a:p>
          <a:p>
            <a:r>
              <a:rPr lang="en-US" sz="3200" b="1" dirty="0"/>
              <a:t>6) Providing reliable services</a:t>
            </a:r>
            <a:endParaRPr lang="en-IN" sz="3200" b="1" dirty="0"/>
          </a:p>
        </p:txBody>
      </p:sp>
      <p:sp>
        <p:nvSpPr>
          <p:cNvPr id="12" name="Rectangle: Rounded Corners 11">
            <a:extLst>
              <a:ext uri="{FF2B5EF4-FFF2-40B4-BE49-F238E27FC236}">
                <a16:creationId xmlns:a16="http://schemas.microsoft.com/office/drawing/2014/main" id="{2F9BA038-CEB4-005C-01ED-942FA1081DC7}"/>
              </a:ext>
            </a:extLst>
          </p:cNvPr>
          <p:cNvSpPr/>
          <p:nvPr/>
        </p:nvSpPr>
        <p:spPr>
          <a:xfrm>
            <a:off x="8052318" y="1866122"/>
            <a:ext cx="3004458" cy="5038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latin typeface="Arial Black" panose="020B0A04020102020204" pitchFamily="34" charset="0"/>
              </a:rPr>
              <a:t>Existing Systems</a:t>
            </a:r>
          </a:p>
        </p:txBody>
      </p:sp>
      <p:pic>
        <p:nvPicPr>
          <p:cNvPr id="14" name="Picture 13">
            <a:extLst>
              <a:ext uri="{FF2B5EF4-FFF2-40B4-BE49-F238E27FC236}">
                <a16:creationId xmlns:a16="http://schemas.microsoft.com/office/drawing/2014/main" id="{312703E5-5DBB-7FE6-2053-CFAF628634C7}"/>
              </a:ext>
            </a:extLst>
          </p:cNvPr>
          <p:cNvPicPr>
            <a:picLocks noChangeAspect="1"/>
          </p:cNvPicPr>
          <p:nvPr/>
        </p:nvPicPr>
        <p:blipFill>
          <a:blip r:embed="rId2"/>
          <a:stretch>
            <a:fillRect/>
          </a:stretch>
        </p:blipFill>
        <p:spPr>
          <a:xfrm>
            <a:off x="8153400" y="2799184"/>
            <a:ext cx="1017037" cy="1017037"/>
          </a:xfrm>
          <a:prstGeom prst="rect">
            <a:avLst/>
          </a:prstGeom>
        </p:spPr>
      </p:pic>
      <p:pic>
        <p:nvPicPr>
          <p:cNvPr id="15" name="Picture 14">
            <a:extLst>
              <a:ext uri="{FF2B5EF4-FFF2-40B4-BE49-F238E27FC236}">
                <a16:creationId xmlns:a16="http://schemas.microsoft.com/office/drawing/2014/main" id="{3D542418-7793-3ADF-75E1-FB1231EAD7F6}"/>
              </a:ext>
            </a:extLst>
          </p:cNvPr>
          <p:cNvPicPr>
            <a:picLocks noChangeAspect="1"/>
          </p:cNvPicPr>
          <p:nvPr/>
        </p:nvPicPr>
        <p:blipFill>
          <a:blip r:embed="rId3"/>
          <a:stretch>
            <a:fillRect/>
          </a:stretch>
        </p:blipFill>
        <p:spPr>
          <a:xfrm>
            <a:off x="9554547" y="2799184"/>
            <a:ext cx="1017037" cy="1017037"/>
          </a:xfrm>
          <a:prstGeom prst="rect">
            <a:avLst/>
          </a:prstGeom>
        </p:spPr>
      </p:pic>
      <p:pic>
        <p:nvPicPr>
          <p:cNvPr id="18" name="Picture 17">
            <a:extLst>
              <a:ext uri="{FF2B5EF4-FFF2-40B4-BE49-F238E27FC236}">
                <a16:creationId xmlns:a16="http://schemas.microsoft.com/office/drawing/2014/main" id="{EA2DAE70-4360-4E99-10C2-3413D7F455AC}"/>
              </a:ext>
            </a:extLst>
          </p:cNvPr>
          <p:cNvPicPr>
            <a:picLocks noChangeAspect="1"/>
          </p:cNvPicPr>
          <p:nvPr/>
        </p:nvPicPr>
        <p:blipFill>
          <a:blip r:embed="rId4"/>
          <a:stretch>
            <a:fillRect/>
          </a:stretch>
        </p:blipFill>
        <p:spPr>
          <a:xfrm>
            <a:off x="9554547" y="3953457"/>
            <a:ext cx="1032455" cy="871134"/>
          </a:xfrm>
          <a:prstGeom prst="rect">
            <a:avLst/>
          </a:prstGeom>
        </p:spPr>
      </p:pic>
      <p:pic>
        <p:nvPicPr>
          <p:cNvPr id="19" name="Picture 18">
            <a:extLst>
              <a:ext uri="{FF2B5EF4-FFF2-40B4-BE49-F238E27FC236}">
                <a16:creationId xmlns:a16="http://schemas.microsoft.com/office/drawing/2014/main" id="{A42DECAE-4F3A-01A1-AFAF-25AE5E493F04}"/>
              </a:ext>
            </a:extLst>
          </p:cNvPr>
          <p:cNvPicPr>
            <a:picLocks noChangeAspect="1"/>
          </p:cNvPicPr>
          <p:nvPr/>
        </p:nvPicPr>
        <p:blipFill>
          <a:blip r:embed="rId5"/>
          <a:stretch>
            <a:fillRect/>
          </a:stretch>
        </p:blipFill>
        <p:spPr>
          <a:xfrm>
            <a:off x="8226351" y="3953457"/>
            <a:ext cx="871134" cy="871134"/>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Features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-Handle range of enquiries </a:t>
            </a:r>
          </a:p>
          <a:p>
            <a:r>
              <a:rPr lang="en-US" dirty="0"/>
              <a:t>-NLP based accurate reply   </a:t>
            </a:r>
          </a:p>
          <a:p>
            <a:r>
              <a:rPr lang="en-US" dirty="0"/>
              <a:t>-Provide seamless experience to user</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Project 01 </a:t>
            </a:r>
          </a:p>
        </p:txBody>
      </p:sp>
    </p:spTree>
    <p:extLst>
      <p:ext uri="{BB962C8B-B14F-4D97-AF65-F5344CB8AC3E}">
        <p14:creationId xmlns:p14="http://schemas.microsoft.com/office/powerpoint/2010/main" val="132560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710293" y="219781"/>
            <a:ext cx="5811806" cy="820155"/>
          </a:xfrm>
        </p:spPr>
        <p:txBody>
          <a:bodyPr/>
          <a:lstStyle/>
          <a:p>
            <a:r>
              <a:rPr lang="en-US" dirty="0"/>
              <a:t>System Architecture</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Project 01</a:t>
            </a:r>
          </a:p>
        </p:txBody>
      </p:sp>
      <p:pic>
        <p:nvPicPr>
          <p:cNvPr id="4" name="Picture 3">
            <a:extLst>
              <a:ext uri="{FF2B5EF4-FFF2-40B4-BE49-F238E27FC236}">
                <a16:creationId xmlns:a16="http://schemas.microsoft.com/office/drawing/2014/main" id="{7F5C33FA-FC64-D98E-52EB-8FE181309679}"/>
              </a:ext>
            </a:extLst>
          </p:cNvPr>
          <p:cNvPicPr>
            <a:picLocks noChangeAspect="1"/>
          </p:cNvPicPr>
          <p:nvPr/>
        </p:nvPicPr>
        <p:blipFill>
          <a:blip r:embed="rId2"/>
          <a:stretch>
            <a:fillRect/>
          </a:stretch>
        </p:blipFill>
        <p:spPr>
          <a:xfrm>
            <a:off x="2948022" y="1039936"/>
            <a:ext cx="6295955" cy="5178668"/>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710293" y="219781"/>
            <a:ext cx="5811806" cy="820155"/>
          </a:xfrm>
        </p:spPr>
        <p:txBody>
          <a:bodyPr/>
          <a:lstStyle/>
          <a:p>
            <a:r>
              <a:rPr lang="en-US" dirty="0"/>
              <a:t>System Architecture</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Project 01</a:t>
            </a:r>
          </a:p>
        </p:txBody>
      </p:sp>
      <p:pic>
        <p:nvPicPr>
          <p:cNvPr id="4" name="Picture 3">
            <a:extLst>
              <a:ext uri="{FF2B5EF4-FFF2-40B4-BE49-F238E27FC236}">
                <a16:creationId xmlns:a16="http://schemas.microsoft.com/office/drawing/2014/main" id="{1A038759-1A12-EFEA-585E-E0101397D650}"/>
              </a:ext>
            </a:extLst>
          </p:cNvPr>
          <p:cNvPicPr>
            <a:picLocks noChangeAspect="1"/>
          </p:cNvPicPr>
          <p:nvPr/>
        </p:nvPicPr>
        <p:blipFill>
          <a:blip r:embed="rId2"/>
          <a:stretch>
            <a:fillRect/>
          </a:stretch>
        </p:blipFill>
        <p:spPr>
          <a:xfrm>
            <a:off x="3144416" y="1002268"/>
            <a:ext cx="5579705" cy="5354082"/>
          </a:xfrm>
          <a:prstGeom prst="rect">
            <a:avLst/>
          </a:prstGeom>
        </p:spPr>
      </p:pic>
    </p:spTree>
    <p:extLst>
      <p:ext uri="{BB962C8B-B14F-4D97-AF65-F5344CB8AC3E}">
        <p14:creationId xmlns:p14="http://schemas.microsoft.com/office/powerpoint/2010/main" val="251924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Box 79">
            <a:extLst>
              <a:ext uri="{FF2B5EF4-FFF2-40B4-BE49-F238E27FC236}">
                <a16:creationId xmlns:a16="http://schemas.microsoft.com/office/drawing/2014/main" id="{E516AAF0-C8B4-8840-0727-EB0A90E592CB}"/>
              </a:ext>
            </a:extLst>
          </p:cNvPr>
          <p:cNvSpPr txBox="1"/>
          <p:nvPr/>
        </p:nvSpPr>
        <p:spPr>
          <a:xfrm>
            <a:off x="877077" y="335902"/>
            <a:ext cx="2108719" cy="830997"/>
          </a:xfrm>
          <a:prstGeom prst="rect">
            <a:avLst/>
          </a:prstGeom>
          <a:noFill/>
        </p:spPr>
        <p:txBody>
          <a:bodyPr wrap="square" rtlCol="0">
            <a:spAutoFit/>
          </a:bodyPr>
          <a:lstStyle/>
          <a:p>
            <a:r>
              <a:rPr lang="en-IN" sz="4800" b="1" dirty="0"/>
              <a:t>Code</a:t>
            </a:r>
          </a:p>
        </p:txBody>
      </p:sp>
      <p:pic>
        <p:nvPicPr>
          <p:cNvPr id="88" name="Picture 87">
            <a:extLst>
              <a:ext uri="{FF2B5EF4-FFF2-40B4-BE49-F238E27FC236}">
                <a16:creationId xmlns:a16="http://schemas.microsoft.com/office/drawing/2014/main" id="{5B47021F-B8D8-F259-87E1-438171B0DA1D}"/>
              </a:ext>
            </a:extLst>
          </p:cNvPr>
          <p:cNvPicPr>
            <a:picLocks noChangeAspect="1"/>
          </p:cNvPicPr>
          <p:nvPr/>
        </p:nvPicPr>
        <p:blipFill>
          <a:blip r:embed="rId2"/>
          <a:stretch>
            <a:fillRect/>
          </a:stretch>
        </p:blipFill>
        <p:spPr>
          <a:xfrm>
            <a:off x="1035698" y="1166898"/>
            <a:ext cx="4488024" cy="4599419"/>
          </a:xfrm>
          <a:prstGeom prst="rect">
            <a:avLst/>
          </a:prstGeom>
        </p:spPr>
      </p:pic>
      <p:pic>
        <p:nvPicPr>
          <p:cNvPr id="90" name="Picture 89">
            <a:extLst>
              <a:ext uri="{FF2B5EF4-FFF2-40B4-BE49-F238E27FC236}">
                <a16:creationId xmlns:a16="http://schemas.microsoft.com/office/drawing/2014/main" id="{949DC967-4079-FAAB-22E4-6CAB1BD5DC46}"/>
              </a:ext>
            </a:extLst>
          </p:cNvPr>
          <p:cNvPicPr>
            <a:picLocks noChangeAspect="1"/>
          </p:cNvPicPr>
          <p:nvPr/>
        </p:nvPicPr>
        <p:blipFill>
          <a:blip r:embed="rId3"/>
          <a:stretch>
            <a:fillRect/>
          </a:stretch>
        </p:blipFill>
        <p:spPr>
          <a:xfrm>
            <a:off x="6096000" y="1166899"/>
            <a:ext cx="5443324" cy="4599419"/>
          </a:xfrm>
          <a:prstGeom prst="rect">
            <a:avLst/>
          </a:prstGeom>
        </p:spPr>
      </p:pic>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27E364F2-39D5-35DF-67F3-7BEF70CB0DA5}"/>
              </a:ext>
            </a:extLst>
          </p:cNvPr>
          <p:cNvSpPr txBox="1"/>
          <p:nvPr/>
        </p:nvSpPr>
        <p:spPr>
          <a:xfrm>
            <a:off x="317241" y="289249"/>
            <a:ext cx="6503436" cy="769441"/>
          </a:xfrm>
          <a:prstGeom prst="rect">
            <a:avLst/>
          </a:prstGeom>
          <a:noFill/>
        </p:spPr>
        <p:txBody>
          <a:bodyPr wrap="square" rtlCol="0">
            <a:spAutoFit/>
          </a:bodyPr>
          <a:lstStyle/>
          <a:p>
            <a:r>
              <a:rPr lang="en-IN" sz="4400" b="1" dirty="0">
                <a:latin typeface="+mj-lt"/>
              </a:rPr>
              <a:t>Graphical User Interface</a:t>
            </a:r>
          </a:p>
        </p:txBody>
      </p:sp>
      <p:pic>
        <p:nvPicPr>
          <p:cNvPr id="46" name="Picture 45">
            <a:extLst>
              <a:ext uri="{FF2B5EF4-FFF2-40B4-BE49-F238E27FC236}">
                <a16:creationId xmlns:a16="http://schemas.microsoft.com/office/drawing/2014/main" id="{D68DFDB7-465C-07CA-253B-4F5CEECA3F08}"/>
              </a:ext>
            </a:extLst>
          </p:cNvPr>
          <p:cNvPicPr>
            <a:picLocks noChangeAspect="1"/>
          </p:cNvPicPr>
          <p:nvPr/>
        </p:nvPicPr>
        <p:blipFill>
          <a:blip r:embed="rId2"/>
          <a:stretch>
            <a:fillRect/>
          </a:stretch>
        </p:blipFill>
        <p:spPr>
          <a:xfrm>
            <a:off x="317241" y="1208649"/>
            <a:ext cx="8904730" cy="4599929"/>
          </a:xfrm>
          <a:prstGeom prst="rect">
            <a:avLst/>
          </a:prstGeom>
        </p:spPr>
      </p:pic>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233</TotalTime>
  <Words>290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Arial Rounded MT Bold</vt:lpstr>
      <vt:lpstr>Bahnschrift Light</vt:lpstr>
      <vt:lpstr>Broadway</vt:lpstr>
      <vt:lpstr>Calibri</vt:lpstr>
      <vt:lpstr>Tenorite</vt:lpstr>
      <vt:lpstr>Times New Roman</vt:lpstr>
      <vt:lpstr>Wingdings</vt:lpstr>
      <vt:lpstr>Office Theme</vt:lpstr>
      <vt:lpstr>ADMISSION CELL  CHAT BOT  (USING PYTHON)</vt:lpstr>
      <vt:lpstr>Problem Statement</vt:lpstr>
      <vt:lpstr>Provided Solution</vt:lpstr>
      <vt:lpstr>Objectives               </vt:lpstr>
      <vt:lpstr>Features</vt:lpstr>
      <vt:lpstr>System Architecture</vt:lpstr>
      <vt:lpstr>System Architecture</vt:lpstr>
      <vt:lpstr>PowerPoint Presentation</vt:lpstr>
      <vt:lpstr>PowerPoint Presentation</vt:lpstr>
      <vt:lpstr>Conclusion and 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ADMISSION CELL  CHAT BOT  (USING PYTHON)</dc:title>
  <dc:creator>Dhananjay Ambatwar</dc:creator>
  <cp:lastModifiedBy>Dhananjay Ambatwar</cp:lastModifiedBy>
  <cp:revision>7</cp:revision>
  <dcterms:created xsi:type="dcterms:W3CDTF">2023-05-22T10:48:34Z</dcterms:created>
  <dcterms:modified xsi:type="dcterms:W3CDTF">2023-05-24T08:24:37Z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