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60246-086F-0063-1C6E-F80725F42F25}" v="56" dt="2024-04-30T15:59:32.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p:nvPr/>
        </p:nvSpPr>
        <p:spPr>
          <a:xfrm>
            <a:off x="1828800" y="2438400"/>
            <a:ext cx="8943000" cy="5676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600" b="1">
                <a:solidFill>
                  <a:srgbClr val="1CACE3"/>
                </a:solidFill>
                <a:latin typeface="Arial"/>
                <a:ea typeface="Arial"/>
                <a:cs typeface="Arial"/>
                <a:sym typeface="Arial"/>
              </a:rPr>
              <a:t>RESTAURANT MANAGEMENT SYSTEM</a:t>
            </a:r>
            <a:endParaRPr sz="3600">
              <a:solidFill>
                <a:schemeClr val="dk1"/>
              </a:solidFill>
              <a:latin typeface="Arial"/>
              <a:ea typeface="Arial"/>
              <a:cs typeface="Arial"/>
              <a:sym typeface="Arial"/>
            </a:endParaRPr>
          </a:p>
        </p:txBody>
      </p:sp>
      <p:sp>
        <p:nvSpPr>
          <p:cNvPr id="23" name="Google Shape;23;p1"/>
          <p:cNvSpPr txBox="1">
            <a:spLocks noGrp="1"/>
          </p:cNvSpPr>
          <p:nvPr>
            <p:ph type="title"/>
          </p:nvPr>
        </p:nvSpPr>
        <p:spPr>
          <a:xfrm>
            <a:off x="3867150" y="1049655"/>
            <a:ext cx="43269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solidFill>
                  <a:srgbClr val="1382AC"/>
                </a:solidFill>
              </a:rPr>
              <a:t>CAPSTONE PROJECT</a:t>
            </a:r>
            <a:endParaRPr sz="3200" dirty="0"/>
          </a:p>
        </p:txBody>
      </p:sp>
      <p:sp>
        <p:nvSpPr>
          <p:cNvPr id="24" name="Google Shape;24;p1"/>
          <p:cNvSpPr txBox="1"/>
          <p:nvPr/>
        </p:nvSpPr>
        <p:spPr>
          <a:xfrm>
            <a:off x="447675" y="3086100"/>
            <a:ext cx="11296800" cy="3165000"/>
          </a:xfrm>
          <a:prstGeom prst="rect">
            <a:avLst/>
          </a:prstGeom>
          <a:solidFill>
            <a:srgbClr val="465258"/>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1750">
              <a:solidFill>
                <a:schemeClr val="dk1"/>
              </a:solidFill>
              <a:latin typeface="Times New Roman"/>
              <a:ea typeface="Times New Roman"/>
              <a:cs typeface="Times New Roman"/>
              <a:sym typeface="Times New Roman"/>
            </a:endParaRPr>
          </a:p>
          <a:p>
            <a:pPr marL="2763520" marR="0" lvl="0" indent="0" algn="l" rtl="0">
              <a:lnSpc>
                <a:spcPct val="100000"/>
              </a:lnSpc>
              <a:spcBef>
                <a:spcPts val="0"/>
              </a:spcBef>
              <a:spcAft>
                <a:spcPts val="0"/>
              </a:spcAft>
              <a:buNone/>
            </a:pPr>
            <a:r>
              <a:rPr lang="en-US" sz="2000" b="1" dirty="0">
                <a:solidFill>
                  <a:srgbClr val="1382AC"/>
                </a:solidFill>
                <a:latin typeface="Arial"/>
                <a:ea typeface="Arial"/>
                <a:cs typeface="Arial"/>
                <a:sym typeface="Arial"/>
              </a:rPr>
              <a:t>Presented By:</a:t>
            </a:r>
            <a:endParaRPr sz="2000" dirty="0">
              <a:solidFill>
                <a:schemeClr val="dk1"/>
              </a:solidFill>
              <a:latin typeface="Arial"/>
              <a:ea typeface="Arial"/>
              <a:cs typeface="Arial"/>
              <a:sym typeface="Arial"/>
            </a:endParaRPr>
          </a:p>
          <a:p>
            <a:pPr marL="2763520"/>
            <a:r>
              <a:rPr lang="en-US" sz="2000" b="1" dirty="0">
                <a:solidFill>
                  <a:srgbClr val="1382AC"/>
                </a:solidFill>
                <a:latin typeface="Arial"/>
                <a:ea typeface="Arial"/>
                <a:cs typeface="Arial"/>
                <a:sym typeface="Arial"/>
              </a:rPr>
              <a:t>S.</a:t>
            </a:r>
            <a:r>
              <a:rPr lang="en-US" sz="2000" b="1" dirty="0">
                <a:solidFill>
                  <a:srgbClr val="1382AC"/>
                </a:solidFill>
                <a:latin typeface="Arial"/>
                <a:cs typeface="Arial"/>
              </a:rPr>
              <a:t> DHANANJAYAN - 2021303508</a:t>
            </a:r>
            <a:endParaRPr dirty="0"/>
          </a:p>
          <a:p>
            <a:pPr marL="2763520"/>
            <a:r>
              <a:rPr lang="en-US" sz="2000" b="1" dirty="0">
                <a:solidFill>
                  <a:srgbClr val="1382AC"/>
                </a:solidFill>
                <a:latin typeface="Arial"/>
                <a:ea typeface="Arial"/>
                <a:cs typeface="Arial"/>
                <a:sym typeface="Arial"/>
              </a:rPr>
              <a:t>B.TECH CHEMICAL ENGINEERING</a:t>
            </a:r>
            <a:endParaRPr sz="2000" b="1" dirty="0">
              <a:solidFill>
                <a:srgbClr val="1382AC"/>
              </a:solidFill>
              <a:latin typeface="Arial"/>
              <a:ea typeface="Arial"/>
              <a:cs typeface="Arial"/>
              <a:sym typeface="Arial"/>
            </a:endParaRPr>
          </a:p>
          <a:p>
            <a:pPr marL="2763520" marR="0" lvl="0" indent="0" algn="l" rtl="0">
              <a:lnSpc>
                <a:spcPct val="100000"/>
              </a:lnSpc>
              <a:spcBef>
                <a:spcPts val="0"/>
              </a:spcBef>
              <a:spcAft>
                <a:spcPts val="0"/>
              </a:spcAft>
              <a:buNone/>
            </a:pPr>
            <a:r>
              <a:rPr lang="en-US" sz="2000" b="1" dirty="0">
                <a:solidFill>
                  <a:srgbClr val="1382AC"/>
                </a:solidFill>
                <a:latin typeface="Arial"/>
                <a:ea typeface="Arial"/>
                <a:cs typeface="Arial"/>
                <a:sym typeface="Arial"/>
              </a:rPr>
              <a:t>ACTECH-ANNA UNIVERSITY</a:t>
            </a:r>
            <a:endParaRPr sz="2000" b="1" dirty="0">
              <a:solidFill>
                <a:srgbClr val="1382AC"/>
              </a:solidFill>
              <a:latin typeface="Arial"/>
              <a:ea typeface="Arial"/>
              <a:cs typeface="Arial"/>
              <a:sym typeface="Arial"/>
            </a:endParaRPr>
          </a:p>
          <a:p>
            <a:pPr marL="2763520" marR="0" lvl="0" indent="0" algn="l" rtl="0">
              <a:lnSpc>
                <a:spcPct val="100000"/>
              </a:lnSpc>
              <a:spcBef>
                <a:spcPts val="0"/>
              </a:spcBef>
              <a:spcAft>
                <a:spcPts val="0"/>
              </a:spcAft>
              <a:buNone/>
            </a:pPr>
            <a:endParaRPr sz="2000" b="1">
              <a:solidFill>
                <a:srgbClr val="1382A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p:spPr>
      </p:pic>
      <p:pic>
        <p:nvPicPr>
          <p:cNvPr id="4" name="Picture 3"/>
          <p:cNvPicPr>
            <a:picLocks noChangeAspect="1"/>
          </p:cNvPicPr>
          <p:nvPr/>
        </p:nvPicPr>
        <p:blipFill>
          <a:blip r:embed="rId4"/>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lang="en-US" spc="30" dirty="0"/>
              <a:t>OU</a:t>
            </a:r>
            <a:r>
              <a:rPr lang="en-US" spc="40" dirty="0"/>
              <a:t>TL</a:t>
            </a:r>
            <a:r>
              <a:rPr lang="en-US" spc="-95" dirty="0"/>
              <a:t>I</a:t>
            </a:r>
            <a:r>
              <a:rPr lang="en-US" spc="30" dirty="0"/>
              <a:t>N</a:t>
            </a:r>
            <a:r>
              <a:rPr lang="en-US"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p>
          <a:p>
            <a:pPr marL="285750" indent="-285750">
              <a:buFont typeface="Arial" panose="020B0604020202020204" pitchFamily="34" charset="0"/>
              <a:buChar char="•"/>
            </a:pPr>
            <a:r>
              <a:rPr lang="en-US" sz="2000" dirty="0"/>
              <a:t>Inability of modification of data</a:t>
            </a:r>
          </a:p>
          <a:p>
            <a:pPr marL="285750" indent="-285750">
              <a:buFont typeface="Arial" panose="020B0604020202020204" pitchFamily="34" charset="0"/>
              <a:buChar char="•"/>
            </a:pPr>
            <a:r>
              <a:rPr lang="en-US" sz="2000" dirty="0"/>
              <a:t>Manual operator control</a:t>
            </a:r>
          </a:p>
          <a:p>
            <a:pPr marL="285750" indent="-285750">
              <a:buFont typeface="Arial" panose="020B0604020202020204" pitchFamily="34" charset="0"/>
              <a:buChar char="•"/>
            </a:pPr>
            <a:r>
              <a:rPr lang="en-US" sz="2000" dirty="0"/>
              <a:t>Lots of paperwork</a:t>
            </a:r>
          </a:p>
          <a:p>
            <a:pPr marL="285750" indent="-285750">
              <a:buFont typeface="Arial" panose="020B0604020202020204" pitchFamily="34" charset="0"/>
              <a:buChar char="•"/>
            </a:pPr>
            <a:r>
              <a:rPr lang="en-US" sz="2000" dirty="0"/>
              <a:t>Difficult to retrieve information on time</a:t>
            </a:r>
          </a:p>
          <a:p>
            <a:pPr marL="285750" indent="-285750">
              <a:buFont typeface="Arial" panose="020B0604020202020204" pitchFamily="34" charset="0"/>
              <a:buChar char="•"/>
            </a:pPr>
            <a:r>
              <a:rPr lang="en-US" sz="2000" dirty="0"/>
              <a:t>Difficult to record information systematically</a:t>
            </a:r>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p>
          <a:p>
            <a:pPr marL="742950" lvl="1" indent="-285750" algn="l">
              <a:buFont typeface="+mj-lt"/>
              <a:buAutoNum type="arabicPeriod"/>
            </a:pPr>
            <a:r>
              <a:rPr lang="en-US" b="0" i="0" dirty="0">
                <a:solidFill>
                  <a:srgbClr val="0D0D0D"/>
                </a:solidFill>
                <a:effectLst/>
                <a:highlight>
                  <a:srgbClr val="FFFFFF"/>
                </a:highlight>
                <a:latin typeface="Söhne"/>
              </a:rPr>
              <a:t>Menu Management</a:t>
            </a:r>
          </a:p>
          <a:p>
            <a:pPr marL="742950" lvl="1" indent="-285750" algn="l">
              <a:buFont typeface="+mj-lt"/>
              <a:buAutoNum type="arabicPeriod"/>
            </a:pPr>
            <a:r>
              <a:rPr lang="en-US" b="0" i="0" dirty="0">
                <a:solidFill>
                  <a:srgbClr val="0D0D0D"/>
                </a:solidFill>
                <a:effectLst/>
                <a:highlight>
                  <a:srgbClr val="FFFFFF"/>
                </a:highlight>
                <a:latin typeface="Söhne"/>
              </a:rPr>
              <a:t>Order Processing</a:t>
            </a: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p>
          <a:p>
            <a:pPr marL="742950" lvl="1" indent="-285750" algn="l">
              <a:buFont typeface="+mj-lt"/>
              <a:buAutoNum type="arabicPeriod"/>
            </a:pPr>
            <a:r>
              <a:rPr lang="en-US" b="0" i="0" dirty="0">
                <a:solidFill>
                  <a:srgbClr val="0D0D0D"/>
                </a:solidFill>
                <a:effectLst/>
                <a:highlight>
                  <a:srgbClr val="FFFFFF"/>
                </a:highlight>
                <a:latin typeface="Söhne"/>
              </a:rPr>
              <a:t>Reporting</a:t>
            </a: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a:t>
            </a:r>
            <a:r>
              <a:rPr lang="en-US" sz="2000" b="0" i="0" dirty="0" err="1">
                <a:solidFill>
                  <a:srgbClr val="0D0D0D"/>
                </a:solidFill>
                <a:effectLst/>
                <a:highlight>
                  <a:srgbClr val="FFFFFF"/>
                </a:highlight>
                <a:latin typeface="Söhne"/>
              </a:rPr>
              <a:t>Tkinter</a:t>
            </a:r>
            <a:r>
              <a:rPr lang="en-US" sz="2000" b="0" i="0" dirty="0">
                <a:solidFill>
                  <a:srgbClr val="0D0D0D"/>
                </a:solidFill>
                <a:effectLst/>
                <a:highlight>
                  <a:srgbClr val="FFFFFF"/>
                </a:highlight>
                <a:latin typeface="Söhne"/>
              </a:rPr>
              <a:t>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p>
          <a:p>
            <a:endParaRPr lang="en-US" dirty="0"/>
          </a:p>
          <a:p>
            <a:endParaRPr lang="en-IN" dirty="0"/>
          </a:p>
        </p:txBody>
      </p:sp>
      <p:pic>
        <p:nvPicPr>
          <p:cNvPr id="13" name="Picture 12"/>
          <p:cNvPicPr>
            <a:picLocks noChangeAspect="1"/>
          </p:cNvPicPr>
          <p:nvPr/>
        </p:nvPicPr>
        <p:blipFill>
          <a:blip r:embed="rId2"/>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revision>27</cp:revision>
  <dcterms:modified xsi:type="dcterms:W3CDTF">2024-04-30T16:01:49Z</dcterms:modified>
</cp:coreProperties>
</file>