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6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0CD-3149-3F0B-37A4-9CF0D368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9CB8E-939E-E571-80EB-85A2F44F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F7E7-F0C0-A242-E773-07582D13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A747-0E16-A874-6969-1C718501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A038-59F0-D305-62E9-3BE93C3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7F42-AFA7-1EA9-508B-B917051B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E1068-FEA6-FD1C-6D26-DB610F2E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4629-E102-7158-92FF-C393715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16A9-F78F-0DE7-6D19-9498820A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5598-D16C-5F00-86D4-27172BD3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8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8D8A-929D-0D6B-F050-945274AA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DCA5-AEA9-6F75-D64C-B5BD919E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090A-1F50-ED6A-5033-CDD40BB3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E337-2F71-CC20-D9BA-8D99A56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B9AE-3E86-0C4F-5365-688117CA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85F6-867B-37A8-1870-18DCF9FD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265-9504-3DEA-4635-E11C52A7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1FF1-60D9-2FA7-B68A-260930C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64AB-19DC-1576-BAED-0D73C0DF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DF41-FAA8-4C17-543A-A4863209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E838-B3C6-5D19-E4ED-53C09B3A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8A71-4175-5EEB-210B-09BF17F7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2373-7D9A-BAC5-AE9F-A6D6C8B9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1FB2-F735-9DB3-65AD-6DE02CB7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31F6-433D-216B-2FE6-06482E4B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9CC1-567D-7373-FAA3-D7E60E5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216A-183C-25DE-789D-316A5F48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91B31-CC62-BF07-B3E7-8BED9286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CBAFC-AF65-2D81-169A-502EE330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8CDC-B1DE-781F-B574-535A6F89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BEAE-FAD5-5D65-ACA1-343BE65C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2933-3499-B7D1-8CF1-57300824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A81A5-6D97-9202-ABE7-47A1881F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E959-E839-1647-F9FF-D15D8D1C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FBC7B-516F-EF12-A1C9-D6D442A3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A8DD-43F4-66EC-EE7B-79009A897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5F02C-736D-4B5C-79A8-D6C83E51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A5BF-CA5F-E1EF-B2B7-55B63F6B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1E8E4-A02A-44E4-CB21-80D7493B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FE6E-182F-E4F9-0DE7-2C39EA25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75B11-D242-51FD-006E-D6154D4A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BAD93-D35F-8893-878E-71E7D6D1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EEBC1-B2D5-9F74-3639-A5E2368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B79B9-506E-FBD2-715A-B3DD1BDB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1208A-9DC0-702C-AAB8-22B3ABE1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040CF-0564-B53D-1E17-6262A68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605C-5CA4-D360-C025-3DB6CAC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9AE5-5C47-5D90-DD26-B69E408E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738D-F307-E722-52FC-1332A7429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6B4F3-73E1-775A-AA44-C03EC4F5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4956-FD5E-2E61-BE7A-6E5558B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6B85-0054-5379-C8D8-93A823FE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C05-2CF5-6FCD-D7CA-84E69F96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57D3-E701-4D34-A122-633F46F43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93FD-3F63-D94B-2A2A-9655F130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9D54-461B-08E9-A9F8-90057D75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08C7-550D-0390-1735-A46F2886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A239-ADF0-75E4-3689-6D64B265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DE49D-C231-88A5-52BD-08CB0B9B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F2F3-B220-D8B4-5686-77D90FAE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4799-2114-E9CF-57BC-DB376A3C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DA20-B0ED-41EC-B8FE-0787DDBBF8A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1BCC-51D7-8F5A-7186-DE550374B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8D8B-8047-9116-A20F-398ABD34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54EE-CD69-42E8-BFF8-578D3729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4AC-5911-158F-A9C0-173D4397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8528"/>
            <a:ext cx="9144000" cy="2387600"/>
          </a:xfrm>
        </p:spPr>
        <p:txBody>
          <a:bodyPr>
            <a:normAutofit/>
          </a:bodyPr>
          <a:lstStyle/>
          <a:p>
            <a:r>
              <a:rPr lang="en-IN" sz="5500" b="1" dirty="0"/>
              <a:t>Finite Difference Modelling of All - Solid - State Lithium - Ion  Batteries </a:t>
            </a:r>
          </a:p>
        </p:txBody>
      </p:sp>
    </p:spTree>
    <p:extLst>
      <p:ext uri="{BB962C8B-B14F-4D97-AF65-F5344CB8AC3E}">
        <p14:creationId xmlns:p14="http://schemas.microsoft.com/office/powerpoint/2010/main" val="252464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016-585A-E800-6780-C5DB252A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1935507"/>
            <a:ext cx="11810999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i="0" u="none" strike="noStrike" baseline="0" dirty="0">
                <a:latin typeface="Times-Bold"/>
              </a:rPr>
              <a:t>Electrochemical Modeling of the Current-Voltage Characteristics</a:t>
            </a:r>
            <a:br>
              <a:rPr lang="en-US" sz="4800" b="1" i="0" u="none" strike="noStrike" baseline="0" dirty="0">
                <a:latin typeface="Times-Bold"/>
              </a:rPr>
            </a:br>
            <a:r>
              <a:rPr lang="en-US" sz="4800" b="1" i="0" u="none" strike="noStrike" baseline="0" dirty="0">
                <a:latin typeface="Times-Bold"/>
              </a:rPr>
              <a:t>of an SOFC in Fuel Cell and </a:t>
            </a:r>
            <a:r>
              <a:rPr lang="en-US" sz="4800" b="1" i="0" u="none" strike="noStrike" baseline="0" dirty="0" err="1">
                <a:latin typeface="Times-Bold"/>
              </a:rPr>
              <a:t>Electrolyzer</a:t>
            </a:r>
            <a:r>
              <a:rPr lang="en-US" sz="4800" b="1" i="0" u="none" strike="noStrike" baseline="0" dirty="0">
                <a:latin typeface="Times-Bold"/>
              </a:rPr>
              <a:t> Operation Modes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7987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142F-E3DA-E948-4890-9759C6E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Calculation of the Cell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F5AE4-0036-4191-F6AC-01C90C9D7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Here,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𝑶𝑪𝑽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Open Circuit Voltage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𝒐𝒉𝒎</m:t>
                        </m:r>
                      </m:sub>
                    </m:sSub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Ohmic losses </a:t>
                </a:r>
                <a:r>
                  <a:rPr lang="en-US" sz="2000" dirty="0">
                    <a:latin typeface="Times-Roman"/>
                  </a:rPr>
                  <a:t>occur during electronic or ionic transport through the cell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𝒂𝒏</m:t>
                        </m:r>
                      </m:sub>
                    </m:sSub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Activation Overvoltage for anode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𝒄𝒂𝒕</m:t>
                        </m:r>
                      </m:sub>
                    </m:sSub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Activation Overvoltage for cathode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𝒄𝒐𝒏𝒄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𝒂𝒏</m:t>
                        </m:r>
                      </m:sub>
                    </m:sSub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Diffusion Overpotential for anode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</m:t>
                        </m:r>
                        <m:r>
                          <a:rPr kumimoji="0" lang="el-G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𝜼</m:t>
                        </m:r>
                      </m:e>
                      <m:sub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𝒄𝒐𝒏𝒄</m:t>
                        </m:r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𝒄𝒂𝒕</m:t>
                        </m:r>
                      </m:sub>
                    </m:sSub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: Diffusion Overpotential for </a:t>
                </a:r>
                <a:r>
                  <a:rPr lang="en-I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cathode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F5AE4-0036-4191-F6AC-01C90C9D7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68A3F3-E8F7-C10B-B374-0B0D0686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6" y="1597025"/>
            <a:ext cx="8895521" cy="10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8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659-7626-2A70-7470-98A4A1B2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Calculation of the ohmic losses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DFBC-F221-8DAA-1A98-24E87EBF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45" y="1690688"/>
            <a:ext cx="3858793" cy="11320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7B031-3CD3-5F82-5E8E-8B79DD351C0B}"/>
                  </a:ext>
                </a:extLst>
              </p:cNvPr>
              <p:cNvSpPr txBox="1"/>
              <p:nvPr/>
            </p:nvSpPr>
            <p:spPr>
              <a:xfrm>
                <a:off x="1212574" y="2875002"/>
                <a:ext cx="9501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Where, </a:t>
                </a:r>
                <a:r>
                  <a:rPr lang="en-IN" b="1" dirty="0"/>
                  <a:t>j</a:t>
                </a:r>
                <a:r>
                  <a:rPr lang="en-IN" dirty="0"/>
                  <a:t> represents the </a:t>
                </a:r>
                <a:r>
                  <a:rPr lang="en-IN" b="1" dirty="0"/>
                  <a:t>current density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</m:oMath>
                </a14:m>
                <a:r>
                  <a:rPr lang="en-IN" dirty="0"/>
                  <a:t> is calculated using the following relation 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7B031-3CD3-5F82-5E8E-8B79DD35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4" y="2875002"/>
                <a:ext cx="9501809" cy="369332"/>
              </a:xfrm>
              <a:prstGeom prst="rect">
                <a:avLst/>
              </a:prstGeom>
              <a:blipFill>
                <a:blip r:embed="rId3"/>
                <a:stretch>
                  <a:fillRect l="-57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6873EC1-C953-A2AD-5795-3D056F893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108" y="3513410"/>
            <a:ext cx="4151657" cy="987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3186-7F16-1E94-B4E9-40691047AB4E}"/>
                  </a:ext>
                </a:extLst>
              </p:cNvPr>
              <p:cNvSpPr txBox="1"/>
              <p:nvPr/>
            </p:nvSpPr>
            <p:spPr>
              <a:xfrm>
                <a:off x="1302026" y="4639990"/>
                <a:ext cx="8786192" cy="121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Here,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</m:oMath>
                </a14:m>
                <a:r>
                  <a:rPr lang="en-IN" dirty="0"/>
                  <a:t> : </a:t>
                </a:r>
                <a:r>
                  <a:rPr lang="en-US" dirty="0">
                    <a:latin typeface="Times-Roman"/>
                  </a:rPr>
                  <a:t>Activation Energy in kJ/mol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</m:oMath>
                </a14:m>
                <a:r>
                  <a:rPr lang="en-IN" dirty="0"/>
                  <a:t>   : Material specific constant </a:t>
                </a:r>
              </a:p>
              <a:p>
                <a:r>
                  <a:rPr lang="en-IN" dirty="0"/>
                  <a:t>                                                          T     : Temperature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3186-7F16-1E94-B4E9-40691047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6" y="4639990"/>
                <a:ext cx="8786192" cy="1212511"/>
              </a:xfrm>
              <a:prstGeom prst="rect">
                <a:avLst/>
              </a:prstGeom>
              <a:blipFill>
                <a:blip r:embed="rId5"/>
                <a:stretch>
                  <a:fillRect l="-625" t="-2513" b="-70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3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BDB1-330E-2B6D-2E02-008862F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Calculation of the Diffusion Overpotential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3E763-51E3-B3D7-0E95-F0245186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269" y="1443704"/>
            <a:ext cx="4366634" cy="17383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18157-A75F-CD20-DD46-3CDEF17012DD}"/>
                  </a:ext>
                </a:extLst>
              </p:cNvPr>
              <p:cNvSpPr txBox="1"/>
              <p:nvPr/>
            </p:nvSpPr>
            <p:spPr>
              <a:xfrm>
                <a:off x="2435087" y="3346728"/>
                <a:ext cx="875637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Here,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;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𝒂𝒏</m:t>
                        </m:r>
                      </m:sub>
                    </m:sSub>
                  </m:oMath>
                </a14:m>
                <a:r>
                  <a:rPr lang="en-IN" dirty="0"/>
                  <a:t>  ;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𝒄𝒂𝒕</m:t>
                        </m:r>
                      </m:sub>
                    </m:sSub>
                  </m:oMath>
                </a14:m>
                <a:r>
                  <a:rPr lang="en-IN" dirty="0"/>
                  <a:t> are </a:t>
                </a:r>
                <a:r>
                  <a:rPr lang="en-IN" b="1" dirty="0"/>
                  <a:t>known</a:t>
                </a:r>
              </a:p>
              <a:p>
                <a:r>
                  <a:rPr lang="en-IN" dirty="0"/>
                  <a:t>While, the remaining quantities are to be calculated at the </a:t>
                </a:r>
                <a:r>
                  <a:rPr lang="en-IN" b="1" dirty="0"/>
                  <a:t>Triple Phase Boundary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18157-A75F-CD20-DD46-3CDEF170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87" y="3346728"/>
                <a:ext cx="8756373" cy="658514"/>
              </a:xfrm>
              <a:prstGeom prst="rect">
                <a:avLst/>
              </a:prstGeom>
              <a:blipFill>
                <a:blip r:embed="rId3"/>
                <a:stretch>
                  <a:fillRect l="-557" t="-3704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C26FA3-BA79-E172-DAC4-79545005EE96}"/>
              </a:ext>
            </a:extLst>
          </p:cNvPr>
          <p:cNvSpPr txBox="1"/>
          <p:nvPr/>
        </p:nvSpPr>
        <p:spPr>
          <a:xfrm>
            <a:off x="198780" y="4385231"/>
            <a:ext cx="651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quantities are </a:t>
            </a:r>
            <a:r>
              <a:rPr lang="en-US" sz="1800" b="0" i="0" u="none" strike="noStrike" baseline="0" dirty="0">
                <a:latin typeface="Times-Roman"/>
              </a:rPr>
              <a:t>determined by applying the </a:t>
            </a:r>
            <a:r>
              <a:rPr lang="en-US" sz="1800" b="1" i="0" u="none" strike="noStrike" baseline="0" dirty="0">
                <a:latin typeface="Times-Roman"/>
              </a:rPr>
              <a:t>Fick’s first law </a:t>
            </a:r>
            <a:r>
              <a:rPr lang="en-US" sz="1800" b="0" i="0" u="none" strike="noStrike" baseline="0" dirty="0">
                <a:latin typeface="Times-Roman"/>
              </a:rPr>
              <a:t>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79409-442B-F3AB-5629-C33D28BA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114" y="4955180"/>
            <a:ext cx="4171789" cy="16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3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33D5-DDDA-E9D1-7AA2-807056C3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C022E-6F2C-9DFB-8588-8F736C3F6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481" y="1472026"/>
            <a:ext cx="6747961" cy="11817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604A98-4939-AB26-504A-36D300A2D3E9}"/>
                  </a:ext>
                </a:extLst>
              </p:cNvPr>
              <p:cNvSpPr txBox="1"/>
              <p:nvPr/>
            </p:nvSpPr>
            <p:spPr>
              <a:xfrm>
                <a:off x="1550504" y="2872409"/>
                <a:ext cx="9004853" cy="333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In these three relations the </a:t>
                </a:r>
                <a:r>
                  <a:rPr lang="en-IN" b="1" dirty="0"/>
                  <a:t>diffusivities</a:t>
                </a:r>
                <a:r>
                  <a:rPr lang="en-IN" dirty="0"/>
                  <a:t> used are as follows:</a:t>
                </a:r>
              </a:p>
              <a:p>
                <a:endParaRPr lang="en-IN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=6.5 </m:t>
                    </m:r>
                  </m:oMath>
                </a14:m>
                <a:r>
                  <a:rPr lang="en-IN" dirty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b="0" dirty="0"/>
              </a:p>
              <a:p>
                <a:pPr algn="ctr"/>
                <a:endParaRPr lang="en-IN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=3.8 </m:t>
                    </m:r>
                  </m:oMath>
                </a14:m>
                <a:r>
                  <a:rPr lang="en-IN" dirty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b="0" dirty="0"/>
              </a:p>
              <a:p>
                <a:pPr algn="ctr"/>
                <a:endParaRPr lang="en-IN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=1.63 </m:t>
                    </m:r>
                  </m:oMath>
                </a14:m>
                <a:r>
                  <a:rPr lang="en-IN" dirty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b="0" dirty="0"/>
              </a:p>
              <a:p>
                <a:pPr algn="ctr"/>
                <a:endParaRPr lang="en-IN" dirty="0"/>
              </a:p>
              <a:p>
                <a:r>
                  <a:rPr lang="en-IN" dirty="0"/>
                  <a:t>Also,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𝒂𝒕𝒎</m:t>
                    </m:r>
                  </m:oMath>
                </a14:m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604A98-4939-AB26-504A-36D300A2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04" y="2872409"/>
                <a:ext cx="9004853" cy="3335913"/>
              </a:xfrm>
              <a:prstGeom prst="rect">
                <a:avLst/>
              </a:prstGeom>
              <a:blipFill>
                <a:blip r:embed="rId3"/>
                <a:stretch>
                  <a:fillRect l="-541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3999-00A1-34AA-FCBE-163A9C2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Calculation of the Activation Overvoltage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4814A-4601-0E18-42D3-FC74DFA2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9" y="1774674"/>
            <a:ext cx="6738730" cy="11176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443E09-0AED-8841-6B12-F932F6E3DB4F}"/>
                  </a:ext>
                </a:extLst>
              </p:cNvPr>
              <p:cNvSpPr txBox="1"/>
              <p:nvPr/>
            </p:nvSpPr>
            <p:spPr>
              <a:xfrm>
                <a:off x="1719470" y="2976272"/>
                <a:ext cx="864704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From this equation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𝒂𝒄𝒕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𝒆𝒍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443E09-0AED-8841-6B12-F932F6E3D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70" y="2976272"/>
                <a:ext cx="8647043" cy="381515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C270B-1517-65DA-6329-E0D41E762213}"/>
                  </a:ext>
                </a:extLst>
              </p:cNvPr>
              <p:cNvSpPr txBox="1"/>
              <p:nvPr/>
            </p:nvSpPr>
            <p:spPr>
              <a:xfrm>
                <a:off x="1123122" y="3767940"/>
                <a:ext cx="4452730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Taking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𝑎𝑐𝑡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C270B-1517-65DA-6329-E0D41E76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3767940"/>
                <a:ext cx="4452730" cy="624145"/>
              </a:xfrm>
              <a:prstGeom prst="rect">
                <a:avLst/>
              </a:prstGeom>
              <a:blipFill>
                <a:blip r:embed="rId4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0033C20-F93A-7875-6C09-084DA80DC1FB}"/>
              </a:ext>
            </a:extLst>
          </p:cNvPr>
          <p:cNvSpPr/>
          <p:nvPr/>
        </p:nvSpPr>
        <p:spPr>
          <a:xfrm>
            <a:off x="1958009" y="3667539"/>
            <a:ext cx="2047461" cy="824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6773B-9267-0346-E8B8-F36AB5909905}"/>
                  </a:ext>
                </a:extLst>
              </p:cNvPr>
              <p:cNvSpPr txBox="1"/>
              <p:nvPr/>
            </p:nvSpPr>
            <p:spPr>
              <a:xfrm>
                <a:off x="3349487" y="4609461"/>
                <a:ext cx="574945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  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6773B-9267-0346-E8B8-F36AB5909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87" y="4609461"/>
                <a:ext cx="5749459" cy="385555"/>
              </a:xfrm>
              <a:prstGeom prst="rect">
                <a:avLst/>
              </a:prstGeom>
              <a:blipFill>
                <a:blip r:embed="rId5"/>
                <a:stretch>
                  <a:fillRect l="-1377" r="-1483" b="-31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07F8-5D6E-CB1E-DE67-BFBE4123AECE}"/>
                  </a:ext>
                </a:extLst>
              </p:cNvPr>
              <p:cNvSpPr txBox="1"/>
              <p:nvPr/>
            </p:nvSpPr>
            <p:spPr>
              <a:xfrm>
                <a:off x="1123122" y="5197408"/>
                <a:ext cx="2812774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Again, taking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07F8-5D6E-CB1E-DE67-BFBE4123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5197408"/>
                <a:ext cx="2812774" cy="546753"/>
              </a:xfrm>
              <a:prstGeom prst="rect">
                <a:avLst/>
              </a:prstGeom>
              <a:blipFill>
                <a:blip r:embed="rId6"/>
                <a:stretch>
                  <a:fillRect l="-1732" b="-1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4F2C773-CEF2-75AA-C4D4-3AB2D3310768}"/>
              </a:ext>
            </a:extLst>
          </p:cNvPr>
          <p:cNvSpPr/>
          <p:nvPr/>
        </p:nvSpPr>
        <p:spPr>
          <a:xfrm>
            <a:off x="2445026" y="5197408"/>
            <a:ext cx="904461" cy="63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4B50BD-B625-57F2-61D6-C20AA1B23D2F}"/>
                  </a:ext>
                </a:extLst>
              </p:cNvPr>
              <p:cNvSpPr txBox="1"/>
              <p:nvPr/>
            </p:nvSpPr>
            <p:spPr>
              <a:xfrm>
                <a:off x="3349487" y="6062024"/>
                <a:ext cx="6044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1 − 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4B50BD-B625-57F2-61D6-C20AA1B2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87" y="6062024"/>
                <a:ext cx="6044603" cy="369332"/>
              </a:xfrm>
              <a:prstGeom prst="rect">
                <a:avLst/>
              </a:prstGeom>
              <a:blipFill>
                <a:blip r:embed="rId7"/>
                <a:stretch>
                  <a:fillRect l="-1310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9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D166-483C-8916-552F-DFEE8A17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921E0-DEF9-929F-9513-C842F3D82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237922"/>
              </a:xfrm>
            </p:spPr>
            <p:txBody>
              <a:bodyPr/>
              <a:lstStyle/>
              <a:p>
                <a:pPr marL="0" indent="0">
                  <a:buNone/>
                </a:pPr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 </m:t>
                          </m:r>
                          <m:func>
                            <m:func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I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I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1 − </m:t>
                                      </m:r>
                                      <m:sSub>
                                        <m:sSubPr>
                                          <m:ctrlPr>
                                            <a:rPr kumimoji="0" lang="en-I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l-GR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α</m:t>
                                          </m:r>
                                        </m:e>
                                        <m:sub>
                                          <m:r>
                                            <a:rPr kumimoji="0" lang="en-I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 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sz="2000" dirty="0"/>
                  <a:t>To this expression, the </a:t>
                </a:r>
                <a:r>
                  <a:rPr lang="en-IN" sz="2000" b="1" dirty="0"/>
                  <a:t>Newton – Raphson Method </a:t>
                </a:r>
                <a:r>
                  <a:rPr lang="en-IN" sz="2000" dirty="0"/>
                  <a:t>has to be applied for every value of j . For this we start with a guess value of </a:t>
                </a:r>
                <a:r>
                  <a:rPr lang="en-IN" sz="2000" b="1" dirty="0"/>
                  <a:t>x = 1</a:t>
                </a:r>
              </a:p>
              <a:p>
                <a:pPr marL="0" indent="0">
                  <a:buNone/>
                </a:pPr>
                <a:r>
                  <a:rPr lang="en-IN" sz="2000" dirty="0"/>
                  <a:t>   </a:t>
                </a:r>
              </a:p>
              <a:p>
                <a:pPr marL="0" indent="0">
                  <a:buNone/>
                </a:pPr>
                <a:r>
                  <a:rPr lang="en-IN" sz="2000" dirty="0"/>
                  <a:t>   Therefore, </a:t>
                </a:r>
              </a:p>
              <a:p>
                <a:pPr marL="0" indent="0">
                  <a:buNone/>
                </a:pPr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− 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r>
                  <a:rPr lang="en-IN" sz="2000" dirty="0"/>
                  <a:t>   We will iterate using this method until our error becomes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IN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921E0-DEF9-929F-9513-C842F3D82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2379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5C0A085-5BE9-3878-5B74-04EC0484AC4C}"/>
              </a:ext>
            </a:extLst>
          </p:cNvPr>
          <p:cNvSpPr/>
          <p:nvPr/>
        </p:nvSpPr>
        <p:spPr>
          <a:xfrm>
            <a:off x="4929809" y="4403035"/>
            <a:ext cx="2276061" cy="755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4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483D7E-7C3A-1DE3-FEE8-C911014A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3" y="971428"/>
            <a:ext cx="4537558" cy="469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B6DA6-FDD9-B3F8-4C93-B2176A9A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0" y="971428"/>
            <a:ext cx="522995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A4E-77D8-187B-670E-F55227E5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2E5F-02BB-981F-8910-7F98B1C9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3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B685-9751-7F99-D3D7-27FB4184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522-F0E3-1AF3-D204-A792C819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F79F5-2FFD-F0BE-93C4-6D810564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99D4-C23D-E1FC-655F-2D3F59D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Finite Difference forms of the Differential equations used in the electrolyte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0F7F-9FEA-59E8-5E4B-C7E2BC245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443"/>
                <a:ext cx="10515600" cy="4932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 err="1">
                    <a:latin typeface="Cambria Math" panose="02040503050406030204" pitchFamily="18" charset="0"/>
                  </a:rPr>
                  <a:t>Eqn</a:t>
                </a:r>
                <a:r>
                  <a:rPr lang="en-IN" sz="2000" b="1" dirty="0">
                    <a:latin typeface="Cambria Math" panose="02040503050406030204" pitchFamily="18" charset="0"/>
                  </a:rPr>
                  <a:t> – 1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𝑙𝑖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𝑙𝑖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 + 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</m:t>
                                </m:r>
                              </m:e>
                              <m:sup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</m:t>
                                </m:r>
                              </m:e>
                              <m:sup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+ 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</m:t>
                    </m:r>
                    <m: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get</m:t>
                    </m:r>
                    <m: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endParaRPr lang="en-IN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𝑓𝑖𝑛𝑎𝑙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−2 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r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get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N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 </a:t>
                </a:r>
              </a:p>
              <a:p>
                <a:pPr marL="0" indent="0" algn="ctr">
                  <a:buNone/>
                </a:pPr>
                <a:r>
                  <a:rPr lang="en-IN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−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en-IN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N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B0F7F-9FEA-59E8-5E4B-C7E2BC245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443"/>
                <a:ext cx="10515600" cy="4932432"/>
              </a:xfrm>
              <a:blipFill>
                <a:blip r:embed="rId2"/>
                <a:stretch>
                  <a:fillRect l="-638" t="-1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6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A5CC-E921-9EBA-29B0-3566E7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D6EA-AEC2-B0F5-2F49-F72FDAD1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0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C1FC-C528-6E0F-55CC-8F344C28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80ABC-F07D-103D-B864-5D34A2B64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635" y="1371600"/>
                <a:ext cx="10515600" cy="4795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Also, a (y , t)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</a:t>
                </a:r>
                <a:r>
                  <a:rPr lang="en-I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represents the time step and j represents the position.</a:t>
                </a:r>
              </a:p>
              <a:p>
                <a:pPr marL="0" indent="0">
                  <a:buNone/>
                </a:pPr>
                <a:endParaRPr lang="en-I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Substituting this relation, we get :</a:t>
                </a:r>
              </a:p>
              <a:p>
                <a:pPr marL="0" indent="0">
                  <a:buNone/>
                </a:pPr>
                <a:endParaRPr lang="en-I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kumimoji="0" lang="en-I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0" lang="en-I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Sup>
                        <m:sSubSup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IN" sz="20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  <m:sup>
                          <m:r>
                            <a:rPr kumimoji="0" lang="en-I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n-I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indent="0">
                  <a:buNone/>
                </a:pPr>
                <a:r>
                  <a:rPr lang="en-IN" sz="1600" b="1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Eqn</a:t>
                </a:r>
                <a:r>
                  <a:rPr lang="en-IN" sz="16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,0</m:t>
                          </m:r>
                        </m:e>
                      </m:d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δ</m:t>
                          </m:r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80ABC-F07D-103D-B864-5D34A2B64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635" y="1371600"/>
                <a:ext cx="10515600" cy="4795424"/>
              </a:xfrm>
              <a:blipFill>
                <a:blip r:embed="rId2"/>
                <a:stretch>
                  <a:fillRect l="-348" t="-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0E6A6CC4-7638-8706-795E-6FB3A79125D3}"/>
              </a:ext>
            </a:extLst>
          </p:cNvPr>
          <p:cNvSpPr/>
          <p:nvPr/>
        </p:nvSpPr>
        <p:spPr>
          <a:xfrm>
            <a:off x="1848678" y="3240157"/>
            <a:ext cx="8577470" cy="655982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F277895-8541-CC69-3404-64357E73664F}"/>
              </a:ext>
            </a:extLst>
          </p:cNvPr>
          <p:cNvSpPr/>
          <p:nvPr/>
        </p:nvSpPr>
        <p:spPr>
          <a:xfrm>
            <a:off x="5019261" y="4840356"/>
            <a:ext cx="2047461" cy="655982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21EE-2B53-63C2-A2F4-707D754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21801-C468-3441-CFE3-FB76C53E1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026"/>
                <a:ext cx="10515600" cy="4874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Eqn – 3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𝐹𝐴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 I(t) = 60 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𝐹𝐴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21801-C468-3441-CFE3-FB76C53E1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026"/>
                <a:ext cx="10515600" cy="4874937"/>
              </a:xfrm>
              <a:blipFill>
                <a:blip r:embed="rId2"/>
                <a:stretch>
                  <a:fillRect l="-638" t="-1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A397002B-82BC-ABDB-D898-6F81AE1310E1}"/>
              </a:ext>
            </a:extLst>
          </p:cNvPr>
          <p:cNvSpPr/>
          <p:nvPr/>
        </p:nvSpPr>
        <p:spPr>
          <a:xfrm>
            <a:off x="4532243" y="4711148"/>
            <a:ext cx="2912166" cy="844826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111F-DF01-06D7-5401-CE7672EA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Finite Difference forms of the Differential equations used in the electrode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F6329-F805-EFE4-C3F8-E5B3C24FC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626"/>
                <a:ext cx="10515600" cy="4646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 err="1"/>
                  <a:t>Eqn</a:t>
                </a:r>
                <a:r>
                  <a:rPr lang="en-IN" sz="2000" b="1" dirty="0"/>
                  <a:t> – 1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𝑙𝑖𝐶𝑜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𝑙𝑖𝐶𝑜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On converting, we get :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− 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−  2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: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  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+  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F6329-F805-EFE4-C3F8-E5B3C24FC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626"/>
                <a:ext cx="10515600" cy="464633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1DC7B92-01DE-E8C3-054B-875D0E66F8A9}"/>
              </a:ext>
            </a:extLst>
          </p:cNvPr>
          <p:cNvSpPr/>
          <p:nvPr/>
        </p:nvSpPr>
        <p:spPr>
          <a:xfrm>
            <a:off x="3647661" y="5108713"/>
            <a:ext cx="5387009" cy="795130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4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278B-0B3A-5D2A-A490-220628DF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0E3D8-9F0E-D3F7-335B-A774ED7C5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843"/>
                <a:ext cx="10515600" cy="4845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Eqn – 2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,0)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𝑙𝑖𝐶𝑜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𝑙𝑖𝐶𝑜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Finally,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𝒍𝒊𝑪𝒐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Eqn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- 4 :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𝑙𝑖𝐶𝑜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0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0E3D8-9F0E-D3F7-335B-A774ED7C5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843"/>
                <a:ext cx="10515600" cy="4845120"/>
              </a:xfrm>
              <a:blipFill>
                <a:blip r:embed="rId2"/>
                <a:stretch>
                  <a:fillRect l="-638" t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09929F0-E503-C555-C768-7428DF32984D}"/>
              </a:ext>
            </a:extLst>
          </p:cNvPr>
          <p:cNvSpPr/>
          <p:nvPr/>
        </p:nvSpPr>
        <p:spPr>
          <a:xfrm>
            <a:off x="4989443" y="2246243"/>
            <a:ext cx="2226366" cy="516835"/>
          </a:xfrm>
          <a:prstGeom prst="round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076779D-4646-54E1-9C11-003D60CBB865}"/>
              </a:ext>
            </a:extLst>
          </p:cNvPr>
          <p:cNvSpPr/>
          <p:nvPr/>
        </p:nvSpPr>
        <p:spPr>
          <a:xfrm>
            <a:off x="5068957" y="5496339"/>
            <a:ext cx="2146852" cy="606287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9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59A7-7811-F8AD-3AEF-F77A4280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6098"/>
            <a:ext cx="11055626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At the common boundary of the electrode and the electrolyte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07405-48D4-B277-4A86-2C5398DF1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61" y="1461053"/>
                <a:ext cx="10515600" cy="4815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Eqn – 3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𝐹𝐴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𝑙𝑖𝐶𝑜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− 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−  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Simplifying , we get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 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 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corresponds to the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electrolyte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corresponds to the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electrode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while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represents the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07405-48D4-B277-4A86-2C5398DF1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1461053"/>
                <a:ext cx="10515600" cy="4815302"/>
              </a:xfrm>
              <a:blipFill>
                <a:blip r:embed="rId2"/>
                <a:stretch>
                  <a:fillRect l="-638" t="-2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5599CCCE-63A8-C00B-0F9D-DD5B88CB15B7}"/>
              </a:ext>
            </a:extLst>
          </p:cNvPr>
          <p:cNvSpPr/>
          <p:nvPr/>
        </p:nvSpPr>
        <p:spPr>
          <a:xfrm>
            <a:off x="3916018" y="4075042"/>
            <a:ext cx="3617843" cy="1341783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0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42B-AF87-89E7-59CE-902B1EFB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DBB41-5381-681B-76D0-A6068149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7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AE0ACF-90E5-DDA3-8931-BD1F7593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633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Times-Bold</vt:lpstr>
      <vt:lpstr>Times-Roman</vt:lpstr>
      <vt:lpstr>Office Theme</vt:lpstr>
      <vt:lpstr>Finite Difference Modelling of All - Solid - State Lithium - Ion  Batteries </vt:lpstr>
      <vt:lpstr>Finite Difference forms of the Differential equations used in the electrolyte</vt:lpstr>
      <vt:lpstr>Continued…</vt:lpstr>
      <vt:lpstr>Continued…</vt:lpstr>
      <vt:lpstr>Finite Difference forms of the Differential equations used in the electrode</vt:lpstr>
      <vt:lpstr>Continued…</vt:lpstr>
      <vt:lpstr>At the common boundary of the electrode and the electrolyte</vt:lpstr>
      <vt:lpstr>PowerPoint Presentation</vt:lpstr>
      <vt:lpstr>PowerPoint Presentation</vt:lpstr>
      <vt:lpstr>Electrochemical Modeling of the Current-Voltage Characteristics of an SOFC in Fuel Cell and Electrolyzer Operation Modes</vt:lpstr>
      <vt:lpstr>Calculation of the Cell Voltage</vt:lpstr>
      <vt:lpstr>Calculation of the ohmic losses</vt:lpstr>
      <vt:lpstr>Calculation of the Diffusion Overpotential</vt:lpstr>
      <vt:lpstr>Continued…</vt:lpstr>
      <vt:lpstr>Calculation of the Activation Overvoltage</vt:lpstr>
      <vt:lpstr>Continued...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dhananjay.chimnani@gmail.com</dc:creator>
  <cp:lastModifiedBy>dhananjay.chimnani@gmail.com</cp:lastModifiedBy>
  <cp:revision>7</cp:revision>
  <dcterms:created xsi:type="dcterms:W3CDTF">2024-05-27T13:55:51Z</dcterms:created>
  <dcterms:modified xsi:type="dcterms:W3CDTF">2024-06-28T20:19:37Z</dcterms:modified>
</cp:coreProperties>
</file>