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86FA4D-3D7C-4E55-8291-F7A7F9B38B4B}"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52DEC-1809-46DD-809B-C12EB4F83594}"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8836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F86FA4D-3D7C-4E55-8291-F7A7F9B38B4B}" type="datetimeFigureOut">
              <a:rPr lang="en-IN" smtClean="0"/>
              <a:t>07-01-2024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B52DEC-1809-46DD-809B-C12EB4F83594}" type="slidenum">
              <a:rPr lang="en-IN" smtClean="0"/>
              <a:t>‹#›</a:t>
            </a:fld>
            <a:endParaRPr lang="en-IN"/>
          </a:p>
        </p:txBody>
      </p:sp>
    </p:spTree>
    <p:extLst>
      <p:ext uri="{BB962C8B-B14F-4D97-AF65-F5344CB8AC3E}">
        <p14:creationId xmlns:p14="http://schemas.microsoft.com/office/powerpoint/2010/main" val="932299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6FA4D-3D7C-4E55-8291-F7A7F9B38B4B}"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52DEC-1809-46DD-809B-C12EB4F83594}" type="slidenum">
              <a:rPr lang="en-IN" smtClean="0"/>
              <a:t>‹#›</a:t>
            </a:fld>
            <a:endParaRPr lang="en-IN"/>
          </a:p>
        </p:txBody>
      </p:sp>
    </p:spTree>
    <p:extLst>
      <p:ext uri="{BB962C8B-B14F-4D97-AF65-F5344CB8AC3E}">
        <p14:creationId xmlns:p14="http://schemas.microsoft.com/office/powerpoint/2010/main" val="1562026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6FA4D-3D7C-4E55-8291-F7A7F9B38B4B}"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52DEC-1809-46DD-809B-C12EB4F83594}"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81285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6FA4D-3D7C-4E55-8291-F7A7F9B38B4B}"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52DEC-1809-46DD-809B-C12EB4F83594}" type="slidenum">
              <a:rPr lang="en-IN" smtClean="0"/>
              <a:t>‹#›</a:t>
            </a:fld>
            <a:endParaRPr lang="en-IN"/>
          </a:p>
        </p:txBody>
      </p:sp>
    </p:spTree>
    <p:extLst>
      <p:ext uri="{BB962C8B-B14F-4D97-AF65-F5344CB8AC3E}">
        <p14:creationId xmlns:p14="http://schemas.microsoft.com/office/powerpoint/2010/main" val="3504890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6FA4D-3D7C-4E55-8291-F7A7F9B38B4B}"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52DEC-1809-46DD-809B-C12EB4F83594}"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27996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6FA4D-3D7C-4E55-8291-F7A7F9B38B4B}"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52DEC-1809-46DD-809B-C12EB4F83594}" type="slidenum">
              <a:rPr lang="en-IN" smtClean="0"/>
              <a:t>‹#›</a:t>
            </a:fld>
            <a:endParaRPr lang="en-IN"/>
          </a:p>
        </p:txBody>
      </p:sp>
    </p:spTree>
    <p:extLst>
      <p:ext uri="{BB962C8B-B14F-4D97-AF65-F5344CB8AC3E}">
        <p14:creationId xmlns:p14="http://schemas.microsoft.com/office/powerpoint/2010/main" val="4216444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6FA4D-3D7C-4E55-8291-F7A7F9B38B4B}"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52DEC-1809-46DD-809B-C12EB4F83594}" type="slidenum">
              <a:rPr lang="en-IN" smtClean="0"/>
              <a:t>‹#›</a:t>
            </a:fld>
            <a:endParaRPr lang="en-IN"/>
          </a:p>
        </p:txBody>
      </p:sp>
    </p:spTree>
    <p:extLst>
      <p:ext uri="{BB962C8B-B14F-4D97-AF65-F5344CB8AC3E}">
        <p14:creationId xmlns:p14="http://schemas.microsoft.com/office/powerpoint/2010/main" val="2047180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6FA4D-3D7C-4E55-8291-F7A7F9B38B4B}"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52DEC-1809-46DD-809B-C12EB4F83594}" type="slidenum">
              <a:rPr lang="en-IN" smtClean="0"/>
              <a:t>‹#›</a:t>
            </a:fld>
            <a:endParaRPr lang="en-IN"/>
          </a:p>
        </p:txBody>
      </p:sp>
    </p:spTree>
    <p:extLst>
      <p:ext uri="{BB962C8B-B14F-4D97-AF65-F5344CB8AC3E}">
        <p14:creationId xmlns:p14="http://schemas.microsoft.com/office/powerpoint/2010/main" val="215491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6FA4D-3D7C-4E55-8291-F7A7F9B38B4B}"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52DEC-1809-46DD-809B-C12EB4F83594}" type="slidenum">
              <a:rPr lang="en-IN" smtClean="0"/>
              <a:t>‹#›</a:t>
            </a:fld>
            <a:endParaRPr lang="en-IN"/>
          </a:p>
        </p:txBody>
      </p:sp>
    </p:spTree>
    <p:extLst>
      <p:ext uri="{BB962C8B-B14F-4D97-AF65-F5344CB8AC3E}">
        <p14:creationId xmlns:p14="http://schemas.microsoft.com/office/powerpoint/2010/main" val="360605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6FA4D-3D7C-4E55-8291-F7A7F9B38B4B}"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52DEC-1809-46DD-809B-C12EB4F83594}" type="slidenum">
              <a:rPr lang="en-IN" smtClean="0"/>
              <a:t>‹#›</a:t>
            </a:fld>
            <a:endParaRPr lang="en-IN"/>
          </a:p>
        </p:txBody>
      </p:sp>
    </p:spTree>
    <p:extLst>
      <p:ext uri="{BB962C8B-B14F-4D97-AF65-F5344CB8AC3E}">
        <p14:creationId xmlns:p14="http://schemas.microsoft.com/office/powerpoint/2010/main" val="3071853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86FA4D-3D7C-4E55-8291-F7A7F9B38B4B}" type="datetimeFigureOut">
              <a:rPr lang="en-IN" smtClean="0"/>
              <a:t>07-01-2024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52DEC-1809-46DD-809B-C12EB4F83594}" type="slidenum">
              <a:rPr lang="en-IN" smtClean="0"/>
              <a:t>‹#›</a:t>
            </a:fld>
            <a:endParaRPr lang="en-IN"/>
          </a:p>
        </p:txBody>
      </p:sp>
    </p:spTree>
    <p:extLst>
      <p:ext uri="{BB962C8B-B14F-4D97-AF65-F5344CB8AC3E}">
        <p14:creationId xmlns:p14="http://schemas.microsoft.com/office/powerpoint/2010/main" val="996738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6FA4D-3D7C-4E55-8291-F7A7F9B38B4B}" type="datetimeFigureOut">
              <a:rPr lang="en-IN" smtClean="0"/>
              <a:t>07-01-2024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B52DEC-1809-46DD-809B-C12EB4F83594}" type="slidenum">
              <a:rPr lang="en-IN" smtClean="0"/>
              <a:t>‹#›</a:t>
            </a:fld>
            <a:endParaRPr lang="en-IN"/>
          </a:p>
        </p:txBody>
      </p:sp>
    </p:spTree>
    <p:extLst>
      <p:ext uri="{BB962C8B-B14F-4D97-AF65-F5344CB8AC3E}">
        <p14:creationId xmlns:p14="http://schemas.microsoft.com/office/powerpoint/2010/main" val="2949486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86FA4D-3D7C-4E55-8291-F7A7F9B38B4B}" type="datetimeFigureOut">
              <a:rPr lang="en-IN" smtClean="0"/>
              <a:t>07-01-2024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B52DEC-1809-46DD-809B-C12EB4F83594}" type="slidenum">
              <a:rPr lang="en-IN" smtClean="0"/>
              <a:t>‹#›</a:t>
            </a:fld>
            <a:endParaRPr lang="en-IN"/>
          </a:p>
        </p:txBody>
      </p:sp>
    </p:spTree>
    <p:extLst>
      <p:ext uri="{BB962C8B-B14F-4D97-AF65-F5344CB8AC3E}">
        <p14:creationId xmlns:p14="http://schemas.microsoft.com/office/powerpoint/2010/main" val="255351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86FA4D-3D7C-4E55-8291-F7A7F9B38B4B}" type="datetimeFigureOut">
              <a:rPr lang="en-IN" smtClean="0"/>
              <a:t>07-01-2024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B52DEC-1809-46DD-809B-C12EB4F83594}" type="slidenum">
              <a:rPr lang="en-IN" smtClean="0"/>
              <a:t>‹#›</a:t>
            </a:fld>
            <a:endParaRPr lang="en-IN"/>
          </a:p>
        </p:txBody>
      </p:sp>
    </p:spTree>
    <p:extLst>
      <p:ext uri="{BB962C8B-B14F-4D97-AF65-F5344CB8AC3E}">
        <p14:creationId xmlns:p14="http://schemas.microsoft.com/office/powerpoint/2010/main" val="261297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86FA4D-3D7C-4E55-8291-F7A7F9B38B4B}" type="datetimeFigureOut">
              <a:rPr lang="en-IN" smtClean="0"/>
              <a:t>07-01-2024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52DEC-1809-46DD-809B-C12EB4F83594}" type="slidenum">
              <a:rPr lang="en-IN" smtClean="0"/>
              <a:t>‹#›</a:t>
            </a:fld>
            <a:endParaRPr lang="en-IN"/>
          </a:p>
        </p:txBody>
      </p:sp>
    </p:spTree>
    <p:extLst>
      <p:ext uri="{BB962C8B-B14F-4D97-AF65-F5344CB8AC3E}">
        <p14:creationId xmlns:p14="http://schemas.microsoft.com/office/powerpoint/2010/main" val="82773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86FA4D-3D7C-4E55-8291-F7A7F9B38B4B}" type="datetimeFigureOut">
              <a:rPr lang="en-IN" smtClean="0"/>
              <a:t>07-01-2024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52DEC-1809-46DD-809B-C12EB4F83594}" type="slidenum">
              <a:rPr lang="en-IN" smtClean="0"/>
              <a:t>‹#›</a:t>
            </a:fld>
            <a:endParaRPr lang="en-IN"/>
          </a:p>
        </p:txBody>
      </p:sp>
    </p:spTree>
    <p:extLst>
      <p:ext uri="{BB962C8B-B14F-4D97-AF65-F5344CB8AC3E}">
        <p14:creationId xmlns:p14="http://schemas.microsoft.com/office/powerpoint/2010/main" val="383384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F86FA4D-3D7C-4E55-8291-F7A7F9B38B4B}" type="datetimeFigureOut">
              <a:rPr lang="en-IN" smtClean="0"/>
              <a:t>07-01-2024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FB52DEC-1809-46DD-809B-C12EB4F83594}" type="slidenum">
              <a:rPr lang="en-IN" smtClean="0"/>
              <a:t>‹#›</a:t>
            </a:fld>
            <a:endParaRPr lang="en-IN"/>
          </a:p>
        </p:txBody>
      </p:sp>
    </p:spTree>
    <p:extLst>
      <p:ext uri="{BB962C8B-B14F-4D97-AF65-F5344CB8AC3E}">
        <p14:creationId xmlns:p14="http://schemas.microsoft.com/office/powerpoint/2010/main" val="12927364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39C278F-BDDB-A7E2-EB47-DAA9164FD1AB}"/>
              </a:ext>
            </a:extLst>
          </p:cNvPr>
          <p:cNvSpPr>
            <a:spLocks noGrp="1"/>
          </p:cNvSpPr>
          <p:nvPr>
            <p:ph type="subTitle" idx="1"/>
          </p:nvPr>
        </p:nvSpPr>
        <p:spPr>
          <a:xfrm>
            <a:off x="1524000" y="2064026"/>
            <a:ext cx="9144000" cy="3657600"/>
          </a:xfrm>
        </p:spPr>
        <p:txBody>
          <a:bodyPr/>
          <a:lstStyle/>
          <a:p>
            <a:pPr marL="342900" indent="-342900">
              <a:buFont typeface="Wingdings" panose="05000000000000000000" pitchFamily="2" charset="2"/>
              <a:buChar char="q"/>
            </a:pPr>
            <a:r>
              <a:rPr lang="en-US" dirty="0">
                <a:solidFill>
                  <a:schemeClr val="tx1"/>
                </a:solidFill>
              </a:rPr>
              <a:t>Hello everyone. In this presentation, I will take you through our company’s sales performance for the year 2010 and 2011.</a:t>
            </a:r>
          </a:p>
          <a:p>
            <a:pPr marL="342900" indent="-342900">
              <a:buFont typeface="Wingdings" panose="05000000000000000000" pitchFamily="2" charset="2"/>
              <a:buChar char="q"/>
            </a:pPr>
            <a:r>
              <a:rPr lang="en-US" dirty="0">
                <a:solidFill>
                  <a:schemeClr val="tx1"/>
                </a:solidFill>
              </a:rPr>
              <a:t>Thanks for giving me the opportunity to analyze this data and gain insightful information about the business performance.</a:t>
            </a:r>
          </a:p>
          <a:p>
            <a:pPr marL="342900" indent="-342900">
              <a:buFont typeface="Wingdings" panose="05000000000000000000" pitchFamily="2" charset="2"/>
              <a:buChar char="q"/>
            </a:pPr>
            <a:r>
              <a:rPr lang="en-US" dirty="0">
                <a:solidFill>
                  <a:schemeClr val="tx1"/>
                </a:solidFill>
              </a:rPr>
              <a:t>Thank you for the questions you asked since they provided a general direction for the kind of insights you are looking to get from this analysis.</a:t>
            </a:r>
          </a:p>
          <a:p>
            <a:endParaRPr lang="en-US" dirty="0">
              <a:solidFill>
                <a:schemeClr val="tx1"/>
              </a:solidFill>
            </a:endParaRPr>
          </a:p>
          <a:p>
            <a:endParaRPr lang="en-IN" dirty="0"/>
          </a:p>
        </p:txBody>
      </p:sp>
      <p:sp>
        <p:nvSpPr>
          <p:cNvPr id="4" name="Rectangle 3">
            <a:extLst>
              <a:ext uri="{FF2B5EF4-FFF2-40B4-BE49-F238E27FC236}">
                <a16:creationId xmlns:a16="http://schemas.microsoft.com/office/drawing/2014/main" id="{E21B6960-442A-3C40-B959-04FAEDAECF61}"/>
              </a:ext>
            </a:extLst>
          </p:cNvPr>
          <p:cNvSpPr/>
          <p:nvPr/>
        </p:nvSpPr>
        <p:spPr>
          <a:xfrm>
            <a:off x="3349094" y="608443"/>
            <a:ext cx="549381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6600">
                  <a:solidFill>
                    <a:schemeClr val="accent2"/>
                  </a:solidFill>
                  <a:prstDash val="solid"/>
                </a:ln>
                <a:solidFill>
                  <a:schemeClr val="accent5">
                    <a:lumMod val="40000"/>
                    <a:lumOff val="60000"/>
                  </a:schemeClr>
                </a:solidFill>
                <a:effectLst>
                  <a:outerShdw dist="38100" dir="2700000" algn="tl" rotWithShape="0">
                    <a:schemeClr val="accent2"/>
                  </a:outerShdw>
                </a:effectLst>
              </a:rPr>
              <a:t>INTRODUCTION</a:t>
            </a:r>
            <a:endParaRPr lang="en-IN" sz="5400" b="1" cap="none" spc="0" dirty="0">
              <a:ln/>
              <a:solidFill>
                <a:schemeClr val="accent5">
                  <a:lumMod val="40000"/>
                  <a:lumOff val="60000"/>
                </a:schemeClr>
              </a:solidFill>
              <a:effectLst/>
            </a:endParaRPr>
          </a:p>
        </p:txBody>
      </p:sp>
    </p:spTree>
    <p:extLst>
      <p:ext uri="{BB962C8B-B14F-4D97-AF65-F5344CB8AC3E}">
        <p14:creationId xmlns:p14="http://schemas.microsoft.com/office/powerpoint/2010/main" val="124717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7FF18D-2BF9-1EA0-8851-36BCC5A7585B}"/>
              </a:ext>
            </a:extLst>
          </p:cNvPr>
          <p:cNvSpPr/>
          <p:nvPr/>
        </p:nvSpPr>
        <p:spPr>
          <a:xfrm>
            <a:off x="3698549" y="366933"/>
            <a:ext cx="4794902" cy="76944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400" b="1" dirty="0">
                <a:ln w="6600">
                  <a:solidFill>
                    <a:schemeClr val="accent2"/>
                  </a:solidFill>
                  <a:prstDash val="solid"/>
                </a:ln>
                <a:solidFill>
                  <a:srgbClr val="FFFF00"/>
                </a:solidFill>
                <a:effectLst>
                  <a:outerShdw dist="38100" dir="2700000" algn="tl" rotWithShape="0">
                    <a:schemeClr val="accent2"/>
                  </a:outerShdw>
                </a:effectLst>
              </a:rPr>
              <a:t>Thought Process</a:t>
            </a:r>
            <a:endParaRPr lang="en-IN" sz="4400" b="1" cap="none" spc="0" dirty="0">
              <a:ln/>
              <a:solidFill>
                <a:srgbClr val="FFFF00"/>
              </a:solidFill>
              <a:effectLst/>
            </a:endParaRPr>
          </a:p>
        </p:txBody>
      </p:sp>
      <p:sp>
        <p:nvSpPr>
          <p:cNvPr id="5" name="Subtitle 2">
            <a:extLst>
              <a:ext uri="{FF2B5EF4-FFF2-40B4-BE49-F238E27FC236}">
                <a16:creationId xmlns:a16="http://schemas.microsoft.com/office/drawing/2014/main" id="{6FA3EB52-0FB0-CD86-F384-F9D42767F979}"/>
              </a:ext>
            </a:extLst>
          </p:cNvPr>
          <p:cNvSpPr txBox="1">
            <a:spLocks/>
          </p:cNvSpPr>
          <p:nvPr/>
        </p:nvSpPr>
        <p:spPr>
          <a:xfrm>
            <a:off x="1524000" y="2064026"/>
            <a:ext cx="9144000" cy="36576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Font typeface="Wingdings" panose="05000000000000000000" pitchFamily="2" charset="2"/>
              <a:buChar char="q"/>
            </a:pPr>
            <a:r>
              <a:rPr lang="en-US" dirty="0">
                <a:solidFill>
                  <a:schemeClr val="tx1"/>
                </a:solidFill>
              </a:rPr>
              <a:t>I assure you that I look all the necessary steps to ensure that this analysis is accurate and correct.</a:t>
            </a:r>
          </a:p>
          <a:p>
            <a:pPr>
              <a:buFont typeface="Wingdings" panose="05000000000000000000" pitchFamily="2" charset="2"/>
              <a:buChar char="q"/>
            </a:pPr>
            <a:r>
              <a:rPr lang="en-US" dirty="0">
                <a:solidFill>
                  <a:schemeClr val="tx1"/>
                </a:solidFill>
              </a:rPr>
              <a:t>I cleaned up the data you provided by removing all the negative values in the unit price and quantity columns and also filtered the data as required for all the visualizations.  </a:t>
            </a:r>
            <a:endParaRPr lang="en-IN" dirty="0">
              <a:solidFill>
                <a:schemeClr val="tx1"/>
              </a:solidFill>
            </a:endParaRPr>
          </a:p>
        </p:txBody>
      </p:sp>
    </p:spTree>
    <p:extLst>
      <p:ext uri="{BB962C8B-B14F-4D97-AF65-F5344CB8AC3E}">
        <p14:creationId xmlns:p14="http://schemas.microsoft.com/office/powerpoint/2010/main" val="69818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7FF18D-2BF9-1EA0-8851-36BCC5A7585B}"/>
              </a:ext>
            </a:extLst>
          </p:cNvPr>
          <p:cNvSpPr/>
          <p:nvPr/>
        </p:nvSpPr>
        <p:spPr>
          <a:xfrm>
            <a:off x="2725076" y="0"/>
            <a:ext cx="6741847" cy="76944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400" b="1" dirty="0">
                <a:ln w="6600">
                  <a:solidFill>
                    <a:schemeClr val="accent2"/>
                  </a:solidFill>
                  <a:prstDash val="solid"/>
                </a:ln>
                <a:solidFill>
                  <a:srgbClr val="FFFF00"/>
                </a:solidFill>
                <a:effectLst>
                  <a:outerShdw dist="38100" dir="2700000" algn="tl" rotWithShape="0">
                    <a:schemeClr val="accent2"/>
                  </a:outerShdw>
                </a:effectLst>
              </a:rPr>
              <a:t>Revenue by Month, 2011</a:t>
            </a:r>
            <a:endParaRPr lang="en-IN" sz="4400" b="1" cap="none" spc="0" dirty="0">
              <a:ln/>
              <a:solidFill>
                <a:srgbClr val="FFFF00"/>
              </a:solidFill>
              <a:effectLst/>
            </a:endParaRPr>
          </a:p>
        </p:txBody>
      </p:sp>
      <p:sp>
        <p:nvSpPr>
          <p:cNvPr id="5" name="Subtitle 2">
            <a:extLst>
              <a:ext uri="{FF2B5EF4-FFF2-40B4-BE49-F238E27FC236}">
                <a16:creationId xmlns:a16="http://schemas.microsoft.com/office/drawing/2014/main" id="{6FA3EB52-0FB0-CD86-F384-F9D42767F979}"/>
              </a:ext>
            </a:extLst>
          </p:cNvPr>
          <p:cNvSpPr txBox="1">
            <a:spLocks/>
          </p:cNvSpPr>
          <p:nvPr/>
        </p:nvSpPr>
        <p:spPr>
          <a:xfrm>
            <a:off x="1524000" y="2064026"/>
            <a:ext cx="9144000" cy="36576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Font typeface="Wingdings" panose="05000000000000000000" pitchFamily="2" charset="2"/>
              <a:buChar char="q"/>
            </a:pPr>
            <a:endParaRPr lang="en-IN" dirty="0">
              <a:solidFill>
                <a:schemeClr val="tx1"/>
              </a:solidFill>
            </a:endParaRPr>
          </a:p>
        </p:txBody>
      </p:sp>
      <p:pic>
        <p:nvPicPr>
          <p:cNvPr id="3" name="Picture 2">
            <a:extLst>
              <a:ext uri="{FF2B5EF4-FFF2-40B4-BE49-F238E27FC236}">
                <a16:creationId xmlns:a16="http://schemas.microsoft.com/office/drawing/2014/main" id="{4D911AD3-91A3-CE1E-FF3B-89B4B569F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942" y="769441"/>
            <a:ext cx="10402114" cy="4546676"/>
          </a:xfrm>
          <a:prstGeom prst="rect">
            <a:avLst/>
          </a:prstGeom>
        </p:spPr>
      </p:pic>
      <p:sp>
        <p:nvSpPr>
          <p:cNvPr id="6" name="Subtitle 2">
            <a:extLst>
              <a:ext uri="{FF2B5EF4-FFF2-40B4-BE49-F238E27FC236}">
                <a16:creationId xmlns:a16="http://schemas.microsoft.com/office/drawing/2014/main" id="{4A38F2F6-3DBD-C669-F46B-08D04AAE4429}"/>
              </a:ext>
            </a:extLst>
          </p:cNvPr>
          <p:cNvSpPr txBox="1">
            <a:spLocks/>
          </p:cNvSpPr>
          <p:nvPr/>
        </p:nvSpPr>
        <p:spPr>
          <a:xfrm>
            <a:off x="795131" y="5421292"/>
            <a:ext cx="10734260" cy="1436707"/>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Font typeface="Wingdings" panose="05000000000000000000" pitchFamily="2" charset="2"/>
              <a:buChar char="v"/>
            </a:pPr>
            <a:r>
              <a:rPr lang="en-US" dirty="0">
                <a:solidFill>
                  <a:schemeClr val="tx1"/>
                </a:solidFill>
              </a:rPr>
              <a:t>The first 8 months had stable monthly revenues with an average of $685,000.</a:t>
            </a:r>
          </a:p>
          <a:p>
            <a:pPr>
              <a:lnSpc>
                <a:spcPct val="120000"/>
              </a:lnSpc>
              <a:buFont typeface="Wingdings" panose="05000000000000000000" pitchFamily="2" charset="2"/>
              <a:buChar char="v"/>
            </a:pPr>
            <a:r>
              <a:rPr lang="en-US" dirty="0">
                <a:solidFill>
                  <a:schemeClr val="tx1"/>
                </a:solidFill>
              </a:rPr>
              <a:t>We had a significant increase in revenue from September with the revenue peaking at  $1.51 Million in November and an average of 21.81% increase in revenue from August to November.</a:t>
            </a:r>
          </a:p>
          <a:p>
            <a:pPr>
              <a:buFont typeface="Wingdings" panose="05000000000000000000" pitchFamily="2" charset="2"/>
              <a:buChar char="v"/>
            </a:pPr>
            <a:r>
              <a:rPr lang="en-US" dirty="0">
                <a:solidFill>
                  <a:schemeClr val="tx1"/>
                </a:solidFill>
              </a:rPr>
              <a:t>The revenue trend from August to December demonstrates how seasonality affects retail store sales.</a:t>
            </a:r>
          </a:p>
          <a:p>
            <a:pPr>
              <a:buFont typeface="Wingdings" panose="05000000000000000000" pitchFamily="2" charset="2"/>
              <a:buChar char="v"/>
            </a:pPr>
            <a:endParaRPr lang="en-IN" dirty="0">
              <a:solidFill>
                <a:schemeClr val="tx1"/>
              </a:solidFill>
            </a:endParaRPr>
          </a:p>
        </p:txBody>
      </p:sp>
    </p:spTree>
    <p:extLst>
      <p:ext uri="{BB962C8B-B14F-4D97-AF65-F5344CB8AC3E}">
        <p14:creationId xmlns:p14="http://schemas.microsoft.com/office/powerpoint/2010/main" val="354750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7FF18D-2BF9-1EA0-8851-36BCC5A7585B}"/>
              </a:ext>
            </a:extLst>
          </p:cNvPr>
          <p:cNvSpPr/>
          <p:nvPr/>
        </p:nvSpPr>
        <p:spPr>
          <a:xfrm>
            <a:off x="1237434" y="-119268"/>
            <a:ext cx="9717147"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dirty="0">
                <a:ln w="6600">
                  <a:solidFill>
                    <a:schemeClr val="accent2"/>
                  </a:solidFill>
                  <a:prstDash val="solid"/>
                </a:ln>
                <a:solidFill>
                  <a:srgbClr val="FFFF00"/>
                </a:solidFill>
                <a:effectLst>
                  <a:outerShdw dist="38100" dir="2700000" algn="tl" rotWithShape="0">
                    <a:schemeClr val="accent2"/>
                  </a:outerShdw>
                </a:effectLst>
              </a:rPr>
              <a:t>Top 10 Countries by Revenue and Quantity </a:t>
            </a:r>
            <a:endParaRPr lang="en-IN" sz="3600" b="1" cap="none" spc="0" dirty="0">
              <a:ln/>
              <a:solidFill>
                <a:srgbClr val="FFFF00"/>
              </a:solidFill>
              <a:effectLst/>
            </a:endParaRPr>
          </a:p>
        </p:txBody>
      </p:sp>
      <p:sp>
        <p:nvSpPr>
          <p:cNvPr id="5" name="Subtitle 2">
            <a:extLst>
              <a:ext uri="{FF2B5EF4-FFF2-40B4-BE49-F238E27FC236}">
                <a16:creationId xmlns:a16="http://schemas.microsoft.com/office/drawing/2014/main" id="{6FA3EB52-0FB0-CD86-F384-F9D42767F979}"/>
              </a:ext>
            </a:extLst>
          </p:cNvPr>
          <p:cNvSpPr txBox="1">
            <a:spLocks/>
          </p:cNvSpPr>
          <p:nvPr/>
        </p:nvSpPr>
        <p:spPr>
          <a:xfrm>
            <a:off x="1524000" y="2064026"/>
            <a:ext cx="9144000" cy="36576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Font typeface="Wingdings" panose="05000000000000000000" pitchFamily="2" charset="2"/>
              <a:buChar char="q"/>
            </a:pPr>
            <a:endParaRPr lang="en-IN" dirty="0">
              <a:solidFill>
                <a:schemeClr val="tx1"/>
              </a:solidFill>
            </a:endParaRPr>
          </a:p>
        </p:txBody>
      </p:sp>
      <p:pic>
        <p:nvPicPr>
          <p:cNvPr id="3" name="Picture 2">
            <a:extLst>
              <a:ext uri="{FF2B5EF4-FFF2-40B4-BE49-F238E27FC236}">
                <a16:creationId xmlns:a16="http://schemas.microsoft.com/office/drawing/2014/main" id="{4D911AD3-91A3-CE1E-FF3B-89B4B569F02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94942" y="500197"/>
            <a:ext cx="10402114" cy="4528579"/>
          </a:xfrm>
          <a:prstGeom prst="rect">
            <a:avLst/>
          </a:prstGeom>
        </p:spPr>
      </p:pic>
      <p:sp>
        <p:nvSpPr>
          <p:cNvPr id="6" name="Subtitle 2">
            <a:extLst>
              <a:ext uri="{FF2B5EF4-FFF2-40B4-BE49-F238E27FC236}">
                <a16:creationId xmlns:a16="http://schemas.microsoft.com/office/drawing/2014/main" id="{4A38F2F6-3DBD-C669-F46B-08D04AAE4429}"/>
              </a:ext>
            </a:extLst>
          </p:cNvPr>
          <p:cNvSpPr txBox="1">
            <a:spLocks/>
          </p:cNvSpPr>
          <p:nvPr/>
        </p:nvSpPr>
        <p:spPr>
          <a:xfrm>
            <a:off x="0" y="5095036"/>
            <a:ext cx="12192000" cy="1762963"/>
          </a:xfrm>
          <a:prstGeom prst="rect">
            <a:avLst/>
          </a:prstGeom>
        </p:spPr>
        <p:txBody>
          <a:bodyPr vert="horz" lIns="91440" tIns="45720" rIns="91440" bIns="45720" rtlCol="0" anchor="t">
            <a:normAutofit fontScale="85000"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nSpc>
                <a:spcPct val="120000"/>
              </a:lnSpc>
              <a:buFont typeface="Wingdings" panose="05000000000000000000" pitchFamily="2" charset="2"/>
              <a:buChar char="v"/>
            </a:pPr>
            <a:r>
              <a:rPr lang="en-US" dirty="0">
                <a:solidFill>
                  <a:schemeClr val="tx1"/>
                </a:solidFill>
              </a:rPr>
              <a:t>This chart represents the Top 10 countries in revenue and the quantities bought in these countries except the UK. </a:t>
            </a:r>
          </a:p>
          <a:p>
            <a:pPr>
              <a:lnSpc>
                <a:spcPct val="120000"/>
              </a:lnSpc>
              <a:buFont typeface="Wingdings" panose="05000000000000000000" pitchFamily="2" charset="2"/>
              <a:buChar char="v"/>
            </a:pPr>
            <a:r>
              <a:rPr lang="en-US" dirty="0">
                <a:solidFill>
                  <a:schemeClr val="tx1"/>
                </a:solidFill>
              </a:rPr>
              <a:t>There is no Major Difference between the revenue and the quantity of goods sold in these countries, showing a high purchasing power in these countries.</a:t>
            </a:r>
          </a:p>
          <a:p>
            <a:pPr>
              <a:lnSpc>
                <a:spcPct val="120000"/>
              </a:lnSpc>
              <a:buFont typeface="Wingdings" panose="05000000000000000000" pitchFamily="2" charset="2"/>
              <a:buChar char="v"/>
            </a:pPr>
            <a:r>
              <a:rPr lang="en-US" dirty="0">
                <a:solidFill>
                  <a:schemeClr val="tx1"/>
                </a:solidFill>
              </a:rPr>
              <a:t>These countries represent regions with the highest potential to generate more revenue that management needs to focus more on in terms of marketing strategies.</a:t>
            </a:r>
            <a:endParaRPr lang="en-IN" dirty="0">
              <a:solidFill>
                <a:schemeClr val="tx1"/>
              </a:solidFill>
            </a:endParaRPr>
          </a:p>
        </p:txBody>
      </p:sp>
    </p:spTree>
    <p:extLst>
      <p:ext uri="{BB962C8B-B14F-4D97-AF65-F5344CB8AC3E}">
        <p14:creationId xmlns:p14="http://schemas.microsoft.com/office/powerpoint/2010/main" val="384893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7FF18D-2BF9-1EA0-8851-36BCC5A7585B}"/>
              </a:ext>
            </a:extLst>
          </p:cNvPr>
          <p:cNvSpPr/>
          <p:nvPr/>
        </p:nvSpPr>
        <p:spPr>
          <a:xfrm>
            <a:off x="2648081" y="-119268"/>
            <a:ext cx="6895863"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dirty="0">
                <a:ln w="6600">
                  <a:solidFill>
                    <a:schemeClr val="accent2"/>
                  </a:solidFill>
                  <a:prstDash val="solid"/>
                </a:ln>
                <a:solidFill>
                  <a:srgbClr val="FFFF00"/>
                </a:solidFill>
                <a:effectLst>
                  <a:outerShdw dist="38100" dir="2700000" algn="tl" rotWithShape="0">
                    <a:schemeClr val="accent2"/>
                  </a:outerShdw>
                </a:effectLst>
              </a:rPr>
              <a:t>Top 10 Customers by Revenue</a:t>
            </a:r>
            <a:endParaRPr lang="en-IN" sz="3600" b="1" cap="none" spc="0" dirty="0">
              <a:ln/>
              <a:solidFill>
                <a:srgbClr val="FFFF00"/>
              </a:solidFill>
              <a:effectLst/>
            </a:endParaRPr>
          </a:p>
        </p:txBody>
      </p:sp>
      <p:sp>
        <p:nvSpPr>
          <p:cNvPr id="5" name="Subtitle 2">
            <a:extLst>
              <a:ext uri="{FF2B5EF4-FFF2-40B4-BE49-F238E27FC236}">
                <a16:creationId xmlns:a16="http://schemas.microsoft.com/office/drawing/2014/main" id="{6FA3EB52-0FB0-CD86-F384-F9D42767F979}"/>
              </a:ext>
            </a:extLst>
          </p:cNvPr>
          <p:cNvSpPr txBox="1">
            <a:spLocks/>
          </p:cNvSpPr>
          <p:nvPr/>
        </p:nvSpPr>
        <p:spPr>
          <a:xfrm>
            <a:off x="1524000" y="2064026"/>
            <a:ext cx="9144000" cy="36576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Font typeface="Wingdings" panose="05000000000000000000" pitchFamily="2" charset="2"/>
              <a:buChar char="q"/>
            </a:pPr>
            <a:endParaRPr lang="en-IN" dirty="0">
              <a:solidFill>
                <a:schemeClr val="tx1"/>
              </a:solidFill>
            </a:endParaRPr>
          </a:p>
        </p:txBody>
      </p:sp>
      <p:pic>
        <p:nvPicPr>
          <p:cNvPr id="3" name="Picture 2">
            <a:extLst>
              <a:ext uri="{FF2B5EF4-FFF2-40B4-BE49-F238E27FC236}">
                <a16:creationId xmlns:a16="http://schemas.microsoft.com/office/drawing/2014/main" id="{4D911AD3-91A3-CE1E-FF3B-89B4B569F02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94942" y="506301"/>
            <a:ext cx="10402114" cy="4516371"/>
          </a:xfrm>
          <a:prstGeom prst="rect">
            <a:avLst/>
          </a:prstGeom>
        </p:spPr>
      </p:pic>
      <p:sp>
        <p:nvSpPr>
          <p:cNvPr id="6" name="Subtitle 2">
            <a:extLst>
              <a:ext uri="{FF2B5EF4-FFF2-40B4-BE49-F238E27FC236}">
                <a16:creationId xmlns:a16="http://schemas.microsoft.com/office/drawing/2014/main" id="{4A38F2F6-3DBD-C669-F46B-08D04AAE4429}"/>
              </a:ext>
            </a:extLst>
          </p:cNvPr>
          <p:cNvSpPr txBox="1">
            <a:spLocks/>
          </p:cNvSpPr>
          <p:nvPr/>
        </p:nvSpPr>
        <p:spPr>
          <a:xfrm>
            <a:off x="0" y="5095036"/>
            <a:ext cx="12192000" cy="1762963"/>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nSpc>
                <a:spcPct val="120000"/>
              </a:lnSpc>
              <a:buFont typeface="Wingdings" panose="05000000000000000000" pitchFamily="2" charset="2"/>
              <a:buChar char="v"/>
            </a:pPr>
            <a:r>
              <a:rPr lang="en-US" dirty="0">
                <a:solidFill>
                  <a:schemeClr val="tx1"/>
                </a:solidFill>
              </a:rPr>
              <a:t>This chart shows that there is no  major difference between the top 10 customers revenue generated.</a:t>
            </a:r>
          </a:p>
          <a:p>
            <a:pPr>
              <a:lnSpc>
                <a:spcPct val="120000"/>
              </a:lnSpc>
              <a:buFont typeface="Wingdings" panose="05000000000000000000" pitchFamily="2" charset="2"/>
              <a:buChar char="v"/>
            </a:pPr>
            <a:r>
              <a:rPr lang="en-US" dirty="0">
                <a:solidFill>
                  <a:schemeClr val="tx1"/>
                </a:solidFill>
              </a:rPr>
              <a:t>The average difference in revenue between the top 10 customers is 15.8%</a:t>
            </a:r>
          </a:p>
          <a:p>
            <a:pPr>
              <a:lnSpc>
                <a:spcPct val="120000"/>
              </a:lnSpc>
              <a:buFont typeface="Wingdings" panose="05000000000000000000" pitchFamily="2" charset="2"/>
              <a:buChar char="v"/>
            </a:pPr>
            <a:r>
              <a:rPr lang="en-US" dirty="0">
                <a:solidFill>
                  <a:schemeClr val="tx1"/>
                </a:solidFill>
              </a:rPr>
              <a:t>The company can aim to strengthen the relationship with these customers to increase customer loyalty and retention, and ultimately drive more sales and revenue for the company.  </a:t>
            </a:r>
            <a:endParaRPr lang="en-IN" dirty="0">
              <a:solidFill>
                <a:schemeClr val="tx1"/>
              </a:solidFill>
            </a:endParaRPr>
          </a:p>
        </p:txBody>
      </p:sp>
    </p:spTree>
    <p:extLst>
      <p:ext uri="{BB962C8B-B14F-4D97-AF65-F5344CB8AC3E}">
        <p14:creationId xmlns:p14="http://schemas.microsoft.com/office/powerpoint/2010/main" val="316001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7FF18D-2BF9-1EA0-8851-36BCC5A7585B}"/>
              </a:ext>
            </a:extLst>
          </p:cNvPr>
          <p:cNvSpPr/>
          <p:nvPr/>
        </p:nvSpPr>
        <p:spPr>
          <a:xfrm>
            <a:off x="3759478" y="-119268"/>
            <a:ext cx="4673075"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dirty="0">
                <a:ln w="6600">
                  <a:solidFill>
                    <a:schemeClr val="accent2"/>
                  </a:solidFill>
                  <a:prstDash val="solid"/>
                </a:ln>
                <a:solidFill>
                  <a:srgbClr val="FFFF00"/>
                </a:solidFill>
                <a:effectLst>
                  <a:outerShdw dist="38100" dir="2700000" algn="tl" rotWithShape="0">
                    <a:schemeClr val="accent2"/>
                  </a:outerShdw>
                </a:effectLst>
              </a:rPr>
              <a:t>Revenue by Country</a:t>
            </a:r>
            <a:endParaRPr lang="en-IN" sz="3600" b="1" cap="none" spc="0" dirty="0">
              <a:ln/>
              <a:solidFill>
                <a:srgbClr val="FFFF00"/>
              </a:solidFill>
              <a:effectLst/>
            </a:endParaRPr>
          </a:p>
        </p:txBody>
      </p:sp>
      <p:sp>
        <p:nvSpPr>
          <p:cNvPr id="5" name="Subtitle 2">
            <a:extLst>
              <a:ext uri="{FF2B5EF4-FFF2-40B4-BE49-F238E27FC236}">
                <a16:creationId xmlns:a16="http://schemas.microsoft.com/office/drawing/2014/main" id="{6FA3EB52-0FB0-CD86-F384-F9D42767F979}"/>
              </a:ext>
            </a:extLst>
          </p:cNvPr>
          <p:cNvSpPr txBox="1">
            <a:spLocks/>
          </p:cNvSpPr>
          <p:nvPr/>
        </p:nvSpPr>
        <p:spPr>
          <a:xfrm>
            <a:off x="1524000" y="2064026"/>
            <a:ext cx="9144000" cy="36576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Font typeface="Wingdings" panose="05000000000000000000" pitchFamily="2" charset="2"/>
              <a:buChar char="q"/>
            </a:pPr>
            <a:endParaRPr lang="en-IN" dirty="0">
              <a:solidFill>
                <a:schemeClr val="tx1"/>
              </a:solidFill>
            </a:endParaRPr>
          </a:p>
        </p:txBody>
      </p:sp>
      <p:pic>
        <p:nvPicPr>
          <p:cNvPr id="3" name="Picture 2">
            <a:extLst>
              <a:ext uri="{FF2B5EF4-FFF2-40B4-BE49-F238E27FC236}">
                <a16:creationId xmlns:a16="http://schemas.microsoft.com/office/drawing/2014/main" id="{4D911AD3-91A3-CE1E-FF3B-89B4B569F02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09429" y="506302"/>
            <a:ext cx="10373139" cy="4264482"/>
          </a:xfrm>
          <a:prstGeom prst="rect">
            <a:avLst/>
          </a:prstGeom>
        </p:spPr>
      </p:pic>
      <p:sp>
        <p:nvSpPr>
          <p:cNvPr id="6" name="Subtitle 2">
            <a:extLst>
              <a:ext uri="{FF2B5EF4-FFF2-40B4-BE49-F238E27FC236}">
                <a16:creationId xmlns:a16="http://schemas.microsoft.com/office/drawing/2014/main" id="{4A38F2F6-3DBD-C669-F46B-08D04AAE4429}"/>
              </a:ext>
            </a:extLst>
          </p:cNvPr>
          <p:cNvSpPr txBox="1">
            <a:spLocks/>
          </p:cNvSpPr>
          <p:nvPr/>
        </p:nvSpPr>
        <p:spPr>
          <a:xfrm>
            <a:off x="0" y="4770784"/>
            <a:ext cx="12192000" cy="2087215"/>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nSpc>
                <a:spcPct val="120000"/>
              </a:lnSpc>
              <a:buFont typeface="Wingdings" panose="05000000000000000000" pitchFamily="2" charset="2"/>
              <a:buChar char="v"/>
            </a:pPr>
            <a:r>
              <a:rPr lang="en-US" dirty="0">
                <a:solidFill>
                  <a:schemeClr val="tx1"/>
                </a:solidFill>
              </a:rPr>
              <a:t>The map chart concludes by comparing the places that have produced the greatest revenue to those have not.</a:t>
            </a:r>
          </a:p>
          <a:p>
            <a:pPr>
              <a:lnSpc>
                <a:spcPct val="120000"/>
              </a:lnSpc>
              <a:buFont typeface="Wingdings" panose="05000000000000000000" pitchFamily="2" charset="2"/>
              <a:buChar char="v"/>
            </a:pPr>
            <a:r>
              <a:rPr lang="en-US" dirty="0">
                <a:solidFill>
                  <a:schemeClr val="tx1"/>
                </a:solidFill>
              </a:rPr>
              <a:t>The map also reveals that the majority of the  sales occur only in  European countries, with only a small number in the American region </a:t>
            </a:r>
          </a:p>
          <a:p>
            <a:pPr>
              <a:lnSpc>
                <a:spcPct val="120000"/>
              </a:lnSpc>
              <a:buFont typeface="Wingdings" panose="05000000000000000000" pitchFamily="2" charset="2"/>
              <a:buChar char="v"/>
            </a:pPr>
            <a:r>
              <a:rPr lang="en-US" dirty="0">
                <a:solidFill>
                  <a:schemeClr val="tx1"/>
                </a:solidFill>
              </a:rPr>
              <a:t>Along with the Russia there is no market for the items in Africa or Asia.</a:t>
            </a:r>
          </a:p>
          <a:p>
            <a:pPr>
              <a:lnSpc>
                <a:spcPct val="120000"/>
              </a:lnSpc>
              <a:buFont typeface="Wingdings" panose="05000000000000000000" pitchFamily="2" charset="2"/>
              <a:buChar char="v"/>
            </a:pPr>
            <a:r>
              <a:rPr lang="en-US" dirty="0">
                <a:solidFill>
                  <a:schemeClr val="tx1"/>
                </a:solidFill>
              </a:rPr>
              <a:t>The company can concentrate on the European market more and dive deeper into countries in the region to come up with strategies that will maximize the sales from each country in the region alongside Australia and Japan.     </a:t>
            </a:r>
            <a:endParaRPr lang="en-IN" dirty="0">
              <a:solidFill>
                <a:schemeClr val="tx1"/>
              </a:solidFill>
            </a:endParaRPr>
          </a:p>
        </p:txBody>
      </p:sp>
    </p:spTree>
    <p:extLst>
      <p:ext uri="{BB962C8B-B14F-4D97-AF65-F5344CB8AC3E}">
        <p14:creationId xmlns:p14="http://schemas.microsoft.com/office/powerpoint/2010/main" val="184646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7FF18D-2BF9-1EA0-8851-36BCC5A7585B}"/>
              </a:ext>
            </a:extLst>
          </p:cNvPr>
          <p:cNvSpPr/>
          <p:nvPr/>
        </p:nvSpPr>
        <p:spPr>
          <a:xfrm>
            <a:off x="3939016" y="-119268"/>
            <a:ext cx="4314001"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dirty="0">
                <a:ln w="6600">
                  <a:solidFill>
                    <a:schemeClr val="accent2"/>
                  </a:solidFill>
                  <a:prstDash val="solid"/>
                </a:ln>
                <a:solidFill>
                  <a:srgbClr val="FFFF00"/>
                </a:solidFill>
                <a:effectLst>
                  <a:outerShdw dist="38100" dir="2700000" algn="tl" rotWithShape="0">
                    <a:schemeClr val="accent2"/>
                  </a:outerShdw>
                </a:effectLst>
              </a:rPr>
              <a:t>Recommendations</a:t>
            </a:r>
            <a:endParaRPr lang="en-IN" sz="3600" b="1" cap="none" spc="0" dirty="0">
              <a:ln/>
              <a:solidFill>
                <a:srgbClr val="FFFF00"/>
              </a:solidFill>
              <a:effectLst/>
            </a:endParaRPr>
          </a:p>
        </p:txBody>
      </p:sp>
      <p:sp>
        <p:nvSpPr>
          <p:cNvPr id="5" name="Subtitle 2">
            <a:extLst>
              <a:ext uri="{FF2B5EF4-FFF2-40B4-BE49-F238E27FC236}">
                <a16:creationId xmlns:a16="http://schemas.microsoft.com/office/drawing/2014/main" id="{6FA3EB52-0FB0-CD86-F384-F9D42767F979}"/>
              </a:ext>
            </a:extLst>
          </p:cNvPr>
          <p:cNvSpPr txBox="1">
            <a:spLocks/>
          </p:cNvSpPr>
          <p:nvPr/>
        </p:nvSpPr>
        <p:spPr>
          <a:xfrm>
            <a:off x="1524000" y="2064026"/>
            <a:ext cx="9144000" cy="36576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Font typeface="Wingdings" panose="05000000000000000000" pitchFamily="2" charset="2"/>
              <a:buChar char="q"/>
            </a:pPr>
            <a:endParaRPr lang="en-IN" dirty="0">
              <a:solidFill>
                <a:schemeClr val="tx1"/>
              </a:solidFill>
            </a:endParaRPr>
          </a:p>
        </p:txBody>
      </p:sp>
      <p:sp>
        <p:nvSpPr>
          <p:cNvPr id="6" name="Subtitle 2">
            <a:extLst>
              <a:ext uri="{FF2B5EF4-FFF2-40B4-BE49-F238E27FC236}">
                <a16:creationId xmlns:a16="http://schemas.microsoft.com/office/drawing/2014/main" id="{4A38F2F6-3DBD-C669-F46B-08D04AAE4429}"/>
              </a:ext>
            </a:extLst>
          </p:cNvPr>
          <p:cNvSpPr txBox="1">
            <a:spLocks/>
          </p:cNvSpPr>
          <p:nvPr/>
        </p:nvSpPr>
        <p:spPr>
          <a:xfrm>
            <a:off x="0" y="527064"/>
            <a:ext cx="12192000" cy="6330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nSpc>
                <a:spcPct val="150000"/>
              </a:lnSpc>
              <a:buFont typeface="Wingdings" panose="05000000000000000000" pitchFamily="2" charset="2"/>
              <a:buChar char="v"/>
            </a:pPr>
            <a:r>
              <a:rPr lang="en-IN" dirty="0">
                <a:solidFill>
                  <a:schemeClr val="tx1"/>
                </a:solidFill>
              </a:rPr>
              <a:t>Aim at stocking and advertising seasonal products to maximize sales when demand goes up.</a:t>
            </a:r>
          </a:p>
          <a:p>
            <a:pPr>
              <a:lnSpc>
                <a:spcPct val="150000"/>
              </a:lnSpc>
              <a:buFont typeface="Wingdings" panose="05000000000000000000" pitchFamily="2" charset="2"/>
              <a:buChar char="v"/>
            </a:pPr>
            <a:r>
              <a:rPr lang="en-IN" dirty="0">
                <a:solidFill>
                  <a:schemeClr val="tx1"/>
                </a:solidFill>
              </a:rPr>
              <a:t>Do a deeper analysis of products that are usually in high demand during low sales months.</a:t>
            </a:r>
          </a:p>
          <a:p>
            <a:pPr>
              <a:lnSpc>
                <a:spcPct val="150000"/>
              </a:lnSpc>
              <a:buFont typeface="Wingdings" panose="05000000000000000000" pitchFamily="2" charset="2"/>
              <a:buChar char="v"/>
            </a:pPr>
            <a:r>
              <a:rPr lang="en-IN" dirty="0">
                <a:solidFill>
                  <a:schemeClr val="tx1"/>
                </a:solidFill>
              </a:rPr>
              <a:t>Deeper dive into the type of products and the revenue generated  from these products for each region would be key in guiding region specific marketing strategies.</a:t>
            </a:r>
          </a:p>
          <a:p>
            <a:pPr>
              <a:lnSpc>
                <a:spcPct val="150000"/>
              </a:lnSpc>
              <a:buFont typeface="Wingdings" panose="05000000000000000000" pitchFamily="2" charset="2"/>
              <a:buChar char="v"/>
            </a:pPr>
            <a:r>
              <a:rPr lang="en-IN" dirty="0">
                <a:solidFill>
                  <a:schemeClr val="tx1"/>
                </a:solidFill>
              </a:rPr>
              <a:t>European market  has more potential for growth and company should aim at strategies that will increase its market positioning in the region.</a:t>
            </a:r>
          </a:p>
          <a:p>
            <a:pPr>
              <a:lnSpc>
                <a:spcPct val="120000"/>
              </a:lnSpc>
              <a:buFont typeface="Wingdings" panose="05000000000000000000" pitchFamily="2" charset="2"/>
              <a:buChar char="v"/>
            </a:pPr>
            <a:endParaRPr lang="en-IN" dirty="0">
              <a:solidFill>
                <a:schemeClr val="tx1"/>
              </a:solidFill>
            </a:endParaRPr>
          </a:p>
        </p:txBody>
      </p:sp>
    </p:spTree>
    <p:extLst>
      <p:ext uri="{BB962C8B-B14F-4D97-AF65-F5344CB8AC3E}">
        <p14:creationId xmlns:p14="http://schemas.microsoft.com/office/powerpoint/2010/main" val="280963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6FA3EB52-0FB0-CD86-F384-F9D42767F979}"/>
              </a:ext>
            </a:extLst>
          </p:cNvPr>
          <p:cNvSpPr txBox="1">
            <a:spLocks/>
          </p:cNvSpPr>
          <p:nvPr/>
        </p:nvSpPr>
        <p:spPr>
          <a:xfrm>
            <a:off x="1524000" y="2064026"/>
            <a:ext cx="9144000" cy="36576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Font typeface="Wingdings" panose="05000000000000000000" pitchFamily="2" charset="2"/>
              <a:buChar char="q"/>
            </a:pPr>
            <a:endParaRPr lang="en-IN" dirty="0">
              <a:solidFill>
                <a:schemeClr val="tx1"/>
              </a:solidFill>
            </a:endParaRPr>
          </a:p>
        </p:txBody>
      </p:sp>
      <p:sp>
        <p:nvSpPr>
          <p:cNvPr id="2" name="Rectangle 1">
            <a:extLst>
              <a:ext uri="{FF2B5EF4-FFF2-40B4-BE49-F238E27FC236}">
                <a16:creationId xmlns:a16="http://schemas.microsoft.com/office/drawing/2014/main" id="{2052238F-1D98-95A2-8EB3-B1AB4DE12B41}"/>
              </a:ext>
            </a:extLst>
          </p:cNvPr>
          <p:cNvSpPr/>
          <p:nvPr/>
        </p:nvSpPr>
        <p:spPr>
          <a:xfrm>
            <a:off x="2756452" y="2505670"/>
            <a:ext cx="6414052" cy="1107996"/>
          </a:xfrm>
          <a:prstGeom prst="rect">
            <a:avLst/>
          </a:prstGeom>
          <a:noFill/>
        </p:spPr>
        <p:txBody>
          <a:bodyPr wrap="square" lIns="91440" tIns="45720" rIns="91440" bIns="45720">
            <a:spAutoFit/>
          </a:bodyPr>
          <a:lstStyle/>
          <a:p>
            <a:pPr algn="ctr"/>
            <a:r>
              <a:rPr lang="en-US" sz="6600" b="0" cap="none" spc="0" dirty="0">
                <a:ln w="0"/>
                <a:solidFill>
                  <a:schemeClr val="accent6">
                    <a:lumMod val="60000"/>
                    <a:lumOff val="40000"/>
                  </a:schemeClr>
                </a:solidFill>
                <a:effectLst>
                  <a:reflection blurRad="6350" stA="53000" endA="300" endPos="35500" dir="5400000" sy="-90000" algn="bl" rotWithShape="0"/>
                </a:effectLst>
              </a:rPr>
              <a:t>THANK YOU</a:t>
            </a:r>
            <a:endParaRPr lang="en-IN" sz="6600" b="0" cap="none" spc="0" dirty="0">
              <a:ln w="0"/>
              <a:solidFill>
                <a:schemeClr val="accent6">
                  <a:lumMod val="60000"/>
                  <a:lumOff val="40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57899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lic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189</TotalTime>
  <Words>521</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Shree</dc:creator>
  <cp:lastModifiedBy>Shree</cp:lastModifiedBy>
  <cp:revision>1</cp:revision>
  <dcterms:created xsi:type="dcterms:W3CDTF">2024-01-07T04:25:54Z</dcterms:created>
  <dcterms:modified xsi:type="dcterms:W3CDTF">2024-01-07T07:35:00Z</dcterms:modified>
</cp:coreProperties>
</file>