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9" r:id="rId3"/>
    <p:sldId id="258" r:id="rId4"/>
    <p:sldId id="257" r:id="rId5"/>
    <p:sldId id="259" r:id="rId6"/>
    <p:sldId id="260" r:id="rId7"/>
    <p:sldId id="261" r:id="rId8"/>
    <p:sldId id="262" r:id="rId9"/>
    <p:sldId id="271" r:id="rId10"/>
    <p:sldId id="263" r:id="rId11"/>
    <p:sldId id="264" r:id="rId12"/>
    <p:sldId id="265" r:id="rId13"/>
    <p:sldId id="273" r:id="rId14"/>
    <p:sldId id="272" r:id="rId15"/>
    <p:sldId id="266" r:id="rId16"/>
  </p:sldIdLst>
  <p:sldSz cx="18288000" cy="10287000"/>
  <p:notesSz cx="18288000" cy="10287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u="heavy">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sz="4200" b="0" i="0" u="heavy">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u="heavy">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0" i="0" u="heavy">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924506" y="596900"/>
            <a:ext cx="2726690" cy="665480"/>
          </a:xfrm>
          <a:prstGeom prst="rect">
            <a:avLst/>
          </a:prstGeom>
        </p:spPr>
        <p:txBody>
          <a:bodyPr wrap="square" lIns="0" tIns="0" rIns="0" bIns="0">
            <a:spAutoFit/>
          </a:bodyPr>
          <a:lstStyle>
            <a:lvl1pPr>
              <a:defRPr sz="4200" b="0" i="0" u="heavy">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49659" y="4665191"/>
            <a:ext cx="18387319" cy="2510154"/>
          </a:xfrm>
          <a:prstGeom prst="rect">
            <a:avLst/>
          </a:prstGeom>
        </p:spPr>
        <p:txBody>
          <a:bodyPr wrap="square" lIns="0" tIns="0" rIns="0" bIns="0">
            <a:spAutoFit/>
          </a:bodyPr>
          <a:lstStyle>
            <a:lvl1pPr>
              <a:defRPr sz="4200" b="0" i="0" u="heavy">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WhatsApp Image 2023-12-19 at 12.37.02_f67bead4"/>
          <p:cNvPicPr>
            <a:picLocks noChangeAspect="1"/>
          </p:cNvPicPr>
          <p:nvPr>
            <p:ph sz="half" idx="2"/>
          </p:nvPr>
        </p:nvPicPr>
        <p:blipFill>
          <a:blip r:embed="rId1"/>
          <a:stretch>
            <a:fillRect/>
          </a:stretch>
        </p:blipFill>
        <p:spPr>
          <a:xfrm>
            <a:off x="303530" y="410210"/>
            <a:ext cx="17539335" cy="94919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8254" y="1068865"/>
            <a:ext cx="433705" cy="85725"/>
          </a:xfrm>
          <a:custGeom>
            <a:avLst/>
            <a:gdLst/>
            <a:ahLst/>
            <a:cxnLst/>
            <a:rect l="l" t="t" r="r" b="b"/>
            <a:pathLst>
              <a:path w="433705" h="85725">
                <a:moveTo>
                  <a:pt x="433699" y="85724"/>
                </a:moveTo>
                <a:lnTo>
                  <a:pt x="0" y="85724"/>
                </a:lnTo>
                <a:lnTo>
                  <a:pt x="0" y="0"/>
                </a:lnTo>
                <a:lnTo>
                  <a:pt x="433699" y="0"/>
                </a:lnTo>
                <a:lnTo>
                  <a:pt x="433699" y="85724"/>
                </a:lnTo>
                <a:close/>
              </a:path>
            </a:pathLst>
          </a:custGeom>
          <a:solidFill>
            <a:srgbClr val="000000"/>
          </a:solidFill>
        </p:spPr>
        <p:txBody>
          <a:bodyPr wrap="square" lIns="0" tIns="0" rIns="0" bIns="0" rtlCol="0"/>
          <a:lstStyle/>
          <a:p/>
        </p:txBody>
      </p:sp>
      <p:sp>
        <p:nvSpPr>
          <p:cNvPr id="3" name="object 3"/>
          <p:cNvSpPr/>
          <p:nvPr/>
        </p:nvSpPr>
        <p:spPr>
          <a:xfrm>
            <a:off x="1102537" y="1068869"/>
            <a:ext cx="7381240" cy="85725"/>
          </a:xfrm>
          <a:custGeom>
            <a:avLst/>
            <a:gdLst/>
            <a:ahLst/>
            <a:cxnLst/>
            <a:rect l="l" t="t" r="r" b="b"/>
            <a:pathLst>
              <a:path w="7381240" h="85725">
                <a:moveTo>
                  <a:pt x="7381075" y="0"/>
                </a:moveTo>
                <a:lnTo>
                  <a:pt x="3674351" y="0"/>
                </a:lnTo>
                <a:lnTo>
                  <a:pt x="0" y="0"/>
                </a:lnTo>
                <a:lnTo>
                  <a:pt x="0" y="85725"/>
                </a:lnTo>
                <a:lnTo>
                  <a:pt x="3674351" y="85725"/>
                </a:lnTo>
                <a:lnTo>
                  <a:pt x="7381075" y="85725"/>
                </a:lnTo>
                <a:lnTo>
                  <a:pt x="7381075" y="0"/>
                </a:lnTo>
                <a:close/>
              </a:path>
            </a:pathLst>
          </a:custGeom>
          <a:solidFill>
            <a:srgbClr val="000000"/>
          </a:solidFill>
        </p:spPr>
        <p:txBody>
          <a:bodyPr wrap="square" lIns="0" tIns="0" rIns="0" bIns="0" rtlCol="0"/>
          <a:lstStyle/>
          <a:p/>
        </p:txBody>
      </p:sp>
      <p:sp>
        <p:nvSpPr>
          <p:cNvPr id="4" name="object 4"/>
          <p:cNvSpPr txBox="1">
            <a:spLocks noGrp="1"/>
          </p:cNvSpPr>
          <p:nvPr>
            <p:ph type="title"/>
          </p:nvPr>
        </p:nvSpPr>
        <p:spPr>
          <a:xfrm>
            <a:off x="275554" y="119572"/>
            <a:ext cx="8220709" cy="1092200"/>
          </a:xfrm>
          <a:prstGeom prst="rect">
            <a:avLst/>
          </a:prstGeom>
        </p:spPr>
        <p:txBody>
          <a:bodyPr vert="horz" wrap="square" lIns="0" tIns="12700" rIns="0" bIns="0" rtlCol="0">
            <a:spAutoFit/>
          </a:bodyPr>
          <a:lstStyle/>
          <a:p>
            <a:pPr marL="12700">
              <a:lnSpc>
                <a:spcPct val="100000"/>
              </a:lnSpc>
              <a:spcBef>
                <a:spcPts val="100"/>
              </a:spcBef>
            </a:pPr>
            <a:r>
              <a:rPr sz="7000" u="none" spc="95" dirty="0"/>
              <a:t>System</a:t>
            </a:r>
            <a:r>
              <a:rPr sz="7000" u="none" spc="-85" dirty="0"/>
              <a:t> </a:t>
            </a:r>
            <a:r>
              <a:rPr sz="7000" u="none" spc="220" dirty="0"/>
              <a:t>Requirements</a:t>
            </a:r>
            <a:endParaRPr sz="7000"/>
          </a:p>
        </p:txBody>
      </p:sp>
      <p:sp>
        <p:nvSpPr>
          <p:cNvPr id="5" name="object 5"/>
          <p:cNvSpPr txBox="1"/>
          <p:nvPr/>
        </p:nvSpPr>
        <p:spPr>
          <a:xfrm>
            <a:off x="961553" y="1389097"/>
            <a:ext cx="7131684" cy="2640965"/>
          </a:xfrm>
          <a:prstGeom prst="rect">
            <a:avLst/>
          </a:prstGeom>
        </p:spPr>
        <p:txBody>
          <a:bodyPr vert="horz" wrap="square" lIns="0" tIns="75565" rIns="0" bIns="0" rtlCol="0">
            <a:spAutoFit/>
          </a:bodyPr>
          <a:lstStyle/>
          <a:p>
            <a:pPr marL="12700">
              <a:lnSpc>
                <a:spcPct val="100000"/>
              </a:lnSpc>
              <a:spcBef>
                <a:spcPts val="595"/>
              </a:spcBef>
            </a:pPr>
            <a:r>
              <a:rPr sz="5200" spc="225" dirty="0">
                <a:latin typeface="Times New Roman" panose="02020603050405020304"/>
                <a:cs typeface="Times New Roman" panose="02020603050405020304"/>
              </a:rPr>
              <a:t>Hardware</a:t>
            </a:r>
            <a:r>
              <a:rPr sz="5200" spc="-40" dirty="0">
                <a:latin typeface="Times New Roman" panose="02020603050405020304"/>
                <a:cs typeface="Times New Roman" panose="02020603050405020304"/>
              </a:rPr>
              <a:t> </a:t>
            </a:r>
            <a:r>
              <a:rPr sz="5200" spc="145" dirty="0">
                <a:latin typeface="Times New Roman" panose="02020603050405020304"/>
                <a:cs typeface="Times New Roman" panose="02020603050405020304"/>
              </a:rPr>
              <a:t>Requirements:</a:t>
            </a:r>
            <a:endParaRPr sz="5200">
              <a:latin typeface="Times New Roman" panose="02020603050405020304"/>
              <a:cs typeface="Times New Roman" panose="02020603050405020304"/>
            </a:endParaRPr>
          </a:p>
          <a:p>
            <a:pPr marL="308610">
              <a:lnSpc>
                <a:spcPct val="100000"/>
              </a:lnSpc>
              <a:spcBef>
                <a:spcPts val="325"/>
              </a:spcBef>
            </a:pPr>
            <a:r>
              <a:rPr sz="3400" spc="165" dirty="0">
                <a:latin typeface="Times New Roman" panose="02020603050405020304"/>
                <a:cs typeface="Times New Roman" panose="02020603050405020304"/>
              </a:rPr>
              <a:t>-CPU</a:t>
            </a:r>
            <a:r>
              <a:rPr sz="3400" spc="-10" dirty="0">
                <a:latin typeface="Times New Roman" panose="02020603050405020304"/>
                <a:cs typeface="Times New Roman" panose="02020603050405020304"/>
              </a:rPr>
              <a:t> </a:t>
            </a:r>
            <a:r>
              <a:rPr sz="3400" spc="-25" dirty="0">
                <a:latin typeface="Times New Roman" panose="02020603050405020304"/>
                <a:cs typeface="Times New Roman" panose="02020603050405020304"/>
              </a:rPr>
              <a:t>:</a:t>
            </a:r>
            <a:r>
              <a:rPr sz="3400" spc="-10" dirty="0">
                <a:latin typeface="Times New Roman" panose="02020603050405020304"/>
                <a:cs typeface="Times New Roman" panose="02020603050405020304"/>
              </a:rPr>
              <a:t> </a:t>
            </a:r>
            <a:r>
              <a:rPr sz="3400" spc="80" dirty="0">
                <a:latin typeface="Times New Roman" panose="02020603050405020304"/>
                <a:cs typeface="Times New Roman" panose="02020603050405020304"/>
              </a:rPr>
              <a:t>Processor</a:t>
            </a:r>
            <a:r>
              <a:rPr sz="3400" spc="-5" dirty="0">
                <a:latin typeface="Times New Roman" panose="02020603050405020304"/>
                <a:cs typeface="Times New Roman" panose="02020603050405020304"/>
              </a:rPr>
              <a:t> </a:t>
            </a:r>
            <a:r>
              <a:rPr sz="3400" spc="-15" dirty="0">
                <a:latin typeface="Times New Roman" panose="02020603050405020304"/>
                <a:cs typeface="Times New Roman" panose="02020603050405020304"/>
              </a:rPr>
              <a:t>i5</a:t>
            </a:r>
            <a:r>
              <a:rPr sz="3400" spc="-10" dirty="0">
                <a:latin typeface="Times New Roman" panose="02020603050405020304"/>
                <a:cs typeface="Times New Roman" panose="02020603050405020304"/>
              </a:rPr>
              <a:t> </a:t>
            </a:r>
            <a:r>
              <a:rPr sz="3400" spc="170" dirty="0">
                <a:latin typeface="Times New Roman" panose="02020603050405020304"/>
                <a:cs typeface="Times New Roman" panose="02020603050405020304"/>
              </a:rPr>
              <a:t>or</a:t>
            </a:r>
            <a:r>
              <a:rPr sz="3400" spc="-5" dirty="0">
                <a:latin typeface="Times New Roman" panose="02020603050405020304"/>
                <a:cs typeface="Times New Roman" panose="02020603050405020304"/>
              </a:rPr>
              <a:t> </a:t>
            </a:r>
            <a:r>
              <a:rPr sz="3400" spc="114" dirty="0">
                <a:latin typeface="Times New Roman" panose="02020603050405020304"/>
                <a:cs typeface="Times New Roman" panose="02020603050405020304"/>
              </a:rPr>
              <a:t>more</a:t>
            </a:r>
            <a:endParaRPr sz="3400">
              <a:latin typeface="Times New Roman" panose="02020603050405020304"/>
              <a:cs typeface="Times New Roman" panose="02020603050405020304"/>
            </a:endParaRPr>
          </a:p>
          <a:p>
            <a:pPr marL="308610">
              <a:lnSpc>
                <a:spcPct val="100000"/>
              </a:lnSpc>
              <a:spcBef>
                <a:spcPts val="645"/>
              </a:spcBef>
            </a:pPr>
            <a:r>
              <a:rPr sz="3400" spc="210" dirty="0">
                <a:latin typeface="Times New Roman" panose="02020603050405020304"/>
                <a:cs typeface="Times New Roman" panose="02020603050405020304"/>
              </a:rPr>
              <a:t>-RAM</a:t>
            </a:r>
            <a:r>
              <a:rPr sz="3400" spc="-30" dirty="0">
                <a:latin typeface="Times New Roman" panose="02020603050405020304"/>
                <a:cs typeface="Times New Roman" panose="02020603050405020304"/>
              </a:rPr>
              <a:t> </a:t>
            </a:r>
            <a:r>
              <a:rPr sz="3400" spc="-25" dirty="0">
                <a:latin typeface="Times New Roman" panose="02020603050405020304"/>
                <a:cs typeface="Times New Roman" panose="02020603050405020304"/>
              </a:rPr>
              <a:t>:</a:t>
            </a:r>
            <a:r>
              <a:rPr sz="3400" spc="-30" dirty="0">
                <a:latin typeface="Times New Roman" panose="02020603050405020304"/>
                <a:cs typeface="Times New Roman" panose="02020603050405020304"/>
              </a:rPr>
              <a:t> </a:t>
            </a:r>
            <a:r>
              <a:rPr sz="3400" spc="110" dirty="0">
                <a:latin typeface="Times New Roman" panose="02020603050405020304"/>
                <a:cs typeface="Times New Roman" panose="02020603050405020304"/>
              </a:rPr>
              <a:t>8GB</a:t>
            </a:r>
            <a:endParaRPr sz="3400">
              <a:latin typeface="Times New Roman" panose="02020603050405020304"/>
              <a:cs typeface="Times New Roman" panose="02020603050405020304"/>
            </a:endParaRPr>
          </a:p>
          <a:p>
            <a:pPr marL="308610">
              <a:lnSpc>
                <a:spcPct val="100000"/>
              </a:lnSpc>
              <a:spcBef>
                <a:spcPts val="645"/>
              </a:spcBef>
            </a:pPr>
            <a:r>
              <a:rPr sz="3400" spc="100" dirty="0">
                <a:latin typeface="Times New Roman" panose="02020603050405020304"/>
                <a:cs typeface="Times New Roman" panose="02020603050405020304"/>
              </a:rPr>
              <a:t>-Operating</a:t>
            </a:r>
            <a:r>
              <a:rPr sz="3400" spc="-50" dirty="0">
                <a:latin typeface="Times New Roman" panose="02020603050405020304"/>
                <a:cs typeface="Times New Roman" panose="02020603050405020304"/>
              </a:rPr>
              <a:t> </a:t>
            </a:r>
            <a:r>
              <a:rPr sz="3400" spc="45" dirty="0">
                <a:latin typeface="Times New Roman" panose="02020603050405020304"/>
                <a:cs typeface="Times New Roman" panose="02020603050405020304"/>
              </a:rPr>
              <a:t>System</a:t>
            </a:r>
            <a:endParaRPr sz="3400">
              <a:latin typeface="Times New Roman" panose="02020603050405020304"/>
              <a:cs typeface="Times New Roman" panose="02020603050405020304"/>
            </a:endParaRPr>
          </a:p>
        </p:txBody>
      </p:sp>
      <p:sp>
        <p:nvSpPr>
          <p:cNvPr id="6" name="object 6"/>
          <p:cNvSpPr txBox="1"/>
          <p:nvPr/>
        </p:nvSpPr>
        <p:spPr>
          <a:xfrm>
            <a:off x="9327531" y="1389097"/>
            <a:ext cx="6808470" cy="2640965"/>
          </a:xfrm>
          <a:prstGeom prst="rect">
            <a:avLst/>
          </a:prstGeom>
        </p:spPr>
        <p:txBody>
          <a:bodyPr vert="horz" wrap="square" lIns="0" tIns="75565" rIns="0" bIns="0" rtlCol="0">
            <a:spAutoFit/>
          </a:bodyPr>
          <a:lstStyle/>
          <a:p>
            <a:pPr marL="12700">
              <a:lnSpc>
                <a:spcPct val="100000"/>
              </a:lnSpc>
              <a:spcBef>
                <a:spcPts val="595"/>
              </a:spcBef>
            </a:pPr>
            <a:r>
              <a:rPr sz="5200" spc="125" dirty="0">
                <a:latin typeface="Times New Roman" panose="02020603050405020304"/>
                <a:cs typeface="Times New Roman" panose="02020603050405020304"/>
              </a:rPr>
              <a:t>Software</a:t>
            </a:r>
            <a:r>
              <a:rPr sz="5200" spc="-50" dirty="0">
                <a:latin typeface="Times New Roman" panose="02020603050405020304"/>
                <a:cs typeface="Times New Roman" panose="02020603050405020304"/>
              </a:rPr>
              <a:t> </a:t>
            </a:r>
            <a:r>
              <a:rPr sz="5200" spc="145" dirty="0">
                <a:latin typeface="Times New Roman" panose="02020603050405020304"/>
                <a:cs typeface="Times New Roman" panose="02020603050405020304"/>
              </a:rPr>
              <a:t>Requirements:</a:t>
            </a:r>
            <a:endParaRPr sz="5200">
              <a:latin typeface="Times New Roman" panose="02020603050405020304"/>
              <a:cs typeface="Times New Roman" panose="02020603050405020304"/>
            </a:endParaRPr>
          </a:p>
          <a:p>
            <a:pPr marL="493395">
              <a:lnSpc>
                <a:spcPct val="100000"/>
              </a:lnSpc>
              <a:spcBef>
                <a:spcPts val="325"/>
              </a:spcBef>
            </a:pPr>
            <a:r>
              <a:rPr sz="3400" spc="100" dirty="0">
                <a:latin typeface="Times New Roman" panose="02020603050405020304"/>
                <a:cs typeface="Times New Roman" panose="02020603050405020304"/>
              </a:rPr>
              <a:t>-Jupyter</a:t>
            </a:r>
            <a:r>
              <a:rPr sz="3400" spc="-30" dirty="0">
                <a:latin typeface="Times New Roman" panose="02020603050405020304"/>
                <a:cs typeface="Times New Roman" panose="02020603050405020304"/>
              </a:rPr>
              <a:t> </a:t>
            </a:r>
            <a:r>
              <a:rPr sz="3400" spc="170" dirty="0">
                <a:latin typeface="Times New Roman" panose="02020603050405020304"/>
                <a:cs typeface="Times New Roman" panose="02020603050405020304"/>
              </a:rPr>
              <a:t>Notebook</a:t>
            </a:r>
            <a:endParaRPr sz="3400">
              <a:latin typeface="Times New Roman" panose="02020603050405020304"/>
              <a:cs typeface="Times New Roman" panose="02020603050405020304"/>
            </a:endParaRPr>
          </a:p>
          <a:p>
            <a:pPr marL="422275">
              <a:lnSpc>
                <a:spcPct val="100000"/>
              </a:lnSpc>
              <a:spcBef>
                <a:spcPts val="645"/>
              </a:spcBef>
            </a:pPr>
            <a:r>
              <a:rPr sz="3400" spc="130" dirty="0">
                <a:latin typeface="Times New Roman" panose="02020603050405020304"/>
                <a:cs typeface="Times New Roman" panose="02020603050405020304"/>
              </a:rPr>
              <a:t>-Anaconda</a:t>
            </a:r>
            <a:r>
              <a:rPr sz="3400" spc="-30" dirty="0">
                <a:latin typeface="Times New Roman" panose="02020603050405020304"/>
                <a:cs typeface="Times New Roman" panose="02020603050405020304"/>
              </a:rPr>
              <a:t> </a:t>
            </a:r>
            <a:r>
              <a:rPr sz="3400" spc="95" dirty="0">
                <a:latin typeface="Times New Roman" panose="02020603050405020304"/>
                <a:cs typeface="Times New Roman" panose="02020603050405020304"/>
              </a:rPr>
              <a:t>Navig</a:t>
            </a:r>
            <a:endParaRPr sz="3400">
              <a:latin typeface="Times New Roman" panose="02020603050405020304"/>
              <a:cs typeface="Times New Roman" panose="02020603050405020304"/>
            </a:endParaRPr>
          </a:p>
          <a:p>
            <a:pPr marL="422275">
              <a:lnSpc>
                <a:spcPct val="100000"/>
              </a:lnSpc>
              <a:spcBef>
                <a:spcPts val="645"/>
              </a:spcBef>
            </a:pPr>
            <a:r>
              <a:rPr sz="3400" spc="120" dirty="0">
                <a:latin typeface="Times New Roman" panose="02020603050405020304"/>
                <a:cs typeface="Times New Roman" panose="02020603050405020304"/>
              </a:rPr>
              <a:t>-Python</a:t>
            </a:r>
            <a:r>
              <a:rPr sz="3400" spc="-40" dirty="0">
                <a:latin typeface="Times New Roman" panose="02020603050405020304"/>
                <a:cs typeface="Times New Roman" panose="02020603050405020304"/>
              </a:rPr>
              <a:t> </a:t>
            </a:r>
            <a:r>
              <a:rPr sz="3400" spc="20" dirty="0">
                <a:latin typeface="Times New Roman" panose="02020603050405020304"/>
                <a:cs typeface="Times New Roman" panose="02020603050405020304"/>
              </a:rPr>
              <a:t>3.8</a:t>
            </a:r>
            <a:endParaRPr sz="3400">
              <a:latin typeface="Times New Roman" panose="02020603050405020304"/>
              <a:cs typeface="Times New Roman" panose="02020603050405020304"/>
            </a:endParaRPr>
          </a:p>
        </p:txBody>
      </p:sp>
      <p:sp>
        <p:nvSpPr>
          <p:cNvPr id="7" name="object 7"/>
          <p:cNvSpPr/>
          <p:nvPr/>
        </p:nvSpPr>
        <p:spPr>
          <a:xfrm>
            <a:off x="288700" y="4963798"/>
            <a:ext cx="6548755" cy="66675"/>
          </a:xfrm>
          <a:custGeom>
            <a:avLst/>
            <a:gdLst/>
            <a:ahLst/>
            <a:cxnLst/>
            <a:rect l="l" t="t" r="r" b="b"/>
            <a:pathLst>
              <a:path w="6548755" h="66675">
                <a:moveTo>
                  <a:pt x="6548342" y="66674"/>
                </a:moveTo>
                <a:lnTo>
                  <a:pt x="0" y="66674"/>
                </a:lnTo>
                <a:lnTo>
                  <a:pt x="0" y="0"/>
                </a:lnTo>
                <a:lnTo>
                  <a:pt x="6548342" y="0"/>
                </a:lnTo>
                <a:lnTo>
                  <a:pt x="6548342" y="66674"/>
                </a:lnTo>
                <a:close/>
              </a:path>
            </a:pathLst>
          </a:custGeom>
          <a:solidFill>
            <a:srgbClr val="000000"/>
          </a:solidFill>
        </p:spPr>
        <p:txBody>
          <a:bodyPr wrap="square" lIns="0" tIns="0" rIns="0" bIns="0" rtlCol="0"/>
          <a:lstStyle/>
          <a:p/>
        </p:txBody>
      </p:sp>
      <p:sp>
        <p:nvSpPr>
          <p:cNvPr id="8" name="object 8"/>
          <p:cNvSpPr/>
          <p:nvPr/>
        </p:nvSpPr>
        <p:spPr>
          <a:xfrm>
            <a:off x="7055934" y="4963798"/>
            <a:ext cx="3177540" cy="66675"/>
          </a:xfrm>
          <a:custGeom>
            <a:avLst/>
            <a:gdLst/>
            <a:ahLst/>
            <a:cxnLst/>
            <a:rect l="l" t="t" r="r" b="b"/>
            <a:pathLst>
              <a:path w="3177540" h="66675">
                <a:moveTo>
                  <a:pt x="3177312" y="66674"/>
                </a:moveTo>
                <a:lnTo>
                  <a:pt x="0" y="66674"/>
                </a:lnTo>
                <a:lnTo>
                  <a:pt x="0" y="0"/>
                </a:lnTo>
                <a:lnTo>
                  <a:pt x="3177312" y="0"/>
                </a:lnTo>
                <a:lnTo>
                  <a:pt x="3177312" y="66674"/>
                </a:lnTo>
                <a:close/>
              </a:path>
            </a:pathLst>
          </a:custGeom>
          <a:solidFill>
            <a:srgbClr val="000000"/>
          </a:solidFill>
        </p:spPr>
        <p:txBody>
          <a:bodyPr wrap="square" lIns="0" tIns="0" rIns="0" bIns="0" rtlCol="0"/>
          <a:lstStyle/>
          <a:p/>
        </p:txBody>
      </p:sp>
      <p:sp>
        <p:nvSpPr>
          <p:cNvPr id="9" name="object 9"/>
          <p:cNvSpPr txBox="1"/>
          <p:nvPr/>
        </p:nvSpPr>
        <p:spPr>
          <a:xfrm>
            <a:off x="276000" y="4151094"/>
            <a:ext cx="9970135" cy="939800"/>
          </a:xfrm>
          <a:prstGeom prst="rect">
            <a:avLst/>
          </a:prstGeom>
        </p:spPr>
        <p:txBody>
          <a:bodyPr vert="horz" wrap="square" lIns="0" tIns="12700" rIns="0" bIns="0" rtlCol="0">
            <a:spAutoFit/>
          </a:bodyPr>
          <a:lstStyle/>
          <a:p>
            <a:pPr marL="12700">
              <a:lnSpc>
                <a:spcPct val="100000"/>
              </a:lnSpc>
              <a:spcBef>
                <a:spcPts val="100"/>
              </a:spcBef>
            </a:pPr>
            <a:r>
              <a:rPr sz="6000" spc="405" dirty="0">
                <a:latin typeface="Times New Roman" panose="02020603050405020304"/>
                <a:cs typeface="Times New Roman" panose="02020603050405020304"/>
              </a:rPr>
              <a:t>Non</a:t>
            </a:r>
            <a:r>
              <a:rPr sz="6000" spc="-30" dirty="0">
                <a:latin typeface="Times New Roman" panose="02020603050405020304"/>
                <a:cs typeface="Times New Roman" panose="02020603050405020304"/>
              </a:rPr>
              <a:t> </a:t>
            </a:r>
            <a:r>
              <a:rPr sz="6000" spc="240" dirty="0">
                <a:latin typeface="Times New Roman" panose="02020603050405020304"/>
                <a:cs typeface="Times New Roman" panose="02020603050405020304"/>
              </a:rPr>
              <a:t>Functional</a:t>
            </a:r>
            <a:r>
              <a:rPr sz="6000" spc="-30" dirty="0">
                <a:latin typeface="Times New Roman" panose="02020603050405020304"/>
                <a:cs typeface="Times New Roman" panose="02020603050405020304"/>
              </a:rPr>
              <a:t> </a:t>
            </a:r>
            <a:r>
              <a:rPr sz="6000" spc="185" dirty="0">
                <a:latin typeface="Times New Roman" panose="02020603050405020304"/>
                <a:cs typeface="Times New Roman" panose="02020603050405020304"/>
              </a:rPr>
              <a:t>Requirements</a:t>
            </a:r>
            <a:endParaRPr sz="6000">
              <a:latin typeface="Times New Roman" panose="02020603050405020304"/>
              <a:cs typeface="Times New Roman" panose="02020603050405020304"/>
            </a:endParaRPr>
          </a:p>
        </p:txBody>
      </p:sp>
      <p:sp>
        <p:nvSpPr>
          <p:cNvPr id="10" name="object 10"/>
          <p:cNvSpPr/>
          <p:nvPr/>
        </p:nvSpPr>
        <p:spPr>
          <a:xfrm>
            <a:off x="10233246" y="4963798"/>
            <a:ext cx="190500" cy="66675"/>
          </a:xfrm>
          <a:custGeom>
            <a:avLst/>
            <a:gdLst/>
            <a:ahLst/>
            <a:cxnLst/>
            <a:rect l="l" t="t" r="r" b="b"/>
            <a:pathLst>
              <a:path w="190500" h="66675">
                <a:moveTo>
                  <a:pt x="190499" y="66674"/>
                </a:moveTo>
                <a:lnTo>
                  <a:pt x="0" y="66674"/>
                </a:lnTo>
                <a:lnTo>
                  <a:pt x="0" y="0"/>
                </a:lnTo>
                <a:lnTo>
                  <a:pt x="190499" y="0"/>
                </a:lnTo>
                <a:lnTo>
                  <a:pt x="190499" y="66674"/>
                </a:lnTo>
                <a:close/>
              </a:path>
            </a:pathLst>
          </a:custGeom>
          <a:solidFill>
            <a:srgbClr val="000000"/>
          </a:solidFill>
        </p:spPr>
        <p:txBody>
          <a:bodyPr wrap="square" lIns="0" tIns="0" rIns="0" bIns="0" rtlCol="0"/>
          <a:lstStyle/>
          <a:p/>
        </p:txBody>
      </p:sp>
      <p:sp>
        <p:nvSpPr>
          <p:cNvPr id="11" name="object 11"/>
          <p:cNvSpPr/>
          <p:nvPr/>
        </p:nvSpPr>
        <p:spPr>
          <a:xfrm>
            <a:off x="2186489" y="5815967"/>
            <a:ext cx="179705" cy="38100"/>
          </a:xfrm>
          <a:custGeom>
            <a:avLst/>
            <a:gdLst/>
            <a:ahLst/>
            <a:cxnLst/>
            <a:rect l="l" t="t" r="r" b="b"/>
            <a:pathLst>
              <a:path w="179705" h="38100">
                <a:moveTo>
                  <a:pt x="179293" y="38099"/>
                </a:moveTo>
                <a:lnTo>
                  <a:pt x="0" y="38099"/>
                </a:lnTo>
                <a:lnTo>
                  <a:pt x="0" y="0"/>
                </a:lnTo>
                <a:lnTo>
                  <a:pt x="179293" y="0"/>
                </a:lnTo>
                <a:lnTo>
                  <a:pt x="179293" y="38099"/>
                </a:lnTo>
                <a:close/>
              </a:path>
            </a:pathLst>
          </a:custGeom>
          <a:solidFill>
            <a:srgbClr val="000000"/>
          </a:solidFill>
        </p:spPr>
        <p:txBody>
          <a:bodyPr wrap="square" lIns="0" tIns="0" rIns="0" bIns="0" rtlCol="0"/>
          <a:lstStyle/>
          <a:p/>
        </p:txBody>
      </p:sp>
      <p:sp>
        <p:nvSpPr>
          <p:cNvPr id="12" name="object 12"/>
          <p:cNvSpPr/>
          <p:nvPr/>
        </p:nvSpPr>
        <p:spPr>
          <a:xfrm>
            <a:off x="2190806" y="8216267"/>
            <a:ext cx="62865" cy="38100"/>
          </a:xfrm>
          <a:custGeom>
            <a:avLst/>
            <a:gdLst/>
            <a:ahLst/>
            <a:cxnLst/>
            <a:rect l="l" t="t" r="r" b="b"/>
            <a:pathLst>
              <a:path w="62864" h="38100">
                <a:moveTo>
                  <a:pt x="62313" y="38099"/>
                </a:moveTo>
                <a:lnTo>
                  <a:pt x="0" y="38099"/>
                </a:lnTo>
                <a:lnTo>
                  <a:pt x="0" y="0"/>
                </a:lnTo>
                <a:lnTo>
                  <a:pt x="62313" y="0"/>
                </a:lnTo>
                <a:lnTo>
                  <a:pt x="62313" y="38099"/>
                </a:lnTo>
                <a:close/>
              </a:path>
            </a:pathLst>
          </a:custGeom>
          <a:solidFill>
            <a:srgbClr val="000000"/>
          </a:solidFill>
        </p:spPr>
        <p:txBody>
          <a:bodyPr wrap="square" lIns="0" tIns="0" rIns="0" bIns="0" rtlCol="0"/>
          <a:lstStyle/>
          <a:p/>
        </p:txBody>
      </p:sp>
      <p:sp>
        <p:nvSpPr>
          <p:cNvPr id="13" name="object 13"/>
          <p:cNvSpPr txBox="1"/>
          <p:nvPr/>
        </p:nvSpPr>
        <p:spPr>
          <a:xfrm>
            <a:off x="315179" y="5260971"/>
            <a:ext cx="16337280" cy="4225925"/>
          </a:xfrm>
          <a:prstGeom prst="rect">
            <a:avLst/>
          </a:prstGeom>
        </p:spPr>
        <p:txBody>
          <a:bodyPr vert="horz" wrap="square" lIns="0" tIns="94615" rIns="0" bIns="0" rtlCol="0">
            <a:spAutoFit/>
          </a:bodyPr>
          <a:lstStyle/>
          <a:p>
            <a:pPr marL="12700">
              <a:lnSpc>
                <a:spcPct val="100000"/>
              </a:lnSpc>
              <a:spcBef>
                <a:spcPts val="745"/>
              </a:spcBef>
            </a:pPr>
            <a:r>
              <a:rPr sz="3400" u="heavy" spc="60" dirty="0">
                <a:uFill>
                  <a:solidFill>
                    <a:srgbClr val="000000"/>
                  </a:solidFill>
                </a:uFill>
                <a:latin typeface="Times New Roman" panose="02020603050405020304"/>
                <a:cs typeface="Times New Roman" panose="02020603050405020304"/>
              </a:rPr>
              <a:t>Reliabilit</a:t>
            </a:r>
            <a:r>
              <a:rPr sz="3400" spc="60" dirty="0">
                <a:latin typeface="Times New Roman" panose="02020603050405020304"/>
                <a:cs typeface="Times New Roman" panose="02020603050405020304"/>
              </a:rPr>
              <a:t>y:</a:t>
            </a:r>
            <a:endParaRPr sz="3400">
              <a:latin typeface="Times New Roman" panose="02020603050405020304"/>
              <a:cs typeface="Times New Roman" panose="02020603050405020304"/>
            </a:endParaRPr>
          </a:p>
          <a:p>
            <a:pPr marL="12700" marR="767080">
              <a:lnSpc>
                <a:spcPct val="116000"/>
              </a:lnSpc>
            </a:pPr>
            <a:r>
              <a:rPr sz="3400" spc="110" dirty="0">
                <a:latin typeface="Times New Roman" panose="02020603050405020304"/>
                <a:cs typeface="Times New Roman" panose="02020603050405020304"/>
              </a:rPr>
              <a:t>The</a:t>
            </a:r>
            <a:r>
              <a:rPr sz="3400" dirty="0">
                <a:latin typeface="Times New Roman" panose="02020603050405020304"/>
                <a:cs typeface="Times New Roman" panose="02020603050405020304"/>
              </a:rPr>
              <a:t> </a:t>
            </a:r>
            <a:r>
              <a:rPr sz="3400" spc="80" dirty="0">
                <a:latin typeface="Times New Roman" panose="02020603050405020304"/>
                <a:cs typeface="Times New Roman" panose="02020603050405020304"/>
              </a:rPr>
              <a:t>software</a:t>
            </a:r>
            <a:r>
              <a:rPr sz="3400" dirty="0">
                <a:latin typeface="Times New Roman" panose="02020603050405020304"/>
                <a:cs typeface="Times New Roman" panose="02020603050405020304"/>
              </a:rPr>
              <a:t> </a:t>
            </a:r>
            <a:r>
              <a:rPr sz="3400" spc="105" dirty="0">
                <a:latin typeface="Times New Roman" panose="02020603050405020304"/>
                <a:cs typeface="Times New Roman" panose="02020603050405020304"/>
              </a:rPr>
              <a:t>should</a:t>
            </a:r>
            <a:r>
              <a:rPr sz="3400" spc="5" dirty="0">
                <a:latin typeface="Times New Roman" panose="02020603050405020304"/>
                <a:cs typeface="Times New Roman" panose="02020603050405020304"/>
              </a:rPr>
              <a:t> </a:t>
            </a:r>
            <a:r>
              <a:rPr sz="3400" spc="75" dirty="0">
                <a:latin typeface="Times New Roman" panose="02020603050405020304"/>
                <a:cs typeface="Times New Roman" panose="02020603050405020304"/>
              </a:rPr>
              <a:t>be</a:t>
            </a:r>
            <a:r>
              <a:rPr sz="3400" dirty="0">
                <a:latin typeface="Times New Roman" panose="02020603050405020304"/>
                <a:cs typeface="Times New Roman" panose="02020603050405020304"/>
              </a:rPr>
              <a:t> </a:t>
            </a:r>
            <a:r>
              <a:rPr sz="3400" spc="75" dirty="0">
                <a:latin typeface="Times New Roman" panose="02020603050405020304"/>
                <a:cs typeface="Times New Roman" panose="02020603050405020304"/>
              </a:rPr>
              <a:t>able</a:t>
            </a:r>
            <a:r>
              <a:rPr sz="3400" spc="5" dirty="0">
                <a:latin typeface="Times New Roman" panose="02020603050405020304"/>
                <a:cs typeface="Times New Roman" panose="02020603050405020304"/>
              </a:rPr>
              <a:t> </a:t>
            </a:r>
            <a:r>
              <a:rPr sz="3400" spc="180" dirty="0">
                <a:latin typeface="Times New Roman" panose="02020603050405020304"/>
                <a:cs typeface="Times New Roman" panose="02020603050405020304"/>
              </a:rPr>
              <a:t>to</a:t>
            </a:r>
            <a:r>
              <a:rPr sz="3400" dirty="0">
                <a:latin typeface="Times New Roman" panose="02020603050405020304"/>
                <a:cs typeface="Times New Roman" panose="02020603050405020304"/>
              </a:rPr>
              <a:t> </a:t>
            </a:r>
            <a:r>
              <a:rPr sz="3400" spc="75" dirty="0">
                <a:latin typeface="Times New Roman" panose="02020603050405020304"/>
                <a:cs typeface="Times New Roman" panose="02020603050405020304"/>
              </a:rPr>
              <a:t>detect</a:t>
            </a:r>
            <a:r>
              <a:rPr sz="3400" spc="5" dirty="0">
                <a:latin typeface="Times New Roman" panose="02020603050405020304"/>
                <a:cs typeface="Times New Roman" panose="02020603050405020304"/>
              </a:rPr>
              <a:t> </a:t>
            </a:r>
            <a:r>
              <a:rPr sz="3400" spc="110" dirty="0">
                <a:latin typeface="Times New Roman" panose="02020603050405020304"/>
                <a:cs typeface="Times New Roman" panose="02020603050405020304"/>
              </a:rPr>
              <a:t>the</a:t>
            </a:r>
            <a:r>
              <a:rPr sz="3400" dirty="0">
                <a:latin typeface="Times New Roman" panose="02020603050405020304"/>
                <a:cs typeface="Times New Roman" panose="02020603050405020304"/>
              </a:rPr>
              <a:t> </a:t>
            </a:r>
            <a:r>
              <a:rPr sz="3400" spc="290" dirty="0">
                <a:latin typeface="Times New Roman" panose="02020603050405020304"/>
                <a:cs typeface="Times New Roman" panose="02020603050405020304"/>
              </a:rPr>
              <a:t>URL</a:t>
            </a:r>
            <a:r>
              <a:rPr sz="3400" spc="5" dirty="0">
                <a:latin typeface="Times New Roman" panose="02020603050405020304"/>
                <a:cs typeface="Times New Roman" panose="02020603050405020304"/>
              </a:rPr>
              <a:t> </a:t>
            </a:r>
            <a:r>
              <a:rPr sz="3400" spc="20" dirty="0">
                <a:latin typeface="Times New Roman" panose="02020603050405020304"/>
                <a:cs typeface="Times New Roman" panose="02020603050405020304"/>
              </a:rPr>
              <a:t>t</a:t>
            </a:r>
            <a:r>
              <a:rPr sz="3400" spc="20" dirty="0">
                <a:latin typeface="Lucida Sans Unicode" panose="020B0602030504020204"/>
                <a:cs typeface="Lucida Sans Unicode" panose="020B0602030504020204"/>
              </a:rPr>
              <a:t>уре</a:t>
            </a:r>
            <a:r>
              <a:rPr sz="3400" spc="-225" dirty="0">
                <a:latin typeface="Lucida Sans Unicode" panose="020B0602030504020204"/>
                <a:cs typeface="Lucida Sans Unicode" panose="020B0602030504020204"/>
              </a:rPr>
              <a:t> </a:t>
            </a:r>
            <a:r>
              <a:rPr sz="3400" spc="55" dirty="0">
                <a:latin typeface="Times New Roman" panose="02020603050405020304"/>
                <a:cs typeface="Times New Roman" panose="02020603050405020304"/>
              </a:rPr>
              <a:t>accurately,irrespectivec</a:t>
            </a:r>
            <a:r>
              <a:rPr sz="3400" dirty="0">
                <a:latin typeface="Times New Roman" panose="02020603050405020304"/>
                <a:cs typeface="Times New Roman" panose="02020603050405020304"/>
              </a:rPr>
              <a:t> </a:t>
            </a:r>
            <a:r>
              <a:rPr sz="3400" spc="85" dirty="0">
                <a:latin typeface="Times New Roman" panose="02020603050405020304"/>
                <a:cs typeface="Times New Roman" panose="02020603050405020304"/>
              </a:rPr>
              <a:t>of</a:t>
            </a:r>
            <a:r>
              <a:rPr sz="3400" spc="5" dirty="0">
                <a:latin typeface="Times New Roman" panose="02020603050405020304"/>
                <a:cs typeface="Times New Roman" panose="02020603050405020304"/>
              </a:rPr>
              <a:t> </a:t>
            </a:r>
            <a:r>
              <a:rPr sz="3400" spc="70" dirty="0">
                <a:latin typeface="Times New Roman" panose="02020603050405020304"/>
                <a:cs typeface="Times New Roman" panose="02020603050405020304"/>
              </a:rPr>
              <a:t>n</a:t>
            </a:r>
            <a:r>
              <a:rPr sz="3400" spc="70" dirty="0">
                <a:latin typeface="Lucida Sans Unicode" panose="020B0602030504020204"/>
                <a:cs typeface="Lucida Sans Unicode" panose="020B0602030504020204"/>
              </a:rPr>
              <a:t>о</a:t>
            </a:r>
            <a:r>
              <a:rPr sz="3400" spc="-225" dirty="0">
                <a:latin typeface="Lucida Sans Unicode" panose="020B0602030504020204"/>
                <a:cs typeface="Lucida Sans Unicode" panose="020B0602030504020204"/>
              </a:rPr>
              <a:t> </a:t>
            </a:r>
            <a:r>
              <a:rPr sz="3400" spc="85" dirty="0">
                <a:latin typeface="Times New Roman" panose="02020603050405020304"/>
                <a:cs typeface="Times New Roman" panose="02020603050405020304"/>
              </a:rPr>
              <a:t>of </a:t>
            </a:r>
            <a:r>
              <a:rPr sz="3400" spc="-835" dirty="0">
                <a:latin typeface="Times New Roman" panose="02020603050405020304"/>
                <a:cs typeface="Times New Roman" panose="02020603050405020304"/>
              </a:rPr>
              <a:t> </a:t>
            </a:r>
            <a:r>
              <a:rPr sz="3400" spc="120" dirty="0">
                <a:latin typeface="Times New Roman" panose="02020603050405020304"/>
                <a:cs typeface="Times New Roman" panose="02020603050405020304"/>
              </a:rPr>
              <a:t>attempts.</a:t>
            </a:r>
            <a:endParaRPr sz="3400">
              <a:latin typeface="Times New Roman" panose="02020603050405020304"/>
              <a:cs typeface="Times New Roman" panose="02020603050405020304"/>
            </a:endParaRPr>
          </a:p>
          <a:p>
            <a:pPr marL="12700" marR="6454775">
              <a:lnSpc>
                <a:spcPct val="116000"/>
              </a:lnSpc>
            </a:pPr>
            <a:r>
              <a:rPr sz="3400" spc="175" dirty="0">
                <a:latin typeface="Times New Roman" panose="02020603050405020304"/>
                <a:cs typeface="Times New Roman" panose="02020603050405020304"/>
              </a:rPr>
              <a:t>It</a:t>
            </a:r>
            <a:r>
              <a:rPr sz="3400" spc="-5" dirty="0">
                <a:latin typeface="Times New Roman" panose="02020603050405020304"/>
                <a:cs typeface="Times New Roman" panose="02020603050405020304"/>
              </a:rPr>
              <a:t> </a:t>
            </a:r>
            <a:r>
              <a:rPr sz="3400" spc="105" dirty="0">
                <a:latin typeface="Times New Roman" panose="02020603050405020304"/>
                <a:cs typeface="Times New Roman" panose="02020603050405020304"/>
              </a:rPr>
              <a:t>should</a:t>
            </a:r>
            <a:r>
              <a:rPr sz="3400" spc="-5" dirty="0">
                <a:latin typeface="Times New Roman" panose="02020603050405020304"/>
                <a:cs typeface="Times New Roman" panose="02020603050405020304"/>
              </a:rPr>
              <a:t> </a:t>
            </a:r>
            <a:r>
              <a:rPr sz="3400" spc="75" dirty="0">
                <a:latin typeface="Times New Roman" panose="02020603050405020304"/>
                <a:cs typeface="Times New Roman" panose="02020603050405020304"/>
              </a:rPr>
              <a:t>be</a:t>
            </a:r>
            <a:r>
              <a:rPr sz="3400" spc="-5" dirty="0">
                <a:latin typeface="Times New Roman" panose="02020603050405020304"/>
                <a:cs typeface="Times New Roman" panose="02020603050405020304"/>
              </a:rPr>
              <a:t> </a:t>
            </a:r>
            <a:r>
              <a:rPr sz="3400" spc="75" dirty="0">
                <a:latin typeface="Times New Roman" panose="02020603050405020304"/>
                <a:cs typeface="Times New Roman" panose="02020603050405020304"/>
              </a:rPr>
              <a:t>able</a:t>
            </a:r>
            <a:r>
              <a:rPr sz="3400" spc="-5" dirty="0">
                <a:latin typeface="Times New Roman" panose="02020603050405020304"/>
                <a:cs typeface="Times New Roman" panose="02020603050405020304"/>
              </a:rPr>
              <a:t> </a:t>
            </a:r>
            <a:r>
              <a:rPr sz="3400" spc="180" dirty="0">
                <a:latin typeface="Times New Roman" panose="02020603050405020304"/>
                <a:cs typeface="Times New Roman" panose="02020603050405020304"/>
              </a:rPr>
              <a:t>to</a:t>
            </a:r>
            <a:r>
              <a:rPr sz="3400" dirty="0">
                <a:latin typeface="Times New Roman" panose="02020603050405020304"/>
                <a:cs typeface="Times New Roman" panose="02020603050405020304"/>
              </a:rPr>
              <a:t> </a:t>
            </a:r>
            <a:r>
              <a:rPr sz="3400" spc="-15" dirty="0">
                <a:latin typeface="Times New Roman" panose="02020603050405020304"/>
                <a:cs typeface="Times New Roman" panose="02020603050405020304"/>
              </a:rPr>
              <a:t>give</a:t>
            </a:r>
            <a:r>
              <a:rPr sz="3400" spc="-5" dirty="0">
                <a:latin typeface="Times New Roman" panose="02020603050405020304"/>
                <a:cs typeface="Times New Roman" panose="02020603050405020304"/>
              </a:rPr>
              <a:t> </a:t>
            </a:r>
            <a:r>
              <a:rPr sz="3400" spc="110" dirty="0">
                <a:latin typeface="Times New Roman" panose="02020603050405020304"/>
                <a:cs typeface="Times New Roman" panose="02020603050405020304"/>
              </a:rPr>
              <a:t>the</a:t>
            </a:r>
            <a:r>
              <a:rPr sz="3400" spc="-5" dirty="0">
                <a:latin typeface="Times New Roman" panose="02020603050405020304"/>
                <a:cs typeface="Times New Roman" panose="02020603050405020304"/>
              </a:rPr>
              <a:t> </a:t>
            </a:r>
            <a:r>
              <a:rPr sz="3400" spc="80" dirty="0">
                <a:latin typeface="Times New Roman" panose="02020603050405020304"/>
                <a:cs typeface="Times New Roman" panose="02020603050405020304"/>
              </a:rPr>
              <a:t>faster</a:t>
            </a:r>
            <a:r>
              <a:rPr sz="3400" spc="-5" dirty="0">
                <a:latin typeface="Times New Roman" panose="02020603050405020304"/>
                <a:cs typeface="Times New Roman" panose="02020603050405020304"/>
              </a:rPr>
              <a:t> </a:t>
            </a:r>
            <a:r>
              <a:rPr sz="3400" spc="75" dirty="0">
                <a:latin typeface="Times New Roman" panose="02020603050405020304"/>
                <a:cs typeface="Times New Roman" panose="02020603050405020304"/>
              </a:rPr>
              <a:t>response</a:t>
            </a:r>
            <a:r>
              <a:rPr sz="3400" dirty="0">
                <a:latin typeface="Times New Roman" panose="02020603050405020304"/>
                <a:cs typeface="Times New Roman" panose="02020603050405020304"/>
              </a:rPr>
              <a:t> </a:t>
            </a:r>
            <a:r>
              <a:rPr sz="3400" spc="85" dirty="0">
                <a:latin typeface="Times New Roman" panose="02020603050405020304"/>
                <a:cs typeface="Times New Roman" panose="02020603050405020304"/>
              </a:rPr>
              <a:t>as</a:t>
            </a:r>
            <a:r>
              <a:rPr sz="3400" spc="-5" dirty="0">
                <a:latin typeface="Times New Roman" panose="02020603050405020304"/>
                <a:cs typeface="Times New Roman" panose="02020603050405020304"/>
              </a:rPr>
              <a:t> </a:t>
            </a:r>
            <a:r>
              <a:rPr sz="3400" spc="160" dirty="0">
                <a:latin typeface="Times New Roman" panose="02020603050405020304"/>
                <a:cs typeface="Times New Roman" panose="02020603050405020304"/>
              </a:rPr>
              <a:t>output. </a:t>
            </a:r>
            <a:r>
              <a:rPr sz="3400" spc="-835" dirty="0">
                <a:latin typeface="Times New Roman" panose="02020603050405020304"/>
                <a:cs typeface="Times New Roman" panose="02020603050405020304"/>
              </a:rPr>
              <a:t> </a:t>
            </a:r>
            <a:r>
              <a:rPr sz="3400" u="heavy" spc="45" dirty="0">
                <a:uFill>
                  <a:solidFill>
                    <a:srgbClr val="000000"/>
                  </a:solidFill>
                </a:uFill>
                <a:latin typeface="Times New Roman" panose="02020603050405020304"/>
                <a:cs typeface="Times New Roman" panose="02020603050405020304"/>
              </a:rPr>
              <a:t>Scalabilit</a:t>
            </a:r>
            <a:r>
              <a:rPr sz="3400" spc="45" dirty="0">
                <a:latin typeface="Times New Roman" panose="02020603050405020304"/>
                <a:cs typeface="Times New Roman" panose="02020603050405020304"/>
              </a:rPr>
              <a:t>y:</a:t>
            </a:r>
            <a:endParaRPr sz="3400">
              <a:latin typeface="Times New Roman" panose="02020603050405020304"/>
              <a:cs typeface="Times New Roman" panose="02020603050405020304"/>
            </a:endParaRPr>
          </a:p>
          <a:p>
            <a:pPr marL="12700" marR="5080">
              <a:lnSpc>
                <a:spcPct val="116000"/>
              </a:lnSpc>
            </a:pPr>
            <a:r>
              <a:rPr sz="3400" spc="110" dirty="0">
                <a:latin typeface="Times New Roman" panose="02020603050405020304"/>
                <a:cs typeface="Times New Roman" panose="02020603050405020304"/>
              </a:rPr>
              <a:t>The</a:t>
            </a:r>
            <a:r>
              <a:rPr sz="3400" dirty="0">
                <a:latin typeface="Times New Roman" panose="02020603050405020304"/>
                <a:cs typeface="Times New Roman" panose="02020603050405020304"/>
              </a:rPr>
              <a:t> </a:t>
            </a:r>
            <a:r>
              <a:rPr sz="3400" spc="80" dirty="0">
                <a:latin typeface="Times New Roman" panose="02020603050405020304"/>
                <a:cs typeface="Times New Roman" panose="02020603050405020304"/>
              </a:rPr>
              <a:t>software</a:t>
            </a:r>
            <a:r>
              <a:rPr sz="3400" dirty="0">
                <a:latin typeface="Times New Roman" panose="02020603050405020304"/>
                <a:cs typeface="Times New Roman" panose="02020603050405020304"/>
              </a:rPr>
              <a:t> </a:t>
            </a:r>
            <a:r>
              <a:rPr sz="3400" spc="105" dirty="0">
                <a:latin typeface="Times New Roman" panose="02020603050405020304"/>
                <a:cs typeface="Times New Roman" panose="02020603050405020304"/>
              </a:rPr>
              <a:t>should</a:t>
            </a:r>
            <a:r>
              <a:rPr sz="3400" spc="5" dirty="0">
                <a:latin typeface="Times New Roman" panose="02020603050405020304"/>
                <a:cs typeface="Times New Roman" panose="02020603050405020304"/>
              </a:rPr>
              <a:t> </a:t>
            </a:r>
            <a:r>
              <a:rPr sz="3400" spc="75" dirty="0">
                <a:latin typeface="Times New Roman" panose="02020603050405020304"/>
                <a:cs typeface="Times New Roman" panose="02020603050405020304"/>
              </a:rPr>
              <a:t>be</a:t>
            </a:r>
            <a:r>
              <a:rPr sz="3400" dirty="0">
                <a:latin typeface="Times New Roman" panose="02020603050405020304"/>
                <a:cs typeface="Times New Roman" panose="02020603050405020304"/>
              </a:rPr>
              <a:t> </a:t>
            </a:r>
            <a:r>
              <a:rPr sz="3400" spc="75" dirty="0">
                <a:latin typeface="Times New Roman" panose="02020603050405020304"/>
                <a:cs typeface="Times New Roman" panose="02020603050405020304"/>
              </a:rPr>
              <a:t>able</a:t>
            </a:r>
            <a:r>
              <a:rPr sz="3400" dirty="0">
                <a:latin typeface="Times New Roman" panose="02020603050405020304"/>
                <a:cs typeface="Times New Roman" panose="02020603050405020304"/>
              </a:rPr>
              <a:t> </a:t>
            </a:r>
            <a:r>
              <a:rPr sz="3400" spc="180" dirty="0">
                <a:latin typeface="Times New Roman" panose="02020603050405020304"/>
                <a:cs typeface="Times New Roman" panose="02020603050405020304"/>
              </a:rPr>
              <a:t>to</a:t>
            </a:r>
            <a:r>
              <a:rPr sz="3400" spc="5" dirty="0">
                <a:latin typeface="Times New Roman" panose="02020603050405020304"/>
                <a:cs typeface="Times New Roman" panose="02020603050405020304"/>
              </a:rPr>
              <a:t> </a:t>
            </a:r>
            <a:r>
              <a:rPr sz="3400" spc="70" dirty="0">
                <a:latin typeface="Times New Roman" panose="02020603050405020304"/>
                <a:cs typeface="Times New Roman" panose="02020603050405020304"/>
              </a:rPr>
              <a:t>differentiate</a:t>
            </a:r>
            <a:r>
              <a:rPr sz="3400" dirty="0">
                <a:latin typeface="Times New Roman" panose="02020603050405020304"/>
                <a:cs typeface="Times New Roman" panose="02020603050405020304"/>
              </a:rPr>
              <a:t> </a:t>
            </a:r>
            <a:r>
              <a:rPr sz="3400" spc="110" dirty="0">
                <a:latin typeface="Times New Roman" panose="02020603050405020304"/>
                <a:cs typeface="Times New Roman" panose="02020603050405020304"/>
              </a:rPr>
              <a:t>the</a:t>
            </a:r>
            <a:r>
              <a:rPr sz="3400" dirty="0">
                <a:latin typeface="Times New Roman" panose="02020603050405020304"/>
                <a:cs typeface="Times New Roman" panose="02020603050405020304"/>
              </a:rPr>
              <a:t> </a:t>
            </a:r>
            <a:r>
              <a:rPr sz="3400" spc="20" dirty="0">
                <a:latin typeface="Times New Roman" panose="02020603050405020304"/>
                <a:cs typeface="Times New Roman" panose="02020603050405020304"/>
              </a:rPr>
              <a:t>class</a:t>
            </a:r>
            <a:r>
              <a:rPr sz="3400" spc="5" dirty="0">
                <a:latin typeface="Times New Roman" panose="02020603050405020304"/>
                <a:cs typeface="Times New Roman" panose="02020603050405020304"/>
              </a:rPr>
              <a:t> </a:t>
            </a:r>
            <a:r>
              <a:rPr sz="3400" spc="85" dirty="0">
                <a:latin typeface="Times New Roman" panose="02020603050405020304"/>
                <a:cs typeface="Times New Roman" panose="02020603050405020304"/>
              </a:rPr>
              <a:t>of</a:t>
            </a:r>
            <a:r>
              <a:rPr sz="3400" dirty="0">
                <a:latin typeface="Times New Roman" panose="02020603050405020304"/>
                <a:cs typeface="Times New Roman" panose="02020603050405020304"/>
              </a:rPr>
              <a:t> </a:t>
            </a:r>
            <a:r>
              <a:rPr sz="3400" spc="45" dirty="0">
                <a:latin typeface="Times New Roman" panose="02020603050405020304"/>
                <a:cs typeface="Times New Roman" panose="02020603050405020304"/>
              </a:rPr>
              <a:t>all</a:t>
            </a:r>
            <a:r>
              <a:rPr sz="3400" dirty="0">
                <a:latin typeface="Times New Roman" panose="02020603050405020304"/>
                <a:cs typeface="Times New Roman" panose="02020603050405020304"/>
              </a:rPr>
              <a:t> </a:t>
            </a:r>
            <a:r>
              <a:rPr sz="3400" spc="110" dirty="0">
                <a:latin typeface="Times New Roman" panose="02020603050405020304"/>
                <a:cs typeface="Times New Roman" panose="02020603050405020304"/>
              </a:rPr>
              <a:t>the</a:t>
            </a:r>
            <a:r>
              <a:rPr sz="3400" spc="5" dirty="0">
                <a:latin typeface="Times New Roman" panose="02020603050405020304"/>
                <a:cs typeface="Times New Roman" panose="02020603050405020304"/>
              </a:rPr>
              <a:t> </a:t>
            </a:r>
            <a:r>
              <a:rPr sz="3400" spc="210" dirty="0">
                <a:latin typeface="Times New Roman" panose="02020603050405020304"/>
                <a:cs typeface="Times New Roman" panose="02020603050405020304"/>
              </a:rPr>
              <a:t>URLs</a:t>
            </a:r>
            <a:r>
              <a:rPr sz="3400" dirty="0">
                <a:latin typeface="Times New Roman" panose="02020603050405020304"/>
                <a:cs typeface="Times New Roman" panose="02020603050405020304"/>
              </a:rPr>
              <a:t> </a:t>
            </a:r>
            <a:r>
              <a:rPr sz="3400" spc="125" dirty="0">
                <a:latin typeface="Times New Roman" panose="02020603050405020304"/>
                <a:cs typeface="Times New Roman" panose="02020603050405020304"/>
              </a:rPr>
              <a:t>ands</a:t>
            </a:r>
            <a:r>
              <a:rPr sz="3400" spc="5" dirty="0">
                <a:latin typeface="Times New Roman" panose="02020603050405020304"/>
                <a:cs typeface="Times New Roman" panose="02020603050405020304"/>
              </a:rPr>
              <a:t> </a:t>
            </a:r>
            <a:r>
              <a:rPr sz="3400" spc="105" dirty="0">
                <a:latin typeface="Times New Roman" panose="02020603050405020304"/>
                <a:cs typeface="Times New Roman" panose="02020603050405020304"/>
              </a:rPr>
              <a:t>should</a:t>
            </a:r>
            <a:r>
              <a:rPr sz="3400" dirty="0">
                <a:latin typeface="Times New Roman" panose="02020603050405020304"/>
                <a:cs typeface="Times New Roman" panose="02020603050405020304"/>
              </a:rPr>
              <a:t> </a:t>
            </a:r>
            <a:r>
              <a:rPr sz="3400" spc="75" dirty="0">
                <a:latin typeface="Times New Roman" panose="02020603050405020304"/>
                <a:cs typeface="Times New Roman" panose="02020603050405020304"/>
              </a:rPr>
              <a:t>be</a:t>
            </a:r>
            <a:r>
              <a:rPr sz="3400" dirty="0">
                <a:latin typeface="Times New Roman" panose="02020603050405020304"/>
                <a:cs typeface="Times New Roman" panose="02020603050405020304"/>
              </a:rPr>
              <a:t> </a:t>
            </a:r>
            <a:r>
              <a:rPr sz="3400" spc="75" dirty="0">
                <a:latin typeface="Times New Roman" panose="02020603050405020304"/>
                <a:cs typeface="Times New Roman" panose="02020603050405020304"/>
              </a:rPr>
              <a:t>user </a:t>
            </a:r>
            <a:r>
              <a:rPr sz="3400" spc="-835" dirty="0">
                <a:latin typeface="Times New Roman" panose="02020603050405020304"/>
                <a:cs typeface="Times New Roman" panose="02020603050405020304"/>
              </a:rPr>
              <a:t> </a:t>
            </a:r>
            <a:r>
              <a:rPr sz="3400" spc="55" dirty="0">
                <a:latin typeface="Times New Roman" panose="02020603050405020304"/>
                <a:cs typeface="Times New Roman" panose="02020603050405020304"/>
              </a:rPr>
              <a:t>friendly</a:t>
            </a:r>
            <a:r>
              <a:rPr sz="3400" spc="-10" dirty="0">
                <a:latin typeface="Times New Roman" panose="02020603050405020304"/>
                <a:cs typeface="Times New Roman" panose="02020603050405020304"/>
              </a:rPr>
              <a:t> </a:t>
            </a:r>
            <a:r>
              <a:rPr sz="3400" spc="114" dirty="0">
                <a:latin typeface="Times New Roman" panose="02020603050405020304"/>
                <a:cs typeface="Times New Roman" panose="02020603050405020304"/>
              </a:rPr>
              <a:t>for</a:t>
            </a:r>
            <a:r>
              <a:rPr sz="3400" spc="-5" dirty="0">
                <a:latin typeface="Times New Roman" panose="02020603050405020304"/>
                <a:cs typeface="Times New Roman" panose="02020603050405020304"/>
              </a:rPr>
              <a:t> </a:t>
            </a:r>
            <a:r>
              <a:rPr sz="3400" spc="30" dirty="0">
                <a:latin typeface="Times New Roman" panose="02020603050405020304"/>
                <a:cs typeface="Times New Roman" panose="02020603050405020304"/>
              </a:rPr>
              <a:t>yielding</a:t>
            </a:r>
            <a:r>
              <a:rPr sz="3400" spc="-5" dirty="0">
                <a:latin typeface="Times New Roman" panose="02020603050405020304"/>
                <a:cs typeface="Times New Roman" panose="02020603050405020304"/>
              </a:rPr>
              <a:t> </a:t>
            </a:r>
            <a:r>
              <a:rPr sz="3400" spc="110" dirty="0">
                <a:latin typeface="Times New Roman" panose="02020603050405020304"/>
                <a:cs typeface="Times New Roman" panose="02020603050405020304"/>
              </a:rPr>
              <a:t>better</a:t>
            </a:r>
            <a:r>
              <a:rPr sz="3400" spc="-5" dirty="0">
                <a:latin typeface="Times New Roman" panose="02020603050405020304"/>
                <a:cs typeface="Times New Roman" panose="02020603050405020304"/>
              </a:rPr>
              <a:t> </a:t>
            </a:r>
            <a:r>
              <a:rPr sz="3400" spc="60" dirty="0">
                <a:latin typeface="Times New Roman" panose="02020603050405020304"/>
                <a:cs typeface="Times New Roman" panose="02020603050405020304"/>
              </a:rPr>
              <a:t>results.</a:t>
            </a:r>
            <a:endParaRPr sz="3400">
              <a:latin typeface="Times New Roman" panose="02020603050405020304"/>
              <a:cs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924800" y="596900"/>
            <a:ext cx="5190490" cy="812800"/>
          </a:xfrm>
          <a:prstGeom prst="rect">
            <a:avLst/>
          </a:prstGeom>
        </p:spPr>
        <p:txBody>
          <a:bodyPr vert="horz" wrap="square" lIns="0" tIns="12700" rIns="0" bIns="0" rtlCol="0">
            <a:spAutoFit/>
          </a:bodyPr>
          <a:lstStyle/>
          <a:p>
            <a:pPr marL="12700" algn="ctr">
              <a:lnSpc>
                <a:spcPct val="100000"/>
              </a:lnSpc>
              <a:spcBef>
                <a:spcPts val="100"/>
              </a:spcBef>
            </a:pPr>
            <a:r>
              <a:rPr sz="5200" b="1" u="sng" spc="204" dirty="0"/>
              <a:t>Module</a:t>
            </a:r>
            <a:r>
              <a:rPr sz="5200" b="1" u="sng" spc="-65" dirty="0"/>
              <a:t> </a:t>
            </a:r>
            <a:r>
              <a:rPr sz="5200" b="1" u="sng" spc="90" dirty="0"/>
              <a:t>Design:</a:t>
            </a:r>
            <a:endParaRPr sz="5200" b="1" u="sng"/>
          </a:p>
        </p:txBody>
      </p:sp>
      <p:pic>
        <p:nvPicPr>
          <p:cNvPr id="8" name="Content Placeholder 7" descr="fninf-14-575999-g001"/>
          <p:cNvPicPr>
            <a:picLocks noChangeAspect="1"/>
          </p:cNvPicPr>
          <p:nvPr>
            <p:ph sz="half" idx="2"/>
          </p:nvPr>
        </p:nvPicPr>
        <p:blipFill>
          <a:blip r:embed="rId1"/>
          <a:stretch>
            <a:fillRect/>
          </a:stretch>
        </p:blipFill>
        <p:spPr>
          <a:xfrm>
            <a:off x="1219200" y="2183765"/>
            <a:ext cx="16297275" cy="80168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1372870" y="685165"/>
            <a:ext cx="15172690" cy="7938135"/>
          </a:xfrm>
        </p:spPr>
        <p:txBody>
          <a:bodyPr>
            <a:noAutofit/>
          </a:bodyPr>
          <a:p>
            <a:r>
              <a:rPr lang="en-US" sz="2400" b="1" u="sng"/>
              <a:t>Behavioral Interview</a:t>
            </a:r>
            <a:r>
              <a:rPr lang="en-US" sz="2400" b="1" u="none"/>
              <a:t>:</a:t>
            </a:r>
            <a:r>
              <a:rPr lang="en-US" sz="2400" u="none"/>
              <a:t>A behavioral interview assesses an individual's actions, responses, and social interactions, crucial in autism prediction. It helps identify behavioral patterns and challenges, providing insights into potential signs of autism spectrum disorder (ASD).</a:t>
            </a:r>
            <a:endParaRPr lang="en-US" sz="2400" u="none"/>
          </a:p>
          <a:p>
            <a:endParaRPr lang="en-US" sz="2400" u="none"/>
          </a:p>
          <a:p>
            <a:r>
              <a:rPr lang="en-US" sz="2400" b="1" u="sng"/>
              <a:t>Parent Interview</a:t>
            </a:r>
            <a:r>
              <a:rPr lang="en-IN" altLang="en-US" sz="2400" b="1" u="sng"/>
              <a:t> </a:t>
            </a:r>
            <a:r>
              <a:rPr lang="en-US" sz="2400" b="1" u="none"/>
              <a:t>:</a:t>
            </a:r>
            <a:r>
              <a:rPr lang="en-IN" altLang="en-US" sz="2400" b="1" u="none"/>
              <a:t> </a:t>
            </a:r>
            <a:r>
              <a:rPr lang="en-US" sz="2400" u="none"/>
              <a:t>Parent interviews in autism prediction involve discussing a child's behavior and development with parents. Parents provide valuable information about early signs, communication skills, and social interactions, aiding in diagnosis and intervention planning.</a:t>
            </a:r>
            <a:endParaRPr lang="en-US" sz="2400" u="none"/>
          </a:p>
          <a:p>
            <a:endParaRPr lang="en-US" sz="2400" u="none"/>
          </a:p>
          <a:p>
            <a:r>
              <a:rPr lang="en-US" sz="2400" b="1" u="sng"/>
              <a:t>Symptoms</a:t>
            </a:r>
            <a:r>
              <a:rPr lang="en-IN" altLang="en-US" sz="2400" b="1" u="sng"/>
              <a:t> </a:t>
            </a:r>
            <a:r>
              <a:rPr lang="en-US" sz="2400" u="none"/>
              <a:t>:</a:t>
            </a:r>
            <a:r>
              <a:rPr lang="en-IN" altLang="en-US" sz="2400" u="none"/>
              <a:t> </a:t>
            </a:r>
            <a:r>
              <a:rPr lang="en-US" sz="2400" u="none"/>
              <a:t>Autism symptoms include challenges in social communication, repetitive behaviors, and restricted interests. These can manifest in various ways, impacting daily functioning. Early recognition of symptoms is essential for effective intervention.</a:t>
            </a:r>
            <a:endParaRPr lang="en-US" sz="2400" u="none"/>
          </a:p>
          <a:p>
            <a:endParaRPr lang="en-US" sz="2400" u="none"/>
          </a:p>
          <a:p>
            <a:r>
              <a:rPr lang="en-US" sz="2400" b="1" u="sng"/>
              <a:t>Diagnosis</a:t>
            </a:r>
            <a:r>
              <a:rPr lang="en-IN" altLang="en-US" sz="2400" b="1" u="sng"/>
              <a:t> </a:t>
            </a:r>
            <a:r>
              <a:rPr lang="en-US" sz="2400" u="none"/>
              <a:t>:</a:t>
            </a:r>
            <a:r>
              <a:rPr lang="en-IN" altLang="en-US" sz="2400" u="none"/>
              <a:t> </a:t>
            </a:r>
            <a:r>
              <a:rPr lang="en-US" sz="2400" u="none"/>
              <a:t>Autism diagnosis involves comprehensive evaluations by healthcare professionals. Criteria from diagnostic manuals, like DSM-5, guide assessments. Multidisciplinary approaches, including behavioral observations and standardized tests, ensure accurate and timely diagnosis for appropriate intervention strategies.</a:t>
            </a:r>
            <a:endParaRPr lang="en-US" sz="2400" u="non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1235710" y="777875"/>
            <a:ext cx="14309090" cy="8589010"/>
          </a:xfrm>
        </p:spPr>
        <p:txBody>
          <a:bodyPr>
            <a:noAutofit/>
          </a:bodyPr>
          <a:p>
            <a:r>
              <a:rPr lang="en-US" sz="2400" b="1"/>
              <a:t>Data Collection</a:t>
            </a:r>
            <a:r>
              <a:rPr lang="en-US" sz="2400"/>
              <a:t>:</a:t>
            </a:r>
            <a:r>
              <a:rPr lang="en-IN" altLang="en-US" sz="2400"/>
              <a:t> </a:t>
            </a:r>
            <a:r>
              <a:rPr lang="en-US" sz="2400" u="none"/>
              <a:t>Data collection in machine learning for autism prediction involves gathering relevant information about individuals, often through neuroimaging techniques, behavioral observations, or surveys. In the context of autism, this data may include structural magnetic resonance imaging (sMRI) scans, functional MRI (fMRI) data, behavioral assessments, and demographic details. Large and diverse datasets are crucial to train accurate models, capturing the complexity of autism spectrum disorder (ASD).</a:t>
            </a:r>
            <a:endParaRPr lang="en-US" sz="2400" u="none"/>
          </a:p>
          <a:p>
            <a:endParaRPr lang="en-US" sz="2400" u="none"/>
          </a:p>
          <a:p>
            <a:r>
              <a:rPr lang="en-US" sz="2400" b="1"/>
              <a:t>Preprocessing</a:t>
            </a:r>
            <a:r>
              <a:rPr lang="en-US" sz="2400"/>
              <a:t>:</a:t>
            </a:r>
            <a:r>
              <a:rPr lang="en-IN" altLang="en-US" sz="2400" u="none"/>
              <a:t> </a:t>
            </a:r>
            <a:r>
              <a:rPr lang="en-US" sz="2400" u="none"/>
              <a:t>Preprocessing is essential to refine raw data before feeding it into machine learning models. For autism prediction, preprocessing may include cleaning and handling missing data, normalizing or standardizing numerical features, and encoding categorical variables. In neuroimaging, preprocessing involves tasks like skull stripping, registration, and normalization. Feature extraction techniques are applied to derive relevant information from raw data, such as extracting morphometric features from MRI scans.</a:t>
            </a:r>
            <a:endParaRPr lang="en-US" sz="2400"/>
          </a:p>
          <a:p>
            <a:endParaRPr lang="en-US" sz="2400"/>
          </a:p>
          <a:p>
            <a:r>
              <a:rPr lang="en-US" sz="2400" b="1"/>
              <a:t>Classification</a:t>
            </a:r>
            <a:r>
              <a:rPr lang="en-US" sz="2400" b="1" u="sng"/>
              <a:t>:</a:t>
            </a:r>
            <a:r>
              <a:rPr lang="en-IN" altLang="en-US" sz="2400" b="1" u="sng"/>
              <a:t> </a:t>
            </a:r>
            <a:r>
              <a:rPr lang="en-US" sz="2400" u="none"/>
              <a:t>Classification in autism prediction involves training machine learning models to categorize individuals into classes, typically ASD and non-ASD. Common classification algorithms include Support Vector Machines (SVM), Random Forests, and Neural Networks. These models learn patterns and relationships from the preprocessed data during the training phase. The trained model is then evaluated on new, unseen data to assess its predictive accuracy. The classification output aids in identifying individuals at risk of or with ASD based on learned features from the input data.</a:t>
            </a:r>
            <a:endParaRPr lang="en-US" sz="2400" u="non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99446" y="3869382"/>
            <a:ext cx="7501890" cy="1717039"/>
          </a:xfrm>
          <a:prstGeom prst="rect">
            <a:avLst/>
          </a:prstGeom>
        </p:spPr>
        <p:txBody>
          <a:bodyPr vert="horz" wrap="square" lIns="0" tIns="12700" rIns="0" bIns="0" rtlCol="0">
            <a:spAutoFit/>
          </a:bodyPr>
          <a:lstStyle/>
          <a:p>
            <a:pPr marL="12700">
              <a:lnSpc>
                <a:spcPct val="100000"/>
              </a:lnSpc>
              <a:spcBef>
                <a:spcPts val="100"/>
              </a:spcBef>
            </a:pPr>
            <a:r>
              <a:rPr sz="11100" b="1" u="none" spc="415" dirty="0">
                <a:latin typeface="Times New Roman" panose="02020603050405020304"/>
                <a:cs typeface="Times New Roman" panose="02020603050405020304"/>
              </a:rPr>
              <a:t>Thank</a:t>
            </a:r>
            <a:r>
              <a:rPr sz="11100" b="1" u="none" spc="85" dirty="0">
                <a:latin typeface="Times New Roman" panose="02020603050405020304"/>
                <a:cs typeface="Times New Roman" panose="02020603050405020304"/>
              </a:rPr>
              <a:t> </a:t>
            </a:r>
            <a:r>
              <a:rPr sz="11100" b="1" u="none" spc="865" dirty="0">
                <a:latin typeface="Times New Roman" panose="02020603050405020304"/>
                <a:cs typeface="Times New Roman" panose="02020603050405020304"/>
              </a:rPr>
              <a:t>You</a:t>
            </a:r>
            <a:endParaRPr sz="11100">
              <a:latin typeface="Times New Roman" panose="02020603050405020304"/>
              <a:cs typeface="Times New Roman" panose="02020603050405020304"/>
            </a:endParaRPr>
          </a:p>
        </p:txBody>
      </p:sp>
      <p:grpSp>
        <p:nvGrpSpPr>
          <p:cNvPr id="3" name="object 3"/>
          <p:cNvGrpSpPr/>
          <p:nvPr/>
        </p:nvGrpSpPr>
        <p:grpSpPr>
          <a:xfrm>
            <a:off x="14674832" y="38807"/>
            <a:ext cx="3613785" cy="2973070"/>
            <a:chOff x="14674832" y="38807"/>
            <a:chExt cx="3613785" cy="2973070"/>
          </a:xfrm>
        </p:grpSpPr>
        <p:sp>
          <p:nvSpPr>
            <p:cNvPr id="4" name="object 4"/>
            <p:cNvSpPr/>
            <p:nvPr/>
          </p:nvSpPr>
          <p:spPr>
            <a:xfrm>
              <a:off x="15132930" y="38807"/>
              <a:ext cx="3155315" cy="2973070"/>
            </a:xfrm>
            <a:custGeom>
              <a:avLst/>
              <a:gdLst/>
              <a:ahLst/>
              <a:cxnLst/>
              <a:rect l="l" t="t" r="r" b="b"/>
              <a:pathLst>
                <a:path w="3155315" h="2973070">
                  <a:moveTo>
                    <a:pt x="1577534" y="2972583"/>
                  </a:moveTo>
                  <a:lnTo>
                    <a:pt x="0" y="0"/>
                  </a:lnTo>
                  <a:lnTo>
                    <a:pt x="3155068" y="0"/>
                  </a:lnTo>
                  <a:lnTo>
                    <a:pt x="1577534" y="2972583"/>
                  </a:lnTo>
                  <a:close/>
                </a:path>
              </a:pathLst>
            </a:custGeom>
            <a:solidFill>
              <a:srgbClr val="FFA269"/>
            </a:solidFill>
          </p:spPr>
          <p:txBody>
            <a:bodyPr wrap="square" lIns="0" tIns="0" rIns="0" bIns="0" rtlCol="0"/>
            <a:lstStyle/>
            <a:p/>
          </p:txBody>
        </p:sp>
        <p:sp>
          <p:nvSpPr>
            <p:cNvPr id="5" name="object 5"/>
            <p:cNvSpPr/>
            <p:nvPr/>
          </p:nvSpPr>
          <p:spPr>
            <a:xfrm>
              <a:off x="14674832" y="1363781"/>
              <a:ext cx="1883410" cy="1647825"/>
            </a:xfrm>
            <a:custGeom>
              <a:avLst/>
              <a:gdLst/>
              <a:ahLst/>
              <a:cxnLst/>
              <a:rect l="l" t="t" r="r" b="b"/>
              <a:pathLst>
                <a:path w="1883409" h="1647825">
                  <a:moveTo>
                    <a:pt x="1882981" y="1647609"/>
                  </a:moveTo>
                  <a:lnTo>
                    <a:pt x="0" y="1647609"/>
                  </a:lnTo>
                  <a:lnTo>
                    <a:pt x="941491" y="0"/>
                  </a:lnTo>
                  <a:lnTo>
                    <a:pt x="1882981" y="1647607"/>
                  </a:lnTo>
                  <a:close/>
                </a:path>
              </a:pathLst>
            </a:custGeom>
            <a:solidFill>
              <a:srgbClr val="0CB0B5"/>
            </a:solidFill>
          </p:spPr>
          <p:txBody>
            <a:bodyPr wrap="square" lIns="0" tIns="0" rIns="0" bIns="0" rtlCol="0"/>
            <a:lstStyle/>
            <a:p/>
          </p:txBody>
        </p:sp>
      </p:grpSp>
      <p:grpSp>
        <p:nvGrpSpPr>
          <p:cNvPr id="6" name="object 6"/>
          <p:cNvGrpSpPr/>
          <p:nvPr/>
        </p:nvGrpSpPr>
        <p:grpSpPr>
          <a:xfrm>
            <a:off x="0" y="7840211"/>
            <a:ext cx="2579370" cy="2447290"/>
            <a:chOff x="0" y="7840211"/>
            <a:chExt cx="2579370" cy="2447290"/>
          </a:xfrm>
        </p:grpSpPr>
        <p:sp>
          <p:nvSpPr>
            <p:cNvPr id="7" name="object 7"/>
            <p:cNvSpPr/>
            <p:nvPr/>
          </p:nvSpPr>
          <p:spPr>
            <a:xfrm>
              <a:off x="1319053" y="7840211"/>
              <a:ext cx="1260475" cy="1102995"/>
            </a:xfrm>
            <a:custGeom>
              <a:avLst/>
              <a:gdLst/>
              <a:ahLst/>
              <a:cxnLst/>
              <a:rect l="l" t="t" r="r" b="b"/>
              <a:pathLst>
                <a:path w="1260475" h="1102995">
                  <a:moveTo>
                    <a:pt x="0" y="0"/>
                  </a:moveTo>
                  <a:lnTo>
                    <a:pt x="1260100" y="0"/>
                  </a:lnTo>
                  <a:lnTo>
                    <a:pt x="630050" y="1102587"/>
                  </a:lnTo>
                  <a:lnTo>
                    <a:pt x="0" y="0"/>
                  </a:lnTo>
                  <a:close/>
                </a:path>
              </a:pathLst>
            </a:custGeom>
            <a:solidFill>
              <a:srgbClr val="FFA269"/>
            </a:solidFill>
          </p:spPr>
          <p:txBody>
            <a:bodyPr wrap="square" lIns="0" tIns="0" rIns="0" bIns="0" rtlCol="0"/>
            <a:lstStyle/>
            <a:p/>
          </p:txBody>
        </p:sp>
        <p:sp>
          <p:nvSpPr>
            <p:cNvPr id="8" name="object 8"/>
            <p:cNvSpPr/>
            <p:nvPr/>
          </p:nvSpPr>
          <p:spPr>
            <a:xfrm>
              <a:off x="0" y="7840280"/>
              <a:ext cx="2311400" cy="2447290"/>
            </a:xfrm>
            <a:custGeom>
              <a:avLst/>
              <a:gdLst/>
              <a:ahLst/>
              <a:cxnLst/>
              <a:rect l="l" t="t" r="r" b="b"/>
              <a:pathLst>
                <a:path w="2311400" h="2447290">
                  <a:moveTo>
                    <a:pt x="2311080" y="2446719"/>
                  </a:moveTo>
                  <a:lnTo>
                    <a:pt x="0" y="2446719"/>
                  </a:lnTo>
                  <a:lnTo>
                    <a:pt x="1155540" y="0"/>
                  </a:lnTo>
                  <a:lnTo>
                    <a:pt x="2311080" y="2446719"/>
                  </a:lnTo>
                  <a:close/>
                </a:path>
              </a:pathLst>
            </a:custGeom>
            <a:solidFill>
              <a:srgbClr val="0CB0B5"/>
            </a:solidFill>
          </p:spPr>
          <p:txBody>
            <a:bodyPr wrap="square" lIns="0" tIns="0" rIns="0" bIns="0" rtlCol="0"/>
            <a:lstStyle/>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50338" y="213395"/>
            <a:ext cx="1630560" cy="1630560"/>
          </a:xfrm>
          <a:prstGeom prst="rect">
            <a:avLst/>
          </a:prstGeom>
        </p:spPr>
      </p:pic>
      <p:sp>
        <p:nvSpPr>
          <p:cNvPr id="3" name="object 3"/>
          <p:cNvSpPr/>
          <p:nvPr/>
        </p:nvSpPr>
        <p:spPr>
          <a:xfrm>
            <a:off x="0" y="8572017"/>
            <a:ext cx="1501140" cy="1715135"/>
          </a:xfrm>
          <a:custGeom>
            <a:avLst/>
            <a:gdLst/>
            <a:ahLst/>
            <a:cxnLst/>
            <a:rect l="l" t="t" r="r" b="b"/>
            <a:pathLst>
              <a:path w="1501140" h="1715134">
                <a:moveTo>
                  <a:pt x="0" y="1714970"/>
                </a:moveTo>
                <a:lnTo>
                  <a:pt x="0" y="0"/>
                </a:lnTo>
                <a:lnTo>
                  <a:pt x="1500598" y="857484"/>
                </a:lnTo>
                <a:lnTo>
                  <a:pt x="0" y="1714970"/>
                </a:lnTo>
                <a:close/>
              </a:path>
            </a:pathLst>
          </a:custGeom>
          <a:solidFill>
            <a:srgbClr val="FFA269"/>
          </a:solidFill>
        </p:spPr>
        <p:txBody>
          <a:bodyPr wrap="square" lIns="0" tIns="0" rIns="0" bIns="0" rtlCol="0"/>
          <a:lstStyle/>
          <a:p/>
        </p:txBody>
      </p:sp>
      <p:sp>
        <p:nvSpPr>
          <p:cNvPr id="4" name="object 4"/>
          <p:cNvSpPr txBox="1">
            <a:spLocks noGrp="1"/>
          </p:cNvSpPr>
          <p:nvPr>
            <p:ph type="title"/>
          </p:nvPr>
        </p:nvSpPr>
        <p:spPr>
          <a:xfrm>
            <a:off x="2608162" y="366775"/>
            <a:ext cx="4873625" cy="1016000"/>
          </a:xfrm>
          <a:prstGeom prst="rect">
            <a:avLst/>
          </a:prstGeom>
        </p:spPr>
        <p:txBody>
          <a:bodyPr vert="horz" wrap="square" lIns="0" tIns="12700" rIns="0" bIns="0" rtlCol="0">
            <a:spAutoFit/>
          </a:bodyPr>
          <a:lstStyle/>
          <a:p>
            <a:pPr marL="12700">
              <a:lnSpc>
                <a:spcPct val="100000"/>
              </a:lnSpc>
              <a:spcBef>
                <a:spcPts val="100"/>
              </a:spcBef>
            </a:pPr>
            <a:r>
              <a:rPr sz="6500" b="1" u="none" spc="225" dirty="0">
                <a:solidFill>
                  <a:srgbClr val="DA783C"/>
                </a:solidFill>
                <a:latin typeface="Times New Roman" panose="02020603050405020304"/>
                <a:cs typeface="Times New Roman" panose="02020603050405020304"/>
              </a:rPr>
              <a:t>Introduction</a:t>
            </a:r>
            <a:endParaRPr sz="6500">
              <a:latin typeface="Times New Roman" panose="02020603050405020304"/>
              <a:cs typeface="Times New Roman" panose="02020603050405020304"/>
            </a:endParaRPr>
          </a:p>
        </p:txBody>
      </p:sp>
      <p:sp>
        <p:nvSpPr>
          <p:cNvPr id="5" name="object 5"/>
          <p:cNvSpPr txBox="1"/>
          <p:nvPr/>
        </p:nvSpPr>
        <p:spPr>
          <a:xfrm>
            <a:off x="2358722" y="1680931"/>
            <a:ext cx="13900150" cy="7444740"/>
          </a:xfrm>
          <a:prstGeom prst="rect">
            <a:avLst/>
          </a:prstGeom>
        </p:spPr>
        <p:txBody>
          <a:bodyPr vert="horz" wrap="square" lIns="0" tIns="12065" rIns="0" bIns="0" rtlCol="0">
            <a:spAutoFit/>
          </a:bodyPr>
          <a:lstStyle/>
          <a:p>
            <a:pPr marL="12700" marR="5080" algn="just">
              <a:lnSpc>
                <a:spcPct val="115000"/>
              </a:lnSpc>
              <a:spcBef>
                <a:spcPts val="95"/>
              </a:spcBef>
            </a:pPr>
            <a:r>
              <a:rPr sz="3000" spc="100" dirty="0">
                <a:latin typeface="Times New Roman" panose="02020603050405020304"/>
                <a:cs typeface="Times New Roman" panose="02020603050405020304"/>
              </a:rPr>
              <a:t>The </a:t>
            </a:r>
            <a:r>
              <a:rPr sz="3000" spc="55" dirty="0">
                <a:latin typeface="Times New Roman" panose="02020603050405020304"/>
                <a:cs typeface="Times New Roman" panose="02020603050405020304"/>
              </a:rPr>
              <a:t>usage </a:t>
            </a:r>
            <a:r>
              <a:rPr sz="3000" spc="75" dirty="0">
                <a:latin typeface="Times New Roman" panose="02020603050405020304"/>
                <a:cs typeface="Times New Roman" panose="02020603050405020304"/>
              </a:rPr>
              <a:t>of </a:t>
            </a:r>
            <a:r>
              <a:rPr lang="en-IN" sz="3000" spc="75" dirty="0">
                <a:latin typeface="Times New Roman" panose="02020603050405020304"/>
                <a:cs typeface="Times New Roman" panose="02020603050405020304"/>
              </a:rPr>
              <a:t>machine learning</a:t>
            </a:r>
            <a:r>
              <a:rPr sz="3000" spc="85" dirty="0">
                <a:latin typeface="Times New Roman" panose="02020603050405020304"/>
                <a:cs typeface="Times New Roman" panose="02020603050405020304"/>
              </a:rPr>
              <a:t> </a:t>
            </a:r>
            <a:r>
              <a:rPr sz="3000" spc="105" dirty="0">
                <a:latin typeface="Times New Roman" panose="02020603050405020304"/>
                <a:cs typeface="Times New Roman" panose="02020603050405020304"/>
              </a:rPr>
              <a:t>has </a:t>
            </a:r>
            <a:r>
              <a:rPr sz="3000" spc="60" dirty="0">
                <a:latin typeface="Times New Roman" panose="02020603050405020304"/>
                <a:cs typeface="Times New Roman" panose="02020603050405020304"/>
              </a:rPr>
              <a:t>increased </a:t>
            </a:r>
            <a:r>
              <a:rPr sz="3000" spc="160" dirty="0">
                <a:latin typeface="Times New Roman" panose="02020603050405020304"/>
                <a:cs typeface="Times New Roman" panose="02020603050405020304"/>
              </a:rPr>
              <a:t>to </a:t>
            </a:r>
            <a:r>
              <a:rPr sz="3000" spc="170" dirty="0">
                <a:latin typeface="Times New Roman" panose="02020603050405020304"/>
                <a:cs typeface="Times New Roman" panose="02020603050405020304"/>
              </a:rPr>
              <a:t>a </a:t>
            </a:r>
            <a:r>
              <a:rPr sz="3000" spc="90" dirty="0">
                <a:latin typeface="Times New Roman" panose="02020603050405020304"/>
                <a:cs typeface="Times New Roman" panose="02020603050405020304"/>
              </a:rPr>
              <a:t>great </a:t>
            </a:r>
            <a:r>
              <a:rPr sz="3000" spc="75" dirty="0">
                <a:latin typeface="Times New Roman" panose="02020603050405020304"/>
                <a:cs typeface="Times New Roman" panose="02020603050405020304"/>
              </a:rPr>
              <a:t>extent </a:t>
            </a:r>
            <a:r>
              <a:rPr sz="3000" spc="30" dirty="0">
                <a:latin typeface="Times New Roman" panose="02020603050405020304"/>
                <a:cs typeface="Times New Roman" panose="02020603050405020304"/>
              </a:rPr>
              <a:t>ever </a:t>
            </a:r>
            <a:r>
              <a:rPr sz="3000" spc="15" dirty="0">
                <a:latin typeface="Times New Roman" panose="02020603050405020304"/>
                <a:cs typeface="Times New Roman" panose="02020603050405020304"/>
              </a:rPr>
              <a:t>since </a:t>
            </a:r>
            <a:r>
              <a:rPr sz="3000" spc="100" dirty="0">
                <a:latin typeface="Times New Roman" panose="02020603050405020304"/>
                <a:cs typeface="Times New Roman" panose="02020603050405020304"/>
              </a:rPr>
              <a:t>the </a:t>
            </a:r>
            <a:r>
              <a:rPr sz="3000" spc="90" dirty="0">
                <a:latin typeface="Times New Roman" panose="02020603050405020304"/>
                <a:cs typeface="Times New Roman" panose="02020603050405020304"/>
              </a:rPr>
              <a:t>internet </a:t>
            </a:r>
            <a:r>
              <a:rPr sz="3000" spc="95" dirty="0">
                <a:latin typeface="Times New Roman" panose="02020603050405020304"/>
                <a:cs typeface="Times New Roman" panose="02020603050405020304"/>
              </a:rPr>
              <a:t> </a:t>
            </a:r>
            <a:r>
              <a:rPr sz="3000" spc="105" dirty="0">
                <a:latin typeface="Times New Roman" panose="02020603050405020304"/>
                <a:cs typeface="Times New Roman" panose="02020603050405020304"/>
              </a:rPr>
              <a:t>has </a:t>
            </a:r>
            <a:r>
              <a:rPr sz="3000" spc="35" dirty="0">
                <a:latin typeface="Times New Roman" panose="02020603050405020304"/>
                <a:cs typeface="Times New Roman" panose="02020603050405020304"/>
              </a:rPr>
              <a:t>evolved. Autism Spectrum Disorder (ASD) poses complex challenges in social interaction, communication, and repetitive behaviors, necessitating early diagnosis for improved outcomes. Recent advancements at the intersection of healthcare and technology have ushered in innovative approaches to autism prediction, with machine learning emerging as a promising tool. Involving the development of algorithms, machine learning utilizes diverse datasets, including behavioral observations, genetics, and brain imaging, to identify patterns indicative of autism risk. The objective is to create accurate models capable of early ASD detection, potentially revolutionizing research and clinical practice. This proactive approach, exploring the synergy of machine learning and autism prediction, addresses benefits, challenges, and ethical considerations. Collaborative efforts at this interdisciplinary crossroads hold the potential to enhance our understanding of autism and significantly improve the lives of those affected.</a:t>
            </a:r>
            <a:endParaRPr sz="3000" spc="35" dirty="0">
              <a:latin typeface="Times New Roman" panose="02020603050405020304"/>
              <a:cs typeface="Times New Roman" panose="02020603050405020304"/>
            </a:endParaRPr>
          </a:p>
        </p:txBody>
      </p:sp>
      <p:sp>
        <p:nvSpPr>
          <p:cNvPr id="6" name="object 6"/>
          <p:cNvSpPr/>
          <p:nvPr/>
        </p:nvSpPr>
        <p:spPr>
          <a:xfrm>
            <a:off x="15587662" y="3670"/>
            <a:ext cx="2700655" cy="3086100"/>
          </a:xfrm>
          <a:custGeom>
            <a:avLst/>
            <a:gdLst/>
            <a:ahLst/>
            <a:cxnLst/>
            <a:rect l="l" t="t" r="r" b="b"/>
            <a:pathLst>
              <a:path w="2700655" h="3086100">
                <a:moveTo>
                  <a:pt x="2700336" y="0"/>
                </a:moveTo>
                <a:lnTo>
                  <a:pt x="2700336" y="3086099"/>
                </a:lnTo>
                <a:lnTo>
                  <a:pt x="0" y="1543049"/>
                </a:lnTo>
                <a:lnTo>
                  <a:pt x="2700336" y="0"/>
                </a:lnTo>
                <a:close/>
              </a:path>
            </a:pathLst>
          </a:custGeom>
          <a:solidFill>
            <a:srgbClr val="0CB0B5"/>
          </a:solidFill>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50338" y="213396"/>
            <a:ext cx="1630560" cy="1630560"/>
          </a:xfrm>
          <a:prstGeom prst="rect">
            <a:avLst/>
          </a:prstGeom>
        </p:spPr>
      </p:pic>
      <p:sp>
        <p:nvSpPr>
          <p:cNvPr id="3" name="object 3"/>
          <p:cNvSpPr/>
          <p:nvPr/>
        </p:nvSpPr>
        <p:spPr>
          <a:xfrm>
            <a:off x="0" y="8572019"/>
            <a:ext cx="1501140" cy="1715135"/>
          </a:xfrm>
          <a:custGeom>
            <a:avLst/>
            <a:gdLst/>
            <a:ahLst/>
            <a:cxnLst/>
            <a:rect l="l" t="t" r="r" b="b"/>
            <a:pathLst>
              <a:path w="1501140" h="1715134">
                <a:moveTo>
                  <a:pt x="0" y="1714970"/>
                </a:moveTo>
                <a:lnTo>
                  <a:pt x="0" y="0"/>
                </a:lnTo>
                <a:lnTo>
                  <a:pt x="1500598" y="857484"/>
                </a:lnTo>
                <a:lnTo>
                  <a:pt x="0" y="1714970"/>
                </a:lnTo>
                <a:close/>
              </a:path>
            </a:pathLst>
          </a:custGeom>
          <a:solidFill>
            <a:srgbClr val="FFA269"/>
          </a:solidFill>
        </p:spPr>
        <p:txBody>
          <a:bodyPr wrap="square" lIns="0" tIns="0" rIns="0" bIns="0" rtlCol="0"/>
          <a:lstStyle/>
          <a:p/>
        </p:txBody>
      </p:sp>
      <p:sp>
        <p:nvSpPr>
          <p:cNvPr id="4" name="object 4"/>
          <p:cNvSpPr txBox="1">
            <a:spLocks noGrp="1"/>
          </p:cNvSpPr>
          <p:nvPr>
            <p:ph type="title"/>
          </p:nvPr>
        </p:nvSpPr>
        <p:spPr>
          <a:xfrm>
            <a:off x="2608162" y="366775"/>
            <a:ext cx="3295015" cy="1016000"/>
          </a:xfrm>
          <a:prstGeom prst="rect">
            <a:avLst/>
          </a:prstGeom>
        </p:spPr>
        <p:txBody>
          <a:bodyPr vert="horz" wrap="square" lIns="0" tIns="12700" rIns="0" bIns="0" rtlCol="0">
            <a:spAutoFit/>
          </a:bodyPr>
          <a:lstStyle/>
          <a:p>
            <a:pPr marL="12700">
              <a:lnSpc>
                <a:spcPct val="100000"/>
              </a:lnSpc>
              <a:spcBef>
                <a:spcPts val="100"/>
              </a:spcBef>
            </a:pPr>
            <a:r>
              <a:rPr sz="6500" b="1" u="none" spc="655" dirty="0">
                <a:solidFill>
                  <a:srgbClr val="DA783C"/>
                </a:solidFill>
                <a:latin typeface="Times New Roman" panose="02020603050405020304"/>
                <a:cs typeface="Times New Roman" panose="02020603050405020304"/>
              </a:rPr>
              <a:t>A</a:t>
            </a:r>
            <a:r>
              <a:rPr sz="6500" b="1" u="none" spc="245" dirty="0">
                <a:solidFill>
                  <a:srgbClr val="DA783C"/>
                </a:solidFill>
                <a:latin typeface="Times New Roman" panose="02020603050405020304"/>
                <a:cs typeface="Times New Roman" panose="02020603050405020304"/>
              </a:rPr>
              <a:t>b</a:t>
            </a:r>
            <a:r>
              <a:rPr sz="6500" b="1" u="none" spc="175" dirty="0">
                <a:solidFill>
                  <a:srgbClr val="DA783C"/>
                </a:solidFill>
                <a:latin typeface="Times New Roman" panose="02020603050405020304"/>
                <a:cs typeface="Times New Roman" panose="02020603050405020304"/>
              </a:rPr>
              <a:t>s</a:t>
            </a:r>
            <a:r>
              <a:rPr sz="6500" b="1" u="none" spc="130" dirty="0">
                <a:solidFill>
                  <a:srgbClr val="DA783C"/>
                </a:solidFill>
                <a:latin typeface="Times New Roman" panose="02020603050405020304"/>
                <a:cs typeface="Times New Roman" panose="02020603050405020304"/>
              </a:rPr>
              <a:t>t</a:t>
            </a:r>
            <a:r>
              <a:rPr sz="6500" b="1" u="none" spc="-180" dirty="0">
                <a:solidFill>
                  <a:srgbClr val="DA783C"/>
                </a:solidFill>
                <a:latin typeface="Times New Roman" panose="02020603050405020304"/>
                <a:cs typeface="Times New Roman" panose="02020603050405020304"/>
              </a:rPr>
              <a:t>r</a:t>
            </a:r>
            <a:r>
              <a:rPr sz="6500" b="1" u="none" spc="195" dirty="0">
                <a:solidFill>
                  <a:srgbClr val="DA783C"/>
                </a:solidFill>
                <a:latin typeface="Times New Roman" panose="02020603050405020304"/>
                <a:cs typeface="Times New Roman" panose="02020603050405020304"/>
              </a:rPr>
              <a:t>a</a:t>
            </a:r>
            <a:r>
              <a:rPr sz="6500" b="1" u="none" spc="155" dirty="0">
                <a:solidFill>
                  <a:srgbClr val="DA783C"/>
                </a:solidFill>
                <a:latin typeface="Times New Roman" panose="02020603050405020304"/>
                <a:cs typeface="Times New Roman" panose="02020603050405020304"/>
              </a:rPr>
              <a:t>c</a:t>
            </a:r>
            <a:r>
              <a:rPr sz="6500" b="1" u="none" spc="135" dirty="0">
                <a:solidFill>
                  <a:srgbClr val="DA783C"/>
                </a:solidFill>
                <a:latin typeface="Times New Roman" panose="02020603050405020304"/>
                <a:cs typeface="Times New Roman" panose="02020603050405020304"/>
              </a:rPr>
              <a:t>t</a:t>
            </a:r>
            <a:endParaRPr sz="6500">
              <a:latin typeface="Times New Roman" panose="02020603050405020304"/>
              <a:cs typeface="Times New Roman" panose="02020603050405020304"/>
            </a:endParaRPr>
          </a:p>
        </p:txBody>
      </p:sp>
      <p:sp>
        <p:nvSpPr>
          <p:cNvPr id="5" name="object 5"/>
          <p:cNvSpPr txBox="1"/>
          <p:nvPr/>
        </p:nvSpPr>
        <p:spPr>
          <a:xfrm>
            <a:off x="2368247" y="1680931"/>
            <a:ext cx="14062710" cy="6913880"/>
          </a:xfrm>
          <a:prstGeom prst="rect">
            <a:avLst/>
          </a:prstGeom>
        </p:spPr>
        <p:txBody>
          <a:bodyPr vert="horz" wrap="square" lIns="0" tIns="12065" rIns="0" bIns="0" rtlCol="0">
            <a:spAutoFit/>
          </a:bodyPr>
          <a:lstStyle/>
          <a:p>
            <a:pPr marL="12700" marR="5080" algn="just">
              <a:lnSpc>
                <a:spcPct val="115000"/>
              </a:lnSpc>
              <a:spcBef>
                <a:spcPts val="95"/>
              </a:spcBef>
            </a:pPr>
            <a:r>
              <a:rPr sz="3000" dirty="0">
                <a:latin typeface="Times New Roman" panose="02020603050405020304"/>
                <a:cs typeface="Times New Roman" panose="02020603050405020304"/>
              </a:rPr>
              <a:t>This application of machine learning i</a:t>
            </a:r>
            <a:r>
              <a:rPr lang="en-IN" sz="3000" dirty="0">
                <a:latin typeface="Times New Roman" panose="02020603050405020304"/>
                <a:cs typeface="Times New Roman" panose="02020603050405020304"/>
              </a:rPr>
              <a:t>s used to</a:t>
            </a:r>
            <a:r>
              <a:rPr sz="3000" dirty="0">
                <a:latin typeface="Times New Roman" panose="02020603050405020304"/>
                <a:cs typeface="Times New Roman" panose="02020603050405020304"/>
              </a:rPr>
              <a:t> predict Autism Spectrum Disorder (ASD). ASD, a neurodevelopmental condition marked by challenges in social interaction, communication, and repetitive behaviors, benefits significantly from early diagnosis and intervention. The intersection of advanced healthcare and machine learning technologies has given rise to innovative approaches in ASD prediction. Machine learning algorithms, trained on diverse datasets encompassing behavioral observations, genetic information, and brain imaging data, aim to identify patterns indicative of autism risk. The primary goal is to develop accurate and efficient models for early ASD detection, surpassing traditional diagnostic methods. This proactive approach holds the potential to revolutionize autism research and clinical practices, paving the way for timely interventions that can enhance long-term outcomes for individuals on the spectrum. The abstract explores the exciting prospects, challenges, and ethical considerations associated with leveraging machine learning in the quest for early identification and intervention in autism spectrum disorders.</a:t>
            </a:r>
            <a:endParaRPr sz="3000" dirty="0">
              <a:latin typeface="Times New Roman" panose="02020603050405020304"/>
              <a:cs typeface="Times New Roman" panose="02020603050405020304"/>
            </a:endParaRPr>
          </a:p>
        </p:txBody>
      </p:sp>
      <p:sp>
        <p:nvSpPr>
          <p:cNvPr id="6" name="object 6"/>
          <p:cNvSpPr/>
          <p:nvPr/>
        </p:nvSpPr>
        <p:spPr>
          <a:xfrm>
            <a:off x="15587662" y="3670"/>
            <a:ext cx="2700655" cy="3086100"/>
          </a:xfrm>
          <a:custGeom>
            <a:avLst/>
            <a:gdLst/>
            <a:ahLst/>
            <a:cxnLst/>
            <a:rect l="l" t="t" r="r" b="b"/>
            <a:pathLst>
              <a:path w="2700655" h="3086100">
                <a:moveTo>
                  <a:pt x="2700336" y="0"/>
                </a:moveTo>
                <a:lnTo>
                  <a:pt x="2700336" y="3086099"/>
                </a:lnTo>
                <a:lnTo>
                  <a:pt x="0" y="1543049"/>
                </a:lnTo>
                <a:lnTo>
                  <a:pt x="2700336" y="0"/>
                </a:lnTo>
                <a:close/>
              </a:path>
            </a:pathLst>
          </a:custGeom>
          <a:solidFill>
            <a:srgbClr val="0CB0B5"/>
          </a:solidFill>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82564" y="248038"/>
            <a:ext cx="6985634" cy="1016000"/>
          </a:xfrm>
          <a:prstGeom prst="rect">
            <a:avLst/>
          </a:prstGeom>
        </p:spPr>
        <p:txBody>
          <a:bodyPr vert="horz" wrap="square" lIns="0" tIns="12700" rIns="0" bIns="0" rtlCol="0">
            <a:spAutoFit/>
          </a:bodyPr>
          <a:lstStyle/>
          <a:p>
            <a:pPr marL="12700">
              <a:lnSpc>
                <a:spcPct val="100000"/>
              </a:lnSpc>
              <a:spcBef>
                <a:spcPts val="100"/>
              </a:spcBef>
            </a:pPr>
            <a:r>
              <a:rPr sz="6500" b="1" u="none" spc="-165" dirty="0">
                <a:solidFill>
                  <a:srgbClr val="DA783C"/>
                </a:solidFill>
                <a:latin typeface="Tahoma" panose="020B0604030504040204"/>
                <a:cs typeface="Tahoma" panose="020B0604030504040204"/>
              </a:rPr>
              <a:t>Literature</a:t>
            </a:r>
            <a:r>
              <a:rPr sz="6500" b="1" u="none" spc="-180" dirty="0">
                <a:solidFill>
                  <a:srgbClr val="DA783C"/>
                </a:solidFill>
                <a:latin typeface="Tahoma" panose="020B0604030504040204"/>
                <a:cs typeface="Tahoma" panose="020B0604030504040204"/>
              </a:rPr>
              <a:t> </a:t>
            </a:r>
            <a:r>
              <a:rPr sz="6500" b="1" u="none" spc="-65" dirty="0">
                <a:solidFill>
                  <a:srgbClr val="DA783C"/>
                </a:solidFill>
                <a:latin typeface="Tahoma" panose="020B0604030504040204"/>
                <a:cs typeface="Tahoma" panose="020B0604030504040204"/>
              </a:rPr>
              <a:t>Survey</a:t>
            </a:r>
            <a:endParaRPr sz="6500">
              <a:latin typeface="Tahoma" panose="020B0604030504040204"/>
              <a:cs typeface="Tahoma" panose="020B0604030504040204"/>
            </a:endParaRPr>
          </a:p>
        </p:txBody>
      </p:sp>
      <p:graphicFrame>
        <p:nvGraphicFramePr>
          <p:cNvPr id="4" name="Table 3"/>
          <p:cNvGraphicFramePr/>
          <p:nvPr/>
        </p:nvGraphicFramePr>
        <p:xfrm>
          <a:off x="1447800" y="1104900"/>
          <a:ext cx="16380460" cy="9144000"/>
        </p:xfrm>
        <a:graphic>
          <a:graphicData uri="http://schemas.openxmlformats.org/drawingml/2006/table">
            <a:tbl>
              <a:tblPr firstRow="1" bandRow="1">
                <a:tableStyleId>{5C22544A-7EE6-4342-B048-85BDC9FD1C3A}</a:tableStyleId>
              </a:tblPr>
              <a:tblGrid>
                <a:gridCol w="1029335"/>
                <a:gridCol w="5522595"/>
                <a:gridCol w="3916680"/>
                <a:gridCol w="2635885"/>
                <a:gridCol w="3275965"/>
              </a:tblGrid>
              <a:tr h="944880">
                <a:tc>
                  <a:txBody>
                    <a:bodyPr/>
                    <a:p>
                      <a:pPr>
                        <a:buNone/>
                      </a:pPr>
                      <a:r>
                        <a:rPr lang="en-IN" altLang="en-US" sz="2800">
                          <a:latin typeface="Times New Roman" panose="02020603050405020304" pitchFamily="18" charset="0"/>
                          <a:cs typeface="Times New Roman" panose="02020603050405020304" pitchFamily="18" charset="0"/>
                        </a:rPr>
                        <a:t>S.NO</a:t>
                      </a:r>
                      <a:endParaRPr lang="en-IN" altLang="en-US" sz="2800">
                        <a:latin typeface="Times New Roman" panose="02020603050405020304" pitchFamily="18" charset="0"/>
                        <a:cs typeface="Times New Roman" panose="02020603050405020304" pitchFamily="18" charset="0"/>
                      </a:endParaRPr>
                    </a:p>
                  </a:txBody>
                  <a:tcPr/>
                </a:tc>
                <a:tc>
                  <a:txBody>
                    <a:bodyPr/>
                    <a:p>
                      <a:pPr>
                        <a:buNone/>
                      </a:pPr>
                      <a:r>
                        <a:rPr lang="en-IN" sz="2800" kern="100" dirty="0">
                          <a:effectLst/>
                          <a:latin typeface="Times New Roman" panose="02020603050405020304" pitchFamily="18" charset="0"/>
                          <a:cs typeface="Times New Roman" panose="02020603050405020304" pitchFamily="18" charset="0"/>
                          <a:sym typeface="+mn-ea"/>
                        </a:rPr>
                        <a:t>Paper title, Name of Journal</a:t>
                      </a:r>
                      <a:endParaRPr lang="en-IN" sz="2800" kern="100" dirty="0">
                        <a:effectLst/>
                        <a:latin typeface="Times New Roman" panose="02020603050405020304" pitchFamily="18" charset="0"/>
                        <a:ea typeface="Calibri" panose="020F0502020204030204" charset="0"/>
                        <a:cs typeface="Times New Roman" panose="02020603050405020304" pitchFamily="18" charset="0"/>
                      </a:endParaRPr>
                    </a:p>
                    <a:p>
                      <a:pPr>
                        <a:buNone/>
                      </a:pPr>
                      <a:endParaRPr lang="en-IN" sz="2800" kern="100" dirty="0">
                        <a:effectLst/>
                        <a:latin typeface="Times New Roman" panose="02020603050405020304" pitchFamily="18" charset="0"/>
                        <a:cs typeface="Times New Roman" panose="02020603050405020304" pitchFamily="18" charset="0"/>
                      </a:endParaRPr>
                    </a:p>
                  </a:txBody>
                  <a:tcPr/>
                </a:tc>
                <a:tc>
                  <a:txBody>
                    <a:bodyPr/>
                    <a:p>
                      <a:pPr>
                        <a:buNone/>
                      </a:pPr>
                      <a:r>
                        <a:rPr lang="en-IN" sz="2800" kern="100" dirty="0">
                          <a:effectLst/>
                          <a:latin typeface="Times New Roman" panose="02020603050405020304" pitchFamily="18" charset="0"/>
                          <a:ea typeface="Calibri" panose="020F0502020204030204" charset="0"/>
                          <a:cs typeface="Times New Roman" panose="02020603050405020304" pitchFamily="18" charset="0"/>
                        </a:rPr>
                        <a:t>Abstract or Objective</a:t>
                      </a:r>
                      <a:endParaRPr lang="en-IN" sz="2800" kern="100" dirty="0">
                        <a:effectLst/>
                        <a:latin typeface="Times New Roman" panose="02020603050405020304" pitchFamily="18" charset="0"/>
                        <a:ea typeface="Calibri" panose="020F0502020204030204" charset="0"/>
                        <a:cs typeface="Times New Roman" panose="02020603050405020304" pitchFamily="18" charset="0"/>
                      </a:endParaRPr>
                    </a:p>
                    <a:p>
                      <a:pPr>
                        <a:buNone/>
                      </a:pPr>
                      <a:endParaRPr lang="en-IN" sz="2800" kern="100" dirty="0">
                        <a:effectLst/>
                        <a:latin typeface="Times New Roman" panose="02020603050405020304" pitchFamily="18" charset="0"/>
                        <a:ea typeface="Calibri" panose="020F0502020204030204" charset="0"/>
                        <a:cs typeface="Times New Roman" panose="02020603050405020304" pitchFamily="18" charset="0"/>
                      </a:endParaRPr>
                    </a:p>
                  </a:txBody>
                  <a:tcPr/>
                </a:tc>
                <a:tc>
                  <a:txBody>
                    <a:bodyPr/>
                    <a:p>
                      <a:pPr>
                        <a:buNone/>
                      </a:pPr>
                      <a:r>
                        <a:rPr lang="en-IN" altLang="en-US" sz="2800">
                          <a:latin typeface="Times New Roman" panose="02020603050405020304" pitchFamily="18" charset="0"/>
                          <a:cs typeface="Times New Roman" panose="02020603050405020304" pitchFamily="18" charset="0"/>
                        </a:rPr>
                        <a:t>Techinque used</a:t>
                      </a:r>
                      <a:endParaRPr lang="en-IN" altLang="en-US" sz="2800">
                        <a:latin typeface="Times New Roman" panose="02020603050405020304" pitchFamily="18" charset="0"/>
                        <a:cs typeface="Times New Roman" panose="02020603050405020304" pitchFamily="18" charset="0"/>
                      </a:endParaRPr>
                    </a:p>
                  </a:txBody>
                  <a:tcPr/>
                </a:tc>
                <a:tc>
                  <a:txBody>
                    <a:bodyPr/>
                    <a:p>
                      <a:pPr>
                        <a:buNone/>
                      </a:pPr>
                      <a:r>
                        <a:rPr lang="en-IN" altLang="en-US" sz="2800">
                          <a:latin typeface="Times New Roman" panose="02020603050405020304" pitchFamily="18" charset="0"/>
                          <a:cs typeface="Times New Roman" panose="02020603050405020304" pitchFamily="18" charset="0"/>
                        </a:rPr>
                        <a:t>Limitation</a:t>
                      </a:r>
                      <a:endParaRPr lang="en-IN" altLang="en-US" sz="2800">
                        <a:latin typeface="Times New Roman" panose="02020603050405020304" pitchFamily="18" charset="0"/>
                        <a:cs typeface="Times New Roman" panose="02020603050405020304" pitchFamily="18" charset="0"/>
                      </a:endParaRPr>
                    </a:p>
                  </a:txBody>
                  <a:tcPr/>
                </a:tc>
              </a:tr>
              <a:tr h="2225040">
                <a:tc>
                  <a:txBody>
                    <a:bodyPr/>
                    <a:p>
                      <a:pPr>
                        <a:buNone/>
                      </a:pPr>
                      <a:r>
                        <a:rPr lang="en-IN" altLang="en-US" sz="2000">
                          <a:latin typeface="Times New Roman" panose="02020603050405020304" pitchFamily="18" charset="0"/>
                          <a:cs typeface="Times New Roman" panose="02020603050405020304" pitchFamily="18" charset="0"/>
                        </a:rPr>
                        <a:t>1</a:t>
                      </a:r>
                      <a:endParaRPr lang="en-IN" altLang="en-US" sz="2000">
                        <a:latin typeface="Times New Roman" panose="02020603050405020304" pitchFamily="18" charset="0"/>
                        <a:cs typeface="Times New Roman" panose="02020603050405020304" pitchFamily="18" charset="0"/>
                      </a:endParaRPr>
                    </a:p>
                  </a:txBody>
                  <a:tcPr/>
                </a:tc>
                <a:tc>
                  <a:txBody>
                    <a:bodyPr/>
                    <a:p>
                      <a:pPr>
                        <a:buNone/>
                      </a:pPr>
                      <a:r>
                        <a:rPr lang="en-US" sz="2000">
                          <a:latin typeface="Times New Roman" panose="02020603050405020304" pitchFamily="18" charset="0"/>
                          <a:cs typeface="Times New Roman" panose="02020603050405020304" pitchFamily="18" charset="0"/>
                        </a:rPr>
                        <a:t>“Applied behavior analysis in autism spectrum disorders: recent developments, strengths, and pitfalls”</a:t>
                      </a:r>
                      <a:endParaRPr lang="en-US" sz="2000">
                        <a:latin typeface="Times New Roman" panose="02020603050405020304" pitchFamily="18" charset="0"/>
                        <a:cs typeface="Times New Roman" panose="02020603050405020304" pitchFamily="18" charset="0"/>
                      </a:endParaRPr>
                    </a:p>
                    <a:p>
                      <a:pPr>
                        <a:buNone/>
                      </a:pPr>
                      <a:endParaRPr lang="en-US" sz="2000">
                        <a:latin typeface="Times New Roman" panose="02020603050405020304" pitchFamily="18" charset="0"/>
                        <a:cs typeface="Times New Roman" panose="02020603050405020304" pitchFamily="18" charset="0"/>
                      </a:endParaRPr>
                    </a:p>
                    <a:p>
                      <a:pPr>
                        <a:buNone/>
                      </a:pPr>
                      <a:r>
                        <a:rPr lang="en-IN" altLang="en-US" sz="2000">
                          <a:latin typeface="Times New Roman" panose="02020603050405020304" pitchFamily="18" charset="0"/>
                          <a:cs typeface="Times New Roman" panose="02020603050405020304" pitchFamily="18" charset="0"/>
                        </a:rPr>
                        <a:t>Research Gate</a:t>
                      </a:r>
                      <a:endParaRPr lang="en-IN" altLang="en-US" sz="2000">
                        <a:latin typeface="Times New Roman" panose="02020603050405020304" pitchFamily="18" charset="0"/>
                        <a:cs typeface="Times New Roman" panose="02020603050405020304" pitchFamily="18" charset="0"/>
                      </a:endParaRPr>
                    </a:p>
                  </a:txBody>
                  <a:tcPr/>
                </a:tc>
                <a:tc>
                  <a:txBody>
                    <a:bodyPr/>
                    <a:p>
                      <a:pPr>
                        <a:buNone/>
                      </a:pPr>
                      <a:r>
                        <a:rPr lang="en-US" sz="2000">
                          <a:latin typeface="Times New Roman" panose="02020603050405020304" pitchFamily="18" charset="0"/>
                          <a:cs typeface="Times New Roman" panose="02020603050405020304" pitchFamily="18" charset="0"/>
                        </a:rPr>
                        <a:t> research on autism trends includes early intervention, functional assessment, challenging behaviors, and increased parental involvement; implications are discussed.</a:t>
                      </a:r>
                      <a:endParaRPr lang="en-US" sz="2000">
                        <a:latin typeface="Times New Roman" panose="02020603050405020304" pitchFamily="18" charset="0"/>
                        <a:cs typeface="Times New Roman" panose="02020603050405020304" pitchFamily="18" charset="0"/>
                      </a:endParaRPr>
                    </a:p>
                  </a:txBody>
                  <a:tcPr/>
                </a:tc>
                <a:tc>
                  <a:txBody>
                    <a:bodyPr/>
                    <a:p>
                      <a:pPr>
                        <a:buNone/>
                      </a:pPr>
                      <a:r>
                        <a:rPr lang="en-IN" altLang="en-US" sz="2000">
                          <a:latin typeface="Times New Roman" panose="02020603050405020304" pitchFamily="18" charset="0"/>
                          <a:cs typeface="Times New Roman" panose="02020603050405020304" pitchFamily="18" charset="0"/>
                        </a:rPr>
                        <a:t>Random forest classifer</a:t>
                      </a:r>
                      <a:endParaRPr lang="en-IN" altLang="en-US" sz="2000">
                        <a:latin typeface="Times New Roman" panose="02020603050405020304" pitchFamily="18" charset="0"/>
                        <a:cs typeface="Times New Roman" panose="02020603050405020304" pitchFamily="18" charset="0"/>
                      </a:endParaRPr>
                    </a:p>
                  </a:txBody>
                  <a:tcPr/>
                </a:tc>
                <a:tc>
                  <a:txBody>
                    <a:bodyPr/>
                    <a:p>
                      <a:pPr>
                        <a:buNone/>
                      </a:pPr>
                      <a:r>
                        <a:rPr lang="en-US" sz="2000">
                          <a:latin typeface="Times New Roman" panose="02020603050405020304" pitchFamily="18" charset="0"/>
                          <a:cs typeface="Times New Roman" panose="02020603050405020304" pitchFamily="18" charset="0"/>
                        </a:rPr>
                        <a:t>Research gaps persist, with sporadic focus on functional assessment; future exploration should include behavioral momentum, parent-mediated interventions, and self-management.</a:t>
                      </a:r>
                      <a:endParaRPr lang="en-US" sz="2000">
                        <a:latin typeface="Times New Roman" panose="02020603050405020304" pitchFamily="18" charset="0"/>
                        <a:cs typeface="Times New Roman" panose="02020603050405020304" pitchFamily="18" charset="0"/>
                      </a:endParaRPr>
                    </a:p>
                  </a:txBody>
                  <a:tcPr/>
                </a:tc>
              </a:tr>
              <a:tr h="2529840">
                <a:tc>
                  <a:txBody>
                    <a:bodyPr/>
                    <a:p>
                      <a:pPr>
                        <a:buNone/>
                      </a:pPr>
                      <a:r>
                        <a:rPr lang="en-IN" altLang="en-US" sz="2000">
                          <a:latin typeface="Times New Roman" panose="02020603050405020304" pitchFamily="18" charset="0"/>
                          <a:cs typeface="Times New Roman" panose="02020603050405020304" pitchFamily="18" charset="0"/>
                        </a:rPr>
                        <a:t>2</a:t>
                      </a:r>
                      <a:endParaRPr lang="en-IN" altLang="en-US" sz="2000">
                        <a:latin typeface="Times New Roman" panose="02020603050405020304" pitchFamily="18" charset="0"/>
                        <a:cs typeface="Times New Roman" panose="02020603050405020304" pitchFamily="18" charset="0"/>
                      </a:endParaRPr>
                    </a:p>
                  </a:txBody>
                  <a:tcPr/>
                </a:tc>
                <a:tc>
                  <a:txBody>
                    <a:bodyPr/>
                    <a:p>
                      <a:pPr>
                        <a:buNone/>
                      </a:pPr>
                      <a:r>
                        <a:rPr lang="en-IN" altLang="en-US" sz="200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Autism spectrum</a:t>
                      </a:r>
                      <a:endParaRPr lang="en-US" sz="2000">
                        <a:latin typeface="Times New Roman" panose="02020603050405020304" pitchFamily="18" charset="0"/>
                        <a:cs typeface="Times New Roman" panose="02020603050405020304" pitchFamily="18" charset="0"/>
                      </a:endParaRPr>
                    </a:p>
                    <a:p>
                      <a:pPr>
                        <a:buNone/>
                      </a:pPr>
                      <a:r>
                        <a:rPr lang="en-US" sz="2000">
                          <a:latin typeface="Times New Roman" panose="02020603050405020304" pitchFamily="18" charset="0"/>
                          <a:cs typeface="Times New Roman" panose="02020603050405020304" pitchFamily="18" charset="0"/>
                        </a:rPr>
                        <a:t>disorder</a:t>
                      </a:r>
                      <a:r>
                        <a:rPr lang="en-IN" altLang="en-US" sz="2000">
                          <a:latin typeface="Times New Roman" panose="02020603050405020304" pitchFamily="18" charset="0"/>
                          <a:cs typeface="Times New Roman" panose="02020603050405020304" pitchFamily="18" charset="0"/>
                        </a:rPr>
                        <a:t>”</a:t>
                      </a:r>
                      <a:endParaRPr lang="en-IN" altLang="en-US" sz="2000">
                        <a:latin typeface="Times New Roman" panose="02020603050405020304" pitchFamily="18" charset="0"/>
                        <a:cs typeface="Times New Roman" panose="02020603050405020304" pitchFamily="18" charset="0"/>
                      </a:endParaRPr>
                    </a:p>
                    <a:p>
                      <a:pPr>
                        <a:buNone/>
                      </a:pPr>
                      <a:endParaRPr lang="en-IN" altLang="en-US" sz="2000">
                        <a:latin typeface="Times New Roman" panose="02020603050405020304" pitchFamily="18" charset="0"/>
                        <a:cs typeface="Times New Roman" panose="02020603050405020304" pitchFamily="18" charset="0"/>
                      </a:endParaRPr>
                    </a:p>
                    <a:p>
                      <a:pPr>
                        <a:buNone/>
                      </a:pPr>
                      <a:r>
                        <a:rPr lang="en-IN" altLang="en-US" sz="2000">
                          <a:latin typeface="Times New Roman" panose="02020603050405020304" pitchFamily="18" charset="0"/>
                          <a:cs typeface="Times New Roman" panose="02020603050405020304" pitchFamily="18" charset="0"/>
                        </a:rPr>
                        <a:t>Research Gate</a:t>
                      </a:r>
                      <a:endParaRPr lang="en-IN" altLang="en-US" sz="2000">
                        <a:latin typeface="Times New Roman" panose="02020603050405020304" pitchFamily="18" charset="0"/>
                        <a:cs typeface="Times New Roman" panose="02020603050405020304" pitchFamily="18" charset="0"/>
                      </a:endParaRPr>
                    </a:p>
                  </a:txBody>
                  <a:tcPr/>
                </a:tc>
                <a:tc>
                  <a:txBody>
                    <a:bodyPr/>
                    <a:p>
                      <a:pPr>
                        <a:buNone/>
                      </a:pPr>
                      <a:r>
                        <a:rPr lang="en-IN" altLang="en-US" sz="2000">
                          <a:latin typeface="Times New Roman" panose="02020603050405020304" pitchFamily="18" charset="0"/>
                          <a:cs typeface="Times New Roman" panose="02020603050405020304" pitchFamily="18" charset="0"/>
                        </a:rPr>
                        <a:t> Drosophila courtship dominance induced by male cuticular hydrocarbons during a critical period; social experience modulates effects.</a:t>
                      </a:r>
                      <a:endParaRPr lang="en-IN" altLang="en-US" sz="2000">
                        <a:latin typeface="Times New Roman" panose="02020603050405020304" pitchFamily="18" charset="0"/>
                        <a:cs typeface="Times New Roman" panose="02020603050405020304" pitchFamily="18" charset="0"/>
                      </a:endParaRPr>
                    </a:p>
                  </a:txBody>
                  <a:tcPr/>
                </a:tc>
                <a:tc>
                  <a:txBody>
                    <a:bodyPr/>
                    <a:p>
                      <a:pPr>
                        <a:buNone/>
                      </a:pPr>
                      <a:r>
                        <a:rPr lang="en-IN" altLang="en-US" sz="2000">
                          <a:latin typeface="Times New Roman" panose="02020603050405020304" pitchFamily="18" charset="0"/>
                          <a:cs typeface="Times New Roman" panose="02020603050405020304" pitchFamily="18" charset="0"/>
                        </a:rPr>
                        <a:t>Support Vector Machine</a:t>
                      </a:r>
                      <a:endParaRPr lang="en-IN" altLang="en-US" sz="2000">
                        <a:latin typeface="Times New Roman" panose="02020603050405020304" pitchFamily="18" charset="0"/>
                        <a:cs typeface="Times New Roman" panose="02020603050405020304" pitchFamily="18" charset="0"/>
                      </a:endParaRPr>
                    </a:p>
                  </a:txBody>
                  <a:tcPr/>
                </a:tc>
                <a:tc>
                  <a:txBody>
                    <a:bodyPr/>
                    <a:p>
                      <a:pPr>
                        <a:buNone/>
                      </a:pPr>
                      <a:r>
                        <a:rPr lang="en-US" sz="2000">
                          <a:latin typeface="Times New Roman" panose="02020603050405020304" pitchFamily="18" charset="0"/>
                          <a:cs typeface="Times New Roman" panose="02020603050405020304" pitchFamily="18" charset="0"/>
                        </a:rPr>
                        <a:t>Study's timeframe limitations suggest either a critical period or a need for extended social experience for observed effects.</a:t>
                      </a:r>
                      <a:endParaRPr lang="en-US" sz="2000">
                        <a:latin typeface="Times New Roman" panose="02020603050405020304" pitchFamily="18" charset="0"/>
                        <a:cs typeface="Times New Roman" panose="02020603050405020304" pitchFamily="18" charset="0"/>
                      </a:endParaRPr>
                    </a:p>
                    <a:p>
                      <a:pPr>
                        <a:buNone/>
                      </a:pPr>
                      <a:endParaRPr lang="en-US" sz="2000">
                        <a:latin typeface="Times New Roman" panose="02020603050405020304" pitchFamily="18" charset="0"/>
                        <a:cs typeface="Times New Roman" panose="02020603050405020304" pitchFamily="18" charset="0"/>
                      </a:endParaRPr>
                    </a:p>
                    <a:p>
                      <a:pPr>
                        <a:buNone/>
                      </a:pPr>
                      <a:endParaRPr lang="en-US" sz="2000">
                        <a:latin typeface="Times New Roman" panose="02020603050405020304" pitchFamily="18" charset="0"/>
                        <a:cs typeface="Times New Roman" panose="02020603050405020304" pitchFamily="18" charset="0"/>
                      </a:endParaRPr>
                    </a:p>
                    <a:p>
                      <a:pPr>
                        <a:buNone/>
                      </a:pPr>
                      <a:endParaRPr lang="en-US" sz="2000">
                        <a:latin typeface="Times New Roman" panose="02020603050405020304" pitchFamily="18" charset="0"/>
                        <a:cs typeface="Times New Roman" panose="02020603050405020304" pitchFamily="18" charset="0"/>
                      </a:endParaRPr>
                    </a:p>
                  </a:txBody>
                  <a:tcPr/>
                </a:tc>
              </a:tr>
              <a:tr h="3444240">
                <a:tc>
                  <a:txBody>
                    <a:bodyPr/>
                    <a:p>
                      <a:pPr>
                        <a:buNone/>
                      </a:pPr>
                      <a:r>
                        <a:rPr lang="en-IN" altLang="en-US" sz="2000">
                          <a:latin typeface="Times New Roman" panose="02020603050405020304" pitchFamily="18" charset="0"/>
                          <a:cs typeface="Times New Roman" panose="02020603050405020304" pitchFamily="18" charset="0"/>
                        </a:rPr>
                        <a:t>3</a:t>
                      </a:r>
                      <a:endParaRPr lang="en-IN" altLang="en-US" sz="2000">
                        <a:latin typeface="Times New Roman" panose="02020603050405020304" pitchFamily="18" charset="0"/>
                        <a:cs typeface="Times New Roman" panose="02020603050405020304" pitchFamily="18" charset="0"/>
                      </a:endParaRPr>
                    </a:p>
                  </a:txBody>
                  <a:tcPr/>
                </a:tc>
                <a:tc>
                  <a:txBody>
                    <a:bodyPr/>
                    <a:p>
                      <a:pPr>
                        <a:buNone/>
                      </a:pPr>
                      <a:r>
                        <a:rPr lang="en-IN" altLang="en-US" sz="2000">
                          <a:latin typeface="Times New Roman" panose="02020603050405020304" pitchFamily="18" charset="0"/>
                          <a:cs typeface="Times New Roman" panose="02020603050405020304" pitchFamily="18" charset="0"/>
                        </a:rPr>
                        <a:t>Detection of autism spectrum</a:t>
                      </a:r>
                      <a:endParaRPr lang="en-IN" altLang="en-US" sz="2000">
                        <a:latin typeface="Times New Roman" panose="02020603050405020304" pitchFamily="18" charset="0"/>
                        <a:cs typeface="Times New Roman" panose="02020603050405020304" pitchFamily="18" charset="0"/>
                      </a:endParaRPr>
                    </a:p>
                    <a:p>
                      <a:pPr>
                        <a:buNone/>
                      </a:pPr>
                      <a:r>
                        <a:rPr lang="en-IN" altLang="en-US" sz="2000">
                          <a:latin typeface="Times New Roman" panose="02020603050405020304" pitchFamily="18" charset="0"/>
                          <a:cs typeface="Times New Roman" panose="02020603050405020304" pitchFamily="18" charset="0"/>
                        </a:rPr>
                        <a:t>disorder (ASD) in children</a:t>
                      </a:r>
                      <a:endParaRPr lang="en-IN" altLang="en-US" sz="2000">
                        <a:latin typeface="Times New Roman" panose="02020603050405020304" pitchFamily="18" charset="0"/>
                        <a:cs typeface="Times New Roman" panose="02020603050405020304" pitchFamily="18" charset="0"/>
                      </a:endParaRPr>
                    </a:p>
                    <a:p>
                      <a:pPr>
                        <a:buNone/>
                      </a:pPr>
                      <a:r>
                        <a:rPr lang="en-IN" altLang="en-US" sz="2000">
                          <a:latin typeface="Times New Roman" panose="02020603050405020304" pitchFamily="18" charset="0"/>
                          <a:cs typeface="Times New Roman" panose="02020603050405020304" pitchFamily="18" charset="0"/>
                        </a:rPr>
                        <a:t>and adults using machine learning</a:t>
                      </a:r>
                      <a:endParaRPr lang="en-IN" altLang="en-US" sz="2000">
                        <a:latin typeface="Times New Roman" panose="02020603050405020304" pitchFamily="18" charset="0"/>
                        <a:cs typeface="Times New Roman" panose="02020603050405020304" pitchFamily="18" charset="0"/>
                      </a:endParaRPr>
                    </a:p>
                    <a:p>
                      <a:pPr>
                        <a:buNone/>
                      </a:pPr>
                      <a:endParaRPr lang="en-IN" altLang="en-US" sz="2000">
                        <a:latin typeface="Times New Roman" panose="02020603050405020304" pitchFamily="18" charset="0"/>
                        <a:cs typeface="Times New Roman" panose="02020603050405020304" pitchFamily="18" charset="0"/>
                      </a:endParaRPr>
                    </a:p>
                    <a:p>
                      <a:pPr>
                        <a:buNone/>
                      </a:pPr>
                      <a:r>
                        <a:rPr lang="en-IN" altLang="en-US" sz="2000">
                          <a:latin typeface="Times New Roman" panose="02020603050405020304" pitchFamily="18" charset="0"/>
                          <a:cs typeface="Times New Roman" panose="02020603050405020304" pitchFamily="18" charset="0"/>
                        </a:rPr>
                        <a:t>Scientific Reports</a:t>
                      </a:r>
                      <a:endParaRPr lang="en-IN" altLang="en-US" sz="2000">
                        <a:latin typeface="Times New Roman" panose="02020603050405020304" pitchFamily="18" charset="0"/>
                        <a:cs typeface="Times New Roman" panose="02020603050405020304" pitchFamily="18" charset="0"/>
                      </a:endParaRPr>
                    </a:p>
                  </a:txBody>
                  <a:tcPr/>
                </a:tc>
                <a:tc>
                  <a:txBody>
                    <a:bodyPr/>
                    <a:p>
                      <a:pPr>
                        <a:buNone/>
                      </a:pPr>
                      <a:r>
                        <a:rPr lang="en-IN" altLang="en-US" sz="2000">
                          <a:latin typeface="Times New Roman" panose="02020603050405020304" pitchFamily="18" charset="0"/>
                          <a:cs typeface="Times New Roman" panose="02020603050405020304" pitchFamily="18" charset="0"/>
                        </a:rPr>
                        <a:t>Autism's early diagnosis crucial; conventional methods time-consuming. Machine learning offers quick, accurate ASD risk assessment, aiding prompt therapies.</a:t>
                      </a:r>
                      <a:endParaRPr lang="en-IN" altLang="en-US" sz="2000">
                        <a:latin typeface="Times New Roman" panose="02020603050405020304" pitchFamily="18" charset="0"/>
                        <a:cs typeface="Times New Roman" panose="02020603050405020304" pitchFamily="18" charset="0"/>
                      </a:endParaRPr>
                    </a:p>
                  </a:txBody>
                  <a:tcPr/>
                </a:tc>
                <a:tc>
                  <a:txBody>
                    <a:bodyPr/>
                    <a:p>
                      <a:pPr>
                        <a:buNone/>
                      </a:pPr>
                      <a:r>
                        <a:rPr lang="en-IN" altLang="en-US" sz="2000">
                          <a:latin typeface="Times New Roman" panose="02020603050405020304" pitchFamily="18" charset="0"/>
                          <a:cs typeface="Times New Roman" panose="02020603050405020304" pitchFamily="18" charset="0"/>
                        </a:rPr>
                        <a:t>LSTM (Long Short Term Memory)</a:t>
                      </a:r>
                      <a:endParaRPr lang="en-IN" altLang="en-US" sz="2000">
                        <a:latin typeface="Times New Roman" panose="02020603050405020304" pitchFamily="18" charset="0"/>
                        <a:cs typeface="Times New Roman" panose="02020603050405020304" pitchFamily="18" charset="0"/>
                      </a:endParaRPr>
                    </a:p>
                  </a:txBody>
                  <a:tcPr/>
                </a:tc>
                <a:tc>
                  <a:txBody>
                    <a:bodyPr/>
                    <a:p>
                      <a:pPr>
                        <a:buNone/>
                      </a:pPr>
                      <a:r>
                        <a:rPr lang="en-US" sz="2000">
                          <a:latin typeface="Times New Roman" panose="02020603050405020304" pitchFamily="18" charset="0"/>
                          <a:cs typeface="Times New Roman" panose="02020603050405020304" pitchFamily="18" charset="0"/>
                        </a:rPr>
                        <a:t>dataset bias, lack of interpretability, ethical concerns, and potential overreliance on technology in ASD detection using ML.</a:t>
                      </a:r>
                      <a:endParaRPr lang="en-US" sz="2000">
                        <a:latin typeface="Times New Roman" panose="02020603050405020304" pitchFamily="18" charset="0"/>
                        <a:cs typeface="Times New Roman" panose="02020603050405020304" pitchFamily="18" charset="0"/>
                      </a:endParaRPr>
                    </a:p>
                    <a:p>
                      <a:pPr>
                        <a:buNone/>
                      </a:pPr>
                      <a:endParaRPr lang="en-US" sz="2000">
                        <a:latin typeface="Times New Roman" panose="02020603050405020304" pitchFamily="18" charset="0"/>
                        <a:cs typeface="Times New Roman" panose="02020603050405020304" pitchFamily="18" charset="0"/>
                      </a:endParaRPr>
                    </a:p>
                    <a:p>
                      <a:pPr>
                        <a:buNone/>
                      </a:pPr>
                      <a:endParaRPr lang="en-US" sz="2000">
                        <a:latin typeface="Times New Roman" panose="02020603050405020304" pitchFamily="18" charset="0"/>
                        <a:cs typeface="Times New Roman" panose="02020603050405020304" pitchFamily="18" charset="0"/>
                      </a:endParaRPr>
                    </a:p>
                    <a:p>
                      <a:pPr>
                        <a:buNone/>
                      </a:pPr>
                      <a:endParaRPr lang="en-US" sz="2000">
                        <a:latin typeface="Times New Roman" panose="02020603050405020304" pitchFamily="18" charset="0"/>
                        <a:cs typeface="Times New Roman" panose="02020603050405020304" pitchFamily="18" charset="0"/>
                      </a:endParaRPr>
                    </a:p>
                    <a:p>
                      <a:pPr>
                        <a:buNone/>
                      </a:pPr>
                      <a:endParaRPr lang="en-US" sz="2000">
                        <a:latin typeface="Times New Roman" panose="02020603050405020304" pitchFamily="18" charset="0"/>
                        <a:cs typeface="Times New Roman" panose="02020603050405020304" pitchFamily="18" charset="0"/>
                      </a:endParaRPr>
                    </a:p>
                    <a:p>
                      <a:pPr>
                        <a:buNone/>
                      </a:pPr>
                      <a:endParaRPr lang="en-US" sz="2000">
                        <a:latin typeface="Times New Roman" panose="02020603050405020304" pitchFamily="18" charset="0"/>
                        <a:cs typeface="Times New Roman" panose="02020603050405020304" pitchFamily="18" charset="0"/>
                      </a:endParaRPr>
                    </a:p>
                    <a:p>
                      <a:pPr>
                        <a:buNone/>
                      </a:pPr>
                      <a:endParaRPr lang="en-US" sz="200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p:cNvGraphicFramePr/>
          <p:nvPr/>
        </p:nvGraphicFramePr>
        <p:xfrm>
          <a:off x="1447800" y="182880"/>
          <a:ext cx="16045180" cy="9857740"/>
        </p:xfrm>
        <a:graphic>
          <a:graphicData uri="http://schemas.openxmlformats.org/drawingml/2006/table">
            <a:tbl>
              <a:tblPr firstRow="1" bandRow="1">
                <a:tableStyleId>{5C22544A-7EE6-4342-B048-85BDC9FD1C3A}</a:tableStyleId>
              </a:tblPr>
              <a:tblGrid>
                <a:gridCol w="1059815"/>
                <a:gridCol w="4872990"/>
                <a:gridCol w="6101080"/>
                <a:gridCol w="4011295"/>
              </a:tblGrid>
              <a:tr h="2464435">
                <a:tc>
                  <a:txBody>
                    <a:bodyPr/>
                    <a:p>
                      <a:pPr>
                        <a:buNone/>
                      </a:pPr>
                      <a:r>
                        <a:rPr lang="en-IN" altLang="en-US" sz="2400" b="0">
                          <a:latin typeface="Times New Roman" panose="02020603050405020304" pitchFamily="18" charset="0"/>
                          <a:cs typeface="Times New Roman" panose="02020603050405020304" pitchFamily="18" charset="0"/>
                        </a:rPr>
                        <a:t>4</a:t>
                      </a:r>
                      <a:endParaRPr lang="en-IN" altLang="en-US" sz="2400" b="0">
                        <a:latin typeface="Times New Roman" panose="02020603050405020304" pitchFamily="18" charset="0"/>
                        <a:cs typeface="Times New Roman" panose="02020603050405020304" pitchFamily="18" charset="0"/>
                      </a:endParaRPr>
                    </a:p>
                  </a:txBody>
                  <a:tcPr/>
                </a:tc>
                <a:tc>
                  <a:txBody>
                    <a:bodyPr/>
                    <a:p>
                      <a:pPr>
                        <a:buNone/>
                      </a:pPr>
                      <a:r>
                        <a:rPr lang="en-IN" altLang="en-US" sz="2400" b="0">
                          <a:latin typeface="Times New Roman" panose="02020603050405020304" pitchFamily="18" charset="0"/>
                          <a:cs typeface="Times New Roman" panose="02020603050405020304" pitchFamily="18" charset="0"/>
                        </a:rPr>
                        <a:t>Machine learning for autism spectrum disorder diagnosis using structural magnetic resonance imaging</a:t>
                      </a:r>
                      <a:endParaRPr lang="en-IN" altLang="en-US" sz="2400" b="0">
                        <a:latin typeface="Times New Roman" panose="02020603050405020304" pitchFamily="18" charset="0"/>
                        <a:cs typeface="Times New Roman" panose="02020603050405020304" pitchFamily="18" charset="0"/>
                      </a:endParaRPr>
                    </a:p>
                    <a:p>
                      <a:pPr>
                        <a:buNone/>
                      </a:pPr>
                      <a:endParaRPr lang="en-IN" altLang="en-US" sz="2400" b="0">
                        <a:latin typeface="Times New Roman" panose="02020603050405020304" pitchFamily="18" charset="0"/>
                        <a:cs typeface="Times New Roman" panose="02020603050405020304" pitchFamily="18" charset="0"/>
                      </a:endParaRPr>
                    </a:p>
                    <a:p>
                      <a:pPr>
                        <a:buNone/>
                      </a:pPr>
                      <a:r>
                        <a:rPr lang="en-IN" altLang="en-US" sz="2400" b="0">
                          <a:latin typeface="Times New Roman" panose="02020603050405020304" pitchFamily="18" charset="0"/>
                          <a:cs typeface="Times New Roman" panose="02020603050405020304" pitchFamily="18" charset="0"/>
                        </a:rPr>
                        <a:t>frontiers                 </a:t>
                      </a:r>
                      <a:endParaRPr lang="en-IN" altLang="en-US" sz="2400" b="0">
                        <a:latin typeface="Times New Roman" panose="02020603050405020304" pitchFamily="18" charset="0"/>
                        <a:cs typeface="Times New Roman" panose="02020603050405020304" pitchFamily="18" charset="0"/>
                      </a:endParaRPr>
                    </a:p>
                  </a:txBody>
                  <a:tcPr/>
                </a:tc>
                <a:tc>
                  <a:txBody>
                    <a:bodyPr/>
                    <a:p>
                      <a:pPr>
                        <a:buNone/>
                      </a:pPr>
                      <a:r>
                        <a:rPr lang="en-IN" altLang="en-US" sz="2400" b="0">
                          <a:latin typeface="Times New Roman" panose="02020603050405020304" pitchFamily="18" charset="0"/>
                          <a:cs typeface="Times New Roman" panose="02020603050405020304" pitchFamily="18" charset="0"/>
                        </a:rPr>
                        <a:t>CNN,ANN,RNN</a:t>
                      </a:r>
                      <a:endParaRPr lang="en-IN" altLang="en-US" sz="2400" b="0">
                        <a:latin typeface="Times New Roman" panose="02020603050405020304" pitchFamily="18" charset="0"/>
                        <a:cs typeface="Times New Roman" panose="02020603050405020304" pitchFamily="18" charset="0"/>
                      </a:endParaRPr>
                    </a:p>
                  </a:txBody>
                  <a:tcPr/>
                </a:tc>
                <a:tc>
                  <a:txBody>
                    <a:bodyPr/>
                    <a:p>
                      <a:pPr>
                        <a:buNone/>
                      </a:pPr>
                      <a:r>
                        <a:rPr lang="en-US" sz="2400" b="0">
                          <a:latin typeface="Times New Roman" panose="02020603050405020304" pitchFamily="18" charset="0"/>
                          <a:cs typeface="Times New Roman" panose="02020603050405020304" pitchFamily="18" charset="0"/>
                        </a:rPr>
                        <a:t>Limited sample size challenges ML/DL models; comprehensive datasets and rigorous methods are essential for generalizability.</a:t>
                      </a:r>
                      <a:endParaRPr lang="en-US" sz="2400" b="0">
                        <a:latin typeface="Times New Roman" panose="02020603050405020304" pitchFamily="18" charset="0"/>
                        <a:cs typeface="Times New Roman" panose="02020603050405020304" pitchFamily="18" charset="0"/>
                      </a:endParaRPr>
                    </a:p>
                    <a:p>
                      <a:pPr>
                        <a:buNone/>
                      </a:pPr>
                      <a:endParaRPr lang="en-US" sz="2400" b="0">
                        <a:latin typeface="Times New Roman" panose="02020603050405020304" pitchFamily="18" charset="0"/>
                        <a:cs typeface="Times New Roman" panose="02020603050405020304" pitchFamily="18" charset="0"/>
                      </a:endParaRPr>
                    </a:p>
                  </a:txBody>
                  <a:tcPr/>
                </a:tc>
              </a:tr>
              <a:tr h="2464435">
                <a:tc>
                  <a:txBody>
                    <a:bodyPr/>
                    <a:p>
                      <a:pPr>
                        <a:buNone/>
                      </a:pPr>
                      <a:r>
                        <a:rPr lang="en-IN" altLang="en-US" sz="2400" b="0">
                          <a:latin typeface="Times New Roman" panose="02020603050405020304" pitchFamily="18" charset="0"/>
                          <a:cs typeface="Times New Roman" panose="02020603050405020304" pitchFamily="18" charset="0"/>
                        </a:rPr>
                        <a:t>5</a:t>
                      </a:r>
                      <a:endParaRPr lang="en-IN" altLang="en-US" sz="2400" b="0">
                        <a:latin typeface="Times New Roman" panose="02020603050405020304" pitchFamily="18" charset="0"/>
                        <a:cs typeface="Times New Roman" panose="02020603050405020304" pitchFamily="18" charset="0"/>
                      </a:endParaRPr>
                    </a:p>
                  </a:txBody>
                  <a:tcPr/>
                </a:tc>
                <a:tc>
                  <a:txBody>
                    <a:bodyPr/>
                    <a:p>
                      <a:pPr>
                        <a:buNone/>
                      </a:pPr>
                      <a:r>
                        <a:rPr lang="en-US" sz="2400" b="0">
                          <a:latin typeface="Times New Roman" panose="02020603050405020304" pitchFamily="18" charset="0"/>
                          <a:cs typeface="Times New Roman" panose="02020603050405020304" pitchFamily="18" charset="0"/>
                        </a:rPr>
                        <a:t>Prediction and Analysis of Autism Spectrum Disorder Using Machine Learning Techniques</a:t>
                      </a:r>
                      <a:endParaRPr lang="en-US" sz="2400" b="0">
                        <a:latin typeface="Times New Roman" panose="02020603050405020304" pitchFamily="18" charset="0"/>
                        <a:cs typeface="Times New Roman" panose="02020603050405020304" pitchFamily="18" charset="0"/>
                      </a:endParaRPr>
                    </a:p>
                  </a:txBody>
                  <a:tcPr/>
                </a:tc>
                <a:tc>
                  <a:txBody>
                    <a:bodyPr/>
                    <a:p>
                      <a:pPr>
                        <a:buNone/>
                      </a:pPr>
                      <a:r>
                        <a:rPr lang="en-IN" altLang="en-US" sz="2400" b="0">
                          <a:latin typeface="Times New Roman" panose="02020603050405020304" pitchFamily="18" charset="0"/>
                          <a:cs typeface="Times New Roman" panose="02020603050405020304" pitchFamily="18" charset="0"/>
                        </a:rPr>
                        <a:t>SVM , Naive Bayes</a:t>
                      </a:r>
                      <a:endParaRPr lang="en-IN" altLang="en-US" sz="2400" b="0">
                        <a:latin typeface="Times New Roman" panose="02020603050405020304" pitchFamily="18" charset="0"/>
                        <a:cs typeface="Times New Roman" panose="02020603050405020304" pitchFamily="18" charset="0"/>
                      </a:endParaRPr>
                    </a:p>
                  </a:txBody>
                  <a:tcPr/>
                </a:tc>
                <a:tc>
                  <a:txBody>
                    <a:bodyPr/>
                    <a:p>
                      <a:pPr>
                        <a:buNone/>
                      </a:pPr>
                      <a:r>
                        <a:rPr lang="en-IN" altLang="en-US" sz="2400" b="0">
                          <a:latin typeface="Times New Roman" panose="02020603050405020304" pitchFamily="18" charset="0"/>
                          <a:cs typeface="Times New Roman" panose="02020603050405020304" pitchFamily="18" charset="0"/>
                        </a:rPr>
                        <a:t>imbalance datasets.smoting techniques shouldused for balance dataset</a:t>
                      </a:r>
                      <a:endParaRPr lang="en-IN" altLang="en-US" sz="2400" b="0">
                        <a:latin typeface="Times New Roman" panose="02020603050405020304" pitchFamily="18" charset="0"/>
                        <a:cs typeface="Times New Roman" panose="02020603050405020304" pitchFamily="18" charset="0"/>
                      </a:endParaRPr>
                    </a:p>
                  </a:txBody>
                  <a:tcPr/>
                </a:tc>
              </a:tr>
              <a:tr h="2464435">
                <a:tc>
                  <a:txBody>
                    <a:bodyPr/>
                    <a:p>
                      <a:pPr>
                        <a:buNone/>
                      </a:pPr>
                      <a:r>
                        <a:rPr lang="en-IN" altLang="en-US" sz="2400" b="0">
                          <a:latin typeface="Times New Roman" panose="02020603050405020304" pitchFamily="18" charset="0"/>
                          <a:cs typeface="Times New Roman" panose="02020603050405020304" pitchFamily="18" charset="0"/>
                        </a:rPr>
                        <a:t>6</a:t>
                      </a:r>
                      <a:endParaRPr lang="en-IN" altLang="en-US" sz="2400" b="0">
                        <a:latin typeface="Times New Roman" panose="02020603050405020304" pitchFamily="18" charset="0"/>
                        <a:cs typeface="Times New Roman" panose="02020603050405020304" pitchFamily="18" charset="0"/>
                      </a:endParaRPr>
                    </a:p>
                  </a:txBody>
                  <a:tcPr/>
                </a:tc>
                <a:tc>
                  <a:txBody>
                    <a:bodyPr/>
                    <a:p>
                      <a:pPr>
                        <a:buNone/>
                      </a:pPr>
                      <a:r>
                        <a:rPr lang="en-US" sz="2400" b="0">
                          <a:latin typeface="Times New Roman" panose="02020603050405020304" pitchFamily="18" charset="0"/>
                          <a:cs typeface="Times New Roman" panose="02020603050405020304" pitchFamily="18" charset="0"/>
                        </a:rPr>
                        <a:t>Automatic autism spectrum disorder detection using artificial intelligence methods with MRI neuroimaging</a:t>
                      </a:r>
                      <a:endParaRPr lang="en-US" sz="2400" b="0">
                        <a:latin typeface="Times New Roman" panose="02020603050405020304" pitchFamily="18" charset="0"/>
                        <a:cs typeface="Times New Roman" panose="02020603050405020304" pitchFamily="18" charset="0"/>
                      </a:endParaRPr>
                    </a:p>
                    <a:p>
                      <a:pPr>
                        <a:buNone/>
                      </a:pPr>
                      <a:endParaRPr lang="en-US" sz="2400" b="0">
                        <a:latin typeface="Times New Roman" panose="02020603050405020304" pitchFamily="18" charset="0"/>
                        <a:cs typeface="Times New Roman" panose="02020603050405020304" pitchFamily="18" charset="0"/>
                      </a:endParaRPr>
                    </a:p>
                    <a:p>
                      <a:pPr>
                        <a:buNone/>
                      </a:pPr>
                      <a:r>
                        <a:rPr lang="en-IN" altLang="en-US" sz="2400">
                          <a:latin typeface="Times New Roman" panose="02020603050405020304" pitchFamily="18" charset="0"/>
                          <a:cs typeface="Times New Roman" panose="02020603050405020304" pitchFamily="18" charset="0"/>
                          <a:sym typeface="+mn-ea"/>
                        </a:rPr>
                        <a:t>frontiers                 </a:t>
                      </a:r>
                      <a:endParaRPr lang="en-US" sz="2400" b="0">
                        <a:latin typeface="Times New Roman" panose="02020603050405020304" pitchFamily="18" charset="0"/>
                        <a:cs typeface="Times New Roman" panose="02020603050405020304" pitchFamily="18" charset="0"/>
                      </a:endParaRPr>
                    </a:p>
                  </a:txBody>
                  <a:tcPr/>
                </a:tc>
                <a:tc>
                  <a:txBody>
                    <a:bodyPr/>
                    <a:p>
                      <a:pPr>
                        <a:buNone/>
                      </a:pPr>
                      <a:r>
                        <a:rPr lang="en-IN" altLang="en-US" sz="2400" b="0">
                          <a:latin typeface="Times New Roman" panose="02020603050405020304" pitchFamily="18" charset="0"/>
                          <a:cs typeface="Times New Roman" panose="02020603050405020304" pitchFamily="18" charset="0"/>
                        </a:rPr>
                        <a:t>CNN,Random forest classifier</a:t>
                      </a:r>
                      <a:endParaRPr lang="en-IN" altLang="en-US" sz="2400" b="0">
                        <a:latin typeface="Times New Roman" panose="02020603050405020304" pitchFamily="18" charset="0"/>
                        <a:cs typeface="Times New Roman" panose="02020603050405020304" pitchFamily="18" charset="0"/>
                      </a:endParaRPr>
                    </a:p>
                  </a:txBody>
                  <a:tcPr/>
                </a:tc>
                <a:tc>
                  <a:txBody>
                    <a:bodyPr/>
                    <a:p>
                      <a:pPr>
                        <a:buNone/>
                      </a:pPr>
                      <a:r>
                        <a:rPr lang="en-IN" altLang="en-US" sz="2400" b="0">
                          <a:latin typeface="Times New Roman" panose="02020603050405020304" pitchFamily="18" charset="0"/>
                          <a:cs typeface="Times New Roman" panose="02020603050405020304" pitchFamily="18" charset="0"/>
                        </a:rPr>
                        <a:t>image dataset are used it reqire large amount of time and space to predict.</a:t>
                      </a:r>
                      <a:endParaRPr lang="en-IN" altLang="en-US" sz="2400" b="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200125" y="0"/>
            <a:ext cx="2087880" cy="2386330"/>
          </a:xfrm>
          <a:custGeom>
            <a:avLst/>
            <a:gdLst/>
            <a:ahLst/>
            <a:cxnLst/>
            <a:rect l="l" t="t" r="r" b="b"/>
            <a:pathLst>
              <a:path w="2087880" h="2386330">
                <a:moveTo>
                  <a:pt x="2087864" y="0"/>
                </a:moveTo>
                <a:lnTo>
                  <a:pt x="2087864" y="2386020"/>
                </a:lnTo>
                <a:lnTo>
                  <a:pt x="0" y="1192954"/>
                </a:lnTo>
                <a:lnTo>
                  <a:pt x="2087668" y="0"/>
                </a:lnTo>
                <a:lnTo>
                  <a:pt x="2087864" y="0"/>
                </a:lnTo>
                <a:close/>
              </a:path>
            </a:pathLst>
          </a:custGeom>
          <a:solidFill>
            <a:srgbClr val="0CB0B5"/>
          </a:solidFill>
        </p:spPr>
        <p:txBody>
          <a:bodyPr wrap="square" lIns="0" tIns="0" rIns="0" bIns="0" rtlCol="0"/>
          <a:lstStyle/>
          <a:p/>
        </p:txBody>
      </p:sp>
      <p:grpSp>
        <p:nvGrpSpPr>
          <p:cNvPr id="3" name="object 3"/>
          <p:cNvGrpSpPr/>
          <p:nvPr/>
        </p:nvGrpSpPr>
        <p:grpSpPr>
          <a:xfrm>
            <a:off x="0" y="8364235"/>
            <a:ext cx="2012314" cy="1922780"/>
            <a:chOff x="0" y="8364235"/>
            <a:chExt cx="2012314" cy="1922780"/>
          </a:xfrm>
        </p:grpSpPr>
        <p:sp>
          <p:nvSpPr>
            <p:cNvPr id="4" name="object 4"/>
            <p:cNvSpPr/>
            <p:nvPr/>
          </p:nvSpPr>
          <p:spPr>
            <a:xfrm>
              <a:off x="0" y="8364235"/>
              <a:ext cx="1682750" cy="1922780"/>
            </a:xfrm>
            <a:custGeom>
              <a:avLst/>
              <a:gdLst/>
              <a:ahLst/>
              <a:cxnLst/>
              <a:rect l="l" t="t" r="r" b="b"/>
              <a:pathLst>
                <a:path w="1682750" h="1922779">
                  <a:moveTo>
                    <a:pt x="0" y="1922691"/>
                  </a:moveTo>
                  <a:lnTo>
                    <a:pt x="0" y="0"/>
                  </a:lnTo>
                  <a:lnTo>
                    <a:pt x="1682354" y="961345"/>
                  </a:lnTo>
                  <a:lnTo>
                    <a:pt x="0" y="1922691"/>
                  </a:lnTo>
                  <a:close/>
                </a:path>
              </a:pathLst>
            </a:custGeom>
            <a:solidFill>
              <a:srgbClr val="FFA269"/>
            </a:solidFill>
          </p:spPr>
          <p:txBody>
            <a:bodyPr wrap="square" lIns="0" tIns="0" rIns="0" bIns="0" rtlCol="0"/>
            <a:lstStyle/>
            <a:p/>
          </p:txBody>
        </p:sp>
        <p:sp>
          <p:nvSpPr>
            <p:cNvPr id="5" name="object 5"/>
            <p:cNvSpPr/>
            <p:nvPr/>
          </p:nvSpPr>
          <p:spPr>
            <a:xfrm>
              <a:off x="734095" y="9325499"/>
              <a:ext cx="1278255" cy="962025"/>
            </a:xfrm>
            <a:custGeom>
              <a:avLst/>
              <a:gdLst/>
              <a:ahLst/>
              <a:cxnLst/>
              <a:rect l="l" t="t" r="r" b="b"/>
              <a:pathLst>
                <a:path w="1278255" h="962025">
                  <a:moveTo>
                    <a:pt x="1278086" y="0"/>
                  </a:moveTo>
                  <a:lnTo>
                    <a:pt x="1278086" y="961500"/>
                  </a:lnTo>
                  <a:lnTo>
                    <a:pt x="404539" y="961500"/>
                  </a:lnTo>
                  <a:lnTo>
                    <a:pt x="0" y="730334"/>
                  </a:lnTo>
                  <a:lnTo>
                    <a:pt x="1278086" y="0"/>
                  </a:lnTo>
                  <a:close/>
                </a:path>
              </a:pathLst>
            </a:custGeom>
            <a:solidFill>
              <a:srgbClr val="0CB0B5"/>
            </a:solidFill>
          </p:spPr>
          <p:txBody>
            <a:bodyPr wrap="square" lIns="0" tIns="0" rIns="0" bIns="0" rtlCol="0"/>
            <a:lstStyle/>
            <a:p/>
          </p:txBody>
        </p:sp>
      </p:grpSp>
      <p:sp>
        <p:nvSpPr>
          <p:cNvPr id="6" name="object 6"/>
          <p:cNvSpPr/>
          <p:nvPr/>
        </p:nvSpPr>
        <p:spPr>
          <a:xfrm>
            <a:off x="16408579" y="0"/>
            <a:ext cx="1163955" cy="972185"/>
          </a:xfrm>
          <a:custGeom>
            <a:avLst/>
            <a:gdLst/>
            <a:ahLst/>
            <a:cxnLst/>
            <a:rect l="l" t="t" r="r" b="b"/>
            <a:pathLst>
              <a:path w="1163955" h="972185">
                <a:moveTo>
                  <a:pt x="0" y="972171"/>
                </a:moveTo>
                <a:lnTo>
                  <a:pt x="0" y="0"/>
                </a:lnTo>
                <a:lnTo>
                  <a:pt x="625618" y="0"/>
                </a:lnTo>
                <a:lnTo>
                  <a:pt x="1163459" y="307337"/>
                </a:lnTo>
                <a:lnTo>
                  <a:pt x="0" y="972171"/>
                </a:lnTo>
                <a:close/>
              </a:path>
            </a:pathLst>
          </a:custGeom>
          <a:solidFill>
            <a:srgbClr val="FFA269"/>
          </a:solidFill>
        </p:spPr>
        <p:txBody>
          <a:bodyPr wrap="square" lIns="0" tIns="0" rIns="0" bIns="0" rtlCol="0"/>
          <a:lstStyle/>
          <a:p/>
        </p:txBody>
      </p:sp>
      <p:sp>
        <p:nvSpPr>
          <p:cNvPr id="8" name="object 8"/>
          <p:cNvSpPr txBox="1">
            <a:spLocks noGrp="1"/>
          </p:cNvSpPr>
          <p:nvPr>
            <p:ph type="title"/>
          </p:nvPr>
        </p:nvSpPr>
        <p:spPr>
          <a:xfrm>
            <a:off x="721381" y="443613"/>
            <a:ext cx="7308215" cy="1016000"/>
          </a:xfrm>
          <a:prstGeom prst="rect">
            <a:avLst/>
          </a:prstGeom>
        </p:spPr>
        <p:txBody>
          <a:bodyPr vert="horz" wrap="square" lIns="0" tIns="12700" rIns="0" bIns="0" rtlCol="0">
            <a:spAutoFit/>
          </a:bodyPr>
          <a:lstStyle/>
          <a:p>
            <a:pPr marL="12700">
              <a:lnSpc>
                <a:spcPct val="100000"/>
              </a:lnSpc>
              <a:spcBef>
                <a:spcPts val="100"/>
              </a:spcBef>
            </a:pPr>
            <a:r>
              <a:rPr sz="6500" b="1" u="none" spc="-500" dirty="0">
                <a:solidFill>
                  <a:srgbClr val="DA783C"/>
                </a:solidFill>
                <a:latin typeface="Verdana" panose="020B0604030504040204"/>
                <a:cs typeface="Verdana" panose="020B0604030504040204"/>
              </a:rPr>
              <a:t>P</a:t>
            </a:r>
            <a:r>
              <a:rPr sz="6500" b="1" u="none" spc="-755" dirty="0">
                <a:solidFill>
                  <a:srgbClr val="DA783C"/>
                </a:solidFill>
                <a:latin typeface="Verdana" panose="020B0604030504040204"/>
                <a:cs typeface="Verdana" panose="020B0604030504040204"/>
              </a:rPr>
              <a:t>r</a:t>
            </a:r>
            <a:r>
              <a:rPr sz="6500" b="1" u="none" spc="-265" dirty="0">
                <a:solidFill>
                  <a:srgbClr val="DA783C"/>
                </a:solidFill>
                <a:latin typeface="Verdana" panose="020B0604030504040204"/>
                <a:cs typeface="Verdana" panose="020B0604030504040204"/>
              </a:rPr>
              <a:t>o</a:t>
            </a:r>
            <a:r>
              <a:rPr sz="6500" b="1" u="none" spc="-390" dirty="0">
                <a:solidFill>
                  <a:srgbClr val="DA783C"/>
                </a:solidFill>
                <a:latin typeface="Verdana" panose="020B0604030504040204"/>
                <a:cs typeface="Verdana" panose="020B0604030504040204"/>
              </a:rPr>
              <a:t>p</a:t>
            </a:r>
            <a:r>
              <a:rPr sz="6500" b="1" u="none" spc="-265" dirty="0">
                <a:solidFill>
                  <a:srgbClr val="DA783C"/>
                </a:solidFill>
                <a:latin typeface="Verdana" panose="020B0604030504040204"/>
                <a:cs typeface="Verdana" panose="020B0604030504040204"/>
              </a:rPr>
              <a:t>o</a:t>
            </a:r>
            <a:r>
              <a:rPr sz="6500" b="1" u="none" spc="-165" dirty="0">
                <a:solidFill>
                  <a:srgbClr val="DA783C"/>
                </a:solidFill>
                <a:latin typeface="Verdana" panose="020B0604030504040204"/>
                <a:cs typeface="Verdana" panose="020B0604030504040204"/>
              </a:rPr>
              <a:t>s</a:t>
            </a:r>
            <a:r>
              <a:rPr sz="6500" b="1" u="none" spc="-185" dirty="0">
                <a:solidFill>
                  <a:srgbClr val="DA783C"/>
                </a:solidFill>
                <a:latin typeface="Verdana" panose="020B0604030504040204"/>
                <a:cs typeface="Verdana" panose="020B0604030504040204"/>
              </a:rPr>
              <a:t>e</a:t>
            </a:r>
            <a:r>
              <a:rPr sz="6500" b="1" u="none" spc="-385" dirty="0">
                <a:solidFill>
                  <a:srgbClr val="DA783C"/>
                </a:solidFill>
                <a:latin typeface="Verdana" panose="020B0604030504040204"/>
                <a:cs typeface="Verdana" panose="020B0604030504040204"/>
              </a:rPr>
              <a:t>d</a:t>
            </a:r>
            <a:r>
              <a:rPr sz="6500" b="1" u="none" spc="-455" dirty="0">
                <a:solidFill>
                  <a:srgbClr val="DA783C"/>
                </a:solidFill>
                <a:latin typeface="Verdana" panose="020B0604030504040204"/>
                <a:cs typeface="Verdana" panose="020B0604030504040204"/>
              </a:rPr>
              <a:t> </a:t>
            </a:r>
            <a:r>
              <a:rPr sz="6500" b="1" u="none" spc="-145" dirty="0">
                <a:solidFill>
                  <a:srgbClr val="DA783C"/>
                </a:solidFill>
                <a:latin typeface="Verdana" panose="020B0604030504040204"/>
                <a:cs typeface="Verdana" panose="020B0604030504040204"/>
              </a:rPr>
              <a:t>S</a:t>
            </a:r>
            <a:r>
              <a:rPr sz="6500" b="1" u="none" spc="-600" dirty="0">
                <a:solidFill>
                  <a:srgbClr val="DA783C"/>
                </a:solidFill>
                <a:latin typeface="Verdana" panose="020B0604030504040204"/>
                <a:cs typeface="Verdana" panose="020B0604030504040204"/>
              </a:rPr>
              <a:t>y</a:t>
            </a:r>
            <a:r>
              <a:rPr sz="6500" b="1" u="none" spc="-165" dirty="0">
                <a:solidFill>
                  <a:srgbClr val="DA783C"/>
                </a:solidFill>
                <a:latin typeface="Verdana" panose="020B0604030504040204"/>
                <a:cs typeface="Verdana" panose="020B0604030504040204"/>
              </a:rPr>
              <a:t>s</a:t>
            </a:r>
            <a:r>
              <a:rPr sz="6500" b="1" u="none" spc="-525" dirty="0">
                <a:solidFill>
                  <a:srgbClr val="DA783C"/>
                </a:solidFill>
                <a:latin typeface="Verdana" panose="020B0604030504040204"/>
                <a:cs typeface="Verdana" panose="020B0604030504040204"/>
              </a:rPr>
              <a:t>t</a:t>
            </a:r>
            <a:r>
              <a:rPr sz="6500" b="1" u="none" spc="-185" dirty="0">
                <a:solidFill>
                  <a:srgbClr val="DA783C"/>
                </a:solidFill>
                <a:latin typeface="Verdana" panose="020B0604030504040204"/>
                <a:cs typeface="Verdana" panose="020B0604030504040204"/>
              </a:rPr>
              <a:t>e</a:t>
            </a:r>
            <a:r>
              <a:rPr sz="6500" b="1" u="none" spc="-1025" dirty="0">
                <a:solidFill>
                  <a:srgbClr val="DA783C"/>
                </a:solidFill>
                <a:latin typeface="Verdana" panose="020B0604030504040204"/>
                <a:cs typeface="Verdana" panose="020B0604030504040204"/>
              </a:rPr>
              <a:t>m</a:t>
            </a:r>
            <a:endParaRPr sz="6500">
              <a:latin typeface="Verdana" panose="020B0604030504040204"/>
              <a:cs typeface="Verdana" panose="020B0604030504040204"/>
            </a:endParaRPr>
          </a:p>
        </p:txBody>
      </p:sp>
      <p:sp>
        <p:nvSpPr>
          <p:cNvPr id="9" name="object 9"/>
          <p:cNvSpPr txBox="1"/>
          <p:nvPr/>
        </p:nvSpPr>
        <p:spPr>
          <a:xfrm>
            <a:off x="721360" y="1723390"/>
            <a:ext cx="14871700" cy="3597275"/>
          </a:xfrm>
          <a:prstGeom prst="rect">
            <a:avLst/>
          </a:prstGeom>
        </p:spPr>
        <p:txBody>
          <a:bodyPr vert="horz" wrap="square" lIns="0" tIns="12065" rIns="0" bIns="0" rtlCol="0">
            <a:spAutoFit/>
          </a:bodyPr>
          <a:lstStyle/>
          <a:p>
            <a:pPr marL="12700" marR="5080">
              <a:lnSpc>
                <a:spcPct val="134000"/>
              </a:lnSpc>
              <a:spcBef>
                <a:spcPts val="95"/>
              </a:spcBef>
            </a:pPr>
            <a:r>
              <a:rPr sz="2900" spc="105" dirty="0">
                <a:latin typeface="Times New Roman" panose="02020603050405020304"/>
                <a:cs typeface="Times New Roman" panose="02020603050405020304"/>
              </a:rPr>
              <a:t>The </a:t>
            </a:r>
            <a:r>
              <a:rPr sz="2900" spc="50" dirty="0">
                <a:latin typeface="Times New Roman" panose="02020603050405020304"/>
                <a:cs typeface="Times New Roman" panose="02020603050405020304"/>
              </a:rPr>
              <a:t>suggested </a:t>
            </a:r>
            <a:r>
              <a:rPr sz="2900" spc="125" dirty="0">
                <a:latin typeface="Times New Roman" panose="02020603050405020304"/>
                <a:cs typeface="Times New Roman" panose="02020603050405020304"/>
              </a:rPr>
              <a:t>method </a:t>
            </a:r>
            <a:r>
              <a:rPr sz="2900" spc="-15" dirty="0">
                <a:latin typeface="Times New Roman" panose="02020603050405020304"/>
                <a:cs typeface="Times New Roman" panose="02020603050405020304"/>
              </a:rPr>
              <a:t>is </a:t>
            </a:r>
            <a:r>
              <a:rPr sz="2900" spc="160" dirty="0">
                <a:latin typeface="Times New Roman" panose="02020603050405020304"/>
                <a:cs typeface="Times New Roman" panose="02020603050405020304"/>
              </a:rPr>
              <a:t>to </a:t>
            </a:r>
            <a:r>
              <a:rPr sz="2900" spc="60" dirty="0">
                <a:latin typeface="Times New Roman" panose="02020603050405020304"/>
                <a:cs typeface="Times New Roman" panose="02020603050405020304"/>
              </a:rPr>
              <a:t>develop </a:t>
            </a:r>
            <a:r>
              <a:rPr sz="2900" spc="170" dirty="0">
                <a:latin typeface="Times New Roman" panose="02020603050405020304"/>
                <a:cs typeface="Times New Roman" panose="02020603050405020304"/>
              </a:rPr>
              <a:t>a</a:t>
            </a:r>
            <a:r>
              <a:rPr lang="en-IN" sz="2900" spc="170" dirty="0">
                <a:latin typeface="Times New Roman" panose="02020603050405020304"/>
                <a:cs typeface="Times New Roman" panose="02020603050405020304"/>
              </a:rPr>
              <a:t>n</a:t>
            </a:r>
            <a:r>
              <a:rPr sz="2900" spc="55" dirty="0">
                <a:latin typeface="Times New Roman" panose="02020603050405020304"/>
                <a:cs typeface="Times New Roman" panose="02020603050405020304"/>
              </a:rPr>
              <a:t> </a:t>
            </a:r>
            <a:r>
              <a:rPr sz="2900" spc="95" dirty="0">
                <a:latin typeface="Times New Roman" panose="02020603050405020304"/>
                <a:cs typeface="Times New Roman" panose="02020603050405020304"/>
              </a:rPr>
              <a:t>application </a:t>
            </a:r>
            <a:r>
              <a:rPr sz="2900" spc="160" dirty="0">
                <a:latin typeface="Times New Roman" panose="02020603050405020304"/>
                <a:cs typeface="Times New Roman" panose="02020603050405020304"/>
              </a:rPr>
              <a:t>that </a:t>
            </a:r>
            <a:r>
              <a:rPr sz="2900" spc="90" dirty="0">
                <a:latin typeface="Times New Roman" panose="02020603050405020304"/>
                <a:cs typeface="Times New Roman" panose="02020603050405020304"/>
              </a:rPr>
              <a:t>would </a:t>
            </a:r>
            <a:r>
              <a:rPr sz="2900" spc="55" dirty="0">
                <a:latin typeface="Times New Roman" panose="02020603050405020304"/>
                <a:cs typeface="Times New Roman" panose="02020603050405020304"/>
              </a:rPr>
              <a:t>allow users </a:t>
            </a:r>
            <a:r>
              <a:rPr sz="2900" spc="160" dirty="0">
                <a:latin typeface="Times New Roman" panose="02020603050405020304"/>
                <a:cs typeface="Times New Roman" panose="02020603050405020304"/>
              </a:rPr>
              <a:t>to </a:t>
            </a:r>
            <a:r>
              <a:rPr sz="2900" spc="90" dirty="0">
                <a:latin typeface="Times New Roman" panose="02020603050405020304"/>
                <a:cs typeface="Times New Roman" panose="02020603050405020304"/>
              </a:rPr>
              <a:t>enter </a:t>
            </a:r>
            <a:r>
              <a:rPr lang="en-IN" sz="2900" spc="90" dirty="0">
                <a:latin typeface="Times New Roman" panose="02020603050405020304"/>
                <a:cs typeface="Times New Roman" panose="02020603050405020304"/>
              </a:rPr>
              <a:t>‘ID’s’,</a:t>
            </a:r>
            <a:r>
              <a:rPr lang="en-IN" sz="2900" spc="90" dirty="0">
                <a:latin typeface="Times New Roman" panose="02020603050405020304"/>
                <a:cs typeface="Times New Roman" panose="02020603050405020304"/>
                <a:sym typeface="+mn-ea"/>
              </a:rPr>
              <a:t>‘</a:t>
            </a:r>
            <a:r>
              <a:rPr lang="en-IN" sz="2900" spc="90" dirty="0">
                <a:latin typeface="Times New Roman" panose="02020603050405020304"/>
                <a:cs typeface="Times New Roman" panose="02020603050405020304"/>
              </a:rPr>
              <a:t>Class/ASD'</a:t>
            </a:r>
            <a:r>
              <a:rPr sz="2900" spc="195" dirty="0">
                <a:latin typeface="Times New Roman" panose="02020603050405020304"/>
                <a:cs typeface="Times New Roman" panose="02020603050405020304"/>
              </a:rPr>
              <a:t> </a:t>
            </a:r>
            <a:r>
              <a:rPr sz="2900" spc="200" dirty="0">
                <a:latin typeface="Times New Roman" panose="02020603050405020304"/>
                <a:cs typeface="Times New Roman" panose="02020603050405020304"/>
              </a:rPr>
              <a:t> </a:t>
            </a:r>
            <a:r>
              <a:rPr sz="2900" spc="80" dirty="0">
                <a:latin typeface="Times New Roman" panose="02020603050405020304"/>
                <a:cs typeface="Times New Roman" panose="02020603050405020304"/>
              </a:rPr>
              <a:t>they have </a:t>
            </a:r>
            <a:r>
              <a:rPr lang="en-IN" sz="2900" spc="80" dirty="0">
                <a:latin typeface="Times New Roman" panose="02020603050405020304"/>
                <a:cs typeface="Times New Roman" panose="02020603050405020304"/>
              </a:rPr>
              <a:t>enter</a:t>
            </a:r>
            <a:r>
              <a:rPr sz="2900" spc="30" dirty="0">
                <a:latin typeface="Times New Roman" panose="02020603050405020304"/>
                <a:cs typeface="Times New Roman" panose="02020603050405020304"/>
              </a:rPr>
              <a:t> </a:t>
            </a:r>
            <a:r>
              <a:rPr sz="2900" spc="135" dirty="0">
                <a:latin typeface="Times New Roman" panose="02020603050405020304"/>
                <a:cs typeface="Times New Roman" panose="02020603050405020304"/>
              </a:rPr>
              <a:t>through </a:t>
            </a:r>
            <a:r>
              <a:rPr lang="en-IN" sz="2900" spc="135" dirty="0">
                <a:latin typeface="Times New Roman" panose="02020603050405020304"/>
                <a:cs typeface="Times New Roman" panose="02020603050405020304"/>
              </a:rPr>
              <a:t>manually</a:t>
            </a:r>
            <a:r>
              <a:rPr sz="2900" spc="40" dirty="0">
                <a:latin typeface="Times New Roman" panose="02020603050405020304"/>
                <a:cs typeface="Times New Roman" panose="02020603050405020304"/>
              </a:rPr>
              <a:t> </a:t>
            </a:r>
            <a:r>
              <a:rPr sz="2900" spc="155" dirty="0">
                <a:latin typeface="Times New Roman" panose="02020603050405020304"/>
                <a:cs typeface="Times New Roman" panose="02020603050405020304"/>
              </a:rPr>
              <a:t>or </a:t>
            </a:r>
            <a:r>
              <a:rPr sz="2900" spc="125" dirty="0">
                <a:latin typeface="Times New Roman" panose="02020603050405020304"/>
                <a:cs typeface="Times New Roman" panose="02020603050405020304"/>
              </a:rPr>
              <a:t>other </a:t>
            </a:r>
            <a:r>
              <a:rPr sz="2900" spc="130" dirty="0">
                <a:latin typeface="Times New Roman" panose="02020603050405020304"/>
                <a:cs typeface="Times New Roman" panose="02020603050405020304"/>
              </a:rPr>
              <a:t> </a:t>
            </a:r>
            <a:r>
              <a:rPr sz="2900" spc="85" dirty="0">
                <a:latin typeface="Times New Roman" panose="02020603050405020304"/>
                <a:cs typeface="Times New Roman" panose="02020603050405020304"/>
              </a:rPr>
              <a:t>correspondence </a:t>
            </a:r>
            <a:r>
              <a:rPr sz="2900" spc="160" dirty="0">
                <a:latin typeface="Times New Roman" panose="02020603050405020304"/>
                <a:cs typeface="Times New Roman" panose="02020603050405020304"/>
              </a:rPr>
              <a:t>to </a:t>
            </a:r>
            <a:r>
              <a:rPr sz="2900" spc="85" dirty="0">
                <a:latin typeface="Times New Roman" panose="02020603050405020304"/>
                <a:cs typeface="Times New Roman" panose="02020603050405020304"/>
              </a:rPr>
              <a:t>ascertain </a:t>
            </a:r>
            <a:r>
              <a:rPr sz="2900" spc="70" dirty="0">
                <a:latin typeface="Times New Roman" panose="02020603050405020304"/>
                <a:cs typeface="Times New Roman" panose="02020603050405020304"/>
              </a:rPr>
              <a:t>. </a:t>
            </a:r>
            <a:r>
              <a:rPr sz="2900" spc="105" dirty="0">
                <a:latin typeface="Times New Roman" panose="02020603050405020304"/>
                <a:cs typeface="Times New Roman" panose="02020603050405020304"/>
              </a:rPr>
              <a:t>The </a:t>
            </a:r>
            <a:r>
              <a:rPr lang="en-IN" sz="2900" spc="90" dirty="0">
                <a:latin typeface="Times New Roman" panose="02020603050405020304"/>
                <a:cs typeface="Times New Roman" panose="02020603050405020304"/>
                <a:sym typeface="+mn-ea"/>
              </a:rPr>
              <a:t>‘ID’s’,</a:t>
            </a:r>
            <a:r>
              <a:rPr lang="en-IN" sz="2900" spc="90" dirty="0">
                <a:latin typeface="Times New Roman" panose="02020603050405020304"/>
                <a:cs typeface="Times New Roman" panose="02020603050405020304"/>
                <a:sym typeface="+mn-ea"/>
              </a:rPr>
              <a:t>‘</a:t>
            </a:r>
            <a:r>
              <a:rPr lang="en-IN" sz="2900" spc="90" dirty="0">
                <a:latin typeface="Times New Roman" panose="02020603050405020304"/>
                <a:cs typeface="Times New Roman" panose="02020603050405020304"/>
                <a:sym typeface="+mn-ea"/>
              </a:rPr>
              <a:t>Class/ASD'</a:t>
            </a:r>
            <a:r>
              <a:rPr sz="2900" spc="265" dirty="0">
                <a:latin typeface="Times New Roman" panose="02020603050405020304"/>
                <a:cs typeface="Times New Roman" panose="02020603050405020304"/>
              </a:rPr>
              <a:t> </a:t>
            </a:r>
            <a:r>
              <a:rPr sz="2900" spc="-15" dirty="0">
                <a:latin typeface="Times New Roman" panose="02020603050405020304"/>
                <a:cs typeface="Times New Roman" panose="02020603050405020304"/>
              </a:rPr>
              <a:t>is </a:t>
            </a:r>
            <a:r>
              <a:rPr sz="2900" spc="20" dirty="0">
                <a:latin typeface="Times New Roman" panose="02020603050405020304"/>
                <a:cs typeface="Times New Roman" panose="02020603050405020304"/>
              </a:rPr>
              <a:t>classified </a:t>
            </a:r>
            <a:r>
              <a:rPr sz="2900" spc="60" dirty="0">
                <a:latin typeface="Times New Roman" panose="02020603050405020304"/>
                <a:cs typeface="Times New Roman" panose="02020603050405020304"/>
              </a:rPr>
              <a:t>using </a:t>
            </a:r>
            <a:r>
              <a:rPr sz="2900" spc="170" dirty="0">
                <a:latin typeface="Times New Roman" panose="02020603050405020304"/>
                <a:cs typeface="Times New Roman" panose="02020603050405020304"/>
              </a:rPr>
              <a:t>a </a:t>
            </a:r>
            <a:r>
              <a:rPr sz="2900" spc="-710" dirty="0">
                <a:latin typeface="Times New Roman" panose="02020603050405020304"/>
                <a:cs typeface="Times New Roman" panose="02020603050405020304"/>
              </a:rPr>
              <a:t> </a:t>
            </a:r>
            <a:r>
              <a:rPr sz="2900" spc="85" dirty="0">
                <a:latin typeface="Times New Roman" panose="02020603050405020304"/>
                <a:cs typeface="Times New Roman" panose="02020603050405020304"/>
              </a:rPr>
              <a:t>machine </a:t>
            </a:r>
            <a:r>
              <a:rPr sz="2900" spc="75" dirty="0">
                <a:latin typeface="Times New Roman" panose="02020603050405020304"/>
                <a:cs typeface="Times New Roman" panose="02020603050405020304"/>
              </a:rPr>
              <a:t>learning </a:t>
            </a:r>
            <a:r>
              <a:rPr sz="2900" spc="50" dirty="0">
                <a:latin typeface="Times New Roman" panose="02020603050405020304"/>
                <a:cs typeface="Times New Roman" panose="02020603050405020304"/>
              </a:rPr>
              <a:t>classification </a:t>
            </a:r>
            <a:r>
              <a:rPr sz="2900" spc="85" dirty="0">
                <a:latin typeface="Times New Roman" panose="02020603050405020304"/>
                <a:cs typeface="Times New Roman" panose="02020603050405020304"/>
              </a:rPr>
              <a:t>model built </a:t>
            </a:r>
            <a:r>
              <a:rPr sz="2900" spc="75" dirty="0">
                <a:latin typeface="Times New Roman" panose="02020603050405020304"/>
                <a:cs typeface="Times New Roman" panose="02020603050405020304"/>
              </a:rPr>
              <a:t>with </a:t>
            </a:r>
            <a:r>
              <a:rPr sz="2900" spc="100" dirty="0">
                <a:latin typeface="Times New Roman" panose="02020603050405020304"/>
                <a:cs typeface="Times New Roman" panose="02020603050405020304"/>
              </a:rPr>
              <a:t>the </a:t>
            </a:r>
            <a:r>
              <a:rPr sz="2900" spc="105" dirty="0">
                <a:latin typeface="Times New Roman" panose="02020603050405020304"/>
                <a:cs typeface="Times New Roman" panose="02020603050405020304"/>
              </a:rPr>
              <a:t> Random</a:t>
            </a:r>
            <a:r>
              <a:rPr lang="en-IN" sz="2900" spc="105" dirty="0">
                <a:latin typeface="Times New Roman" panose="02020603050405020304"/>
                <a:cs typeface="Times New Roman" panose="02020603050405020304"/>
              </a:rPr>
              <a:t> </a:t>
            </a:r>
            <a:r>
              <a:rPr sz="2900" spc="105" dirty="0">
                <a:latin typeface="Times New Roman" panose="02020603050405020304"/>
                <a:cs typeface="Times New Roman" panose="02020603050405020304"/>
              </a:rPr>
              <a:t>Forest</a:t>
            </a:r>
            <a:r>
              <a:rPr lang="en-IN" sz="2900" spc="105" dirty="0">
                <a:latin typeface="Times New Roman" panose="02020603050405020304"/>
                <a:cs typeface="Times New Roman" panose="02020603050405020304"/>
              </a:rPr>
              <a:t> </a:t>
            </a:r>
            <a:r>
              <a:rPr sz="2900" spc="105" dirty="0">
                <a:latin typeface="Times New Roman" panose="02020603050405020304"/>
                <a:cs typeface="Times New Roman" panose="02020603050405020304"/>
              </a:rPr>
              <a:t>Classifier</a:t>
            </a:r>
            <a:r>
              <a:rPr sz="2900" spc="70" dirty="0">
                <a:latin typeface="Times New Roman" panose="02020603050405020304"/>
                <a:cs typeface="Times New Roman" panose="02020603050405020304"/>
              </a:rPr>
              <a:t> </a:t>
            </a:r>
            <a:r>
              <a:rPr sz="2900" spc="95" dirty="0">
                <a:latin typeface="Times New Roman" panose="02020603050405020304"/>
                <a:cs typeface="Times New Roman" panose="02020603050405020304"/>
              </a:rPr>
              <a:t>algorithm. </a:t>
            </a:r>
            <a:r>
              <a:rPr sz="2900" spc="165" dirty="0">
                <a:latin typeface="Times New Roman" panose="02020603050405020304"/>
                <a:cs typeface="Times New Roman" panose="02020603050405020304"/>
              </a:rPr>
              <a:t>To </a:t>
            </a:r>
            <a:r>
              <a:rPr sz="2900" spc="90" dirty="0">
                <a:latin typeface="Times New Roman" panose="02020603050405020304"/>
                <a:cs typeface="Times New Roman" panose="02020603050405020304"/>
              </a:rPr>
              <a:t>extract </a:t>
            </a:r>
            <a:r>
              <a:rPr sz="2900" spc="75" dirty="0">
                <a:latin typeface="Times New Roman" panose="02020603050405020304"/>
                <a:cs typeface="Times New Roman" panose="02020603050405020304"/>
              </a:rPr>
              <a:t>features </a:t>
            </a:r>
            <a:r>
              <a:rPr sz="2900" spc="80" dirty="0">
                <a:latin typeface="Times New Roman" panose="02020603050405020304"/>
                <a:cs typeface="Times New Roman" panose="02020603050405020304"/>
              </a:rPr>
              <a:t> </a:t>
            </a:r>
            <a:r>
              <a:rPr sz="2900" spc="105" dirty="0">
                <a:latin typeface="Times New Roman" panose="02020603050405020304"/>
                <a:cs typeface="Times New Roman" panose="02020603050405020304"/>
              </a:rPr>
              <a:t>for</a:t>
            </a:r>
            <a:r>
              <a:rPr sz="2900" spc="5" dirty="0">
                <a:latin typeface="Times New Roman" panose="02020603050405020304"/>
                <a:cs typeface="Times New Roman" panose="02020603050405020304"/>
              </a:rPr>
              <a:t> </a:t>
            </a:r>
            <a:r>
              <a:rPr sz="2900" spc="100" dirty="0">
                <a:latin typeface="Times New Roman" panose="02020603050405020304"/>
                <a:cs typeface="Times New Roman" panose="02020603050405020304"/>
              </a:rPr>
              <a:t>the</a:t>
            </a:r>
            <a:r>
              <a:rPr sz="2900" spc="5" dirty="0">
                <a:latin typeface="Times New Roman" panose="02020603050405020304"/>
                <a:cs typeface="Times New Roman" panose="02020603050405020304"/>
              </a:rPr>
              <a:t> </a:t>
            </a:r>
            <a:r>
              <a:rPr sz="2900" spc="110" dirty="0">
                <a:latin typeface="Times New Roman" panose="02020603050405020304"/>
                <a:cs typeface="Times New Roman" panose="02020603050405020304"/>
              </a:rPr>
              <a:t>purpose</a:t>
            </a:r>
            <a:r>
              <a:rPr sz="2900" spc="5" dirty="0">
                <a:latin typeface="Times New Roman" panose="02020603050405020304"/>
                <a:cs typeface="Times New Roman" panose="02020603050405020304"/>
              </a:rPr>
              <a:t> </a:t>
            </a:r>
            <a:r>
              <a:rPr sz="2900" spc="80" dirty="0">
                <a:latin typeface="Times New Roman" panose="02020603050405020304"/>
                <a:cs typeface="Times New Roman" panose="02020603050405020304"/>
              </a:rPr>
              <a:t>of</a:t>
            </a:r>
            <a:r>
              <a:rPr sz="2900" spc="5" dirty="0">
                <a:latin typeface="Times New Roman" panose="02020603050405020304"/>
                <a:cs typeface="Times New Roman" panose="02020603050405020304"/>
              </a:rPr>
              <a:t> </a:t>
            </a:r>
            <a:r>
              <a:rPr sz="2900" spc="95" dirty="0">
                <a:latin typeface="Times New Roman" panose="02020603050405020304"/>
                <a:cs typeface="Times New Roman" panose="02020603050405020304"/>
              </a:rPr>
              <a:t>training</a:t>
            </a:r>
            <a:r>
              <a:rPr sz="2900" spc="5" dirty="0">
                <a:latin typeface="Times New Roman" panose="02020603050405020304"/>
                <a:cs typeface="Times New Roman" panose="02020603050405020304"/>
              </a:rPr>
              <a:t> </a:t>
            </a:r>
            <a:r>
              <a:rPr sz="2900" spc="100" dirty="0">
                <a:latin typeface="Times New Roman" panose="02020603050405020304"/>
                <a:cs typeface="Times New Roman" panose="02020603050405020304"/>
              </a:rPr>
              <a:t>the</a:t>
            </a:r>
            <a:r>
              <a:rPr sz="2900" spc="5" dirty="0">
                <a:latin typeface="Times New Roman" panose="02020603050405020304"/>
                <a:cs typeface="Times New Roman" panose="02020603050405020304"/>
              </a:rPr>
              <a:t> </a:t>
            </a:r>
            <a:r>
              <a:rPr sz="2900" spc="50" dirty="0">
                <a:latin typeface="Times New Roman" panose="02020603050405020304"/>
                <a:cs typeface="Times New Roman" panose="02020603050405020304"/>
              </a:rPr>
              <a:t>classification</a:t>
            </a:r>
            <a:r>
              <a:rPr sz="2900" spc="5" dirty="0">
                <a:latin typeface="Times New Roman" panose="02020603050405020304"/>
                <a:cs typeface="Times New Roman" panose="02020603050405020304"/>
              </a:rPr>
              <a:t> </a:t>
            </a:r>
            <a:r>
              <a:rPr sz="2900" spc="80" dirty="0">
                <a:latin typeface="Times New Roman" panose="02020603050405020304"/>
                <a:cs typeface="Times New Roman" panose="02020603050405020304"/>
              </a:rPr>
              <a:t>model,</a:t>
            </a:r>
            <a:r>
              <a:rPr sz="2900" spc="5" dirty="0">
                <a:latin typeface="Times New Roman" panose="02020603050405020304"/>
                <a:cs typeface="Times New Roman" panose="02020603050405020304"/>
              </a:rPr>
              <a:t> </a:t>
            </a:r>
            <a:r>
              <a:rPr sz="2900" spc="170" dirty="0">
                <a:latin typeface="Times New Roman" panose="02020603050405020304"/>
                <a:cs typeface="Times New Roman" panose="02020603050405020304"/>
              </a:rPr>
              <a:t>a </a:t>
            </a:r>
            <a:r>
              <a:rPr sz="2900" spc="-710" dirty="0">
                <a:latin typeface="Times New Roman" panose="02020603050405020304"/>
                <a:cs typeface="Times New Roman" panose="02020603050405020304"/>
              </a:rPr>
              <a:t> </a:t>
            </a:r>
            <a:r>
              <a:rPr sz="2900" spc="165" dirty="0">
                <a:latin typeface="Times New Roman" panose="02020603050405020304"/>
                <a:cs typeface="Times New Roman" panose="02020603050405020304"/>
              </a:rPr>
              <a:t>data </a:t>
            </a:r>
            <a:r>
              <a:rPr sz="2900" spc="45" dirty="0">
                <a:latin typeface="Times New Roman" panose="02020603050405020304"/>
                <a:cs typeface="Times New Roman" panose="02020603050405020304"/>
              </a:rPr>
              <a:t>set </a:t>
            </a:r>
            <a:r>
              <a:rPr sz="2900" spc="-15" dirty="0">
                <a:latin typeface="Times New Roman" panose="02020603050405020304"/>
                <a:cs typeface="Times New Roman" panose="02020603050405020304"/>
              </a:rPr>
              <a:t>is </a:t>
            </a:r>
            <a:r>
              <a:rPr sz="2900" spc="40" dirty="0">
                <a:latin typeface="Times New Roman" panose="02020603050405020304"/>
                <a:cs typeface="Times New Roman" panose="02020603050405020304"/>
              </a:rPr>
              <a:t>collected </a:t>
            </a:r>
            <a:r>
              <a:rPr sz="2900" spc="160" dirty="0">
                <a:latin typeface="Times New Roman" panose="02020603050405020304"/>
                <a:cs typeface="Times New Roman" panose="02020603050405020304"/>
              </a:rPr>
              <a:t>and put </a:t>
            </a:r>
            <a:r>
              <a:rPr sz="2900" spc="135" dirty="0">
                <a:latin typeface="Times New Roman" panose="02020603050405020304"/>
                <a:cs typeface="Times New Roman" panose="02020603050405020304"/>
              </a:rPr>
              <a:t>through </a:t>
            </a:r>
            <a:r>
              <a:rPr sz="2900" spc="60" dirty="0">
                <a:latin typeface="Times New Roman" panose="02020603050405020304"/>
                <a:cs typeface="Times New Roman" panose="02020603050405020304"/>
              </a:rPr>
              <a:t>pre-processing </a:t>
            </a:r>
            <a:r>
              <a:rPr sz="2900" spc="65" dirty="0">
                <a:latin typeface="Times New Roman" panose="02020603050405020304"/>
                <a:cs typeface="Times New Roman" panose="02020603050405020304"/>
              </a:rPr>
              <a:t> </a:t>
            </a:r>
            <a:r>
              <a:rPr sz="2900" spc="160" dirty="0">
                <a:latin typeface="Times New Roman" panose="02020603050405020304"/>
                <a:cs typeface="Times New Roman" panose="02020603050405020304"/>
              </a:rPr>
              <a:t>and</a:t>
            </a:r>
            <a:r>
              <a:rPr sz="2900" dirty="0">
                <a:latin typeface="Times New Roman" panose="02020603050405020304"/>
                <a:cs typeface="Times New Roman" panose="02020603050405020304"/>
              </a:rPr>
              <a:t> </a:t>
            </a:r>
            <a:r>
              <a:rPr sz="2900" spc="165" dirty="0">
                <a:latin typeface="Times New Roman" panose="02020603050405020304"/>
                <a:cs typeface="Times New Roman" panose="02020603050405020304"/>
              </a:rPr>
              <a:t>data</a:t>
            </a:r>
            <a:r>
              <a:rPr sz="2900" spc="5" dirty="0">
                <a:latin typeface="Times New Roman" panose="02020603050405020304"/>
                <a:cs typeface="Times New Roman" panose="02020603050405020304"/>
              </a:rPr>
              <a:t> </a:t>
            </a:r>
            <a:r>
              <a:rPr sz="2900" spc="70" dirty="0">
                <a:latin typeface="Times New Roman" panose="02020603050405020304"/>
                <a:cs typeface="Times New Roman" panose="02020603050405020304"/>
              </a:rPr>
              <a:t>mining</a:t>
            </a:r>
            <a:r>
              <a:rPr sz="2900" spc="5" dirty="0">
                <a:latin typeface="Times New Roman" panose="02020603050405020304"/>
                <a:cs typeface="Times New Roman" panose="02020603050405020304"/>
              </a:rPr>
              <a:t> </a:t>
            </a:r>
            <a:r>
              <a:rPr sz="2900" spc="70" dirty="0">
                <a:latin typeface="Times New Roman" panose="02020603050405020304"/>
                <a:cs typeface="Times New Roman" panose="02020603050405020304"/>
              </a:rPr>
              <a:t>techniques</a:t>
            </a:r>
            <a:r>
              <a:rPr lang="en-IN" sz="2900" spc="70" dirty="0">
                <a:latin typeface="Times New Roman" panose="02020603050405020304"/>
                <a:cs typeface="Times New Roman" panose="02020603050405020304"/>
              </a:rPr>
              <a:t>, Standard Scaler is use for fix the value in given range.</a:t>
            </a:r>
            <a:endParaRPr lang="en-IN" sz="2900" spc="70" dirty="0">
              <a:latin typeface="Times New Roman" panose="02020603050405020304"/>
              <a:cs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p:cNvSpPr>
            <a:spLocks noGrp="1"/>
          </p:cNvSpPr>
          <p:nvPr>
            <p:ph type="title"/>
          </p:nvPr>
        </p:nvSpPr>
        <p:spPr>
          <a:xfrm>
            <a:off x="9298305" y="596900"/>
            <a:ext cx="1353185" cy="4546600"/>
          </a:xfrm>
        </p:spPr>
        <p:txBody>
          <a:bodyPr>
            <a:noAutofit/>
          </a:bodyPr>
          <a:p>
            <a:r>
              <a:rPr lang="en-IN" altLang="en-US"/>
              <a:t> </a:t>
            </a:r>
            <a:br>
              <a:rPr lang="en-IN" altLang="en-US"/>
            </a:br>
            <a:endParaRPr lang="en-IN" altLang="en-US"/>
          </a:p>
        </p:txBody>
      </p:sp>
      <p:sp>
        <p:nvSpPr>
          <p:cNvPr id="3" name="object 3"/>
          <p:cNvSpPr/>
          <p:nvPr/>
        </p:nvSpPr>
        <p:spPr>
          <a:xfrm>
            <a:off x="5009105" y="9634218"/>
            <a:ext cx="707390" cy="38100"/>
          </a:xfrm>
          <a:custGeom>
            <a:avLst/>
            <a:gdLst/>
            <a:ahLst/>
            <a:cxnLst/>
            <a:rect l="l" t="t" r="r" b="b"/>
            <a:pathLst>
              <a:path w="707389" h="38100">
                <a:moveTo>
                  <a:pt x="706929" y="38099"/>
                </a:moveTo>
                <a:lnTo>
                  <a:pt x="0" y="38099"/>
                </a:lnTo>
                <a:lnTo>
                  <a:pt x="0" y="0"/>
                </a:lnTo>
                <a:lnTo>
                  <a:pt x="706929" y="0"/>
                </a:lnTo>
                <a:lnTo>
                  <a:pt x="706929" y="38099"/>
                </a:lnTo>
                <a:close/>
              </a:path>
            </a:pathLst>
          </a:custGeom>
          <a:solidFill>
            <a:srgbClr val="000000"/>
          </a:solidFill>
        </p:spPr>
        <p:txBody>
          <a:bodyPr wrap="square" lIns="0" tIns="0" rIns="0" bIns="0" rtlCol="0"/>
          <a:lstStyle/>
          <a:p/>
        </p:txBody>
      </p:sp>
      <p:sp>
        <p:nvSpPr>
          <p:cNvPr id="7" name="object 7"/>
          <p:cNvSpPr txBox="1"/>
          <p:nvPr/>
        </p:nvSpPr>
        <p:spPr>
          <a:xfrm>
            <a:off x="7493000" y="325755"/>
            <a:ext cx="4695190" cy="493395"/>
          </a:xfrm>
          <a:prstGeom prst="rect">
            <a:avLst/>
          </a:prstGeom>
        </p:spPr>
        <p:txBody>
          <a:bodyPr vert="horz" wrap="square" lIns="0" tIns="12700" rIns="0" bIns="0" rtlCol="0">
            <a:noAutofit/>
          </a:bodyPr>
          <a:lstStyle/>
          <a:p>
            <a:pPr marL="4290695">
              <a:lnSpc>
                <a:spcPct val="100000"/>
              </a:lnSpc>
              <a:spcBef>
                <a:spcPts val="420"/>
              </a:spcBef>
            </a:pPr>
            <a:endParaRPr sz="2400" u="sng">
              <a:latin typeface="Times New Roman" panose="02020603050405020304"/>
              <a:cs typeface="Times New Roman" panose="02020603050405020304"/>
            </a:endParaRPr>
          </a:p>
          <a:p>
            <a:pPr>
              <a:lnSpc>
                <a:spcPct val="100000"/>
              </a:lnSpc>
              <a:spcBef>
                <a:spcPts val="15"/>
              </a:spcBef>
            </a:pPr>
            <a:endParaRPr sz="2200" u="sng">
              <a:latin typeface="Times New Roman" panose="02020603050405020304"/>
              <a:cs typeface="Times New Roman" panose="02020603050405020304"/>
            </a:endParaRPr>
          </a:p>
          <a:p>
            <a:pPr marL="12700">
              <a:lnSpc>
                <a:spcPct val="100000"/>
              </a:lnSpc>
              <a:spcBef>
                <a:spcPts val="5"/>
              </a:spcBef>
            </a:pPr>
            <a:r>
              <a:rPr sz="3400" u="sng" spc="55" dirty="0">
                <a:uFill>
                  <a:solidFill>
                    <a:srgbClr val="000000"/>
                  </a:solidFill>
                </a:uFill>
                <a:latin typeface="Times New Roman" panose="02020603050405020304"/>
                <a:cs typeface="Times New Roman" panose="02020603050405020304"/>
              </a:rPr>
              <a:t>Block</a:t>
            </a:r>
            <a:r>
              <a:rPr sz="3400" u="sng" spc="-30" dirty="0">
                <a:uFill>
                  <a:solidFill>
                    <a:srgbClr val="000000"/>
                  </a:solidFill>
                </a:uFill>
                <a:latin typeface="Times New Roman" panose="02020603050405020304"/>
                <a:cs typeface="Times New Roman" panose="02020603050405020304"/>
              </a:rPr>
              <a:t> </a:t>
            </a:r>
            <a:r>
              <a:rPr sz="3400" u="sng" spc="140" dirty="0">
                <a:uFill>
                  <a:solidFill>
                    <a:srgbClr val="000000"/>
                  </a:solidFill>
                </a:uFill>
                <a:latin typeface="Times New Roman" panose="02020603050405020304"/>
                <a:cs typeface="Times New Roman" panose="02020603050405020304"/>
              </a:rPr>
              <a:t>Dia</a:t>
            </a:r>
            <a:r>
              <a:rPr sz="3400" u="sng" spc="140" dirty="0">
                <a:latin typeface="Times New Roman" panose="02020603050405020304"/>
                <a:cs typeface="Times New Roman" panose="02020603050405020304"/>
              </a:rPr>
              <a:t>gram</a:t>
            </a:r>
            <a:endParaRPr sz="3400" u="sng">
              <a:latin typeface="Times New Roman" panose="02020603050405020304"/>
              <a:cs typeface="Times New Roman" panose="02020603050405020304"/>
            </a:endParaRPr>
          </a:p>
        </p:txBody>
      </p:sp>
      <p:pic>
        <p:nvPicPr>
          <p:cNvPr id="12" name="Content Placeholder 11" descr="4853800.fig.001"/>
          <p:cNvPicPr>
            <a:picLocks noChangeAspect="1"/>
          </p:cNvPicPr>
          <p:nvPr>
            <p:ph sz="half" idx="2"/>
          </p:nvPr>
        </p:nvPicPr>
        <p:blipFill>
          <a:blip r:embed="rId1"/>
          <a:stretch>
            <a:fillRect/>
          </a:stretch>
        </p:blipFill>
        <p:spPr>
          <a:xfrm>
            <a:off x="914400" y="1931670"/>
            <a:ext cx="16780510" cy="76371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371600" y="916940"/>
            <a:ext cx="15544800" cy="7059295"/>
          </a:xfrm>
        </p:spPr>
        <p:txBody>
          <a:bodyPr>
            <a:noAutofit/>
          </a:bodyPr>
          <a:p>
            <a:r>
              <a:rPr lang="en-US" sz="2400" b="1" u="none"/>
              <a:t>Multilayer Perceptron (MLP)</a:t>
            </a:r>
            <a:r>
              <a:rPr lang="en-US" sz="2400" u="none"/>
              <a:t>: MLP is a feedforward neural network algorithm, comprising multiple layers of nodes. It learns complex patterns, making it effective for various tasks, such as classification and regression, by adjusting weights during training through backpropagation.</a:t>
            </a:r>
            <a:br>
              <a:rPr lang="en-US" sz="2400" u="none"/>
            </a:br>
            <a:br>
              <a:rPr lang="en-US" sz="2400" u="none"/>
            </a:br>
            <a:r>
              <a:rPr lang="en-US" sz="2400" b="1" u="none"/>
              <a:t>Support Vector Machine (SVM)</a:t>
            </a:r>
            <a:r>
              <a:rPr lang="en-US" sz="2400" u="none"/>
              <a:t>: SVM is a powerful supervised learning algorithm for classification and regression tasks. It constructs hyperplanes to separate data into classes, maximizing the margin between them. SVM is effective in high-dimensional spaces, making it suitable for diverse applications.</a:t>
            </a:r>
            <a:br>
              <a:rPr lang="en-US" sz="2400" u="none"/>
            </a:br>
            <a:br>
              <a:rPr lang="en-US" sz="2400" u="none"/>
            </a:br>
            <a:r>
              <a:rPr lang="en-US" sz="2400" b="1" u="none"/>
              <a:t>Naive Bayes</a:t>
            </a:r>
            <a:r>
              <a:rPr lang="en-US" sz="2400" u="none"/>
              <a:t>: Naive Bayes is a probabilistic classification algorithm based on Bayes' theorem. It assumes feature independence, simplifying calculations. It's efficient and works well with large datasets. Naive Bayes is often used for text classification, spam filtering, and sentiment analysis.</a:t>
            </a:r>
            <a:br>
              <a:rPr lang="en-US" sz="2400" u="none"/>
            </a:br>
            <a:br>
              <a:rPr lang="en-US" sz="2400" u="none"/>
            </a:br>
            <a:r>
              <a:rPr lang="en-US" sz="2400" b="1" u="none"/>
              <a:t>Random Forest Classifier</a:t>
            </a:r>
            <a:r>
              <a:rPr lang="en-US" sz="2400" u="none"/>
              <a:t>: Random Forest is an ensemble learning method that builds multiple decision trees during training. It combines their outputs for more robust and accurate predictions. Random Forest handles overfitting, works well with diverse data, and is widely used in classification and regression tasks.</a:t>
            </a:r>
            <a:endParaRPr lang="en-US" sz="2400" u="non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3768725" y="596900"/>
            <a:ext cx="6882765" cy="645795"/>
          </a:xfrm>
        </p:spPr>
        <p:txBody>
          <a:bodyPr wrap="square"/>
          <a:p>
            <a:pPr algn="ctr"/>
            <a:r>
              <a:rPr lang="en-IN" altLang="en-US"/>
              <a:t>System Architecture</a:t>
            </a:r>
            <a:endParaRPr lang="en-IN" altLang="en-US"/>
          </a:p>
        </p:txBody>
      </p:sp>
      <p:pic>
        <p:nvPicPr>
          <p:cNvPr id="16" name="Content Placeholder 15" descr="Picture1"/>
          <p:cNvPicPr>
            <a:picLocks noChangeAspect="1"/>
          </p:cNvPicPr>
          <p:nvPr>
            <p:ph sz="half" idx="2"/>
          </p:nvPr>
        </p:nvPicPr>
        <p:blipFill>
          <a:blip r:embed="rId1"/>
          <a:stretch>
            <a:fillRect/>
          </a:stretch>
        </p:blipFill>
        <p:spPr>
          <a:xfrm>
            <a:off x="1229360" y="1854835"/>
            <a:ext cx="16302990" cy="78238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9285</Words>
  <Application>WPS Presentation</Application>
  <PresentationFormat>On-screen Show (4:3)</PresentationFormat>
  <Paragraphs>149</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Times New Roman</vt:lpstr>
      <vt:lpstr>Tahoma</vt:lpstr>
      <vt:lpstr>Times New Roman</vt:lpstr>
      <vt:lpstr>Calibri</vt:lpstr>
      <vt:lpstr>Verdana</vt:lpstr>
      <vt:lpstr>Lucida Sans Unicode</vt:lpstr>
      <vt:lpstr>Microsoft YaHei</vt:lpstr>
      <vt:lpstr>Arial Unicode MS</vt:lpstr>
      <vt:lpstr>Calibri</vt:lpstr>
      <vt:lpstr>Trebuchet MS</vt:lpstr>
      <vt:lpstr>Lucida Sans</vt:lpstr>
      <vt:lpstr>Office Theme</vt:lpstr>
      <vt:lpstr>PowerPoint 演示文稿</vt:lpstr>
      <vt:lpstr>Introduction</vt:lpstr>
      <vt:lpstr>Abstract</vt:lpstr>
      <vt:lpstr>Literature Survey</vt:lpstr>
      <vt:lpstr>PowerPoint 演示文稿</vt:lpstr>
      <vt:lpstr>Proposed System</vt:lpstr>
      <vt:lpstr>  </vt:lpstr>
      <vt:lpstr>Multilayer Perceptron (MLP): MLP is a feedforward neural network algorithm, comprising multiple layers of nodes. It learns complex patterns, making it effective for various tasks, such as classification and regression, by adjusting weights during training through backpropagation.  Support Vector Machine (SVM): SVM is a powerful supervised learning algorithm for classification and regression tasks. It constructs hyperplanes to separate data into classes, maximizing the margin between them. SVM is effective in high-dimensional spaces, making it suitable for diverse applications.  Naive Bayes: Naive Bayes is a probabilistic classification algorithm based on Bayes' theorem. It assumes feature independence, simplifying calculations. It's efficient and works well with large datasets. Naive Bayes is often used for text classification, spam filtering, and sentiment analysis.  Random Forest Classifier: Random Forest is an ensemble learning method that builds multiple decision trees during training. It combines their outputs for more robust and accurate predictions. Random Forest handles overfitting, works well with diverse data, and is widely used in classification and regression tasks.</vt:lpstr>
      <vt:lpstr>System Architecture</vt:lpstr>
      <vt:lpstr>System Requirements</vt:lpstr>
      <vt:lpstr>Module Design:</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No	–	15</dc:title>
  <dc:creator>20R21A05M4 NEMANI DIVYA SRI</dc:creator>
  <cp:keywords>DAFzHiZIvjQ,BAFH6WeC32E</cp:keywords>
  <cp:lastModifiedBy>dhana</cp:lastModifiedBy>
  <cp:revision>2</cp:revision>
  <dcterms:created xsi:type="dcterms:W3CDTF">2023-12-18T16:37:00Z</dcterms:created>
  <dcterms:modified xsi:type="dcterms:W3CDTF">2023-12-19T07:20:36Z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2023-12-18T11:00:00Z</vt:filetime>
  </property>
  <property fmtid="{D5CDD505-2E9C-101B-9397-08002B2CF9AE}" pid="3" name="Creator">
    <vt:lpwstr>Canva</vt:lpwstr>
  </property>
  <property fmtid="{D5CDD505-2E9C-101B-9397-08002B2CF9AE}" pid="4" name="LastSaved">
    <vt:filetime>2023-12-18T11:00:00Z</vt:filetime>
  </property>
  <property fmtid="{D5CDD505-2E9C-101B-9397-08002B2CF9AE}" pid="5" name="ICV">
    <vt:lpwstr>636AE4504C3A4537AEFB0E1DDB057C06_13</vt:lpwstr>
  </property>
  <property fmtid="{D5CDD505-2E9C-101B-9397-08002B2CF9AE}" pid="6" name="KSOProductBuildVer">
    <vt:lpwstr>1033-12.2.0.13359</vt:lpwstr>
  </property>
</Properties>
</file>