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50" r:id="rId1"/>
  </p:sldMasterIdLst>
  <p:notesMasterIdLst>
    <p:notesMasterId r:id="rId5"/>
  </p:notesMasterIdLst>
  <p:sldIdLst>
    <p:sldId id="11973" r:id="rId2"/>
    <p:sldId id="266" r:id="rId3"/>
    <p:sldId id="2134960140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iVZemxksI/eUyU31wc07CMOg5/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91A"/>
    <a:srgbClr val="E9655E"/>
    <a:srgbClr val="2020F0"/>
    <a:srgbClr val="F5E7D8"/>
    <a:srgbClr val="B3E4F5"/>
    <a:srgbClr val="56C2E7"/>
    <a:srgbClr val="108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33" autoAdjust="0"/>
    <p:restoredTop sz="96276" autoAdjust="0"/>
  </p:normalViewPr>
  <p:slideViewPr>
    <p:cSldViewPr snapToGrid="0">
      <p:cViewPr varScale="1">
        <p:scale>
          <a:sx n="163" d="100"/>
          <a:sy n="163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2" Type="http://customschemas.google.com/relationships/presentationmetadata" Target="meta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45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43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Historic Sales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2H 2021</c:v>
                </c:pt>
                <c:pt idx="1">
                  <c:v>1H 2022</c:v>
                </c:pt>
                <c:pt idx="2">
                  <c:v>2H 2022</c:v>
                </c:pt>
                <c:pt idx="3">
                  <c:v>1H 2023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</c:v>
                </c:pt>
                <c:pt idx="1">
                  <c:v>0.5</c:v>
                </c:pt>
                <c:pt idx="2">
                  <c:v>1.2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CB-4C93-8688-B74E9DFA2E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Projected Growth</c:v>
                </c:pt>
              </c:strCache>
            </c:strRef>
          </c:tx>
          <c:spPr>
            <a:solidFill>
              <a:srgbClr val="B3E4F5"/>
            </a:solidFill>
            <a:ln w="28575">
              <a:solidFill>
                <a:srgbClr val="C0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B3E4F5"/>
              </a:solidFill>
              <a:ln w="28575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D00B-41F0-B636-3AA0EABA128A}"/>
              </c:ext>
            </c:extLst>
          </c:dPt>
          <c:dPt>
            <c:idx val="1"/>
            <c:invertIfNegative val="0"/>
            <c:bubble3D val="0"/>
            <c:spPr>
              <a:solidFill>
                <a:srgbClr val="B3E4F5"/>
              </a:solidFill>
              <a:ln w="28575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00B-41F0-B636-3AA0EABA128A}"/>
              </c:ext>
            </c:extLst>
          </c:dPt>
          <c:dPt>
            <c:idx val="2"/>
            <c:invertIfNegative val="0"/>
            <c:bubble3D val="0"/>
            <c:spPr>
              <a:solidFill>
                <a:srgbClr val="B3E4F5"/>
              </a:solidFill>
              <a:ln w="28575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D00B-41F0-B636-3AA0EABA128A}"/>
              </c:ext>
            </c:extLst>
          </c:dPt>
          <c:dPt>
            <c:idx val="3"/>
            <c:invertIfNegative val="0"/>
            <c:bubble3D val="0"/>
            <c:spPr>
              <a:solidFill>
                <a:srgbClr val="B3E4F5"/>
              </a:solidFill>
              <a:ln w="28575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00B-41F0-B636-3AA0EABA128A}"/>
              </c:ext>
            </c:extLst>
          </c:dPt>
          <c:cat>
            <c:strRef>
              <c:f>Sheet1!$A$2:$A$5</c:f>
              <c:strCache>
                <c:ptCount val="4"/>
                <c:pt idx="0">
                  <c:v>2H 2021</c:v>
                </c:pt>
                <c:pt idx="1">
                  <c:v>1H 2022</c:v>
                </c:pt>
                <c:pt idx="2">
                  <c:v>2H 2022</c:v>
                </c:pt>
                <c:pt idx="3">
                  <c:v>1H 2023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3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CB-4C93-8688-B74E9DFA2E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2126818256"/>
        <c:axId val="2077682736"/>
      </c:barChart>
      <c:catAx>
        <c:axId val="212681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omic Sans MS" panose="030F0902030302020204" pitchFamily="66" charset="0"/>
                <a:ea typeface="Lato"/>
                <a:cs typeface="Lato"/>
              </a:defRPr>
            </a:pPr>
            <a:endParaRPr lang="en-US"/>
          </a:p>
        </c:txPr>
        <c:crossAx val="2077682736"/>
        <c:crosses val="autoZero"/>
        <c:auto val="1"/>
        <c:lblAlgn val="ctr"/>
        <c:lblOffset val="100"/>
        <c:noMultiLvlLbl val="0"/>
      </c:catAx>
      <c:valAx>
        <c:axId val="2077682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Lato"/>
                <a:ea typeface="Lato"/>
                <a:cs typeface="Lato"/>
              </a:defRPr>
            </a:pPr>
            <a:endParaRPr lang="en-US"/>
          </a:p>
        </c:txPr>
        <c:crossAx val="2126818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Lato"/>
              <a:ea typeface="Lato"/>
              <a:cs typeface="Lato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822450" y="228600"/>
            <a:ext cx="3213100" cy="18073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19456" y="2247900"/>
            <a:ext cx="6419088" cy="61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2921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"/>
              <a:buChar char="–"/>
              <a:defRPr sz="10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2921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2921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"/>
              <a:buChar char="–"/>
              <a:defRPr sz="10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IBM Plex Sans"/>
              <a:buChar char="»"/>
              <a:defRPr sz="1000" b="0" i="0" u="none" strike="noStrike" cap="non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219456" y="8705088"/>
            <a:ext cx="33832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>
              <a:defRPr b="0" i="0">
                <a:latin typeface="Lato" panose="020F0502020204030203" pitchFamily="34" charset="77"/>
              </a:defRPr>
            </a:lvl1pPr>
          </a:lstStyle>
          <a:p>
            <a:fld id="{00000000-1234-1234-1234-123412341234}" type="slidenum">
              <a:rPr lang="en-US" sz="600" smtClean="0">
                <a:solidFill>
                  <a:schemeClr val="lt1"/>
                </a:solidFill>
                <a:ea typeface="IBM Plex Sans"/>
                <a:cs typeface="IBM Plex Sans"/>
                <a:sym typeface="IBM Plex Sans"/>
              </a:rPr>
              <a:pPr/>
              <a:t>‹#›</a:t>
            </a:fld>
            <a:endParaRPr lang="en-US" sz="600" dirty="0">
              <a:solidFill>
                <a:schemeClr val="lt1"/>
              </a:solidFill>
              <a:ea typeface="IBM Plex Sans"/>
              <a:cs typeface="IBM Plex Sans"/>
              <a:sym typeface="IBM Plex Sans"/>
            </a:endParaRPr>
          </a:p>
        </p:txBody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lt1"/>
                </a:solidFill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  <a:sym typeface="IBM Plex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Lato" panose="020F0502020204030203" pitchFamily="34" charset="77"/>
        <a:ea typeface="Lato" panose="020F0502020204030203" pitchFamily="34" charset="7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H_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694" name="Google Shape;6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2657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6" name="PH_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Trebuchet MS"/>
            </a:endParaRPr>
          </a:p>
        </p:txBody>
      </p:sp>
      <p:sp>
        <p:nvSpPr>
          <p:cNvPr id="847" name="Google Shape;847;p1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Trebuchet MS"/>
              </a:rPr>
              <a:t>2</a:t>
            </a:fld>
            <a:endParaRPr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Trebuchet M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PH_Note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F232A-D0AC-9B4F-A822-05618EDB3A67}" type="slidenum">
              <a:rPr lang="en-US" smtClean="0">
                <a:ea typeface="Lato" panose="020F0502020204030203" pitchFamily="34" charset="0"/>
                <a:cs typeface="Lato" panose="020F0502020204030203" pitchFamily="34" charset="0"/>
              </a:rPr>
              <a:t>3</a:t>
            </a:fld>
            <a:endParaRPr lang="en-US" dirty="0"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01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plain" preserve="1">
  <p:cSld name="title only plai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>
            <a:spLocks noGrp="1"/>
          </p:cNvSpPr>
          <p:nvPr>
            <p:ph type="title"/>
          </p:nvPr>
        </p:nvSpPr>
        <p:spPr>
          <a:xfrm>
            <a:off x="342900" y="323850"/>
            <a:ext cx="8455025" cy="68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F0544B-0CE4-43CE-9BDE-6EB0FC393A72}"/>
              </a:ext>
            </a:extLst>
          </p:cNvPr>
          <p:cNvSpPr txBox="1"/>
          <p:nvPr userDrawn="1"/>
        </p:nvSpPr>
        <p:spPr>
          <a:xfrm>
            <a:off x="7874000" y="4782820"/>
            <a:ext cx="434555" cy="166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r">
              <a:buNone/>
              <a:defRPr sz="800">
                <a:solidFill>
                  <a:schemeClr val="dk1"/>
                </a:solidFill>
                <a:latin typeface="Lato" panose="020F0502020204030203" pitchFamily="34" charset="77"/>
                <a:ea typeface="Lato" panose="020F0502020204030203" pitchFamily="34" charset="77"/>
                <a:cs typeface="Lato" panose="020F0502020204030203" pitchFamily="34" charset="77"/>
                <a:sym typeface="Lato"/>
              </a:defRPr>
            </a:lvl1pPr>
            <a:lvl2pPr marL="0" indent="0" algn="r">
              <a:buNone/>
              <a:defRPr sz="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indent="0" algn="r">
              <a:buNone/>
              <a:defRPr sz="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indent="0" algn="r">
              <a:buNone/>
              <a:defRPr sz="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indent="0" algn="r">
              <a:buNone/>
              <a:defRPr sz="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indent="0" algn="r">
              <a:buNone/>
              <a:defRPr sz="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indent="0" algn="r">
              <a:buNone/>
              <a:defRPr sz="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indent="0" algn="r">
              <a:buNone/>
              <a:defRPr sz="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indent="0" algn="r">
              <a:buNone/>
              <a:defRPr sz="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lvl="0"/>
            <a:fld id="{1FD20BAB-0E9D-4343-9C98-B55DF1FAE47E}" type="slidenum">
              <a:rPr lang="en-US" smtClean="0"/>
              <a:pPr lv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16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1"/>
          <p:cNvSpPr txBox="1">
            <a:spLocks noGrp="1"/>
          </p:cNvSpPr>
          <p:nvPr>
            <p:ph type="title"/>
          </p:nvPr>
        </p:nvSpPr>
        <p:spPr>
          <a:xfrm>
            <a:off x="346074" y="323850"/>
            <a:ext cx="4035426" cy="3966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20" b="0" i="0" u="none" strike="noStrike" cap="none">
                <a:solidFill>
                  <a:srgbClr val="19191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20" b="0" i="0" u="none" strike="noStrike" cap="none">
                <a:solidFill>
                  <a:srgbClr val="19191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20" b="0" i="0" u="none" strike="noStrike" cap="none">
                <a:solidFill>
                  <a:srgbClr val="19191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20" b="0" i="0" u="none" strike="noStrike" cap="none">
                <a:solidFill>
                  <a:srgbClr val="19191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20" b="0" i="0" u="none" strike="noStrike" cap="none">
                <a:solidFill>
                  <a:srgbClr val="19191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20" b="0" i="0" u="none" strike="noStrike" cap="none">
                <a:solidFill>
                  <a:srgbClr val="19191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20" b="0" i="0" u="none" strike="noStrike" cap="none">
                <a:solidFill>
                  <a:srgbClr val="19191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20" b="0" i="0" u="none" strike="noStrike" cap="none">
                <a:solidFill>
                  <a:srgbClr val="19191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 dirty="0"/>
          </a:p>
        </p:txBody>
      </p:sp>
      <p:sp>
        <p:nvSpPr>
          <p:cNvPr id="9" name="Google Shape;9;p11"/>
          <p:cNvSpPr txBox="1">
            <a:spLocks noGrp="1"/>
          </p:cNvSpPr>
          <p:nvPr>
            <p:ph type="body" idx="1"/>
          </p:nvPr>
        </p:nvSpPr>
        <p:spPr>
          <a:xfrm>
            <a:off x="4762500" y="323850"/>
            <a:ext cx="4035424" cy="3966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6D6E70"/>
              </a:buClr>
              <a:buSzPts val="1260"/>
              <a:buFont typeface="IBM Plex Sans"/>
              <a:buNone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TR"/>
              <a:buChar char="–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TR"/>
              <a:buChar char="–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09181" algn="l" rtl="0"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1269"/>
              <a:buFont typeface="IBM Plex Sans"/>
              <a:buChar char="»"/>
              <a:defRPr sz="1269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09181" algn="l" rtl="0"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1269"/>
              <a:buFont typeface="IBM Plex Sans"/>
              <a:buChar char="»"/>
              <a:defRPr sz="1269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09181" algn="l" rtl="0"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1269"/>
              <a:buFont typeface="IBM Plex Sans"/>
              <a:buChar char="»"/>
              <a:defRPr sz="1269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09181" algn="l" rtl="0"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1269"/>
              <a:buFont typeface="IBM Plex Sans"/>
              <a:buChar char="»"/>
              <a:defRPr sz="1269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 dirty="0"/>
          </a:p>
        </p:txBody>
      </p:sp>
      <p:pic>
        <p:nvPicPr>
          <p:cNvPr id="11" name="Google Shape;11;p11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8493124" y="4711283"/>
            <a:ext cx="304800" cy="311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6076" y="4791623"/>
            <a:ext cx="816077" cy="181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54711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tx1"/>
          </a:solidFill>
          <a:latin typeface="Lato" panose="020F0502020204030203" pitchFamily="34" charset="77"/>
          <a:ea typeface="Lato" panose="020F0502020204030203" pitchFamily="34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tx1"/>
          </a:solidFill>
          <a:latin typeface="Lato" panose="020F0502020204030203" pitchFamily="34" charset="77"/>
          <a:ea typeface="Lato" panose="020F0502020204030203" pitchFamily="34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46">
          <p15:clr>
            <a:srgbClr val="F26B43"/>
          </p15:clr>
        </p15:guide>
        <p15:guide id="2" pos="216">
          <p15:clr>
            <a:srgbClr val="F26B43"/>
          </p15:clr>
        </p15:guide>
        <p15:guide id="3" pos="5542">
          <p15:clr>
            <a:srgbClr val="F26B43"/>
          </p15:clr>
        </p15:guide>
        <p15:guide id="4" orient="horz" pos="289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" name="Google Shape;696;p1" descr="Office worker using sticky notes"/>
          <p:cNvPicPr preferRelativeResize="0"/>
          <p:nvPr/>
        </p:nvPicPr>
        <p:blipFill>
          <a:blip r:embed="rId4"/>
          <a:srcRect t="30539" b="30539"/>
          <a:stretch/>
        </p:blipFill>
        <p:spPr>
          <a:xfrm>
            <a:off x="-22280" y="-119894"/>
            <a:ext cx="9166279" cy="238085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Shape0_20210617_085457">
            <a:extLst>
              <a:ext uri="{FF2B5EF4-FFF2-40B4-BE49-F238E27FC236}">
                <a16:creationId xmlns:a16="http://schemas.microsoft.com/office/drawing/2014/main" id="{5A30C813-BDBC-4691-9B93-F4559D996A25}"/>
              </a:ext>
            </a:extLst>
          </p:cNvPr>
          <p:cNvSpPr/>
          <p:nvPr/>
        </p:nvSpPr>
        <p:spPr>
          <a:xfrm>
            <a:off x="724738" y="1960913"/>
            <a:ext cx="653165" cy="583655"/>
          </a:xfrm>
          <a:prstGeom prst="rect">
            <a:avLst/>
          </a:prstGeom>
          <a:solidFill>
            <a:srgbClr val="C00000"/>
          </a:solidFill>
          <a:ln w="254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  <a:latin typeface="Lato" panose="020F0502020204030203" pitchFamily="34" charset="0"/>
              </a:rPr>
              <a:t>01</a:t>
            </a:r>
            <a:endParaRPr sz="1013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47" name="Google Shape;703;p1">
            <a:extLst>
              <a:ext uri="{FF2B5EF4-FFF2-40B4-BE49-F238E27FC236}">
                <a16:creationId xmlns:a16="http://schemas.microsoft.com/office/drawing/2014/main" id="{B9DCA937-80F1-43C5-86D5-62E84EEBD69D}"/>
              </a:ext>
            </a:extLst>
          </p:cNvPr>
          <p:cNvSpPr/>
          <p:nvPr/>
        </p:nvSpPr>
        <p:spPr>
          <a:xfrm rot="10800000">
            <a:off x="917851" y="2521583"/>
            <a:ext cx="266939" cy="175823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800" b="1">
              <a:solidFill>
                <a:schemeClr val="lt1"/>
              </a:solidFill>
            </a:endParaRPr>
          </a:p>
        </p:txBody>
      </p:sp>
      <p:sp>
        <p:nvSpPr>
          <p:cNvPr id="49" name="Shape1_20210617_085457">
            <a:extLst>
              <a:ext uri="{FF2B5EF4-FFF2-40B4-BE49-F238E27FC236}">
                <a16:creationId xmlns:a16="http://schemas.microsoft.com/office/drawing/2014/main" id="{44016996-AE4B-406E-BD13-4D7C5194987A}"/>
              </a:ext>
            </a:extLst>
          </p:cNvPr>
          <p:cNvSpPr/>
          <p:nvPr/>
        </p:nvSpPr>
        <p:spPr>
          <a:xfrm>
            <a:off x="2124100" y="1960913"/>
            <a:ext cx="653165" cy="583655"/>
          </a:xfrm>
          <a:prstGeom prst="rect">
            <a:avLst/>
          </a:prstGeom>
          <a:solidFill>
            <a:srgbClr val="E9655E"/>
          </a:solidFill>
          <a:ln w="254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1D191A"/>
                </a:solidFill>
                <a:latin typeface="Lato" panose="020F0502020204030203" pitchFamily="34" charset="0"/>
              </a:rPr>
              <a:t>02</a:t>
            </a:r>
            <a:endParaRPr sz="1013" b="1" dirty="0">
              <a:solidFill>
                <a:srgbClr val="1D191A"/>
              </a:solidFill>
              <a:latin typeface="Lato" panose="020F0502020204030203" pitchFamily="34" charset="0"/>
            </a:endParaRPr>
          </a:p>
        </p:txBody>
      </p:sp>
      <p:sp>
        <p:nvSpPr>
          <p:cNvPr id="50" name="Google Shape;707;p1">
            <a:extLst>
              <a:ext uri="{FF2B5EF4-FFF2-40B4-BE49-F238E27FC236}">
                <a16:creationId xmlns:a16="http://schemas.microsoft.com/office/drawing/2014/main" id="{54DDA89F-6250-4A77-A6FA-571FE9824EBE}"/>
              </a:ext>
            </a:extLst>
          </p:cNvPr>
          <p:cNvSpPr/>
          <p:nvPr/>
        </p:nvSpPr>
        <p:spPr>
          <a:xfrm rot="10800000">
            <a:off x="2317213" y="2521583"/>
            <a:ext cx="266939" cy="175823"/>
          </a:xfrm>
          <a:prstGeom prst="triangle">
            <a:avLst>
              <a:gd name="adj" fmla="val 50000"/>
            </a:avLst>
          </a:prstGeom>
          <a:solidFill>
            <a:srgbClr val="E9655E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800" b="1">
              <a:solidFill>
                <a:schemeClr val="lt1"/>
              </a:solidFill>
            </a:endParaRPr>
          </a:p>
        </p:txBody>
      </p:sp>
      <p:sp>
        <p:nvSpPr>
          <p:cNvPr id="52" name="Shape2_20210617_085457">
            <a:extLst>
              <a:ext uri="{FF2B5EF4-FFF2-40B4-BE49-F238E27FC236}">
                <a16:creationId xmlns:a16="http://schemas.microsoft.com/office/drawing/2014/main" id="{B9EFDBC4-3977-442A-B45C-88B50976D462}"/>
              </a:ext>
            </a:extLst>
          </p:cNvPr>
          <p:cNvSpPr/>
          <p:nvPr/>
        </p:nvSpPr>
        <p:spPr>
          <a:xfrm>
            <a:off x="3523460" y="1960913"/>
            <a:ext cx="653165" cy="583655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254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  <a:latin typeface="Lato" panose="020F0502020204030203" pitchFamily="34" charset="0"/>
              </a:rPr>
              <a:t>03</a:t>
            </a:r>
            <a:endParaRPr sz="1013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53" name="Google Shape;711;p1">
            <a:extLst>
              <a:ext uri="{FF2B5EF4-FFF2-40B4-BE49-F238E27FC236}">
                <a16:creationId xmlns:a16="http://schemas.microsoft.com/office/drawing/2014/main" id="{17322BD6-ED2C-4CEC-802F-E23CB2008B01}"/>
              </a:ext>
            </a:extLst>
          </p:cNvPr>
          <p:cNvSpPr/>
          <p:nvPr/>
        </p:nvSpPr>
        <p:spPr>
          <a:xfrm rot="10800000">
            <a:off x="3716573" y="2521583"/>
            <a:ext cx="266939" cy="175823"/>
          </a:xfrm>
          <a:prstGeom prst="triangle">
            <a:avLst>
              <a:gd name="adj" fmla="val 50000"/>
            </a:avLst>
          </a:prstGeom>
          <a:solidFill>
            <a:schemeClr val="accent1">
              <a:lumMod val="100000"/>
            </a:scheme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800" b="1">
              <a:solidFill>
                <a:schemeClr val="dk1"/>
              </a:solidFill>
            </a:endParaRPr>
          </a:p>
        </p:txBody>
      </p:sp>
      <p:sp>
        <p:nvSpPr>
          <p:cNvPr id="55" name="Shape3_20210617_085457">
            <a:extLst>
              <a:ext uri="{FF2B5EF4-FFF2-40B4-BE49-F238E27FC236}">
                <a16:creationId xmlns:a16="http://schemas.microsoft.com/office/drawing/2014/main" id="{4D91C7D0-F821-4D1C-9358-4900D0C26697}"/>
              </a:ext>
            </a:extLst>
          </p:cNvPr>
          <p:cNvSpPr/>
          <p:nvPr/>
        </p:nvSpPr>
        <p:spPr>
          <a:xfrm>
            <a:off x="4922821" y="1960913"/>
            <a:ext cx="653165" cy="583655"/>
          </a:xfrm>
          <a:prstGeom prst="rect">
            <a:avLst/>
          </a:prstGeom>
          <a:solidFill>
            <a:schemeClr val="accent4">
              <a:lumMod val="100000"/>
            </a:schemeClr>
          </a:solidFill>
          <a:ln w="254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  <a:latin typeface="Lato" panose="020F0502020204030203" pitchFamily="34" charset="0"/>
              </a:rPr>
              <a:t>04</a:t>
            </a:r>
            <a:endParaRPr sz="1013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56" name="Google Shape;715;p1">
            <a:extLst>
              <a:ext uri="{FF2B5EF4-FFF2-40B4-BE49-F238E27FC236}">
                <a16:creationId xmlns:a16="http://schemas.microsoft.com/office/drawing/2014/main" id="{F4B92DE7-DFF9-4074-A6EE-32B0BDE01D7F}"/>
              </a:ext>
            </a:extLst>
          </p:cNvPr>
          <p:cNvSpPr/>
          <p:nvPr/>
        </p:nvSpPr>
        <p:spPr>
          <a:xfrm rot="10800000">
            <a:off x="5115934" y="2521583"/>
            <a:ext cx="266939" cy="175823"/>
          </a:xfrm>
          <a:prstGeom prst="triangle">
            <a:avLst>
              <a:gd name="adj" fmla="val 50000"/>
            </a:avLst>
          </a:prstGeom>
          <a:solidFill>
            <a:schemeClr val="accent4">
              <a:lumMod val="100000"/>
            </a:schemeClr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800" b="1">
              <a:solidFill>
                <a:schemeClr val="lt1"/>
              </a:solidFill>
            </a:endParaRPr>
          </a:p>
        </p:txBody>
      </p:sp>
      <p:cxnSp>
        <p:nvCxnSpPr>
          <p:cNvPr id="57" name="Shape1_20210707_124615">
            <a:extLst>
              <a:ext uri="{FF2B5EF4-FFF2-40B4-BE49-F238E27FC236}">
                <a16:creationId xmlns:a16="http://schemas.microsoft.com/office/drawing/2014/main" id="{44A21FA0-E367-465C-87F3-27F85BF4663A}"/>
              </a:ext>
            </a:extLst>
          </p:cNvPr>
          <p:cNvCxnSpPr/>
          <p:nvPr/>
        </p:nvCxnSpPr>
        <p:spPr>
          <a:xfrm>
            <a:off x="1751001" y="2620986"/>
            <a:ext cx="0" cy="1901822"/>
          </a:xfrm>
          <a:prstGeom prst="straightConnector1">
            <a:avLst/>
          </a:prstGeom>
          <a:noFill/>
          <a:ln w="9525" cap="flat" cmpd="sng">
            <a:solidFill>
              <a:srgbClr val="D3D3D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8" name="Shape2_20210707_124615">
            <a:extLst>
              <a:ext uri="{FF2B5EF4-FFF2-40B4-BE49-F238E27FC236}">
                <a16:creationId xmlns:a16="http://schemas.microsoft.com/office/drawing/2014/main" id="{254D3FAA-2251-4BA5-AD17-6D693488E139}"/>
              </a:ext>
            </a:extLst>
          </p:cNvPr>
          <p:cNvCxnSpPr/>
          <p:nvPr/>
        </p:nvCxnSpPr>
        <p:spPr>
          <a:xfrm>
            <a:off x="3150362" y="2620986"/>
            <a:ext cx="0" cy="1901822"/>
          </a:xfrm>
          <a:prstGeom prst="straightConnector1">
            <a:avLst/>
          </a:prstGeom>
          <a:noFill/>
          <a:ln w="9525" cap="flat" cmpd="sng">
            <a:solidFill>
              <a:srgbClr val="D3D3D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9" name="Shape0_20210707_124615">
            <a:extLst>
              <a:ext uri="{FF2B5EF4-FFF2-40B4-BE49-F238E27FC236}">
                <a16:creationId xmlns:a16="http://schemas.microsoft.com/office/drawing/2014/main" id="{CD386D31-8199-4C9C-9D10-7344A2EC394C}"/>
              </a:ext>
            </a:extLst>
          </p:cNvPr>
          <p:cNvCxnSpPr/>
          <p:nvPr/>
        </p:nvCxnSpPr>
        <p:spPr>
          <a:xfrm>
            <a:off x="7348442" y="2620986"/>
            <a:ext cx="0" cy="1901822"/>
          </a:xfrm>
          <a:prstGeom prst="straightConnector1">
            <a:avLst/>
          </a:prstGeom>
          <a:noFill/>
          <a:ln w="9525" cap="flat" cmpd="sng">
            <a:solidFill>
              <a:srgbClr val="D3D3D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0" name="Google Shape;704;p1">
            <a:extLst>
              <a:ext uri="{FF2B5EF4-FFF2-40B4-BE49-F238E27FC236}">
                <a16:creationId xmlns:a16="http://schemas.microsoft.com/office/drawing/2014/main" id="{2C74EC2A-1418-42A5-8635-667F4ED93562}"/>
              </a:ext>
            </a:extLst>
          </p:cNvPr>
          <p:cNvSpPr txBox="1"/>
          <p:nvPr/>
        </p:nvSpPr>
        <p:spPr>
          <a:xfrm>
            <a:off x="471777" y="2757223"/>
            <a:ext cx="115909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latin typeface="Lato" panose="020F0502020204030203" pitchFamily="34" charset="0"/>
              </a:rPr>
              <a:t>Consumer electronics stores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br>
              <a:rPr lang="en-US" sz="1050" b="1" dirty="0">
                <a:latin typeface="Lato" panose="020F0502020204030203" pitchFamily="34" charset="0"/>
              </a:rPr>
            </a:br>
            <a:endParaRPr lang="en-US" sz="1050" b="1" dirty="0">
              <a:latin typeface="Lato" panose="020F0502020204030203" pitchFamily="34" charset="0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Lato" panose="020F0502020204030203" pitchFamily="34" charset="0"/>
              </a:rPr>
              <a:t>ACME Corp can invest </a:t>
            </a:r>
            <a:br>
              <a:rPr lang="en-US" sz="900" dirty="0">
                <a:latin typeface="Lato" panose="020F0502020204030203" pitchFamily="34" charset="0"/>
              </a:rPr>
            </a:br>
            <a:r>
              <a:rPr lang="en-US" sz="900" dirty="0">
                <a:latin typeface="Lato" panose="020F0502020204030203" pitchFamily="34" charset="0"/>
              </a:rPr>
              <a:t>in in-store displays </a:t>
            </a:r>
            <a:br>
              <a:rPr lang="en-US" sz="900" dirty="0">
                <a:latin typeface="Lato" panose="020F0502020204030203" pitchFamily="34" charset="0"/>
              </a:rPr>
            </a:br>
            <a:r>
              <a:rPr lang="en-US" sz="900" dirty="0">
                <a:latin typeface="Lato" panose="020F0502020204030203" pitchFamily="34" charset="0"/>
              </a:rPr>
              <a:t>and demonstrations </a:t>
            </a:r>
            <a:br>
              <a:rPr lang="en-US" sz="900" dirty="0">
                <a:latin typeface="Lato" panose="020F0502020204030203" pitchFamily="34" charset="0"/>
              </a:rPr>
            </a:br>
            <a:r>
              <a:rPr lang="en-US" sz="900" dirty="0">
                <a:latin typeface="Lato" panose="020F0502020204030203" pitchFamily="34" charset="0"/>
              </a:rPr>
              <a:t>to showcase the </a:t>
            </a:r>
            <a:br>
              <a:rPr lang="en-US" sz="900" dirty="0">
                <a:latin typeface="Lato" panose="020F0502020204030203" pitchFamily="34" charset="0"/>
              </a:rPr>
            </a:br>
            <a:r>
              <a:rPr lang="en-US" sz="900" dirty="0">
                <a:latin typeface="Lato" panose="020F0502020204030203" pitchFamily="34" charset="0"/>
              </a:rPr>
              <a:t>features and benefits </a:t>
            </a:r>
            <a:br>
              <a:rPr lang="en-US" sz="900" dirty="0">
                <a:latin typeface="Lato" panose="020F0502020204030203" pitchFamily="34" charset="0"/>
              </a:rPr>
            </a:br>
            <a:r>
              <a:rPr lang="en-US" sz="900" dirty="0">
                <a:latin typeface="Lato" panose="020F0502020204030203" pitchFamily="34" charset="0"/>
              </a:rPr>
              <a:t>of their products</a:t>
            </a:r>
          </a:p>
        </p:txBody>
      </p:sp>
      <p:sp>
        <p:nvSpPr>
          <p:cNvPr id="61" name="Google Shape;708;p1">
            <a:extLst>
              <a:ext uri="{FF2B5EF4-FFF2-40B4-BE49-F238E27FC236}">
                <a16:creationId xmlns:a16="http://schemas.microsoft.com/office/drawing/2014/main" id="{6D6F1BBC-B8EE-4BF3-8203-B18F4C4339BE}"/>
              </a:ext>
            </a:extLst>
          </p:cNvPr>
          <p:cNvSpPr txBox="1"/>
          <p:nvPr/>
        </p:nvSpPr>
        <p:spPr>
          <a:xfrm>
            <a:off x="1871137" y="2757223"/>
            <a:ext cx="1159091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latin typeface="Lato" panose="020F0502020204030203" pitchFamily="34" charset="0"/>
              </a:rPr>
              <a:t>Office supply 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latin typeface="Lato" panose="020F0502020204030203" pitchFamily="34" charset="0"/>
              </a:rPr>
              <a:t>stores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br>
              <a:rPr lang="en-US" sz="1050" b="1" dirty="0">
                <a:latin typeface="Lato" panose="020F0502020204030203" pitchFamily="34" charset="0"/>
              </a:rPr>
            </a:br>
            <a:endParaRPr lang="en-US" sz="1050" b="1" dirty="0">
              <a:latin typeface="Lato" panose="020F0502020204030203" pitchFamily="34" charset="0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Lato" panose="020F0502020204030203" pitchFamily="34" charset="0"/>
              </a:rPr>
              <a:t>ACME Corp can create targeted marketing materials and offer package deals to encourage small businesses to purchase their products</a:t>
            </a:r>
          </a:p>
        </p:txBody>
      </p:sp>
      <p:sp>
        <p:nvSpPr>
          <p:cNvPr id="62" name="Google Shape;712;p1">
            <a:extLst>
              <a:ext uri="{FF2B5EF4-FFF2-40B4-BE49-F238E27FC236}">
                <a16:creationId xmlns:a16="http://schemas.microsoft.com/office/drawing/2014/main" id="{BDAF8CEE-4221-4C4C-B90F-12D908919FA6}"/>
              </a:ext>
            </a:extLst>
          </p:cNvPr>
          <p:cNvSpPr txBox="1"/>
          <p:nvPr/>
        </p:nvSpPr>
        <p:spPr>
          <a:xfrm>
            <a:off x="3220481" y="2757223"/>
            <a:ext cx="125912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latin typeface="Lato" panose="020F0502020204030203" pitchFamily="34" charset="0"/>
              </a:rPr>
              <a:t>Small business 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latin typeface="Lato" panose="020F0502020204030203" pitchFamily="34" charset="0"/>
              </a:rPr>
              <a:t>supply stores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br>
              <a:rPr lang="en-US" sz="1050" b="1" dirty="0">
                <a:latin typeface="Lato" panose="020F0502020204030203" pitchFamily="34" charset="0"/>
              </a:rPr>
            </a:br>
            <a:endParaRPr lang="en-US" sz="1050" b="1" dirty="0">
              <a:latin typeface="Lato" panose="020F0502020204030203" pitchFamily="34" charset="0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Lato" panose="020F0502020204030203" pitchFamily="34" charset="0"/>
              </a:rPr>
              <a:t>ACME Corp can partner with these stores to </a:t>
            </a:r>
            <a:br>
              <a:rPr lang="en-US" sz="900" dirty="0">
                <a:latin typeface="Lato" panose="020F0502020204030203" pitchFamily="34" charset="0"/>
              </a:rPr>
            </a:br>
            <a:r>
              <a:rPr lang="en-US" sz="900" dirty="0">
                <a:latin typeface="Lato" panose="020F0502020204030203" pitchFamily="34" charset="0"/>
              </a:rPr>
              <a:t>offer joint promotions </a:t>
            </a:r>
            <a:br>
              <a:rPr lang="en-US" sz="900" dirty="0">
                <a:latin typeface="Lato" panose="020F0502020204030203" pitchFamily="34" charset="0"/>
              </a:rPr>
            </a:br>
            <a:r>
              <a:rPr lang="en-US" sz="900" dirty="0">
                <a:latin typeface="Lato" panose="020F0502020204030203" pitchFamily="34" charset="0"/>
              </a:rPr>
              <a:t>and discounts</a:t>
            </a:r>
          </a:p>
        </p:txBody>
      </p:sp>
      <p:sp>
        <p:nvSpPr>
          <p:cNvPr id="63" name="Google Shape;716;p1">
            <a:extLst>
              <a:ext uri="{FF2B5EF4-FFF2-40B4-BE49-F238E27FC236}">
                <a16:creationId xmlns:a16="http://schemas.microsoft.com/office/drawing/2014/main" id="{E5979A5E-D944-45F8-902B-AD1F38138E5C}"/>
              </a:ext>
            </a:extLst>
          </p:cNvPr>
          <p:cNvSpPr txBox="1"/>
          <p:nvPr/>
        </p:nvSpPr>
        <p:spPr>
          <a:xfrm>
            <a:off x="4619841" y="2757223"/>
            <a:ext cx="125912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latin typeface="Lato" panose="020F0502020204030203" pitchFamily="34" charset="0"/>
              </a:rPr>
              <a:t>Direct sales through ACME Corp's website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050" b="1" dirty="0">
              <a:latin typeface="Lato" panose="020F0502020204030203" pitchFamily="34" charset="0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Lato" panose="020F0502020204030203" pitchFamily="34" charset="0"/>
              </a:rPr>
              <a:t>ACME Corp can </a:t>
            </a:r>
            <a:br>
              <a:rPr lang="en-US" sz="900" dirty="0">
                <a:latin typeface="Lato" panose="020F0502020204030203" pitchFamily="34" charset="0"/>
              </a:rPr>
            </a:br>
            <a:r>
              <a:rPr lang="en-US" sz="900" dirty="0">
                <a:latin typeface="Lato" panose="020F0502020204030203" pitchFamily="34" charset="0"/>
              </a:rPr>
              <a:t>invest in search engine optimization (SEO) and pay-per-click (PPC) advertising to drive </a:t>
            </a:r>
            <a:br>
              <a:rPr lang="en-US" sz="900" dirty="0">
                <a:latin typeface="Lato" panose="020F0502020204030203" pitchFamily="34" charset="0"/>
              </a:rPr>
            </a:br>
            <a:r>
              <a:rPr lang="en-US" sz="900" dirty="0">
                <a:latin typeface="Lato" panose="020F0502020204030203" pitchFamily="34" charset="0"/>
              </a:rPr>
              <a:t>traffic to their website</a:t>
            </a:r>
          </a:p>
        </p:txBody>
      </p:sp>
      <p:cxnSp>
        <p:nvCxnSpPr>
          <p:cNvPr id="65" name="Shape3_20210707_124615">
            <a:extLst>
              <a:ext uri="{FF2B5EF4-FFF2-40B4-BE49-F238E27FC236}">
                <a16:creationId xmlns:a16="http://schemas.microsoft.com/office/drawing/2014/main" id="{E554BD35-E1C3-45BC-9CD4-AF76D8FA8651}"/>
              </a:ext>
            </a:extLst>
          </p:cNvPr>
          <p:cNvCxnSpPr/>
          <p:nvPr/>
        </p:nvCxnSpPr>
        <p:spPr>
          <a:xfrm>
            <a:off x="4549721" y="2620986"/>
            <a:ext cx="0" cy="1901822"/>
          </a:xfrm>
          <a:prstGeom prst="straightConnector1">
            <a:avLst/>
          </a:prstGeom>
          <a:noFill/>
          <a:ln w="9525" cap="flat" cmpd="sng">
            <a:solidFill>
              <a:srgbClr val="D3D3D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Shape4_20210617_085457">
            <a:extLst>
              <a:ext uri="{FF2B5EF4-FFF2-40B4-BE49-F238E27FC236}">
                <a16:creationId xmlns:a16="http://schemas.microsoft.com/office/drawing/2014/main" id="{B65AA941-647C-4A47-8E9F-BB2290F43AF3}"/>
              </a:ext>
            </a:extLst>
          </p:cNvPr>
          <p:cNvSpPr/>
          <p:nvPr/>
        </p:nvSpPr>
        <p:spPr>
          <a:xfrm>
            <a:off x="6322182" y="1960913"/>
            <a:ext cx="653165" cy="583655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  <a:latin typeface="Lato" panose="020F0502020204030203" pitchFamily="34" charset="0"/>
              </a:rPr>
              <a:t>05</a:t>
            </a:r>
            <a:endParaRPr sz="1013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68" name="Google Shape;715;p1">
            <a:extLst>
              <a:ext uri="{FF2B5EF4-FFF2-40B4-BE49-F238E27FC236}">
                <a16:creationId xmlns:a16="http://schemas.microsoft.com/office/drawing/2014/main" id="{4B2CE20B-D156-44CB-853B-EE5CC0207BAA}"/>
              </a:ext>
            </a:extLst>
          </p:cNvPr>
          <p:cNvSpPr/>
          <p:nvPr/>
        </p:nvSpPr>
        <p:spPr>
          <a:xfrm rot="10800000">
            <a:off x="6515296" y="2521583"/>
            <a:ext cx="266939" cy="175823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800" b="1">
              <a:solidFill>
                <a:schemeClr val="lt1"/>
              </a:solidFill>
            </a:endParaRPr>
          </a:p>
        </p:txBody>
      </p:sp>
      <p:cxnSp>
        <p:nvCxnSpPr>
          <p:cNvPr id="69" name="Shape4_20210707_124615">
            <a:extLst>
              <a:ext uri="{FF2B5EF4-FFF2-40B4-BE49-F238E27FC236}">
                <a16:creationId xmlns:a16="http://schemas.microsoft.com/office/drawing/2014/main" id="{6D2127F6-D2E4-4760-B3B9-CFE2C1157FA5}"/>
              </a:ext>
            </a:extLst>
          </p:cNvPr>
          <p:cNvCxnSpPr/>
          <p:nvPr/>
        </p:nvCxnSpPr>
        <p:spPr>
          <a:xfrm>
            <a:off x="5949083" y="2620986"/>
            <a:ext cx="0" cy="1901822"/>
          </a:xfrm>
          <a:prstGeom prst="straightConnector1">
            <a:avLst/>
          </a:prstGeom>
          <a:noFill/>
          <a:ln w="9525" cap="flat" cmpd="sng">
            <a:solidFill>
              <a:srgbClr val="D3D3D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16;p1">
            <a:extLst>
              <a:ext uri="{FF2B5EF4-FFF2-40B4-BE49-F238E27FC236}">
                <a16:creationId xmlns:a16="http://schemas.microsoft.com/office/drawing/2014/main" id="{13076A95-6CBD-4C09-979C-1FD269FDF13D}"/>
              </a:ext>
            </a:extLst>
          </p:cNvPr>
          <p:cNvSpPr txBox="1"/>
          <p:nvPr/>
        </p:nvSpPr>
        <p:spPr>
          <a:xfrm>
            <a:off x="6019200" y="2757223"/>
            <a:ext cx="1259125" cy="143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latin typeface="Lato" panose="020F0502020204030203" pitchFamily="34" charset="0"/>
              </a:rPr>
              <a:t>Online 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latin typeface="Lato" panose="020F0502020204030203" pitchFamily="34" charset="0"/>
              </a:rPr>
              <a:t>marketplaces</a:t>
            </a:r>
            <a:endParaRPr lang="en-US" sz="900" b="1" dirty="0">
              <a:latin typeface="Lato" panose="020F0502020204030203" pitchFamily="34" charset="0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</a:pPr>
            <a:br>
              <a:rPr lang="en-US" sz="900" b="1" dirty="0">
                <a:latin typeface="Lato" panose="020F0502020204030203" pitchFamily="34" charset="0"/>
              </a:rPr>
            </a:br>
            <a:endParaRPr lang="en-US" sz="900" b="1" dirty="0">
              <a:latin typeface="Lato" panose="020F0502020204030203" pitchFamily="34" charset="0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Lato" panose="020F0502020204030203" pitchFamily="34" charset="0"/>
              </a:rPr>
              <a:t>ACME Corp can optimize their product listings and offer competitive pricing to stand out from competitors on these marketplaces</a:t>
            </a:r>
          </a:p>
        </p:txBody>
      </p:sp>
      <p:sp>
        <p:nvSpPr>
          <p:cNvPr id="72" name="Shape5_20210617_085457">
            <a:extLst>
              <a:ext uri="{FF2B5EF4-FFF2-40B4-BE49-F238E27FC236}">
                <a16:creationId xmlns:a16="http://schemas.microsoft.com/office/drawing/2014/main" id="{6F38460D-864C-4DC4-B6B3-62E8AE0D2B18}"/>
              </a:ext>
            </a:extLst>
          </p:cNvPr>
          <p:cNvSpPr/>
          <p:nvPr/>
        </p:nvSpPr>
        <p:spPr>
          <a:xfrm>
            <a:off x="7721542" y="1960913"/>
            <a:ext cx="653165" cy="583655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bg1"/>
                </a:solidFill>
                <a:latin typeface="Lato" panose="020F0502020204030203" pitchFamily="34" charset="0"/>
              </a:rPr>
              <a:t>06</a:t>
            </a:r>
            <a:endParaRPr sz="1013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73" name="Google Shape;715;p1">
            <a:extLst>
              <a:ext uri="{FF2B5EF4-FFF2-40B4-BE49-F238E27FC236}">
                <a16:creationId xmlns:a16="http://schemas.microsoft.com/office/drawing/2014/main" id="{4F2E5A43-5AAF-4382-B230-157AAEFA5BE2}"/>
              </a:ext>
            </a:extLst>
          </p:cNvPr>
          <p:cNvSpPr/>
          <p:nvPr/>
        </p:nvSpPr>
        <p:spPr>
          <a:xfrm rot="10800000">
            <a:off x="7914655" y="2521583"/>
            <a:ext cx="266939" cy="175823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800" b="1">
              <a:solidFill>
                <a:schemeClr val="lt1"/>
              </a:solidFill>
            </a:endParaRPr>
          </a:p>
        </p:txBody>
      </p:sp>
      <p:sp>
        <p:nvSpPr>
          <p:cNvPr id="40" name="Google Shape;716;p1">
            <a:extLst>
              <a:ext uri="{FF2B5EF4-FFF2-40B4-BE49-F238E27FC236}">
                <a16:creationId xmlns:a16="http://schemas.microsoft.com/office/drawing/2014/main" id="{87CAEA6D-5C00-4D98-87F9-EF240F4A4580}"/>
              </a:ext>
            </a:extLst>
          </p:cNvPr>
          <p:cNvSpPr txBox="1"/>
          <p:nvPr/>
        </p:nvSpPr>
        <p:spPr>
          <a:xfrm>
            <a:off x="7418562" y="2757223"/>
            <a:ext cx="1259125" cy="133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latin typeface="Lato" panose="020F0502020204030203" pitchFamily="34" charset="0"/>
              </a:rPr>
              <a:t>Social media promotions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br>
              <a:rPr lang="en-US" sz="1050" b="1" dirty="0">
                <a:latin typeface="Lato" panose="020F0502020204030203" pitchFamily="34" charset="0"/>
              </a:rPr>
            </a:br>
            <a:endParaRPr lang="en-US" sz="1050" b="1" dirty="0">
              <a:latin typeface="Lato" panose="020F0502020204030203" pitchFamily="34" charset="0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latin typeface="Lato" panose="020F0502020204030203" pitchFamily="34" charset="0"/>
              </a:rPr>
              <a:t>ACME Corp can create targeted advertising campaigns on social media to reach their desired audience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A688D3-38D9-4671-B5F3-C20C8904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Lato" panose="020F0502020204030203" pitchFamily="34" charset="0"/>
              </a:rPr>
              <a:t>Resources</a:t>
            </a:r>
            <a:endParaRPr lang="en-IN" sz="2400" dirty="0">
              <a:latin typeface="Lato" panose="020F0502020204030203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715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1"/>
          <p:cNvSpPr txBox="1">
            <a:spLocks noGrp="1"/>
          </p:cNvSpPr>
          <p:nvPr>
            <p:ph type="title"/>
          </p:nvPr>
        </p:nvSpPr>
        <p:spPr>
          <a:xfrm>
            <a:off x="342900" y="323850"/>
            <a:ext cx="8455025" cy="681990"/>
          </a:xfr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lvl="0"/>
            <a:r>
              <a:rPr lang="en-US" sz="2400" dirty="0"/>
              <a:t>Assessing the potential of </a:t>
            </a:r>
            <a:r>
              <a:rPr lang="en-US" sz="2400" dirty="0" err="1"/>
              <a:t>Zentrionix</a:t>
            </a:r>
            <a:endParaRPr lang="en-US" sz="2400" dirty="0"/>
          </a:p>
        </p:txBody>
      </p:sp>
      <p:graphicFrame>
        <p:nvGraphicFramePr>
          <p:cNvPr id="850" name="Google Shape;850;p11"/>
          <p:cNvGraphicFramePr/>
          <p:nvPr>
            <p:extLst>
              <p:ext uri="{D42A27DB-BD31-4B8C-83A1-F6EECF244321}">
                <p14:modId xmlns:p14="http://schemas.microsoft.com/office/powerpoint/2010/main" val="2971088824"/>
              </p:ext>
            </p:extLst>
          </p:nvPr>
        </p:nvGraphicFramePr>
        <p:xfrm>
          <a:off x="426839" y="1227600"/>
          <a:ext cx="8276571" cy="185045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30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1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53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143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762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000" b="1" u="none" strike="noStrike" cap="none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Trebuchet MS"/>
                        </a:rPr>
                        <a:t>Title</a:t>
                      </a:r>
                      <a:endParaRPr sz="1000" b="1" i="0" u="none" strike="noStrike" cap="none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Trebuchet MS"/>
                      </a:endParaRPr>
                    </a:p>
                  </a:txBody>
                  <a:tcPr marL="68588" marR="68588" marT="68588" marB="68588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u="none" strike="noStrike" cap="none" dirty="0">
                          <a:solidFill>
                            <a:srgbClr val="1D191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Trebuchet MS"/>
                        </a:rPr>
                        <a:t>Real-time monitoring</a:t>
                      </a:r>
                    </a:p>
                  </a:txBody>
                  <a:tcPr marL="68588" marR="68588" marT="68588" marB="68588" anchor="ctr">
                    <a:lnL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100"/>
                        <a:buFont typeface="Trebuchet MS"/>
                        <a:buNone/>
                      </a:pPr>
                      <a:r>
                        <a:rPr lang="en-US" sz="1000" b="1" i="0" u="none" strike="noStrike" cap="none" dirty="0">
                          <a:solidFill>
                            <a:srgbClr val="1D191A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Trebuchet MS"/>
                        </a:rPr>
                        <a:t>3D Facial recognition</a:t>
                      </a:r>
                      <a:endParaRPr sz="1000" b="1" i="0" u="none" strike="noStrike" cap="none" dirty="0">
                        <a:solidFill>
                          <a:srgbClr val="1D191A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Trebuchet MS"/>
                      </a:endParaRPr>
                    </a:p>
                  </a:txBody>
                  <a:tcPr marL="68588" marR="68588" marT="68588" marB="68588" anchor="ctr">
                    <a:lnL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i="0" u="none" strike="noStrike" cap="none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Trebuchet MS"/>
                        </a:rPr>
                        <a:t>Remote Access</a:t>
                      </a:r>
                      <a:endParaRPr sz="1000" b="1" i="0" u="none" strike="noStrike" cap="none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Trebuchet MS"/>
                      </a:endParaRPr>
                    </a:p>
                  </a:txBody>
                  <a:tcPr marL="68588" marR="68588" marT="68588" marB="68588" anchor="ctr">
                    <a:lnL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i="0" u="none" strike="noStrike" cap="none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Trebuchet MS"/>
                        </a:rPr>
                        <a:t>AI Engine</a:t>
                      </a:r>
                      <a:endParaRPr sz="1000" b="1" i="0" u="none" strike="noStrike" cap="none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Trebuchet MS"/>
                      </a:endParaRPr>
                    </a:p>
                  </a:txBody>
                  <a:tcPr marL="68588" marR="68588" marT="68588" marB="68588" anchor="ctr">
                    <a:lnL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i="0" u="none" strike="noStrike" cap="none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Trebuchet MS"/>
                        </a:rPr>
                        <a:t>Unlimited Cloud Storage</a:t>
                      </a:r>
                      <a:endParaRPr sz="1000" b="1" i="0" u="none" strike="noStrike" cap="none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Trebuchet MS"/>
                      </a:endParaRPr>
                    </a:p>
                  </a:txBody>
                  <a:tcPr marL="68588" marR="68588" marT="68588" marB="68588" anchor="ctr">
                    <a:lnL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i="0" u="none" strike="noStrike" cap="none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Trebuchet MS"/>
                        </a:rPr>
                        <a:t>Established market presence</a:t>
                      </a:r>
                      <a:endParaRPr sz="1000" b="1" i="0" u="none" strike="noStrike" cap="none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Trebuchet MS"/>
                      </a:endParaRPr>
                    </a:p>
                  </a:txBody>
                  <a:tcPr marL="68588" marR="68588" marT="68588" marB="68588" anchor="ctr">
                    <a:lnL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1" i="0" u="none" strike="noStrike" cap="none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Trebuchet MS"/>
                        </a:rPr>
                        <a:t>Integration with other devices</a:t>
                      </a:r>
                      <a:endParaRPr sz="1000" b="1" i="0" u="none" strike="noStrike" cap="none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Trebuchet MS"/>
                      </a:endParaRPr>
                    </a:p>
                  </a:txBody>
                  <a:tcPr marL="68588" marR="68588" marT="68588" marB="68588" anchor="ctr">
                    <a:lnL w="2857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200" u="none" strike="noStrike" cap="none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Lato" panose="020F0502020204030203" pitchFamily="34" charset="0"/>
                          <a:cs typeface="Times New Roman" panose="02020603050405020304" pitchFamily="18" charset="0"/>
                          <a:sym typeface="Trebuchet MS"/>
                        </a:rPr>
                        <a:t>AcmeDefender</a:t>
                      </a:r>
                      <a:endParaRPr sz="1100" b="1" i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Lato" panose="020F0502020204030203" pitchFamily="34" charset="0"/>
                        <a:cs typeface="Times New Roman" panose="02020603050405020304" pitchFamily="18" charset="0"/>
                        <a:sym typeface="Trebuchet MS"/>
                      </a:endParaRPr>
                    </a:p>
                  </a:txBody>
                  <a:tcPr marL="68588" marR="68588" marT="68588" marB="68588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Trebuchet MS"/>
                      </a:endParaRPr>
                    </a:p>
                  </a:txBody>
                  <a:tcPr marL="68588" marR="68588" marT="68588" marB="68588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Trebuchet MS"/>
                      </a:endParaRPr>
                    </a:p>
                  </a:txBody>
                  <a:tcPr marL="68588" marR="68588" marT="68588" marB="68588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Trebuchet MS"/>
                      </a:endParaRPr>
                    </a:p>
                  </a:txBody>
                  <a:tcPr marL="68588" marR="68588" marT="68588" marB="68588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Trebuchet MS"/>
                      </a:endParaRPr>
                    </a:p>
                  </a:txBody>
                  <a:tcPr marL="68588" marR="68588" marT="68588" marB="68588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Trebuchet MS"/>
                      </a:endParaRPr>
                    </a:p>
                  </a:txBody>
                  <a:tcPr marL="68588" marR="68588" marT="68588" marB="68588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Trebuchet MS"/>
                      </a:endParaRPr>
                    </a:p>
                  </a:txBody>
                  <a:tcPr marL="68588" marR="68588" marT="68588" marB="68588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Trebuchet MS"/>
                      </a:endParaRPr>
                    </a:p>
                  </a:txBody>
                  <a:tcPr marL="68588" marR="68588" marT="68588" marB="68588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Trebuchet MS"/>
                        </a:rPr>
                        <a:t>Bell</a:t>
                      </a:r>
                      <a:endParaRPr sz="1100" b="1" i="0" u="none" strike="noStrike" cap="none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Trebuchet MS"/>
                      </a:endParaRPr>
                    </a:p>
                  </a:txBody>
                  <a:tcPr marL="68588" marR="68588" marT="34294" marB="34294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Trebuchet MS"/>
                      </a:endParaRPr>
                    </a:p>
                  </a:txBody>
                  <a:tcPr marL="68588" marR="68588" marT="34294" marB="34294" anchor="ctr">
                    <a:lnL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Trebuchet MS"/>
                      </a:endParaRPr>
                    </a:p>
                  </a:txBody>
                  <a:tcPr marL="68588" marR="68588" marT="34294" marB="34294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Trebuchet MS"/>
                      </a:endParaRPr>
                    </a:p>
                  </a:txBody>
                  <a:tcPr marL="68588" marR="68588" marT="34294" marB="34294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Trebuchet MS"/>
                      </a:endParaRPr>
                    </a:p>
                  </a:txBody>
                  <a:tcPr marL="68588" marR="68588" marT="34294" marB="34294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Trebuchet MS"/>
                      </a:endParaRPr>
                    </a:p>
                  </a:txBody>
                  <a:tcPr marL="68588" marR="68588" marT="34294" marB="34294" anchor="ctr">
                    <a:lnL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Trebuchet MS"/>
                      </a:endParaRPr>
                    </a:p>
                  </a:txBody>
                  <a:tcPr marL="68588" marR="68588" marT="34294" marB="34294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Trebuchet MS"/>
                      </a:endParaRPr>
                    </a:p>
                  </a:txBody>
                  <a:tcPr marL="68588" marR="68588" marT="34294" marB="34294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Trebuchet MS"/>
                        </a:rPr>
                        <a:t>PadLock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Trebuchet MS"/>
                        </a:rPr>
                        <a:t> Pro</a:t>
                      </a:r>
                      <a:endParaRPr sz="1100" b="1" i="0" u="none" strike="noStrike" cap="none" dirty="0">
                        <a:solidFill>
                          <a:schemeClr val="tx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Trebuchet MS"/>
                      </a:endParaRPr>
                    </a:p>
                  </a:txBody>
                  <a:tcPr marL="68588" marR="68588" marT="34294" marB="34294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Trebuchet MS"/>
                      </a:endParaRPr>
                    </a:p>
                  </a:txBody>
                  <a:tcPr marL="68588" marR="68588" marT="34294" marB="34294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Trebuchet MS"/>
                      </a:endParaRPr>
                    </a:p>
                  </a:txBody>
                  <a:tcPr marL="68588" marR="68588" marT="34294" marB="34294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Trebuchet MS"/>
                      </a:endParaRPr>
                    </a:p>
                  </a:txBody>
                  <a:tcPr marL="68588" marR="68588" marT="34294" marB="34294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Trebuchet MS"/>
                      </a:endParaRPr>
                    </a:p>
                  </a:txBody>
                  <a:tcPr marL="68588" marR="68588" marT="34294" marB="34294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Trebuchet MS"/>
                      </a:endParaRPr>
                    </a:p>
                  </a:txBody>
                  <a:tcPr marL="68588" marR="68588" marT="34294" marB="34294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Trebuchet MS"/>
                      </a:endParaRPr>
                    </a:p>
                  </a:txBody>
                  <a:tcPr marL="68588" marR="68588" marT="34294" marB="34294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200" u="none" strike="noStrike" cap="none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Trebuchet MS"/>
                      </a:endParaRPr>
                    </a:p>
                  </a:txBody>
                  <a:tcPr marL="68588" marR="68588" marT="34294" marB="34294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54" name="Google Shape;854;p11"/>
          <p:cNvSpPr/>
          <p:nvPr/>
        </p:nvSpPr>
        <p:spPr>
          <a:xfrm>
            <a:off x="516948" y="3701775"/>
            <a:ext cx="233904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37160" indent="-137160"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9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Trebuchet MS"/>
              </a:rPr>
              <a:t>New entrant in the space targeting high-end market</a:t>
            </a:r>
          </a:p>
          <a:p>
            <a:pPr marL="137160" indent="-137160"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9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Trebuchet MS"/>
              </a:rPr>
              <a:t>Advanced security system with unique features and offerings</a:t>
            </a:r>
            <a:endParaRPr sz="9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Trebuchet MS"/>
            </a:endParaRPr>
          </a:p>
        </p:txBody>
      </p:sp>
      <p:sp>
        <p:nvSpPr>
          <p:cNvPr id="855" name="Google Shape;855;p11"/>
          <p:cNvSpPr/>
          <p:nvPr/>
        </p:nvSpPr>
        <p:spPr>
          <a:xfrm>
            <a:off x="426839" y="3266854"/>
            <a:ext cx="2587510" cy="383393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404803">
              <a:buSzPts val="1351"/>
            </a:pPr>
            <a:endParaRPr sz="1013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Trebuchet MS"/>
            </a:endParaRPr>
          </a:p>
        </p:txBody>
      </p:sp>
      <p:sp>
        <p:nvSpPr>
          <p:cNvPr id="856" name="Google Shape;856;p11"/>
          <p:cNvSpPr/>
          <p:nvPr/>
        </p:nvSpPr>
        <p:spPr>
          <a:xfrm rot="10800000">
            <a:off x="469957" y="3301066"/>
            <a:ext cx="386563" cy="31496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1733"/>
            </a:pPr>
            <a:endParaRPr sz="13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Trebuchet MS"/>
            </a:endParaRPr>
          </a:p>
        </p:txBody>
      </p:sp>
      <p:sp>
        <p:nvSpPr>
          <p:cNvPr id="857" name="Google Shape;857;p11"/>
          <p:cNvSpPr/>
          <p:nvPr/>
        </p:nvSpPr>
        <p:spPr>
          <a:xfrm>
            <a:off x="918924" y="3366217"/>
            <a:ext cx="1914547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>
              <a:buSzPts val="1600"/>
            </a:pPr>
            <a:r>
              <a:rPr lang="en-US" sz="12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Trebuchet MS"/>
              </a:rPr>
              <a:t>AcmeDefender</a:t>
            </a:r>
            <a:endParaRPr sz="105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Trebuchet MS"/>
            </a:endParaRPr>
          </a:p>
        </p:txBody>
      </p:sp>
      <p:sp>
        <p:nvSpPr>
          <p:cNvPr id="858" name="Google Shape;858;p11"/>
          <p:cNvSpPr/>
          <p:nvPr/>
        </p:nvSpPr>
        <p:spPr>
          <a:xfrm>
            <a:off x="3361479" y="3701773"/>
            <a:ext cx="2339047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37160" indent="-137160"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9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Trebuchet MS"/>
              </a:rPr>
              <a:t>Established market presence in smart door locks space</a:t>
            </a:r>
          </a:p>
          <a:p>
            <a:pPr marL="137160" indent="-137160"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9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Trebuchet MS"/>
              </a:rPr>
              <a:t>Relatively lower cost</a:t>
            </a:r>
          </a:p>
          <a:p>
            <a:pPr marL="137160" indent="-137160"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9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Trebuchet MS"/>
              </a:rPr>
              <a:t>Limited monitoring capability </a:t>
            </a:r>
            <a:endParaRPr sz="9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Trebuchet MS"/>
            </a:endParaRPr>
          </a:p>
        </p:txBody>
      </p:sp>
      <p:sp>
        <p:nvSpPr>
          <p:cNvPr id="859" name="Google Shape;859;p11"/>
          <p:cNvSpPr/>
          <p:nvPr/>
        </p:nvSpPr>
        <p:spPr>
          <a:xfrm>
            <a:off x="3271368" y="3266854"/>
            <a:ext cx="2587510" cy="383393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404803">
              <a:buSzPts val="1351"/>
            </a:pPr>
            <a:endParaRPr sz="1013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Trebuchet MS"/>
            </a:endParaRPr>
          </a:p>
        </p:txBody>
      </p:sp>
      <p:sp>
        <p:nvSpPr>
          <p:cNvPr id="860" name="Google Shape;860;p11"/>
          <p:cNvSpPr/>
          <p:nvPr/>
        </p:nvSpPr>
        <p:spPr>
          <a:xfrm rot="10800000">
            <a:off x="3314487" y="3301065"/>
            <a:ext cx="386563" cy="31496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1733"/>
            </a:pPr>
            <a:endParaRPr sz="13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Trebuchet MS"/>
            </a:endParaRPr>
          </a:p>
        </p:txBody>
      </p:sp>
      <p:sp>
        <p:nvSpPr>
          <p:cNvPr id="861" name="Google Shape;861;p11"/>
          <p:cNvSpPr/>
          <p:nvPr/>
        </p:nvSpPr>
        <p:spPr>
          <a:xfrm>
            <a:off x="3763454" y="3366217"/>
            <a:ext cx="1914547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>
              <a:buSzPts val="1600"/>
            </a:pPr>
            <a:r>
              <a:rPr lang="en-US" sz="12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Trebuchet MS"/>
              </a:rPr>
              <a:t>Bell</a:t>
            </a:r>
            <a:endParaRPr sz="105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Trebuchet MS"/>
            </a:endParaRPr>
          </a:p>
        </p:txBody>
      </p:sp>
      <p:sp>
        <p:nvSpPr>
          <p:cNvPr id="862" name="Google Shape;862;p11"/>
          <p:cNvSpPr/>
          <p:nvPr/>
        </p:nvSpPr>
        <p:spPr>
          <a:xfrm>
            <a:off x="6206008" y="3701774"/>
            <a:ext cx="237616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37160" indent="-137160"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9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Trebuchet MS"/>
              </a:rPr>
              <a:t>Established market presence</a:t>
            </a:r>
          </a:p>
          <a:p>
            <a:pPr marL="137160" indent="-137160"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9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Trebuchet MS"/>
              </a:rPr>
              <a:t>High compatibility with other smart devices</a:t>
            </a:r>
          </a:p>
          <a:p>
            <a:pPr marL="137160" indent="-137160">
              <a:spcAft>
                <a:spcPts val="60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9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Trebuchet MS"/>
              </a:rPr>
              <a:t>Limited AI capabilities in current offering</a:t>
            </a:r>
            <a:endParaRPr sz="9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Trebuchet MS"/>
            </a:endParaRPr>
          </a:p>
        </p:txBody>
      </p:sp>
      <p:sp>
        <p:nvSpPr>
          <p:cNvPr id="863" name="Google Shape;863;p11"/>
          <p:cNvSpPr/>
          <p:nvPr/>
        </p:nvSpPr>
        <p:spPr>
          <a:xfrm>
            <a:off x="6115898" y="3266854"/>
            <a:ext cx="2587510" cy="383393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404803">
              <a:buSzPts val="1351"/>
            </a:pPr>
            <a:endParaRPr sz="1013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Trebuchet MS"/>
            </a:endParaRPr>
          </a:p>
        </p:txBody>
      </p:sp>
      <p:sp>
        <p:nvSpPr>
          <p:cNvPr id="864" name="Google Shape;864;p11"/>
          <p:cNvSpPr/>
          <p:nvPr/>
        </p:nvSpPr>
        <p:spPr>
          <a:xfrm rot="10800000">
            <a:off x="6159016" y="3301065"/>
            <a:ext cx="386563" cy="31496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1733"/>
            </a:pPr>
            <a:endParaRPr sz="13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Trebuchet MS"/>
            </a:endParaRPr>
          </a:p>
        </p:txBody>
      </p:sp>
      <p:sp>
        <p:nvSpPr>
          <p:cNvPr id="865" name="Google Shape;865;p11"/>
          <p:cNvSpPr/>
          <p:nvPr/>
        </p:nvSpPr>
        <p:spPr>
          <a:xfrm>
            <a:off x="6607983" y="3366217"/>
            <a:ext cx="1914547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>
              <a:buSzPts val="1600"/>
            </a:pPr>
            <a:r>
              <a:rPr lang="en-US" sz="12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Trebuchet MS"/>
              </a:rPr>
              <a:t>PadLock</a:t>
            </a:r>
            <a:r>
              <a:rPr lang="en-US" sz="12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Trebuchet MS"/>
              </a:rPr>
              <a:t> Pro</a:t>
            </a:r>
            <a:endParaRPr sz="105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Trebuchet M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F15A49C-8196-4591-919F-4142E4382ED3}"/>
              </a:ext>
            </a:extLst>
          </p:cNvPr>
          <p:cNvGrpSpPr/>
          <p:nvPr/>
        </p:nvGrpSpPr>
        <p:grpSpPr>
          <a:xfrm>
            <a:off x="3142858" y="3129581"/>
            <a:ext cx="2844529" cy="1472582"/>
            <a:chOff x="3142858" y="3267750"/>
            <a:chExt cx="2844529" cy="1289436"/>
          </a:xfrm>
        </p:grpSpPr>
        <p:cxnSp>
          <p:nvCxnSpPr>
            <p:cNvPr id="866" name="Google Shape;866;p11"/>
            <p:cNvCxnSpPr/>
            <p:nvPr/>
          </p:nvCxnSpPr>
          <p:spPr>
            <a:xfrm>
              <a:off x="3142858" y="3267750"/>
              <a:ext cx="0" cy="1289436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  <p:cxnSp>
          <p:nvCxnSpPr>
            <p:cNvPr id="867" name="Google Shape;867;p11"/>
            <p:cNvCxnSpPr/>
            <p:nvPr/>
          </p:nvCxnSpPr>
          <p:spPr>
            <a:xfrm>
              <a:off x="5987387" y="3267750"/>
              <a:ext cx="0" cy="1289436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868" name="Google Shape;868;p11"/>
          <p:cNvGrpSpPr/>
          <p:nvPr/>
        </p:nvGrpSpPr>
        <p:grpSpPr>
          <a:xfrm>
            <a:off x="538968" y="3339670"/>
            <a:ext cx="233904" cy="237758"/>
            <a:chOff x="625475" y="4483101"/>
            <a:chExt cx="190500" cy="188913"/>
          </a:xfrm>
          <a:solidFill>
            <a:schemeClr val="accent2"/>
          </a:solidFill>
        </p:grpSpPr>
        <p:sp>
          <p:nvSpPr>
            <p:cNvPr id="869" name="Google Shape;869;p11"/>
            <p:cNvSpPr/>
            <p:nvPr/>
          </p:nvSpPr>
          <p:spPr>
            <a:xfrm>
              <a:off x="669925" y="4527551"/>
              <a:ext cx="100013" cy="100013"/>
            </a:xfrm>
            <a:custGeom>
              <a:avLst/>
              <a:gdLst/>
              <a:ahLst/>
              <a:cxnLst/>
              <a:rect l="l" t="t" r="r" b="b"/>
              <a:pathLst>
                <a:path w="228" h="228" extrusionOk="0">
                  <a:moveTo>
                    <a:pt x="114" y="228"/>
                  </a:moveTo>
                  <a:cubicBezTo>
                    <a:pt x="51" y="228"/>
                    <a:pt x="0" y="177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77" y="0"/>
                    <a:pt x="228" y="51"/>
                    <a:pt x="228" y="114"/>
                  </a:cubicBezTo>
                  <a:cubicBezTo>
                    <a:pt x="228" y="177"/>
                    <a:pt x="177" y="228"/>
                    <a:pt x="114" y="228"/>
                  </a:cubicBezTo>
                  <a:close/>
                  <a:moveTo>
                    <a:pt x="114" y="12"/>
                  </a:moveTo>
                  <a:cubicBezTo>
                    <a:pt x="58" y="12"/>
                    <a:pt x="12" y="58"/>
                    <a:pt x="12" y="114"/>
                  </a:cubicBezTo>
                  <a:cubicBezTo>
                    <a:pt x="12" y="170"/>
                    <a:pt x="58" y="216"/>
                    <a:pt x="114" y="216"/>
                  </a:cubicBezTo>
                  <a:cubicBezTo>
                    <a:pt x="170" y="216"/>
                    <a:pt x="216" y="170"/>
                    <a:pt x="216" y="114"/>
                  </a:cubicBezTo>
                  <a:cubicBezTo>
                    <a:pt x="216" y="58"/>
                    <a:pt x="170" y="12"/>
                    <a:pt x="114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13" rIns="91425" bIns="45713" anchor="t" anchorCtr="0">
              <a:noAutofit/>
            </a:bodyPr>
            <a:lstStyle/>
            <a:p>
              <a:pPr>
                <a:buSzPts val="2400"/>
              </a:pPr>
              <a:endParaRPr sz="180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Trebuchet MS"/>
              </a:endParaRPr>
            </a:p>
          </p:txBody>
        </p:sp>
        <p:sp>
          <p:nvSpPr>
            <p:cNvPr id="870" name="Google Shape;870;p11"/>
            <p:cNvSpPr/>
            <p:nvPr/>
          </p:nvSpPr>
          <p:spPr>
            <a:xfrm>
              <a:off x="625475" y="4483101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32" h="432" extrusionOk="0">
                  <a:moveTo>
                    <a:pt x="229" y="432"/>
                  </a:moveTo>
                  <a:cubicBezTo>
                    <a:pt x="204" y="432"/>
                    <a:pt x="204" y="432"/>
                    <a:pt x="204" y="432"/>
                  </a:cubicBezTo>
                  <a:cubicBezTo>
                    <a:pt x="186" y="432"/>
                    <a:pt x="172" y="418"/>
                    <a:pt x="172" y="401"/>
                  </a:cubicBezTo>
                  <a:cubicBezTo>
                    <a:pt x="172" y="379"/>
                    <a:pt x="172" y="379"/>
                    <a:pt x="172" y="379"/>
                  </a:cubicBezTo>
                  <a:cubicBezTo>
                    <a:pt x="158" y="375"/>
                    <a:pt x="145" y="369"/>
                    <a:pt x="132" y="362"/>
                  </a:cubicBezTo>
                  <a:cubicBezTo>
                    <a:pt x="116" y="378"/>
                    <a:pt x="116" y="378"/>
                    <a:pt x="116" y="378"/>
                  </a:cubicBezTo>
                  <a:cubicBezTo>
                    <a:pt x="104" y="390"/>
                    <a:pt x="84" y="390"/>
                    <a:pt x="72" y="378"/>
                  </a:cubicBezTo>
                  <a:cubicBezTo>
                    <a:pt x="54" y="360"/>
                    <a:pt x="54" y="360"/>
                    <a:pt x="54" y="360"/>
                  </a:cubicBezTo>
                  <a:cubicBezTo>
                    <a:pt x="48" y="354"/>
                    <a:pt x="45" y="346"/>
                    <a:pt x="45" y="338"/>
                  </a:cubicBezTo>
                  <a:cubicBezTo>
                    <a:pt x="45" y="329"/>
                    <a:pt x="48" y="322"/>
                    <a:pt x="54" y="316"/>
                  </a:cubicBezTo>
                  <a:cubicBezTo>
                    <a:pt x="70" y="300"/>
                    <a:pt x="70" y="300"/>
                    <a:pt x="70" y="300"/>
                  </a:cubicBezTo>
                  <a:cubicBezTo>
                    <a:pt x="63" y="287"/>
                    <a:pt x="57" y="274"/>
                    <a:pt x="53" y="260"/>
                  </a:cubicBezTo>
                  <a:cubicBezTo>
                    <a:pt x="31" y="260"/>
                    <a:pt x="31" y="260"/>
                    <a:pt x="31" y="260"/>
                  </a:cubicBezTo>
                  <a:cubicBezTo>
                    <a:pt x="14" y="260"/>
                    <a:pt x="0" y="246"/>
                    <a:pt x="0" y="228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186"/>
                    <a:pt x="14" y="172"/>
                    <a:pt x="31" y="172"/>
                  </a:cubicBezTo>
                  <a:cubicBezTo>
                    <a:pt x="53" y="172"/>
                    <a:pt x="53" y="172"/>
                    <a:pt x="53" y="172"/>
                  </a:cubicBezTo>
                  <a:cubicBezTo>
                    <a:pt x="57" y="158"/>
                    <a:pt x="63" y="144"/>
                    <a:pt x="70" y="132"/>
                  </a:cubicBezTo>
                  <a:cubicBezTo>
                    <a:pt x="54" y="116"/>
                    <a:pt x="54" y="116"/>
                    <a:pt x="54" y="116"/>
                  </a:cubicBezTo>
                  <a:cubicBezTo>
                    <a:pt x="48" y="110"/>
                    <a:pt x="45" y="102"/>
                    <a:pt x="45" y="94"/>
                  </a:cubicBezTo>
                  <a:cubicBezTo>
                    <a:pt x="45" y="85"/>
                    <a:pt x="48" y="78"/>
                    <a:pt x="54" y="72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84" y="42"/>
                    <a:pt x="104" y="42"/>
                    <a:pt x="116" y="54"/>
                  </a:cubicBezTo>
                  <a:cubicBezTo>
                    <a:pt x="132" y="70"/>
                    <a:pt x="132" y="70"/>
                    <a:pt x="132" y="70"/>
                  </a:cubicBezTo>
                  <a:cubicBezTo>
                    <a:pt x="145" y="62"/>
                    <a:pt x="158" y="57"/>
                    <a:pt x="172" y="53"/>
                  </a:cubicBezTo>
                  <a:cubicBezTo>
                    <a:pt x="172" y="31"/>
                    <a:pt x="172" y="31"/>
                    <a:pt x="172" y="31"/>
                  </a:cubicBezTo>
                  <a:cubicBezTo>
                    <a:pt x="172" y="14"/>
                    <a:pt x="186" y="0"/>
                    <a:pt x="204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46" y="0"/>
                    <a:pt x="260" y="14"/>
                    <a:pt x="260" y="31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74" y="57"/>
                    <a:pt x="288" y="62"/>
                    <a:pt x="300" y="70"/>
                  </a:cubicBezTo>
                  <a:cubicBezTo>
                    <a:pt x="316" y="54"/>
                    <a:pt x="316" y="54"/>
                    <a:pt x="316" y="54"/>
                  </a:cubicBezTo>
                  <a:cubicBezTo>
                    <a:pt x="328" y="42"/>
                    <a:pt x="348" y="42"/>
                    <a:pt x="360" y="54"/>
                  </a:cubicBezTo>
                  <a:cubicBezTo>
                    <a:pt x="378" y="72"/>
                    <a:pt x="378" y="72"/>
                    <a:pt x="378" y="72"/>
                  </a:cubicBezTo>
                  <a:cubicBezTo>
                    <a:pt x="384" y="78"/>
                    <a:pt x="387" y="85"/>
                    <a:pt x="387" y="94"/>
                  </a:cubicBezTo>
                  <a:cubicBezTo>
                    <a:pt x="387" y="102"/>
                    <a:pt x="384" y="110"/>
                    <a:pt x="378" y="116"/>
                  </a:cubicBezTo>
                  <a:cubicBezTo>
                    <a:pt x="362" y="132"/>
                    <a:pt x="362" y="132"/>
                    <a:pt x="362" y="132"/>
                  </a:cubicBezTo>
                  <a:cubicBezTo>
                    <a:pt x="370" y="144"/>
                    <a:pt x="375" y="158"/>
                    <a:pt x="379" y="172"/>
                  </a:cubicBezTo>
                  <a:cubicBezTo>
                    <a:pt x="401" y="172"/>
                    <a:pt x="401" y="172"/>
                    <a:pt x="401" y="172"/>
                  </a:cubicBezTo>
                  <a:cubicBezTo>
                    <a:pt x="418" y="172"/>
                    <a:pt x="432" y="186"/>
                    <a:pt x="432" y="203"/>
                  </a:cubicBezTo>
                  <a:cubicBezTo>
                    <a:pt x="432" y="228"/>
                    <a:pt x="432" y="228"/>
                    <a:pt x="432" y="228"/>
                  </a:cubicBezTo>
                  <a:cubicBezTo>
                    <a:pt x="432" y="246"/>
                    <a:pt x="418" y="260"/>
                    <a:pt x="401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5" y="274"/>
                    <a:pt x="370" y="287"/>
                    <a:pt x="362" y="300"/>
                  </a:cubicBezTo>
                  <a:cubicBezTo>
                    <a:pt x="378" y="316"/>
                    <a:pt x="378" y="316"/>
                    <a:pt x="378" y="316"/>
                  </a:cubicBezTo>
                  <a:cubicBezTo>
                    <a:pt x="384" y="322"/>
                    <a:pt x="387" y="329"/>
                    <a:pt x="387" y="338"/>
                  </a:cubicBezTo>
                  <a:cubicBezTo>
                    <a:pt x="387" y="346"/>
                    <a:pt x="384" y="354"/>
                    <a:pt x="378" y="360"/>
                  </a:cubicBezTo>
                  <a:cubicBezTo>
                    <a:pt x="360" y="378"/>
                    <a:pt x="360" y="378"/>
                    <a:pt x="360" y="378"/>
                  </a:cubicBezTo>
                  <a:cubicBezTo>
                    <a:pt x="348" y="390"/>
                    <a:pt x="328" y="390"/>
                    <a:pt x="316" y="378"/>
                  </a:cubicBezTo>
                  <a:cubicBezTo>
                    <a:pt x="300" y="362"/>
                    <a:pt x="300" y="362"/>
                    <a:pt x="300" y="362"/>
                  </a:cubicBezTo>
                  <a:cubicBezTo>
                    <a:pt x="288" y="369"/>
                    <a:pt x="274" y="375"/>
                    <a:pt x="260" y="379"/>
                  </a:cubicBezTo>
                  <a:cubicBezTo>
                    <a:pt x="260" y="401"/>
                    <a:pt x="260" y="401"/>
                    <a:pt x="260" y="401"/>
                  </a:cubicBezTo>
                  <a:cubicBezTo>
                    <a:pt x="260" y="418"/>
                    <a:pt x="246" y="432"/>
                    <a:pt x="229" y="432"/>
                  </a:cubicBezTo>
                  <a:close/>
                  <a:moveTo>
                    <a:pt x="131" y="348"/>
                  </a:moveTo>
                  <a:cubicBezTo>
                    <a:pt x="132" y="348"/>
                    <a:pt x="133" y="349"/>
                    <a:pt x="134" y="349"/>
                  </a:cubicBezTo>
                  <a:cubicBezTo>
                    <a:pt x="148" y="358"/>
                    <a:pt x="164" y="364"/>
                    <a:pt x="180" y="368"/>
                  </a:cubicBezTo>
                  <a:cubicBezTo>
                    <a:pt x="183" y="369"/>
                    <a:pt x="185" y="371"/>
                    <a:pt x="185" y="374"/>
                  </a:cubicBezTo>
                  <a:cubicBezTo>
                    <a:pt x="185" y="401"/>
                    <a:pt x="185" y="401"/>
                    <a:pt x="185" y="401"/>
                  </a:cubicBezTo>
                  <a:cubicBezTo>
                    <a:pt x="185" y="411"/>
                    <a:pt x="193" y="420"/>
                    <a:pt x="204" y="420"/>
                  </a:cubicBezTo>
                  <a:cubicBezTo>
                    <a:pt x="229" y="420"/>
                    <a:pt x="229" y="420"/>
                    <a:pt x="229" y="420"/>
                  </a:cubicBezTo>
                  <a:cubicBezTo>
                    <a:pt x="239" y="420"/>
                    <a:pt x="248" y="411"/>
                    <a:pt x="248" y="401"/>
                  </a:cubicBezTo>
                  <a:cubicBezTo>
                    <a:pt x="248" y="374"/>
                    <a:pt x="248" y="374"/>
                    <a:pt x="248" y="374"/>
                  </a:cubicBezTo>
                  <a:cubicBezTo>
                    <a:pt x="248" y="371"/>
                    <a:pt x="250" y="369"/>
                    <a:pt x="252" y="368"/>
                  </a:cubicBezTo>
                  <a:cubicBezTo>
                    <a:pt x="269" y="364"/>
                    <a:pt x="284" y="358"/>
                    <a:pt x="298" y="349"/>
                  </a:cubicBezTo>
                  <a:cubicBezTo>
                    <a:pt x="301" y="348"/>
                    <a:pt x="304" y="348"/>
                    <a:pt x="306" y="350"/>
                  </a:cubicBezTo>
                  <a:cubicBezTo>
                    <a:pt x="325" y="369"/>
                    <a:pt x="325" y="369"/>
                    <a:pt x="325" y="369"/>
                  </a:cubicBezTo>
                  <a:cubicBezTo>
                    <a:pt x="332" y="376"/>
                    <a:pt x="344" y="376"/>
                    <a:pt x="352" y="369"/>
                  </a:cubicBezTo>
                  <a:cubicBezTo>
                    <a:pt x="369" y="351"/>
                    <a:pt x="369" y="351"/>
                    <a:pt x="369" y="351"/>
                  </a:cubicBezTo>
                  <a:cubicBezTo>
                    <a:pt x="377" y="344"/>
                    <a:pt x="377" y="332"/>
                    <a:pt x="369" y="324"/>
                  </a:cubicBezTo>
                  <a:cubicBezTo>
                    <a:pt x="351" y="306"/>
                    <a:pt x="351" y="306"/>
                    <a:pt x="351" y="306"/>
                  </a:cubicBezTo>
                  <a:cubicBezTo>
                    <a:pt x="349" y="304"/>
                    <a:pt x="348" y="302"/>
                    <a:pt x="349" y="299"/>
                  </a:cubicBezTo>
                  <a:cubicBezTo>
                    <a:pt x="349" y="299"/>
                    <a:pt x="349" y="298"/>
                    <a:pt x="349" y="298"/>
                  </a:cubicBezTo>
                  <a:cubicBezTo>
                    <a:pt x="358" y="284"/>
                    <a:pt x="364" y="268"/>
                    <a:pt x="368" y="252"/>
                  </a:cubicBezTo>
                  <a:cubicBezTo>
                    <a:pt x="369" y="249"/>
                    <a:pt x="371" y="247"/>
                    <a:pt x="374" y="247"/>
                  </a:cubicBezTo>
                  <a:cubicBezTo>
                    <a:pt x="401" y="247"/>
                    <a:pt x="401" y="247"/>
                    <a:pt x="401" y="247"/>
                  </a:cubicBezTo>
                  <a:cubicBezTo>
                    <a:pt x="412" y="247"/>
                    <a:pt x="420" y="239"/>
                    <a:pt x="420" y="228"/>
                  </a:cubicBezTo>
                  <a:cubicBezTo>
                    <a:pt x="420" y="203"/>
                    <a:pt x="420" y="203"/>
                    <a:pt x="420" y="203"/>
                  </a:cubicBezTo>
                  <a:cubicBezTo>
                    <a:pt x="420" y="193"/>
                    <a:pt x="412" y="184"/>
                    <a:pt x="401" y="184"/>
                  </a:cubicBezTo>
                  <a:cubicBezTo>
                    <a:pt x="374" y="184"/>
                    <a:pt x="374" y="184"/>
                    <a:pt x="374" y="184"/>
                  </a:cubicBezTo>
                  <a:cubicBezTo>
                    <a:pt x="371" y="184"/>
                    <a:pt x="369" y="182"/>
                    <a:pt x="368" y="180"/>
                  </a:cubicBezTo>
                  <a:cubicBezTo>
                    <a:pt x="364" y="163"/>
                    <a:pt x="358" y="148"/>
                    <a:pt x="349" y="134"/>
                  </a:cubicBezTo>
                  <a:cubicBezTo>
                    <a:pt x="348" y="131"/>
                    <a:pt x="348" y="128"/>
                    <a:pt x="350" y="126"/>
                  </a:cubicBezTo>
                  <a:cubicBezTo>
                    <a:pt x="369" y="107"/>
                    <a:pt x="369" y="107"/>
                    <a:pt x="369" y="107"/>
                  </a:cubicBezTo>
                  <a:cubicBezTo>
                    <a:pt x="377" y="100"/>
                    <a:pt x="377" y="88"/>
                    <a:pt x="369" y="80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44" y="55"/>
                    <a:pt x="332" y="55"/>
                    <a:pt x="325" y="63"/>
                  </a:cubicBezTo>
                  <a:cubicBezTo>
                    <a:pt x="306" y="82"/>
                    <a:pt x="306" y="82"/>
                    <a:pt x="306" y="82"/>
                  </a:cubicBezTo>
                  <a:cubicBezTo>
                    <a:pt x="304" y="84"/>
                    <a:pt x="300" y="84"/>
                    <a:pt x="298" y="83"/>
                  </a:cubicBezTo>
                  <a:cubicBezTo>
                    <a:pt x="284" y="74"/>
                    <a:pt x="269" y="68"/>
                    <a:pt x="252" y="64"/>
                  </a:cubicBezTo>
                  <a:cubicBezTo>
                    <a:pt x="250" y="63"/>
                    <a:pt x="248" y="61"/>
                    <a:pt x="248" y="58"/>
                  </a:cubicBezTo>
                  <a:cubicBezTo>
                    <a:pt x="248" y="31"/>
                    <a:pt x="248" y="31"/>
                    <a:pt x="248" y="31"/>
                  </a:cubicBezTo>
                  <a:cubicBezTo>
                    <a:pt x="248" y="20"/>
                    <a:pt x="239" y="12"/>
                    <a:pt x="229" y="12"/>
                  </a:cubicBezTo>
                  <a:cubicBezTo>
                    <a:pt x="204" y="12"/>
                    <a:pt x="204" y="12"/>
                    <a:pt x="204" y="12"/>
                  </a:cubicBezTo>
                  <a:cubicBezTo>
                    <a:pt x="193" y="12"/>
                    <a:pt x="185" y="20"/>
                    <a:pt x="185" y="31"/>
                  </a:cubicBezTo>
                  <a:cubicBezTo>
                    <a:pt x="185" y="58"/>
                    <a:pt x="185" y="58"/>
                    <a:pt x="185" y="58"/>
                  </a:cubicBezTo>
                  <a:cubicBezTo>
                    <a:pt x="185" y="61"/>
                    <a:pt x="183" y="63"/>
                    <a:pt x="180" y="64"/>
                  </a:cubicBezTo>
                  <a:cubicBezTo>
                    <a:pt x="164" y="68"/>
                    <a:pt x="148" y="74"/>
                    <a:pt x="134" y="83"/>
                  </a:cubicBezTo>
                  <a:cubicBezTo>
                    <a:pt x="132" y="84"/>
                    <a:pt x="129" y="84"/>
                    <a:pt x="127" y="82"/>
                  </a:cubicBezTo>
                  <a:cubicBezTo>
                    <a:pt x="108" y="63"/>
                    <a:pt x="108" y="63"/>
                    <a:pt x="108" y="63"/>
                  </a:cubicBezTo>
                  <a:cubicBezTo>
                    <a:pt x="100" y="55"/>
                    <a:pt x="88" y="55"/>
                    <a:pt x="81" y="63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59" y="84"/>
                    <a:pt x="57" y="89"/>
                    <a:pt x="57" y="94"/>
                  </a:cubicBezTo>
                  <a:cubicBezTo>
                    <a:pt x="57" y="99"/>
                    <a:pt x="59" y="104"/>
                    <a:pt x="63" y="107"/>
                  </a:cubicBezTo>
                  <a:cubicBezTo>
                    <a:pt x="82" y="126"/>
                    <a:pt x="82" y="126"/>
                    <a:pt x="82" y="126"/>
                  </a:cubicBezTo>
                  <a:cubicBezTo>
                    <a:pt x="84" y="128"/>
                    <a:pt x="84" y="131"/>
                    <a:pt x="83" y="134"/>
                  </a:cubicBezTo>
                  <a:cubicBezTo>
                    <a:pt x="74" y="148"/>
                    <a:pt x="68" y="163"/>
                    <a:pt x="64" y="180"/>
                  </a:cubicBezTo>
                  <a:cubicBezTo>
                    <a:pt x="63" y="182"/>
                    <a:pt x="61" y="184"/>
                    <a:pt x="58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21" y="184"/>
                    <a:pt x="12" y="193"/>
                    <a:pt x="12" y="203"/>
                  </a:cubicBezTo>
                  <a:cubicBezTo>
                    <a:pt x="12" y="228"/>
                    <a:pt x="12" y="228"/>
                    <a:pt x="12" y="228"/>
                  </a:cubicBezTo>
                  <a:cubicBezTo>
                    <a:pt x="12" y="239"/>
                    <a:pt x="21" y="247"/>
                    <a:pt x="31" y="247"/>
                  </a:cubicBezTo>
                  <a:cubicBezTo>
                    <a:pt x="58" y="247"/>
                    <a:pt x="58" y="247"/>
                    <a:pt x="58" y="247"/>
                  </a:cubicBezTo>
                  <a:cubicBezTo>
                    <a:pt x="61" y="247"/>
                    <a:pt x="63" y="249"/>
                    <a:pt x="64" y="252"/>
                  </a:cubicBezTo>
                  <a:cubicBezTo>
                    <a:pt x="68" y="268"/>
                    <a:pt x="74" y="284"/>
                    <a:pt x="83" y="298"/>
                  </a:cubicBezTo>
                  <a:cubicBezTo>
                    <a:pt x="83" y="298"/>
                    <a:pt x="83" y="299"/>
                    <a:pt x="83" y="299"/>
                  </a:cubicBezTo>
                  <a:cubicBezTo>
                    <a:pt x="84" y="302"/>
                    <a:pt x="83" y="304"/>
                    <a:pt x="82" y="306"/>
                  </a:cubicBezTo>
                  <a:cubicBezTo>
                    <a:pt x="63" y="324"/>
                    <a:pt x="63" y="324"/>
                    <a:pt x="63" y="324"/>
                  </a:cubicBezTo>
                  <a:cubicBezTo>
                    <a:pt x="59" y="328"/>
                    <a:pt x="57" y="333"/>
                    <a:pt x="57" y="338"/>
                  </a:cubicBezTo>
                  <a:cubicBezTo>
                    <a:pt x="57" y="343"/>
                    <a:pt x="59" y="348"/>
                    <a:pt x="63" y="351"/>
                  </a:cubicBezTo>
                  <a:cubicBezTo>
                    <a:pt x="81" y="369"/>
                    <a:pt x="81" y="369"/>
                    <a:pt x="81" y="369"/>
                  </a:cubicBezTo>
                  <a:cubicBezTo>
                    <a:pt x="88" y="376"/>
                    <a:pt x="100" y="376"/>
                    <a:pt x="108" y="369"/>
                  </a:cubicBezTo>
                  <a:cubicBezTo>
                    <a:pt x="126" y="350"/>
                    <a:pt x="126" y="350"/>
                    <a:pt x="126" y="350"/>
                  </a:cubicBezTo>
                  <a:cubicBezTo>
                    <a:pt x="127" y="349"/>
                    <a:pt x="129" y="348"/>
                    <a:pt x="131" y="34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13" rIns="91425" bIns="45713" anchor="t" anchorCtr="0">
              <a:noAutofit/>
            </a:bodyPr>
            <a:lstStyle/>
            <a:p>
              <a:pPr>
                <a:buSzPts val="2400"/>
              </a:pPr>
              <a:endParaRPr sz="180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Trebuchet MS"/>
              </a:endParaRPr>
            </a:p>
          </p:txBody>
        </p:sp>
      </p:grpSp>
      <p:grpSp>
        <p:nvGrpSpPr>
          <p:cNvPr id="871" name="Google Shape;871;p11"/>
          <p:cNvGrpSpPr/>
          <p:nvPr/>
        </p:nvGrpSpPr>
        <p:grpSpPr>
          <a:xfrm>
            <a:off x="3399090" y="3374769"/>
            <a:ext cx="219083" cy="167560"/>
            <a:chOff x="6588126" y="2797176"/>
            <a:chExt cx="206375" cy="153988"/>
          </a:xfrm>
          <a:solidFill>
            <a:schemeClr val="accent2"/>
          </a:solidFill>
        </p:grpSpPr>
        <p:sp>
          <p:nvSpPr>
            <p:cNvPr id="872" name="Google Shape;872;p11"/>
            <p:cNvSpPr/>
            <p:nvPr/>
          </p:nvSpPr>
          <p:spPr>
            <a:xfrm>
              <a:off x="6588126" y="2835276"/>
              <a:ext cx="88900" cy="69850"/>
            </a:xfrm>
            <a:custGeom>
              <a:avLst/>
              <a:gdLst/>
              <a:ahLst/>
              <a:cxnLst/>
              <a:rect l="l" t="t" r="r" b="b"/>
              <a:pathLst>
                <a:path w="205" h="156" extrusionOk="0">
                  <a:moveTo>
                    <a:pt x="198" y="156"/>
                  </a:moveTo>
                  <a:cubicBezTo>
                    <a:pt x="78" y="156"/>
                    <a:pt x="78" y="156"/>
                    <a:pt x="78" y="156"/>
                  </a:cubicBezTo>
                  <a:cubicBezTo>
                    <a:pt x="35" y="156"/>
                    <a:pt x="0" y="122"/>
                    <a:pt x="0" y="79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34"/>
                    <a:pt x="35" y="0"/>
                    <a:pt x="78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02" y="0"/>
                    <a:pt x="205" y="2"/>
                    <a:pt x="205" y="6"/>
                  </a:cubicBezTo>
                  <a:cubicBezTo>
                    <a:pt x="205" y="150"/>
                    <a:pt x="205" y="150"/>
                    <a:pt x="205" y="150"/>
                  </a:cubicBezTo>
                  <a:cubicBezTo>
                    <a:pt x="205" y="154"/>
                    <a:pt x="202" y="156"/>
                    <a:pt x="198" y="156"/>
                  </a:cubicBezTo>
                  <a:close/>
                  <a:moveTo>
                    <a:pt x="78" y="12"/>
                  </a:moveTo>
                  <a:cubicBezTo>
                    <a:pt x="42" y="12"/>
                    <a:pt x="13" y="41"/>
                    <a:pt x="13" y="77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3" y="115"/>
                    <a:pt x="42" y="144"/>
                    <a:pt x="78" y="144"/>
                  </a:cubicBezTo>
                  <a:cubicBezTo>
                    <a:pt x="192" y="144"/>
                    <a:pt x="192" y="144"/>
                    <a:pt x="192" y="144"/>
                  </a:cubicBezTo>
                  <a:cubicBezTo>
                    <a:pt x="192" y="12"/>
                    <a:pt x="192" y="12"/>
                    <a:pt x="192" y="12"/>
                  </a:cubicBezTo>
                  <a:lnTo>
                    <a:pt x="78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13" rIns="91425" bIns="45713" anchor="t" anchorCtr="0">
              <a:noAutofit/>
            </a:bodyPr>
            <a:lstStyle/>
            <a:p>
              <a:pPr>
                <a:buSzPts val="2400"/>
              </a:pPr>
              <a:endParaRPr sz="180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Trebuchet MS"/>
              </a:endParaRPr>
            </a:p>
          </p:txBody>
        </p:sp>
        <p:sp>
          <p:nvSpPr>
            <p:cNvPr id="873" name="Google Shape;873;p11"/>
            <p:cNvSpPr/>
            <p:nvPr/>
          </p:nvSpPr>
          <p:spPr>
            <a:xfrm>
              <a:off x="6672263" y="2797176"/>
              <a:ext cx="100013" cy="146050"/>
            </a:xfrm>
            <a:custGeom>
              <a:avLst/>
              <a:gdLst/>
              <a:ahLst/>
              <a:cxnLst/>
              <a:rect l="l" t="t" r="r" b="b"/>
              <a:pathLst>
                <a:path w="229" h="332" extrusionOk="0">
                  <a:moveTo>
                    <a:pt x="223" y="332"/>
                  </a:moveTo>
                  <a:cubicBezTo>
                    <a:pt x="222" y="332"/>
                    <a:pt x="220" y="331"/>
                    <a:pt x="219" y="330"/>
                  </a:cubicBezTo>
                  <a:cubicBezTo>
                    <a:pt x="195" y="311"/>
                    <a:pt x="195" y="311"/>
                    <a:pt x="195" y="311"/>
                  </a:cubicBezTo>
                  <a:cubicBezTo>
                    <a:pt x="142" y="268"/>
                    <a:pt x="75" y="244"/>
                    <a:pt x="6" y="244"/>
                  </a:cubicBezTo>
                  <a:cubicBezTo>
                    <a:pt x="3" y="244"/>
                    <a:pt x="0" y="242"/>
                    <a:pt x="0" y="238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0"/>
                    <a:pt x="3" y="88"/>
                    <a:pt x="6" y="88"/>
                  </a:cubicBezTo>
                  <a:cubicBezTo>
                    <a:pt x="75" y="88"/>
                    <a:pt x="142" y="64"/>
                    <a:pt x="195" y="21"/>
                  </a:cubicBezTo>
                  <a:cubicBezTo>
                    <a:pt x="219" y="2"/>
                    <a:pt x="219" y="2"/>
                    <a:pt x="219" y="2"/>
                  </a:cubicBezTo>
                  <a:cubicBezTo>
                    <a:pt x="221" y="0"/>
                    <a:pt x="224" y="0"/>
                    <a:pt x="226" y="1"/>
                  </a:cubicBezTo>
                  <a:cubicBezTo>
                    <a:pt x="228" y="2"/>
                    <a:pt x="229" y="4"/>
                    <a:pt x="229" y="6"/>
                  </a:cubicBezTo>
                  <a:cubicBezTo>
                    <a:pt x="229" y="326"/>
                    <a:pt x="229" y="326"/>
                    <a:pt x="229" y="326"/>
                  </a:cubicBezTo>
                  <a:cubicBezTo>
                    <a:pt x="229" y="328"/>
                    <a:pt x="228" y="330"/>
                    <a:pt x="226" y="331"/>
                  </a:cubicBezTo>
                  <a:cubicBezTo>
                    <a:pt x="225" y="332"/>
                    <a:pt x="224" y="332"/>
                    <a:pt x="223" y="332"/>
                  </a:cubicBezTo>
                  <a:close/>
                  <a:moveTo>
                    <a:pt x="13" y="232"/>
                  </a:moveTo>
                  <a:cubicBezTo>
                    <a:pt x="82" y="234"/>
                    <a:pt x="149" y="258"/>
                    <a:pt x="203" y="301"/>
                  </a:cubicBezTo>
                  <a:cubicBezTo>
                    <a:pt x="217" y="313"/>
                    <a:pt x="217" y="313"/>
                    <a:pt x="217" y="313"/>
                  </a:cubicBezTo>
                  <a:cubicBezTo>
                    <a:pt x="217" y="19"/>
                    <a:pt x="217" y="19"/>
                    <a:pt x="217" y="19"/>
                  </a:cubicBezTo>
                  <a:cubicBezTo>
                    <a:pt x="203" y="31"/>
                    <a:pt x="203" y="31"/>
                    <a:pt x="203" y="31"/>
                  </a:cubicBezTo>
                  <a:cubicBezTo>
                    <a:pt x="149" y="74"/>
                    <a:pt x="82" y="98"/>
                    <a:pt x="13" y="100"/>
                  </a:cubicBezTo>
                  <a:lnTo>
                    <a:pt x="13" y="2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13" rIns="91425" bIns="45713" anchor="t" anchorCtr="0">
              <a:noAutofit/>
            </a:bodyPr>
            <a:lstStyle/>
            <a:p>
              <a:pPr>
                <a:buSzPts val="2400"/>
              </a:pPr>
              <a:endParaRPr sz="180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Trebuchet MS"/>
              </a:endParaRPr>
            </a:p>
          </p:txBody>
        </p:sp>
        <p:sp>
          <p:nvSpPr>
            <p:cNvPr id="874" name="Google Shape;874;p11"/>
            <p:cNvSpPr/>
            <p:nvPr/>
          </p:nvSpPr>
          <p:spPr>
            <a:xfrm>
              <a:off x="6619876" y="2898776"/>
              <a:ext cx="41275" cy="52388"/>
            </a:xfrm>
            <a:custGeom>
              <a:avLst/>
              <a:gdLst/>
              <a:ahLst/>
              <a:cxnLst/>
              <a:rect l="l" t="t" r="r" b="b"/>
              <a:pathLst>
                <a:path w="97" h="117" extrusionOk="0">
                  <a:moveTo>
                    <a:pt x="31" y="117"/>
                  </a:moveTo>
                  <a:cubicBezTo>
                    <a:pt x="21" y="117"/>
                    <a:pt x="12" y="112"/>
                    <a:pt x="6" y="103"/>
                  </a:cubicBezTo>
                  <a:cubicBezTo>
                    <a:pt x="1" y="95"/>
                    <a:pt x="0" y="84"/>
                    <a:pt x="3" y="75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4" y="2"/>
                    <a:pt x="36" y="0"/>
                    <a:pt x="39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3" y="0"/>
                    <a:pt x="94" y="1"/>
                    <a:pt x="96" y="3"/>
                  </a:cubicBezTo>
                  <a:cubicBezTo>
                    <a:pt x="97" y="5"/>
                    <a:pt x="97" y="7"/>
                    <a:pt x="96" y="9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4" y="109"/>
                    <a:pt x="44" y="117"/>
                    <a:pt x="31" y="117"/>
                  </a:cubicBezTo>
                  <a:close/>
                  <a:moveTo>
                    <a:pt x="43" y="12"/>
                  </a:moveTo>
                  <a:cubicBezTo>
                    <a:pt x="15" y="80"/>
                    <a:pt x="15" y="80"/>
                    <a:pt x="15" y="80"/>
                  </a:cubicBezTo>
                  <a:cubicBezTo>
                    <a:pt x="12" y="85"/>
                    <a:pt x="13" y="91"/>
                    <a:pt x="16" y="96"/>
                  </a:cubicBezTo>
                  <a:cubicBezTo>
                    <a:pt x="20" y="101"/>
                    <a:pt x="25" y="104"/>
                    <a:pt x="31" y="104"/>
                  </a:cubicBezTo>
                  <a:cubicBezTo>
                    <a:pt x="39" y="104"/>
                    <a:pt x="45" y="100"/>
                    <a:pt x="48" y="93"/>
                  </a:cubicBezTo>
                  <a:cubicBezTo>
                    <a:pt x="81" y="12"/>
                    <a:pt x="81" y="12"/>
                    <a:pt x="81" y="12"/>
                  </a:cubicBezTo>
                  <a:lnTo>
                    <a:pt x="43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13" rIns="91425" bIns="45713" anchor="t" anchorCtr="0">
              <a:noAutofit/>
            </a:bodyPr>
            <a:lstStyle/>
            <a:p>
              <a:pPr>
                <a:buSzPts val="2400"/>
              </a:pPr>
              <a:endParaRPr sz="180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Trebuchet MS"/>
              </a:endParaRPr>
            </a:p>
          </p:txBody>
        </p:sp>
        <p:sp>
          <p:nvSpPr>
            <p:cNvPr id="875" name="Google Shape;875;p11"/>
            <p:cNvSpPr/>
            <p:nvPr/>
          </p:nvSpPr>
          <p:spPr>
            <a:xfrm>
              <a:off x="6765926" y="2844801"/>
              <a:ext cx="28575" cy="50800"/>
            </a:xfrm>
            <a:custGeom>
              <a:avLst/>
              <a:gdLst/>
              <a:ahLst/>
              <a:cxnLst/>
              <a:rect l="l" t="t" r="r" b="b"/>
              <a:pathLst>
                <a:path w="62" h="118" extrusionOk="0">
                  <a:moveTo>
                    <a:pt x="7" y="118"/>
                  </a:moveTo>
                  <a:cubicBezTo>
                    <a:pt x="6" y="118"/>
                    <a:pt x="6" y="118"/>
                    <a:pt x="6" y="118"/>
                  </a:cubicBezTo>
                  <a:cubicBezTo>
                    <a:pt x="3" y="118"/>
                    <a:pt x="0" y="116"/>
                    <a:pt x="0" y="11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37" y="0"/>
                    <a:pt x="62" y="25"/>
                    <a:pt x="62" y="55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2" y="93"/>
                    <a:pt x="37" y="118"/>
                    <a:pt x="7" y="118"/>
                  </a:cubicBezTo>
                  <a:close/>
                  <a:moveTo>
                    <a:pt x="12" y="12"/>
                  </a:moveTo>
                  <a:cubicBezTo>
                    <a:pt x="12" y="106"/>
                    <a:pt x="12" y="106"/>
                    <a:pt x="12" y="106"/>
                  </a:cubicBezTo>
                  <a:cubicBezTo>
                    <a:pt x="34" y="103"/>
                    <a:pt x="50" y="85"/>
                    <a:pt x="50" y="63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50" y="33"/>
                    <a:pt x="34" y="15"/>
                    <a:pt x="12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13" rIns="91425" bIns="45713" anchor="t" anchorCtr="0">
              <a:noAutofit/>
            </a:bodyPr>
            <a:lstStyle/>
            <a:p>
              <a:pPr>
                <a:buSzPts val="2400"/>
              </a:pPr>
              <a:endParaRPr sz="180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Trebuchet MS"/>
              </a:endParaRPr>
            </a:p>
          </p:txBody>
        </p:sp>
      </p:grpSp>
      <p:grpSp>
        <p:nvGrpSpPr>
          <p:cNvPr id="876" name="Google Shape;876;p11"/>
          <p:cNvGrpSpPr/>
          <p:nvPr/>
        </p:nvGrpSpPr>
        <p:grpSpPr>
          <a:xfrm>
            <a:off x="6247871" y="3382722"/>
            <a:ext cx="199743" cy="151655"/>
            <a:chOff x="5389563" y="3816351"/>
            <a:chExt cx="214313" cy="158750"/>
          </a:xfrm>
          <a:solidFill>
            <a:schemeClr val="accent2"/>
          </a:solidFill>
        </p:grpSpPr>
        <p:sp>
          <p:nvSpPr>
            <p:cNvPr id="877" name="Google Shape;877;p11"/>
            <p:cNvSpPr/>
            <p:nvPr/>
          </p:nvSpPr>
          <p:spPr>
            <a:xfrm>
              <a:off x="5459413" y="3816351"/>
              <a:ext cx="144463" cy="119063"/>
            </a:xfrm>
            <a:custGeom>
              <a:avLst/>
              <a:gdLst/>
              <a:ahLst/>
              <a:cxnLst/>
              <a:rect l="l" t="t" r="r" b="b"/>
              <a:pathLst>
                <a:path w="330" h="271" extrusionOk="0">
                  <a:moveTo>
                    <a:pt x="260" y="271"/>
                  </a:moveTo>
                  <a:cubicBezTo>
                    <a:pt x="256" y="271"/>
                    <a:pt x="252" y="270"/>
                    <a:pt x="250" y="267"/>
                  </a:cubicBezTo>
                  <a:cubicBezTo>
                    <a:pt x="213" y="230"/>
                    <a:pt x="213" y="230"/>
                    <a:pt x="213" y="230"/>
                  </a:cubicBezTo>
                  <a:cubicBezTo>
                    <a:pt x="40" y="230"/>
                    <a:pt x="40" y="230"/>
                    <a:pt x="40" y="230"/>
                  </a:cubicBezTo>
                  <a:cubicBezTo>
                    <a:pt x="18" y="230"/>
                    <a:pt x="0" y="212"/>
                    <a:pt x="0" y="19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290" y="0"/>
                    <a:pt x="290" y="0"/>
                    <a:pt x="290" y="0"/>
                  </a:cubicBezTo>
                  <a:cubicBezTo>
                    <a:pt x="312" y="0"/>
                    <a:pt x="330" y="18"/>
                    <a:pt x="330" y="40"/>
                  </a:cubicBezTo>
                  <a:cubicBezTo>
                    <a:pt x="330" y="190"/>
                    <a:pt x="330" y="190"/>
                    <a:pt x="330" y="190"/>
                  </a:cubicBezTo>
                  <a:cubicBezTo>
                    <a:pt x="330" y="212"/>
                    <a:pt x="312" y="230"/>
                    <a:pt x="290" y="230"/>
                  </a:cubicBezTo>
                  <a:cubicBezTo>
                    <a:pt x="274" y="230"/>
                    <a:pt x="274" y="230"/>
                    <a:pt x="274" y="230"/>
                  </a:cubicBezTo>
                  <a:cubicBezTo>
                    <a:pt x="274" y="257"/>
                    <a:pt x="274" y="257"/>
                    <a:pt x="274" y="257"/>
                  </a:cubicBezTo>
                  <a:cubicBezTo>
                    <a:pt x="274" y="263"/>
                    <a:pt x="270" y="268"/>
                    <a:pt x="265" y="270"/>
                  </a:cubicBezTo>
                  <a:cubicBezTo>
                    <a:pt x="263" y="271"/>
                    <a:pt x="261" y="271"/>
                    <a:pt x="260" y="271"/>
                  </a:cubicBezTo>
                  <a:close/>
                  <a:moveTo>
                    <a:pt x="40" y="12"/>
                  </a:moveTo>
                  <a:cubicBezTo>
                    <a:pt x="25" y="12"/>
                    <a:pt x="12" y="24"/>
                    <a:pt x="12" y="40"/>
                  </a:cubicBezTo>
                  <a:cubicBezTo>
                    <a:pt x="12" y="190"/>
                    <a:pt x="12" y="190"/>
                    <a:pt x="12" y="190"/>
                  </a:cubicBezTo>
                  <a:cubicBezTo>
                    <a:pt x="12" y="205"/>
                    <a:pt x="25" y="218"/>
                    <a:pt x="40" y="218"/>
                  </a:cubicBezTo>
                  <a:cubicBezTo>
                    <a:pt x="216" y="218"/>
                    <a:pt x="216" y="218"/>
                    <a:pt x="216" y="218"/>
                  </a:cubicBezTo>
                  <a:cubicBezTo>
                    <a:pt x="217" y="218"/>
                    <a:pt x="219" y="218"/>
                    <a:pt x="220" y="220"/>
                  </a:cubicBezTo>
                  <a:cubicBezTo>
                    <a:pt x="258" y="258"/>
                    <a:pt x="258" y="258"/>
                    <a:pt x="258" y="258"/>
                  </a:cubicBezTo>
                  <a:cubicBezTo>
                    <a:pt x="259" y="259"/>
                    <a:pt x="260" y="259"/>
                    <a:pt x="260" y="259"/>
                  </a:cubicBezTo>
                  <a:cubicBezTo>
                    <a:pt x="261" y="258"/>
                    <a:pt x="262" y="258"/>
                    <a:pt x="262" y="257"/>
                  </a:cubicBezTo>
                  <a:cubicBezTo>
                    <a:pt x="262" y="224"/>
                    <a:pt x="262" y="224"/>
                    <a:pt x="262" y="224"/>
                  </a:cubicBezTo>
                  <a:cubicBezTo>
                    <a:pt x="262" y="221"/>
                    <a:pt x="264" y="218"/>
                    <a:pt x="268" y="218"/>
                  </a:cubicBezTo>
                  <a:cubicBezTo>
                    <a:pt x="290" y="218"/>
                    <a:pt x="290" y="218"/>
                    <a:pt x="290" y="218"/>
                  </a:cubicBezTo>
                  <a:cubicBezTo>
                    <a:pt x="305" y="218"/>
                    <a:pt x="318" y="205"/>
                    <a:pt x="318" y="190"/>
                  </a:cubicBezTo>
                  <a:cubicBezTo>
                    <a:pt x="318" y="40"/>
                    <a:pt x="318" y="40"/>
                    <a:pt x="318" y="40"/>
                  </a:cubicBezTo>
                  <a:cubicBezTo>
                    <a:pt x="318" y="24"/>
                    <a:pt x="305" y="12"/>
                    <a:pt x="290" y="12"/>
                  </a:cubicBezTo>
                  <a:lnTo>
                    <a:pt x="40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13" rIns="91425" bIns="45713" anchor="t" anchorCtr="0">
              <a:noAutofit/>
            </a:bodyPr>
            <a:lstStyle/>
            <a:p>
              <a:pPr>
                <a:buSzPts val="2400"/>
              </a:pPr>
              <a:endParaRPr sz="180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Trebuchet MS"/>
              </a:endParaRPr>
            </a:p>
          </p:txBody>
        </p:sp>
        <p:sp>
          <p:nvSpPr>
            <p:cNvPr id="878" name="Google Shape;878;p11"/>
            <p:cNvSpPr/>
            <p:nvPr/>
          </p:nvSpPr>
          <p:spPr>
            <a:xfrm>
              <a:off x="5389563" y="3856038"/>
              <a:ext cx="144463" cy="119063"/>
            </a:xfrm>
            <a:custGeom>
              <a:avLst/>
              <a:gdLst/>
              <a:ahLst/>
              <a:cxnLst/>
              <a:rect l="l" t="t" r="r" b="b"/>
              <a:pathLst>
                <a:path w="330" h="271" extrusionOk="0">
                  <a:moveTo>
                    <a:pt x="71" y="271"/>
                  </a:moveTo>
                  <a:cubicBezTo>
                    <a:pt x="69" y="271"/>
                    <a:pt x="67" y="271"/>
                    <a:pt x="65" y="270"/>
                  </a:cubicBezTo>
                  <a:cubicBezTo>
                    <a:pt x="60" y="268"/>
                    <a:pt x="56" y="263"/>
                    <a:pt x="56" y="257"/>
                  </a:cubicBezTo>
                  <a:cubicBezTo>
                    <a:pt x="56" y="230"/>
                    <a:pt x="56" y="230"/>
                    <a:pt x="56" y="230"/>
                  </a:cubicBezTo>
                  <a:cubicBezTo>
                    <a:pt x="40" y="230"/>
                    <a:pt x="40" y="230"/>
                    <a:pt x="40" y="230"/>
                  </a:cubicBezTo>
                  <a:cubicBezTo>
                    <a:pt x="18" y="230"/>
                    <a:pt x="0" y="213"/>
                    <a:pt x="0" y="19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4" y="0"/>
                    <a:pt x="167" y="3"/>
                    <a:pt x="167" y="6"/>
                  </a:cubicBezTo>
                  <a:cubicBezTo>
                    <a:pt x="167" y="10"/>
                    <a:pt x="164" y="13"/>
                    <a:pt x="161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25" y="13"/>
                    <a:pt x="13" y="25"/>
                    <a:pt x="13" y="40"/>
                  </a:cubicBezTo>
                  <a:cubicBezTo>
                    <a:pt x="13" y="191"/>
                    <a:pt x="13" y="191"/>
                    <a:pt x="13" y="191"/>
                  </a:cubicBezTo>
                  <a:cubicBezTo>
                    <a:pt x="13" y="206"/>
                    <a:pt x="25" y="218"/>
                    <a:pt x="40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6" y="218"/>
                    <a:pt x="69" y="221"/>
                    <a:pt x="69" y="224"/>
                  </a:cubicBezTo>
                  <a:cubicBezTo>
                    <a:pt x="69" y="257"/>
                    <a:pt x="69" y="257"/>
                    <a:pt x="69" y="257"/>
                  </a:cubicBezTo>
                  <a:cubicBezTo>
                    <a:pt x="69" y="258"/>
                    <a:pt x="69" y="259"/>
                    <a:pt x="70" y="259"/>
                  </a:cubicBezTo>
                  <a:cubicBezTo>
                    <a:pt x="70" y="259"/>
                    <a:pt x="71" y="259"/>
                    <a:pt x="72" y="259"/>
                  </a:cubicBezTo>
                  <a:cubicBezTo>
                    <a:pt x="110" y="220"/>
                    <a:pt x="110" y="220"/>
                    <a:pt x="110" y="220"/>
                  </a:cubicBezTo>
                  <a:cubicBezTo>
                    <a:pt x="112" y="219"/>
                    <a:pt x="113" y="218"/>
                    <a:pt x="115" y="218"/>
                  </a:cubicBezTo>
                  <a:cubicBezTo>
                    <a:pt x="290" y="218"/>
                    <a:pt x="290" y="218"/>
                    <a:pt x="290" y="218"/>
                  </a:cubicBezTo>
                  <a:cubicBezTo>
                    <a:pt x="306" y="218"/>
                    <a:pt x="318" y="206"/>
                    <a:pt x="318" y="191"/>
                  </a:cubicBezTo>
                  <a:cubicBezTo>
                    <a:pt x="318" y="136"/>
                    <a:pt x="318" y="136"/>
                    <a:pt x="318" y="136"/>
                  </a:cubicBezTo>
                  <a:cubicBezTo>
                    <a:pt x="318" y="132"/>
                    <a:pt x="321" y="130"/>
                    <a:pt x="324" y="130"/>
                  </a:cubicBezTo>
                  <a:cubicBezTo>
                    <a:pt x="327" y="130"/>
                    <a:pt x="330" y="132"/>
                    <a:pt x="330" y="136"/>
                  </a:cubicBezTo>
                  <a:cubicBezTo>
                    <a:pt x="330" y="191"/>
                    <a:pt x="330" y="191"/>
                    <a:pt x="330" y="191"/>
                  </a:cubicBezTo>
                  <a:cubicBezTo>
                    <a:pt x="330" y="213"/>
                    <a:pt x="312" y="230"/>
                    <a:pt x="290" y="230"/>
                  </a:cubicBezTo>
                  <a:cubicBezTo>
                    <a:pt x="117" y="230"/>
                    <a:pt x="117" y="230"/>
                    <a:pt x="117" y="230"/>
                  </a:cubicBezTo>
                  <a:cubicBezTo>
                    <a:pt x="81" y="267"/>
                    <a:pt x="81" y="267"/>
                    <a:pt x="81" y="267"/>
                  </a:cubicBezTo>
                  <a:cubicBezTo>
                    <a:pt x="78" y="270"/>
                    <a:pt x="74" y="271"/>
                    <a:pt x="71" y="27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45713" rIns="91425" bIns="45713" anchor="t" anchorCtr="0">
              <a:noAutofit/>
            </a:bodyPr>
            <a:lstStyle/>
            <a:p>
              <a:pPr>
                <a:buSzPts val="2400"/>
              </a:pPr>
              <a:endParaRPr sz="180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Trebuchet MS"/>
              </a:endParaRPr>
            </a:p>
          </p:txBody>
        </p:sp>
      </p:grpSp>
      <p:sp>
        <p:nvSpPr>
          <p:cNvPr id="851" name="Shape1_20230214_122548"/>
          <p:cNvSpPr/>
          <p:nvPr/>
        </p:nvSpPr>
        <p:spPr>
          <a:xfrm>
            <a:off x="2123149" y="1931313"/>
            <a:ext cx="187600" cy="187600"/>
          </a:xfrm>
          <a:custGeom>
            <a:avLst/>
            <a:gdLst/>
            <a:ahLst/>
            <a:cxnLst/>
            <a:rect l="l" t="t" r="r" b="b"/>
            <a:pathLst>
              <a:path w="504" h="504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1"/>
                  <a:pt x="113" y="504"/>
                  <a:pt x="252" y="504"/>
                </a:cubicBezTo>
                <a:cubicBezTo>
                  <a:pt x="391" y="504"/>
                  <a:pt x="504" y="391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421" y="180"/>
                </a:moveTo>
                <a:cubicBezTo>
                  <a:pt x="241" y="394"/>
                  <a:pt x="241" y="394"/>
                  <a:pt x="241" y="394"/>
                </a:cubicBezTo>
                <a:cubicBezTo>
                  <a:pt x="227" y="410"/>
                  <a:pt x="203" y="412"/>
                  <a:pt x="186" y="398"/>
                </a:cubicBezTo>
                <a:cubicBezTo>
                  <a:pt x="89" y="316"/>
                  <a:pt x="89" y="316"/>
                  <a:pt x="89" y="316"/>
                </a:cubicBezTo>
                <a:cubicBezTo>
                  <a:pt x="73" y="302"/>
                  <a:pt x="70" y="278"/>
                  <a:pt x="84" y="262"/>
                </a:cubicBezTo>
                <a:cubicBezTo>
                  <a:pt x="98" y="245"/>
                  <a:pt x="122" y="243"/>
                  <a:pt x="139" y="257"/>
                </a:cubicBezTo>
                <a:cubicBezTo>
                  <a:pt x="206" y="314"/>
                  <a:pt x="206" y="314"/>
                  <a:pt x="206" y="314"/>
                </a:cubicBezTo>
                <a:cubicBezTo>
                  <a:pt x="361" y="130"/>
                  <a:pt x="361" y="130"/>
                  <a:pt x="361" y="130"/>
                </a:cubicBezTo>
                <a:cubicBezTo>
                  <a:pt x="374" y="113"/>
                  <a:pt x="399" y="111"/>
                  <a:pt x="415" y="125"/>
                </a:cubicBezTo>
                <a:cubicBezTo>
                  <a:pt x="432" y="139"/>
                  <a:pt x="434" y="164"/>
                  <a:pt x="421" y="18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Trebuchet MS"/>
            </a:endParaRPr>
          </a:p>
        </p:txBody>
      </p:sp>
      <p:sp>
        <p:nvSpPr>
          <p:cNvPr id="852" name="Shape2_20230214_122548"/>
          <p:cNvSpPr/>
          <p:nvPr/>
        </p:nvSpPr>
        <p:spPr>
          <a:xfrm>
            <a:off x="2124399" y="2345125"/>
            <a:ext cx="187600" cy="187600"/>
          </a:xfrm>
          <a:custGeom>
            <a:avLst/>
            <a:gdLst/>
            <a:ahLst/>
            <a:cxnLst/>
            <a:rect l="l" t="t" r="r" b="b"/>
            <a:pathLst>
              <a:path w="504" h="504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2"/>
                  <a:pt x="113" y="504"/>
                  <a:pt x="252" y="504"/>
                </a:cubicBezTo>
                <a:cubicBezTo>
                  <a:pt x="391" y="504"/>
                  <a:pt x="504" y="392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381" y="342"/>
                </a:moveTo>
                <a:cubicBezTo>
                  <a:pt x="397" y="357"/>
                  <a:pt x="397" y="382"/>
                  <a:pt x="381" y="398"/>
                </a:cubicBezTo>
                <a:cubicBezTo>
                  <a:pt x="365" y="413"/>
                  <a:pt x="340" y="413"/>
                  <a:pt x="325" y="398"/>
                </a:cubicBezTo>
                <a:cubicBezTo>
                  <a:pt x="252" y="325"/>
                  <a:pt x="252" y="325"/>
                  <a:pt x="252" y="325"/>
                </a:cubicBezTo>
                <a:cubicBezTo>
                  <a:pt x="180" y="398"/>
                  <a:pt x="180" y="398"/>
                  <a:pt x="180" y="398"/>
                </a:cubicBezTo>
                <a:cubicBezTo>
                  <a:pt x="164" y="413"/>
                  <a:pt x="139" y="413"/>
                  <a:pt x="123" y="398"/>
                </a:cubicBezTo>
                <a:cubicBezTo>
                  <a:pt x="108" y="382"/>
                  <a:pt x="108" y="357"/>
                  <a:pt x="123" y="342"/>
                </a:cubicBezTo>
                <a:cubicBezTo>
                  <a:pt x="196" y="269"/>
                  <a:pt x="196" y="269"/>
                  <a:pt x="196" y="269"/>
                </a:cubicBezTo>
                <a:cubicBezTo>
                  <a:pt x="123" y="196"/>
                  <a:pt x="123" y="196"/>
                  <a:pt x="123" y="196"/>
                </a:cubicBezTo>
                <a:cubicBezTo>
                  <a:pt x="108" y="181"/>
                  <a:pt x="108" y="156"/>
                  <a:pt x="123" y="140"/>
                </a:cubicBezTo>
                <a:cubicBezTo>
                  <a:pt x="139" y="124"/>
                  <a:pt x="164" y="124"/>
                  <a:pt x="180" y="140"/>
                </a:cubicBezTo>
                <a:cubicBezTo>
                  <a:pt x="252" y="212"/>
                  <a:pt x="252" y="212"/>
                  <a:pt x="252" y="212"/>
                </a:cubicBezTo>
                <a:cubicBezTo>
                  <a:pt x="325" y="140"/>
                  <a:pt x="325" y="140"/>
                  <a:pt x="325" y="140"/>
                </a:cubicBezTo>
                <a:cubicBezTo>
                  <a:pt x="340" y="124"/>
                  <a:pt x="365" y="124"/>
                  <a:pt x="381" y="140"/>
                </a:cubicBezTo>
                <a:cubicBezTo>
                  <a:pt x="397" y="156"/>
                  <a:pt x="397" y="181"/>
                  <a:pt x="381" y="196"/>
                </a:cubicBezTo>
                <a:cubicBezTo>
                  <a:pt x="309" y="269"/>
                  <a:pt x="309" y="269"/>
                  <a:pt x="309" y="269"/>
                </a:cubicBezTo>
                <a:lnTo>
                  <a:pt x="381" y="34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Trebuchet MS"/>
            </a:endParaRPr>
          </a:p>
        </p:txBody>
      </p:sp>
      <p:sp>
        <p:nvSpPr>
          <p:cNvPr id="853" name="Shape3_20230214_122548"/>
          <p:cNvSpPr/>
          <p:nvPr/>
        </p:nvSpPr>
        <p:spPr>
          <a:xfrm>
            <a:off x="2123149" y="2784223"/>
            <a:ext cx="187600" cy="187600"/>
          </a:xfrm>
          <a:custGeom>
            <a:avLst/>
            <a:gdLst/>
            <a:ahLst/>
            <a:cxnLst/>
            <a:rect l="l" t="t" r="r" b="b"/>
            <a:pathLst>
              <a:path w="504" h="504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1"/>
                  <a:pt x="113" y="504"/>
                  <a:pt x="252" y="504"/>
                </a:cubicBezTo>
                <a:cubicBezTo>
                  <a:pt x="391" y="504"/>
                  <a:pt x="504" y="391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421" y="180"/>
                </a:moveTo>
                <a:cubicBezTo>
                  <a:pt x="241" y="394"/>
                  <a:pt x="241" y="394"/>
                  <a:pt x="241" y="394"/>
                </a:cubicBezTo>
                <a:cubicBezTo>
                  <a:pt x="227" y="410"/>
                  <a:pt x="203" y="412"/>
                  <a:pt x="186" y="398"/>
                </a:cubicBezTo>
                <a:cubicBezTo>
                  <a:pt x="89" y="316"/>
                  <a:pt x="89" y="316"/>
                  <a:pt x="89" y="316"/>
                </a:cubicBezTo>
                <a:cubicBezTo>
                  <a:pt x="73" y="302"/>
                  <a:pt x="70" y="278"/>
                  <a:pt x="84" y="262"/>
                </a:cubicBezTo>
                <a:cubicBezTo>
                  <a:pt x="98" y="245"/>
                  <a:pt x="122" y="243"/>
                  <a:pt x="139" y="257"/>
                </a:cubicBezTo>
                <a:cubicBezTo>
                  <a:pt x="206" y="314"/>
                  <a:pt x="206" y="314"/>
                  <a:pt x="206" y="314"/>
                </a:cubicBezTo>
                <a:cubicBezTo>
                  <a:pt x="361" y="130"/>
                  <a:pt x="361" y="130"/>
                  <a:pt x="361" y="130"/>
                </a:cubicBezTo>
                <a:cubicBezTo>
                  <a:pt x="374" y="113"/>
                  <a:pt x="399" y="111"/>
                  <a:pt x="415" y="125"/>
                </a:cubicBezTo>
                <a:cubicBezTo>
                  <a:pt x="432" y="139"/>
                  <a:pt x="434" y="164"/>
                  <a:pt x="421" y="18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Trebuchet MS"/>
            </a:endParaRPr>
          </a:p>
        </p:txBody>
      </p:sp>
      <p:sp>
        <p:nvSpPr>
          <p:cNvPr id="886" name="Shape11_20230214_122548"/>
          <p:cNvSpPr/>
          <p:nvPr/>
        </p:nvSpPr>
        <p:spPr>
          <a:xfrm>
            <a:off x="7073772" y="2784223"/>
            <a:ext cx="187600" cy="187600"/>
          </a:xfrm>
          <a:custGeom>
            <a:avLst/>
            <a:gdLst/>
            <a:ahLst/>
            <a:cxnLst/>
            <a:rect l="l" t="t" r="r" b="b"/>
            <a:pathLst>
              <a:path w="504" h="504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1"/>
                  <a:pt x="113" y="504"/>
                  <a:pt x="252" y="504"/>
                </a:cubicBezTo>
                <a:cubicBezTo>
                  <a:pt x="391" y="504"/>
                  <a:pt x="504" y="391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421" y="180"/>
                </a:moveTo>
                <a:cubicBezTo>
                  <a:pt x="241" y="394"/>
                  <a:pt x="241" y="394"/>
                  <a:pt x="241" y="394"/>
                </a:cubicBezTo>
                <a:cubicBezTo>
                  <a:pt x="227" y="410"/>
                  <a:pt x="203" y="412"/>
                  <a:pt x="186" y="398"/>
                </a:cubicBezTo>
                <a:cubicBezTo>
                  <a:pt x="89" y="316"/>
                  <a:pt x="89" y="316"/>
                  <a:pt x="89" y="316"/>
                </a:cubicBezTo>
                <a:cubicBezTo>
                  <a:pt x="73" y="302"/>
                  <a:pt x="70" y="278"/>
                  <a:pt x="84" y="262"/>
                </a:cubicBezTo>
                <a:cubicBezTo>
                  <a:pt x="98" y="245"/>
                  <a:pt x="122" y="243"/>
                  <a:pt x="139" y="257"/>
                </a:cubicBezTo>
                <a:cubicBezTo>
                  <a:pt x="206" y="314"/>
                  <a:pt x="206" y="314"/>
                  <a:pt x="206" y="314"/>
                </a:cubicBezTo>
                <a:cubicBezTo>
                  <a:pt x="361" y="130"/>
                  <a:pt x="361" y="130"/>
                  <a:pt x="361" y="130"/>
                </a:cubicBezTo>
                <a:cubicBezTo>
                  <a:pt x="374" y="113"/>
                  <a:pt x="399" y="111"/>
                  <a:pt x="415" y="125"/>
                </a:cubicBezTo>
                <a:cubicBezTo>
                  <a:pt x="432" y="139"/>
                  <a:pt x="434" y="164"/>
                  <a:pt x="421" y="18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Trebuchet MS"/>
            </a:endParaRPr>
          </a:p>
        </p:txBody>
      </p:sp>
      <p:sp>
        <p:nvSpPr>
          <p:cNvPr id="887" name="Shape12_20230214_122548"/>
          <p:cNvSpPr/>
          <p:nvPr/>
        </p:nvSpPr>
        <p:spPr>
          <a:xfrm>
            <a:off x="7073983" y="2345125"/>
            <a:ext cx="187600" cy="187600"/>
          </a:xfrm>
          <a:custGeom>
            <a:avLst/>
            <a:gdLst/>
            <a:ahLst/>
            <a:cxnLst/>
            <a:rect l="l" t="t" r="r" b="b"/>
            <a:pathLst>
              <a:path w="504" h="504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1"/>
                  <a:pt x="113" y="504"/>
                  <a:pt x="252" y="504"/>
                </a:cubicBezTo>
                <a:cubicBezTo>
                  <a:pt x="391" y="504"/>
                  <a:pt x="504" y="391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421" y="180"/>
                </a:moveTo>
                <a:cubicBezTo>
                  <a:pt x="241" y="394"/>
                  <a:pt x="241" y="394"/>
                  <a:pt x="241" y="394"/>
                </a:cubicBezTo>
                <a:cubicBezTo>
                  <a:pt x="227" y="410"/>
                  <a:pt x="203" y="412"/>
                  <a:pt x="186" y="398"/>
                </a:cubicBezTo>
                <a:cubicBezTo>
                  <a:pt x="89" y="316"/>
                  <a:pt x="89" y="316"/>
                  <a:pt x="89" y="316"/>
                </a:cubicBezTo>
                <a:cubicBezTo>
                  <a:pt x="73" y="302"/>
                  <a:pt x="70" y="278"/>
                  <a:pt x="84" y="262"/>
                </a:cubicBezTo>
                <a:cubicBezTo>
                  <a:pt x="98" y="245"/>
                  <a:pt x="122" y="243"/>
                  <a:pt x="139" y="257"/>
                </a:cubicBezTo>
                <a:cubicBezTo>
                  <a:pt x="206" y="314"/>
                  <a:pt x="206" y="314"/>
                  <a:pt x="206" y="314"/>
                </a:cubicBezTo>
                <a:cubicBezTo>
                  <a:pt x="361" y="130"/>
                  <a:pt x="361" y="130"/>
                  <a:pt x="361" y="130"/>
                </a:cubicBezTo>
                <a:cubicBezTo>
                  <a:pt x="374" y="113"/>
                  <a:pt x="399" y="111"/>
                  <a:pt x="415" y="125"/>
                </a:cubicBezTo>
                <a:cubicBezTo>
                  <a:pt x="432" y="139"/>
                  <a:pt x="434" y="164"/>
                  <a:pt x="421" y="18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Trebuchet MS"/>
            </a:endParaRPr>
          </a:p>
        </p:txBody>
      </p:sp>
      <p:sp>
        <p:nvSpPr>
          <p:cNvPr id="888" name="Shape13_20230214_122548"/>
          <p:cNvSpPr/>
          <p:nvPr/>
        </p:nvSpPr>
        <p:spPr>
          <a:xfrm>
            <a:off x="7073773" y="1931313"/>
            <a:ext cx="187600" cy="187600"/>
          </a:xfrm>
          <a:custGeom>
            <a:avLst/>
            <a:gdLst/>
            <a:ahLst/>
            <a:cxnLst/>
            <a:rect l="l" t="t" r="r" b="b"/>
            <a:pathLst>
              <a:path w="504" h="504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2"/>
                  <a:pt x="113" y="504"/>
                  <a:pt x="252" y="504"/>
                </a:cubicBezTo>
                <a:cubicBezTo>
                  <a:pt x="391" y="504"/>
                  <a:pt x="504" y="392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381" y="342"/>
                </a:moveTo>
                <a:cubicBezTo>
                  <a:pt x="397" y="357"/>
                  <a:pt x="397" y="382"/>
                  <a:pt x="381" y="398"/>
                </a:cubicBezTo>
                <a:cubicBezTo>
                  <a:pt x="365" y="413"/>
                  <a:pt x="340" y="413"/>
                  <a:pt x="325" y="398"/>
                </a:cubicBezTo>
                <a:cubicBezTo>
                  <a:pt x="252" y="325"/>
                  <a:pt x="252" y="325"/>
                  <a:pt x="252" y="325"/>
                </a:cubicBezTo>
                <a:cubicBezTo>
                  <a:pt x="180" y="398"/>
                  <a:pt x="180" y="398"/>
                  <a:pt x="180" y="398"/>
                </a:cubicBezTo>
                <a:cubicBezTo>
                  <a:pt x="164" y="413"/>
                  <a:pt x="139" y="413"/>
                  <a:pt x="123" y="398"/>
                </a:cubicBezTo>
                <a:cubicBezTo>
                  <a:pt x="108" y="382"/>
                  <a:pt x="108" y="357"/>
                  <a:pt x="123" y="342"/>
                </a:cubicBezTo>
                <a:cubicBezTo>
                  <a:pt x="196" y="269"/>
                  <a:pt x="196" y="269"/>
                  <a:pt x="196" y="269"/>
                </a:cubicBezTo>
                <a:cubicBezTo>
                  <a:pt x="123" y="196"/>
                  <a:pt x="123" y="196"/>
                  <a:pt x="123" y="196"/>
                </a:cubicBezTo>
                <a:cubicBezTo>
                  <a:pt x="108" y="181"/>
                  <a:pt x="108" y="156"/>
                  <a:pt x="123" y="140"/>
                </a:cubicBezTo>
                <a:cubicBezTo>
                  <a:pt x="139" y="124"/>
                  <a:pt x="164" y="124"/>
                  <a:pt x="180" y="140"/>
                </a:cubicBezTo>
                <a:cubicBezTo>
                  <a:pt x="252" y="212"/>
                  <a:pt x="252" y="212"/>
                  <a:pt x="252" y="212"/>
                </a:cubicBezTo>
                <a:cubicBezTo>
                  <a:pt x="325" y="140"/>
                  <a:pt x="325" y="140"/>
                  <a:pt x="325" y="140"/>
                </a:cubicBezTo>
                <a:cubicBezTo>
                  <a:pt x="340" y="124"/>
                  <a:pt x="365" y="124"/>
                  <a:pt x="381" y="140"/>
                </a:cubicBezTo>
                <a:cubicBezTo>
                  <a:pt x="397" y="156"/>
                  <a:pt x="397" y="181"/>
                  <a:pt x="381" y="196"/>
                </a:cubicBezTo>
                <a:cubicBezTo>
                  <a:pt x="309" y="269"/>
                  <a:pt x="309" y="269"/>
                  <a:pt x="309" y="269"/>
                </a:cubicBezTo>
                <a:lnTo>
                  <a:pt x="381" y="34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Trebuchet MS"/>
            </a:endParaRPr>
          </a:p>
        </p:txBody>
      </p:sp>
      <p:sp>
        <p:nvSpPr>
          <p:cNvPr id="885" name="Shape10_20230214_122548"/>
          <p:cNvSpPr/>
          <p:nvPr/>
        </p:nvSpPr>
        <p:spPr>
          <a:xfrm>
            <a:off x="6226757" y="2345125"/>
            <a:ext cx="187600" cy="187600"/>
          </a:xfrm>
          <a:custGeom>
            <a:avLst/>
            <a:gdLst/>
            <a:ahLst/>
            <a:cxnLst/>
            <a:rect l="l" t="t" r="r" b="b"/>
            <a:pathLst>
              <a:path w="504" h="504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1"/>
                  <a:pt x="113" y="504"/>
                  <a:pt x="252" y="504"/>
                </a:cubicBezTo>
                <a:cubicBezTo>
                  <a:pt x="391" y="504"/>
                  <a:pt x="504" y="391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421" y="180"/>
                </a:moveTo>
                <a:cubicBezTo>
                  <a:pt x="241" y="394"/>
                  <a:pt x="241" y="394"/>
                  <a:pt x="241" y="394"/>
                </a:cubicBezTo>
                <a:cubicBezTo>
                  <a:pt x="227" y="410"/>
                  <a:pt x="203" y="412"/>
                  <a:pt x="186" y="398"/>
                </a:cubicBezTo>
                <a:cubicBezTo>
                  <a:pt x="89" y="316"/>
                  <a:pt x="89" y="316"/>
                  <a:pt x="89" y="316"/>
                </a:cubicBezTo>
                <a:cubicBezTo>
                  <a:pt x="73" y="302"/>
                  <a:pt x="70" y="278"/>
                  <a:pt x="84" y="262"/>
                </a:cubicBezTo>
                <a:cubicBezTo>
                  <a:pt x="98" y="245"/>
                  <a:pt x="122" y="243"/>
                  <a:pt x="139" y="257"/>
                </a:cubicBezTo>
                <a:cubicBezTo>
                  <a:pt x="206" y="314"/>
                  <a:pt x="206" y="314"/>
                  <a:pt x="206" y="314"/>
                </a:cubicBezTo>
                <a:cubicBezTo>
                  <a:pt x="361" y="130"/>
                  <a:pt x="361" y="130"/>
                  <a:pt x="361" y="130"/>
                </a:cubicBezTo>
                <a:cubicBezTo>
                  <a:pt x="374" y="113"/>
                  <a:pt x="399" y="111"/>
                  <a:pt x="415" y="125"/>
                </a:cubicBezTo>
                <a:cubicBezTo>
                  <a:pt x="432" y="139"/>
                  <a:pt x="434" y="164"/>
                  <a:pt x="421" y="18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Trebuchet MS"/>
            </a:endParaRPr>
          </a:p>
        </p:txBody>
      </p:sp>
      <p:sp>
        <p:nvSpPr>
          <p:cNvPr id="889" name="Shape14_20230214_122548"/>
          <p:cNvSpPr/>
          <p:nvPr/>
        </p:nvSpPr>
        <p:spPr>
          <a:xfrm>
            <a:off x="6226339" y="1931313"/>
            <a:ext cx="187600" cy="187600"/>
          </a:xfrm>
          <a:custGeom>
            <a:avLst/>
            <a:gdLst/>
            <a:ahLst/>
            <a:cxnLst/>
            <a:rect l="l" t="t" r="r" b="b"/>
            <a:pathLst>
              <a:path w="504" h="504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2"/>
                  <a:pt x="113" y="504"/>
                  <a:pt x="252" y="504"/>
                </a:cubicBezTo>
                <a:cubicBezTo>
                  <a:pt x="391" y="504"/>
                  <a:pt x="504" y="392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381" y="342"/>
                </a:moveTo>
                <a:cubicBezTo>
                  <a:pt x="397" y="357"/>
                  <a:pt x="397" y="382"/>
                  <a:pt x="381" y="398"/>
                </a:cubicBezTo>
                <a:cubicBezTo>
                  <a:pt x="365" y="413"/>
                  <a:pt x="340" y="413"/>
                  <a:pt x="325" y="398"/>
                </a:cubicBezTo>
                <a:cubicBezTo>
                  <a:pt x="252" y="325"/>
                  <a:pt x="252" y="325"/>
                  <a:pt x="252" y="325"/>
                </a:cubicBezTo>
                <a:cubicBezTo>
                  <a:pt x="180" y="398"/>
                  <a:pt x="180" y="398"/>
                  <a:pt x="180" y="398"/>
                </a:cubicBezTo>
                <a:cubicBezTo>
                  <a:pt x="164" y="413"/>
                  <a:pt x="139" y="413"/>
                  <a:pt x="123" y="398"/>
                </a:cubicBezTo>
                <a:cubicBezTo>
                  <a:pt x="108" y="382"/>
                  <a:pt x="108" y="357"/>
                  <a:pt x="123" y="342"/>
                </a:cubicBezTo>
                <a:cubicBezTo>
                  <a:pt x="196" y="269"/>
                  <a:pt x="196" y="269"/>
                  <a:pt x="196" y="269"/>
                </a:cubicBezTo>
                <a:cubicBezTo>
                  <a:pt x="123" y="196"/>
                  <a:pt x="123" y="196"/>
                  <a:pt x="123" y="196"/>
                </a:cubicBezTo>
                <a:cubicBezTo>
                  <a:pt x="108" y="181"/>
                  <a:pt x="108" y="156"/>
                  <a:pt x="123" y="140"/>
                </a:cubicBezTo>
                <a:cubicBezTo>
                  <a:pt x="139" y="124"/>
                  <a:pt x="164" y="124"/>
                  <a:pt x="180" y="140"/>
                </a:cubicBezTo>
                <a:cubicBezTo>
                  <a:pt x="252" y="212"/>
                  <a:pt x="252" y="212"/>
                  <a:pt x="252" y="212"/>
                </a:cubicBezTo>
                <a:cubicBezTo>
                  <a:pt x="325" y="140"/>
                  <a:pt x="325" y="140"/>
                  <a:pt x="325" y="140"/>
                </a:cubicBezTo>
                <a:cubicBezTo>
                  <a:pt x="340" y="124"/>
                  <a:pt x="365" y="124"/>
                  <a:pt x="381" y="140"/>
                </a:cubicBezTo>
                <a:cubicBezTo>
                  <a:pt x="397" y="156"/>
                  <a:pt x="397" y="181"/>
                  <a:pt x="381" y="196"/>
                </a:cubicBezTo>
                <a:cubicBezTo>
                  <a:pt x="309" y="269"/>
                  <a:pt x="309" y="269"/>
                  <a:pt x="309" y="269"/>
                </a:cubicBezTo>
                <a:lnTo>
                  <a:pt x="381" y="34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Trebuchet MS"/>
            </a:endParaRPr>
          </a:p>
        </p:txBody>
      </p:sp>
      <p:sp>
        <p:nvSpPr>
          <p:cNvPr id="890" name="Shape15_20230214_122548"/>
          <p:cNvSpPr/>
          <p:nvPr/>
        </p:nvSpPr>
        <p:spPr>
          <a:xfrm>
            <a:off x="6226338" y="2784223"/>
            <a:ext cx="187600" cy="187600"/>
          </a:xfrm>
          <a:custGeom>
            <a:avLst/>
            <a:gdLst/>
            <a:ahLst/>
            <a:cxnLst/>
            <a:rect l="l" t="t" r="r" b="b"/>
            <a:pathLst>
              <a:path w="504" h="504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2"/>
                  <a:pt x="113" y="504"/>
                  <a:pt x="252" y="504"/>
                </a:cubicBezTo>
                <a:cubicBezTo>
                  <a:pt x="391" y="504"/>
                  <a:pt x="504" y="392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381" y="342"/>
                </a:moveTo>
                <a:cubicBezTo>
                  <a:pt x="397" y="357"/>
                  <a:pt x="397" y="382"/>
                  <a:pt x="381" y="398"/>
                </a:cubicBezTo>
                <a:cubicBezTo>
                  <a:pt x="365" y="413"/>
                  <a:pt x="340" y="413"/>
                  <a:pt x="325" y="398"/>
                </a:cubicBezTo>
                <a:cubicBezTo>
                  <a:pt x="252" y="325"/>
                  <a:pt x="252" y="325"/>
                  <a:pt x="252" y="325"/>
                </a:cubicBezTo>
                <a:cubicBezTo>
                  <a:pt x="180" y="398"/>
                  <a:pt x="180" y="398"/>
                  <a:pt x="180" y="398"/>
                </a:cubicBezTo>
                <a:cubicBezTo>
                  <a:pt x="164" y="413"/>
                  <a:pt x="139" y="413"/>
                  <a:pt x="123" y="398"/>
                </a:cubicBezTo>
                <a:cubicBezTo>
                  <a:pt x="108" y="382"/>
                  <a:pt x="108" y="357"/>
                  <a:pt x="123" y="342"/>
                </a:cubicBezTo>
                <a:cubicBezTo>
                  <a:pt x="196" y="269"/>
                  <a:pt x="196" y="269"/>
                  <a:pt x="196" y="269"/>
                </a:cubicBezTo>
                <a:cubicBezTo>
                  <a:pt x="123" y="196"/>
                  <a:pt x="123" y="196"/>
                  <a:pt x="123" y="196"/>
                </a:cubicBezTo>
                <a:cubicBezTo>
                  <a:pt x="108" y="181"/>
                  <a:pt x="108" y="156"/>
                  <a:pt x="123" y="140"/>
                </a:cubicBezTo>
                <a:cubicBezTo>
                  <a:pt x="139" y="124"/>
                  <a:pt x="164" y="124"/>
                  <a:pt x="180" y="140"/>
                </a:cubicBezTo>
                <a:cubicBezTo>
                  <a:pt x="252" y="212"/>
                  <a:pt x="252" y="212"/>
                  <a:pt x="252" y="212"/>
                </a:cubicBezTo>
                <a:cubicBezTo>
                  <a:pt x="325" y="140"/>
                  <a:pt x="325" y="140"/>
                  <a:pt x="325" y="140"/>
                </a:cubicBezTo>
                <a:cubicBezTo>
                  <a:pt x="340" y="124"/>
                  <a:pt x="365" y="124"/>
                  <a:pt x="381" y="140"/>
                </a:cubicBezTo>
                <a:cubicBezTo>
                  <a:pt x="397" y="156"/>
                  <a:pt x="397" y="181"/>
                  <a:pt x="381" y="196"/>
                </a:cubicBezTo>
                <a:cubicBezTo>
                  <a:pt x="309" y="269"/>
                  <a:pt x="309" y="269"/>
                  <a:pt x="309" y="269"/>
                </a:cubicBezTo>
                <a:lnTo>
                  <a:pt x="381" y="34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Trebuchet MS"/>
            </a:endParaRPr>
          </a:p>
        </p:txBody>
      </p:sp>
      <p:sp>
        <p:nvSpPr>
          <p:cNvPr id="879" name="Shape4_20230214_122548"/>
          <p:cNvSpPr/>
          <p:nvPr/>
        </p:nvSpPr>
        <p:spPr>
          <a:xfrm>
            <a:off x="3287638" y="1932334"/>
            <a:ext cx="187600" cy="187600"/>
          </a:xfrm>
          <a:custGeom>
            <a:avLst/>
            <a:gdLst/>
            <a:ahLst/>
            <a:cxnLst/>
            <a:rect l="l" t="t" r="r" b="b"/>
            <a:pathLst>
              <a:path w="504" h="504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1"/>
                  <a:pt x="113" y="504"/>
                  <a:pt x="252" y="504"/>
                </a:cubicBezTo>
                <a:cubicBezTo>
                  <a:pt x="391" y="504"/>
                  <a:pt x="504" y="391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421" y="180"/>
                </a:moveTo>
                <a:cubicBezTo>
                  <a:pt x="241" y="394"/>
                  <a:pt x="241" y="394"/>
                  <a:pt x="241" y="394"/>
                </a:cubicBezTo>
                <a:cubicBezTo>
                  <a:pt x="227" y="410"/>
                  <a:pt x="203" y="412"/>
                  <a:pt x="186" y="398"/>
                </a:cubicBezTo>
                <a:cubicBezTo>
                  <a:pt x="89" y="316"/>
                  <a:pt x="89" y="316"/>
                  <a:pt x="89" y="316"/>
                </a:cubicBezTo>
                <a:cubicBezTo>
                  <a:pt x="73" y="302"/>
                  <a:pt x="70" y="278"/>
                  <a:pt x="84" y="262"/>
                </a:cubicBezTo>
                <a:cubicBezTo>
                  <a:pt x="98" y="245"/>
                  <a:pt x="122" y="243"/>
                  <a:pt x="139" y="257"/>
                </a:cubicBezTo>
                <a:cubicBezTo>
                  <a:pt x="206" y="314"/>
                  <a:pt x="206" y="314"/>
                  <a:pt x="206" y="314"/>
                </a:cubicBezTo>
                <a:cubicBezTo>
                  <a:pt x="361" y="130"/>
                  <a:pt x="361" y="130"/>
                  <a:pt x="361" y="130"/>
                </a:cubicBezTo>
                <a:cubicBezTo>
                  <a:pt x="374" y="113"/>
                  <a:pt x="399" y="111"/>
                  <a:pt x="415" y="125"/>
                </a:cubicBezTo>
                <a:cubicBezTo>
                  <a:pt x="432" y="139"/>
                  <a:pt x="434" y="164"/>
                  <a:pt x="421" y="18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Trebuchet MS"/>
            </a:endParaRPr>
          </a:p>
        </p:txBody>
      </p:sp>
      <p:sp>
        <p:nvSpPr>
          <p:cNvPr id="884" name="Shape9_20230214_122548"/>
          <p:cNvSpPr/>
          <p:nvPr/>
        </p:nvSpPr>
        <p:spPr>
          <a:xfrm>
            <a:off x="3288679" y="2345125"/>
            <a:ext cx="187600" cy="187600"/>
          </a:xfrm>
          <a:custGeom>
            <a:avLst/>
            <a:gdLst/>
            <a:ahLst/>
            <a:cxnLst/>
            <a:rect l="l" t="t" r="r" b="b"/>
            <a:pathLst>
              <a:path w="504" h="504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1"/>
                  <a:pt x="113" y="504"/>
                  <a:pt x="252" y="504"/>
                </a:cubicBezTo>
                <a:cubicBezTo>
                  <a:pt x="391" y="504"/>
                  <a:pt x="504" y="391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421" y="180"/>
                </a:moveTo>
                <a:cubicBezTo>
                  <a:pt x="241" y="394"/>
                  <a:pt x="241" y="394"/>
                  <a:pt x="241" y="394"/>
                </a:cubicBezTo>
                <a:cubicBezTo>
                  <a:pt x="227" y="410"/>
                  <a:pt x="203" y="412"/>
                  <a:pt x="186" y="398"/>
                </a:cubicBezTo>
                <a:cubicBezTo>
                  <a:pt x="89" y="316"/>
                  <a:pt x="89" y="316"/>
                  <a:pt x="89" y="316"/>
                </a:cubicBezTo>
                <a:cubicBezTo>
                  <a:pt x="73" y="302"/>
                  <a:pt x="70" y="278"/>
                  <a:pt x="84" y="262"/>
                </a:cubicBezTo>
                <a:cubicBezTo>
                  <a:pt x="98" y="245"/>
                  <a:pt x="122" y="243"/>
                  <a:pt x="139" y="257"/>
                </a:cubicBezTo>
                <a:cubicBezTo>
                  <a:pt x="206" y="314"/>
                  <a:pt x="206" y="314"/>
                  <a:pt x="206" y="314"/>
                </a:cubicBezTo>
                <a:cubicBezTo>
                  <a:pt x="361" y="130"/>
                  <a:pt x="361" y="130"/>
                  <a:pt x="361" y="130"/>
                </a:cubicBezTo>
                <a:cubicBezTo>
                  <a:pt x="374" y="113"/>
                  <a:pt x="399" y="111"/>
                  <a:pt x="415" y="125"/>
                </a:cubicBezTo>
                <a:cubicBezTo>
                  <a:pt x="432" y="139"/>
                  <a:pt x="434" y="164"/>
                  <a:pt x="421" y="18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Trebuchet MS"/>
            </a:endParaRPr>
          </a:p>
        </p:txBody>
      </p:sp>
      <p:sp>
        <p:nvSpPr>
          <p:cNvPr id="891" name="Shape16_20230214_122548"/>
          <p:cNvSpPr/>
          <p:nvPr/>
        </p:nvSpPr>
        <p:spPr>
          <a:xfrm>
            <a:off x="3287637" y="2784223"/>
            <a:ext cx="187600" cy="187600"/>
          </a:xfrm>
          <a:custGeom>
            <a:avLst/>
            <a:gdLst/>
            <a:ahLst/>
            <a:cxnLst/>
            <a:rect l="l" t="t" r="r" b="b"/>
            <a:pathLst>
              <a:path w="504" h="504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2"/>
                  <a:pt x="113" y="504"/>
                  <a:pt x="252" y="504"/>
                </a:cubicBezTo>
                <a:cubicBezTo>
                  <a:pt x="391" y="504"/>
                  <a:pt x="504" y="392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381" y="342"/>
                </a:moveTo>
                <a:cubicBezTo>
                  <a:pt x="397" y="357"/>
                  <a:pt x="397" y="382"/>
                  <a:pt x="381" y="398"/>
                </a:cubicBezTo>
                <a:cubicBezTo>
                  <a:pt x="365" y="413"/>
                  <a:pt x="340" y="413"/>
                  <a:pt x="325" y="398"/>
                </a:cubicBezTo>
                <a:cubicBezTo>
                  <a:pt x="252" y="325"/>
                  <a:pt x="252" y="325"/>
                  <a:pt x="252" y="325"/>
                </a:cubicBezTo>
                <a:cubicBezTo>
                  <a:pt x="180" y="398"/>
                  <a:pt x="180" y="398"/>
                  <a:pt x="180" y="398"/>
                </a:cubicBezTo>
                <a:cubicBezTo>
                  <a:pt x="164" y="413"/>
                  <a:pt x="139" y="413"/>
                  <a:pt x="123" y="398"/>
                </a:cubicBezTo>
                <a:cubicBezTo>
                  <a:pt x="108" y="382"/>
                  <a:pt x="108" y="357"/>
                  <a:pt x="123" y="342"/>
                </a:cubicBezTo>
                <a:cubicBezTo>
                  <a:pt x="196" y="269"/>
                  <a:pt x="196" y="269"/>
                  <a:pt x="196" y="269"/>
                </a:cubicBezTo>
                <a:cubicBezTo>
                  <a:pt x="123" y="196"/>
                  <a:pt x="123" y="196"/>
                  <a:pt x="123" y="196"/>
                </a:cubicBezTo>
                <a:cubicBezTo>
                  <a:pt x="108" y="181"/>
                  <a:pt x="108" y="156"/>
                  <a:pt x="123" y="140"/>
                </a:cubicBezTo>
                <a:cubicBezTo>
                  <a:pt x="139" y="124"/>
                  <a:pt x="164" y="124"/>
                  <a:pt x="180" y="140"/>
                </a:cubicBezTo>
                <a:cubicBezTo>
                  <a:pt x="252" y="212"/>
                  <a:pt x="252" y="212"/>
                  <a:pt x="252" y="212"/>
                </a:cubicBezTo>
                <a:cubicBezTo>
                  <a:pt x="325" y="140"/>
                  <a:pt x="325" y="140"/>
                  <a:pt x="325" y="140"/>
                </a:cubicBezTo>
                <a:cubicBezTo>
                  <a:pt x="340" y="124"/>
                  <a:pt x="365" y="124"/>
                  <a:pt x="381" y="140"/>
                </a:cubicBezTo>
                <a:cubicBezTo>
                  <a:pt x="397" y="156"/>
                  <a:pt x="397" y="181"/>
                  <a:pt x="381" y="196"/>
                </a:cubicBezTo>
                <a:cubicBezTo>
                  <a:pt x="309" y="269"/>
                  <a:pt x="309" y="269"/>
                  <a:pt x="309" y="269"/>
                </a:cubicBezTo>
                <a:lnTo>
                  <a:pt x="381" y="34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Trebuchet MS"/>
            </a:endParaRPr>
          </a:p>
        </p:txBody>
      </p:sp>
      <p:sp>
        <p:nvSpPr>
          <p:cNvPr id="880" name="Shape5_20230214_122548"/>
          <p:cNvSpPr/>
          <p:nvPr/>
        </p:nvSpPr>
        <p:spPr>
          <a:xfrm>
            <a:off x="4302821" y="2345125"/>
            <a:ext cx="187600" cy="187600"/>
          </a:xfrm>
          <a:custGeom>
            <a:avLst/>
            <a:gdLst/>
            <a:ahLst/>
            <a:cxnLst/>
            <a:rect l="l" t="t" r="r" b="b"/>
            <a:pathLst>
              <a:path w="504" h="504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1"/>
                  <a:pt x="113" y="504"/>
                  <a:pt x="252" y="504"/>
                </a:cubicBezTo>
                <a:cubicBezTo>
                  <a:pt x="391" y="504"/>
                  <a:pt x="504" y="391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421" y="180"/>
                </a:moveTo>
                <a:cubicBezTo>
                  <a:pt x="241" y="394"/>
                  <a:pt x="241" y="394"/>
                  <a:pt x="241" y="394"/>
                </a:cubicBezTo>
                <a:cubicBezTo>
                  <a:pt x="227" y="410"/>
                  <a:pt x="203" y="412"/>
                  <a:pt x="186" y="398"/>
                </a:cubicBezTo>
                <a:cubicBezTo>
                  <a:pt x="89" y="316"/>
                  <a:pt x="89" y="316"/>
                  <a:pt x="89" y="316"/>
                </a:cubicBezTo>
                <a:cubicBezTo>
                  <a:pt x="73" y="302"/>
                  <a:pt x="70" y="278"/>
                  <a:pt x="84" y="262"/>
                </a:cubicBezTo>
                <a:cubicBezTo>
                  <a:pt x="98" y="245"/>
                  <a:pt x="122" y="243"/>
                  <a:pt x="139" y="257"/>
                </a:cubicBezTo>
                <a:cubicBezTo>
                  <a:pt x="206" y="314"/>
                  <a:pt x="206" y="314"/>
                  <a:pt x="206" y="314"/>
                </a:cubicBezTo>
                <a:cubicBezTo>
                  <a:pt x="361" y="130"/>
                  <a:pt x="361" y="130"/>
                  <a:pt x="361" y="130"/>
                </a:cubicBezTo>
                <a:cubicBezTo>
                  <a:pt x="374" y="113"/>
                  <a:pt x="399" y="111"/>
                  <a:pt x="415" y="125"/>
                </a:cubicBezTo>
                <a:cubicBezTo>
                  <a:pt x="432" y="139"/>
                  <a:pt x="434" y="164"/>
                  <a:pt x="421" y="18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Trebuchet MS"/>
            </a:endParaRPr>
          </a:p>
        </p:txBody>
      </p:sp>
      <p:sp>
        <p:nvSpPr>
          <p:cNvPr id="882" name="Shape7_20230214_122548"/>
          <p:cNvSpPr/>
          <p:nvPr/>
        </p:nvSpPr>
        <p:spPr>
          <a:xfrm>
            <a:off x="4301987" y="1932334"/>
            <a:ext cx="187600" cy="187600"/>
          </a:xfrm>
          <a:custGeom>
            <a:avLst/>
            <a:gdLst/>
            <a:ahLst/>
            <a:cxnLst/>
            <a:rect l="l" t="t" r="r" b="b"/>
            <a:pathLst>
              <a:path w="504" h="504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1"/>
                  <a:pt x="113" y="504"/>
                  <a:pt x="252" y="504"/>
                </a:cubicBezTo>
                <a:cubicBezTo>
                  <a:pt x="391" y="504"/>
                  <a:pt x="504" y="391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421" y="180"/>
                </a:moveTo>
                <a:cubicBezTo>
                  <a:pt x="241" y="394"/>
                  <a:pt x="241" y="394"/>
                  <a:pt x="241" y="394"/>
                </a:cubicBezTo>
                <a:cubicBezTo>
                  <a:pt x="227" y="410"/>
                  <a:pt x="203" y="412"/>
                  <a:pt x="186" y="398"/>
                </a:cubicBezTo>
                <a:cubicBezTo>
                  <a:pt x="89" y="316"/>
                  <a:pt x="89" y="316"/>
                  <a:pt x="89" y="316"/>
                </a:cubicBezTo>
                <a:cubicBezTo>
                  <a:pt x="73" y="302"/>
                  <a:pt x="70" y="278"/>
                  <a:pt x="84" y="262"/>
                </a:cubicBezTo>
                <a:cubicBezTo>
                  <a:pt x="98" y="245"/>
                  <a:pt x="122" y="243"/>
                  <a:pt x="139" y="257"/>
                </a:cubicBezTo>
                <a:cubicBezTo>
                  <a:pt x="206" y="314"/>
                  <a:pt x="206" y="314"/>
                  <a:pt x="206" y="314"/>
                </a:cubicBezTo>
                <a:cubicBezTo>
                  <a:pt x="361" y="130"/>
                  <a:pt x="361" y="130"/>
                  <a:pt x="361" y="130"/>
                </a:cubicBezTo>
                <a:cubicBezTo>
                  <a:pt x="374" y="113"/>
                  <a:pt x="399" y="111"/>
                  <a:pt x="415" y="125"/>
                </a:cubicBezTo>
                <a:cubicBezTo>
                  <a:pt x="432" y="139"/>
                  <a:pt x="434" y="164"/>
                  <a:pt x="421" y="18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Trebuchet MS"/>
            </a:endParaRPr>
          </a:p>
        </p:txBody>
      </p:sp>
      <p:sp>
        <p:nvSpPr>
          <p:cNvPr id="892" name="Shape17_20230214_122548"/>
          <p:cNvSpPr/>
          <p:nvPr/>
        </p:nvSpPr>
        <p:spPr>
          <a:xfrm>
            <a:off x="4301986" y="2784223"/>
            <a:ext cx="187600" cy="187600"/>
          </a:xfrm>
          <a:custGeom>
            <a:avLst/>
            <a:gdLst/>
            <a:ahLst/>
            <a:cxnLst/>
            <a:rect l="l" t="t" r="r" b="b"/>
            <a:pathLst>
              <a:path w="504" h="504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2"/>
                  <a:pt x="113" y="504"/>
                  <a:pt x="252" y="504"/>
                </a:cubicBezTo>
                <a:cubicBezTo>
                  <a:pt x="391" y="504"/>
                  <a:pt x="504" y="392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381" y="342"/>
                </a:moveTo>
                <a:cubicBezTo>
                  <a:pt x="397" y="357"/>
                  <a:pt x="397" y="382"/>
                  <a:pt x="381" y="398"/>
                </a:cubicBezTo>
                <a:cubicBezTo>
                  <a:pt x="365" y="413"/>
                  <a:pt x="340" y="413"/>
                  <a:pt x="325" y="398"/>
                </a:cubicBezTo>
                <a:cubicBezTo>
                  <a:pt x="252" y="325"/>
                  <a:pt x="252" y="325"/>
                  <a:pt x="252" y="325"/>
                </a:cubicBezTo>
                <a:cubicBezTo>
                  <a:pt x="180" y="398"/>
                  <a:pt x="180" y="398"/>
                  <a:pt x="180" y="398"/>
                </a:cubicBezTo>
                <a:cubicBezTo>
                  <a:pt x="164" y="413"/>
                  <a:pt x="139" y="413"/>
                  <a:pt x="123" y="398"/>
                </a:cubicBezTo>
                <a:cubicBezTo>
                  <a:pt x="108" y="382"/>
                  <a:pt x="108" y="357"/>
                  <a:pt x="123" y="342"/>
                </a:cubicBezTo>
                <a:cubicBezTo>
                  <a:pt x="196" y="269"/>
                  <a:pt x="196" y="269"/>
                  <a:pt x="196" y="269"/>
                </a:cubicBezTo>
                <a:cubicBezTo>
                  <a:pt x="123" y="196"/>
                  <a:pt x="123" y="196"/>
                  <a:pt x="123" y="196"/>
                </a:cubicBezTo>
                <a:cubicBezTo>
                  <a:pt x="108" y="181"/>
                  <a:pt x="108" y="156"/>
                  <a:pt x="123" y="140"/>
                </a:cubicBezTo>
                <a:cubicBezTo>
                  <a:pt x="139" y="124"/>
                  <a:pt x="164" y="124"/>
                  <a:pt x="180" y="140"/>
                </a:cubicBezTo>
                <a:cubicBezTo>
                  <a:pt x="252" y="212"/>
                  <a:pt x="252" y="212"/>
                  <a:pt x="252" y="212"/>
                </a:cubicBezTo>
                <a:cubicBezTo>
                  <a:pt x="325" y="140"/>
                  <a:pt x="325" y="140"/>
                  <a:pt x="325" y="140"/>
                </a:cubicBezTo>
                <a:cubicBezTo>
                  <a:pt x="340" y="124"/>
                  <a:pt x="365" y="124"/>
                  <a:pt x="381" y="140"/>
                </a:cubicBezTo>
                <a:cubicBezTo>
                  <a:pt x="397" y="156"/>
                  <a:pt x="397" y="181"/>
                  <a:pt x="381" y="196"/>
                </a:cubicBezTo>
                <a:cubicBezTo>
                  <a:pt x="309" y="269"/>
                  <a:pt x="309" y="269"/>
                  <a:pt x="309" y="269"/>
                </a:cubicBezTo>
                <a:lnTo>
                  <a:pt x="381" y="34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Trebuchet MS"/>
            </a:endParaRPr>
          </a:p>
        </p:txBody>
      </p:sp>
      <p:sp>
        <p:nvSpPr>
          <p:cNvPr id="881" name="Shape6_20230214_122548"/>
          <p:cNvSpPr/>
          <p:nvPr/>
        </p:nvSpPr>
        <p:spPr>
          <a:xfrm>
            <a:off x="5292948" y="2784223"/>
            <a:ext cx="187600" cy="187600"/>
          </a:xfrm>
          <a:custGeom>
            <a:avLst/>
            <a:gdLst/>
            <a:ahLst/>
            <a:cxnLst/>
            <a:rect l="l" t="t" r="r" b="b"/>
            <a:pathLst>
              <a:path w="504" h="504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1"/>
                  <a:pt x="113" y="504"/>
                  <a:pt x="252" y="504"/>
                </a:cubicBezTo>
                <a:cubicBezTo>
                  <a:pt x="391" y="504"/>
                  <a:pt x="504" y="391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421" y="180"/>
                </a:moveTo>
                <a:cubicBezTo>
                  <a:pt x="241" y="394"/>
                  <a:pt x="241" y="394"/>
                  <a:pt x="241" y="394"/>
                </a:cubicBezTo>
                <a:cubicBezTo>
                  <a:pt x="227" y="410"/>
                  <a:pt x="203" y="412"/>
                  <a:pt x="186" y="398"/>
                </a:cubicBezTo>
                <a:cubicBezTo>
                  <a:pt x="89" y="316"/>
                  <a:pt x="89" y="316"/>
                  <a:pt x="89" y="316"/>
                </a:cubicBezTo>
                <a:cubicBezTo>
                  <a:pt x="73" y="302"/>
                  <a:pt x="70" y="278"/>
                  <a:pt x="84" y="262"/>
                </a:cubicBezTo>
                <a:cubicBezTo>
                  <a:pt x="98" y="245"/>
                  <a:pt x="122" y="243"/>
                  <a:pt x="139" y="257"/>
                </a:cubicBezTo>
                <a:cubicBezTo>
                  <a:pt x="206" y="314"/>
                  <a:pt x="206" y="314"/>
                  <a:pt x="206" y="314"/>
                </a:cubicBezTo>
                <a:cubicBezTo>
                  <a:pt x="361" y="130"/>
                  <a:pt x="361" y="130"/>
                  <a:pt x="361" y="130"/>
                </a:cubicBezTo>
                <a:cubicBezTo>
                  <a:pt x="374" y="113"/>
                  <a:pt x="399" y="111"/>
                  <a:pt x="415" y="125"/>
                </a:cubicBezTo>
                <a:cubicBezTo>
                  <a:pt x="432" y="139"/>
                  <a:pt x="434" y="164"/>
                  <a:pt x="421" y="18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Trebuchet MS"/>
            </a:endParaRPr>
          </a:p>
        </p:txBody>
      </p:sp>
      <p:sp>
        <p:nvSpPr>
          <p:cNvPr id="883" name="Shape8_20230214_122548"/>
          <p:cNvSpPr/>
          <p:nvPr/>
        </p:nvSpPr>
        <p:spPr>
          <a:xfrm>
            <a:off x="5292949" y="1932334"/>
            <a:ext cx="187600" cy="187600"/>
          </a:xfrm>
          <a:custGeom>
            <a:avLst/>
            <a:gdLst/>
            <a:ahLst/>
            <a:cxnLst/>
            <a:rect l="l" t="t" r="r" b="b"/>
            <a:pathLst>
              <a:path w="504" h="504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1"/>
                  <a:pt x="113" y="504"/>
                  <a:pt x="252" y="504"/>
                </a:cubicBezTo>
                <a:cubicBezTo>
                  <a:pt x="391" y="504"/>
                  <a:pt x="504" y="391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421" y="180"/>
                </a:moveTo>
                <a:cubicBezTo>
                  <a:pt x="241" y="394"/>
                  <a:pt x="241" y="394"/>
                  <a:pt x="241" y="394"/>
                </a:cubicBezTo>
                <a:cubicBezTo>
                  <a:pt x="227" y="410"/>
                  <a:pt x="203" y="412"/>
                  <a:pt x="186" y="398"/>
                </a:cubicBezTo>
                <a:cubicBezTo>
                  <a:pt x="89" y="316"/>
                  <a:pt x="89" y="316"/>
                  <a:pt x="89" y="316"/>
                </a:cubicBezTo>
                <a:cubicBezTo>
                  <a:pt x="73" y="302"/>
                  <a:pt x="70" y="278"/>
                  <a:pt x="84" y="262"/>
                </a:cubicBezTo>
                <a:cubicBezTo>
                  <a:pt x="98" y="245"/>
                  <a:pt x="122" y="243"/>
                  <a:pt x="139" y="257"/>
                </a:cubicBezTo>
                <a:cubicBezTo>
                  <a:pt x="206" y="314"/>
                  <a:pt x="206" y="314"/>
                  <a:pt x="206" y="314"/>
                </a:cubicBezTo>
                <a:cubicBezTo>
                  <a:pt x="361" y="130"/>
                  <a:pt x="361" y="130"/>
                  <a:pt x="361" y="130"/>
                </a:cubicBezTo>
                <a:cubicBezTo>
                  <a:pt x="374" y="113"/>
                  <a:pt x="399" y="111"/>
                  <a:pt x="415" y="125"/>
                </a:cubicBezTo>
                <a:cubicBezTo>
                  <a:pt x="432" y="139"/>
                  <a:pt x="434" y="164"/>
                  <a:pt x="421" y="18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Trebuchet MS"/>
            </a:endParaRPr>
          </a:p>
        </p:txBody>
      </p:sp>
      <p:sp>
        <p:nvSpPr>
          <p:cNvPr id="893" name="Shape18_20230214_122548"/>
          <p:cNvSpPr/>
          <p:nvPr/>
        </p:nvSpPr>
        <p:spPr>
          <a:xfrm>
            <a:off x="5293575" y="2345125"/>
            <a:ext cx="187600" cy="187600"/>
          </a:xfrm>
          <a:custGeom>
            <a:avLst/>
            <a:gdLst/>
            <a:ahLst/>
            <a:cxnLst/>
            <a:rect l="l" t="t" r="r" b="b"/>
            <a:pathLst>
              <a:path w="504" h="504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2"/>
                  <a:pt x="113" y="504"/>
                  <a:pt x="252" y="504"/>
                </a:cubicBezTo>
                <a:cubicBezTo>
                  <a:pt x="391" y="504"/>
                  <a:pt x="504" y="392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381" y="342"/>
                </a:moveTo>
                <a:cubicBezTo>
                  <a:pt x="397" y="357"/>
                  <a:pt x="397" y="382"/>
                  <a:pt x="381" y="398"/>
                </a:cubicBezTo>
                <a:cubicBezTo>
                  <a:pt x="365" y="413"/>
                  <a:pt x="340" y="413"/>
                  <a:pt x="325" y="398"/>
                </a:cubicBezTo>
                <a:cubicBezTo>
                  <a:pt x="252" y="325"/>
                  <a:pt x="252" y="325"/>
                  <a:pt x="252" y="325"/>
                </a:cubicBezTo>
                <a:cubicBezTo>
                  <a:pt x="180" y="398"/>
                  <a:pt x="180" y="398"/>
                  <a:pt x="180" y="398"/>
                </a:cubicBezTo>
                <a:cubicBezTo>
                  <a:pt x="164" y="413"/>
                  <a:pt x="139" y="413"/>
                  <a:pt x="123" y="398"/>
                </a:cubicBezTo>
                <a:cubicBezTo>
                  <a:pt x="108" y="382"/>
                  <a:pt x="108" y="357"/>
                  <a:pt x="123" y="342"/>
                </a:cubicBezTo>
                <a:cubicBezTo>
                  <a:pt x="196" y="269"/>
                  <a:pt x="196" y="269"/>
                  <a:pt x="196" y="269"/>
                </a:cubicBezTo>
                <a:cubicBezTo>
                  <a:pt x="123" y="196"/>
                  <a:pt x="123" y="196"/>
                  <a:pt x="123" y="196"/>
                </a:cubicBezTo>
                <a:cubicBezTo>
                  <a:pt x="108" y="181"/>
                  <a:pt x="108" y="156"/>
                  <a:pt x="123" y="140"/>
                </a:cubicBezTo>
                <a:cubicBezTo>
                  <a:pt x="139" y="124"/>
                  <a:pt x="164" y="124"/>
                  <a:pt x="180" y="140"/>
                </a:cubicBezTo>
                <a:cubicBezTo>
                  <a:pt x="252" y="212"/>
                  <a:pt x="252" y="212"/>
                  <a:pt x="252" y="212"/>
                </a:cubicBezTo>
                <a:cubicBezTo>
                  <a:pt x="325" y="140"/>
                  <a:pt x="325" y="140"/>
                  <a:pt x="325" y="140"/>
                </a:cubicBezTo>
                <a:cubicBezTo>
                  <a:pt x="340" y="124"/>
                  <a:pt x="365" y="124"/>
                  <a:pt x="381" y="140"/>
                </a:cubicBezTo>
                <a:cubicBezTo>
                  <a:pt x="397" y="156"/>
                  <a:pt x="397" y="181"/>
                  <a:pt x="381" y="196"/>
                </a:cubicBezTo>
                <a:cubicBezTo>
                  <a:pt x="309" y="269"/>
                  <a:pt x="309" y="269"/>
                  <a:pt x="309" y="269"/>
                </a:cubicBezTo>
                <a:lnTo>
                  <a:pt x="381" y="342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Trebuchet MS"/>
            </a:endParaRPr>
          </a:p>
        </p:txBody>
      </p:sp>
      <p:sp>
        <p:nvSpPr>
          <p:cNvPr id="894" name="Shape19_20230214_122548"/>
          <p:cNvSpPr/>
          <p:nvPr/>
        </p:nvSpPr>
        <p:spPr>
          <a:xfrm>
            <a:off x="8063898" y="2784223"/>
            <a:ext cx="187600" cy="187600"/>
          </a:xfrm>
          <a:custGeom>
            <a:avLst/>
            <a:gdLst/>
            <a:ahLst/>
            <a:cxnLst/>
            <a:rect l="l" t="t" r="r" b="b"/>
            <a:pathLst>
              <a:path w="504" h="504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1"/>
                  <a:pt x="113" y="504"/>
                  <a:pt x="252" y="504"/>
                </a:cubicBezTo>
                <a:cubicBezTo>
                  <a:pt x="391" y="504"/>
                  <a:pt x="504" y="391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421" y="180"/>
                </a:moveTo>
                <a:cubicBezTo>
                  <a:pt x="241" y="394"/>
                  <a:pt x="241" y="394"/>
                  <a:pt x="241" y="394"/>
                </a:cubicBezTo>
                <a:cubicBezTo>
                  <a:pt x="227" y="410"/>
                  <a:pt x="203" y="412"/>
                  <a:pt x="186" y="398"/>
                </a:cubicBezTo>
                <a:cubicBezTo>
                  <a:pt x="89" y="316"/>
                  <a:pt x="89" y="316"/>
                  <a:pt x="89" y="316"/>
                </a:cubicBezTo>
                <a:cubicBezTo>
                  <a:pt x="73" y="302"/>
                  <a:pt x="70" y="278"/>
                  <a:pt x="84" y="262"/>
                </a:cubicBezTo>
                <a:cubicBezTo>
                  <a:pt x="98" y="245"/>
                  <a:pt x="122" y="243"/>
                  <a:pt x="139" y="257"/>
                </a:cubicBezTo>
                <a:cubicBezTo>
                  <a:pt x="206" y="314"/>
                  <a:pt x="206" y="314"/>
                  <a:pt x="206" y="314"/>
                </a:cubicBezTo>
                <a:cubicBezTo>
                  <a:pt x="361" y="130"/>
                  <a:pt x="361" y="130"/>
                  <a:pt x="361" y="130"/>
                </a:cubicBezTo>
                <a:cubicBezTo>
                  <a:pt x="374" y="113"/>
                  <a:pt x="399" y="111"/>
                  <a:pt x="415" y="125"/>
                </a:cubicBezTo>
                <a:cubicBezTo>
                  <a:pt x="432" y="139"/>
                  <a:pt x="434" y="164"/>
                  <a:pt x="421" y="18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Trebuchet MS"/>
            </a:endParaRPr>
          </a:p>
        </p:txBody>
      </p:sp>
      <p:sp>
        <p:nvSpPr>
          <p:cNvPr id="895" name="Shape20_20230214_122548"/>
          <p:cNvSpPr/>
          <p:nvPr/>
        </p:nvSpPr>
        <p:spPr>
          <a:xfrm>
            <a:off x="8063898" y="1931313"/>
            <a:ext cx="187600" cy="187600"/>
          </a:xfrm>
          <a:custGeom>
            <a:avLst/>
            <a:gdLst/>
            <a:ahLst/>
            <a:cxnLst/>
            <a:rect l="l" t="t" r="r" b="b"/>
            <a:pathLst>
              <a:path w="504" h="504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1"/>
                  <a:pt x="113" y="504"/>
                  <a:pt x="252" y="504"/>
                </a:cubicBezTo>
                <a:cubicBezTo>
                  <a:pt x="391" y="504"/>
                  <a:pt x="504" y="391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421" y="180"/>
                </a:moveTo>
                <a:cubicBezTo>
                  <a:pt x="241" y="394"/>
                  <a:pt x="241" y="394"/>
                  <a:pt x="241" y="394"/>
                </a:cubicBezTo>
                <a:cubicBezTo>
                  <a:pt x="227" y="410"/>
                  <a:pt x="203" y="412"/>
                  <a:pt x="186" y="398"/>
                </a:cubicBezTo>
                <a:cubicBezTo>
                  <a:pt x="89" y="316"/>
                  <a:pt x="89" y="316"/>
                  <a:pt x="89" y="316"/>
                </a:cubicBezTo>
                <a:cubicBezTo>
                  <a:pt x="73" y="302"/>
                  <a:pt x="70" y="278"/>
                  <a:pt x="84" y="262"/>
                </a:cubicBezTo>
                <a:cubicBezTo>
                  <a:pt x="98" y="245"/>
                  <a:pt x="122" y="243"/>
                  <a:pt x="139" y="257"/>
                </a:cubicBezTo>
                <a:cubicBezTo>
                  <a:pt x="206" y="314"/>
                  <a:pt x="206" y="314"/>
                  <a:pt x="206" y="314"/>
                </a:cubicBezTo>
                <a:cubicBezTo>
                  <a:pt x="361" y="130"/>
                  <a:pt x="361" y="130"/>
                  <a:pt x="361" y="130"/>
                </a:cubicBezTo>
                <a:cubicBezTo>
                  <a:pt x="374" y="113"/>
                  <a:pt x="399" y="111"/>
                  <a:pt x="415" y="125"/>
                </a:cubicBezTo>
                <a:cubicBezTo>
                  <a:pt x="432" y="139"/>
                  <a:pt x="434" y="164"/>
                  <a:pt x="421" y="18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Trebuchet MS"/>
            </a:endParaRPr>
          </a:p>
        </p:txBody>
      </p:sp>
      <p:sp>
        <p:nvSpPr>
          <p:cNvPr id="896" name="Shape21_20230214_122548"/>
          <p:cNvSpPr/>
          <p:nvPr/>
        </p:nvSpPr>
        <p:spPr>
          <a:xfrm>
            <a:off x="8063898" y="2345125"/>
            <a:ext cx="187600" cy="187600"/>
          </a:xfrm>
          <a:custGeom>
            <a:avLst/>
            <a:gdLst/>
            <a:ahLst/>
            <a:cxnLst/>
            <a:rect l="l" t="t" r="r" b="b"/>
            <a:pathLst>
              <a:path w="504" h="504" extrusionOk="0">
                <a:moveTo>
                  <a:pt x="252" y="0"/>
                </a:moveTo>
                <a:cubicBezTo>
                  <a:pt x="113" y="0"/>
                  <a:pt x="0" y="113"/>
                  <a:pt x="0" y="252"/>
                </a:cubicBezTo>
                <a:cubicBezTo>
                  <a:pt x="0" y="391"/>
                  <a:pt x="113" y="504"/>
                  <a:pt x="252" y="504"/>
                </a:cubicBezTo>
                <a:cubicBezTo>
                  <a:pt x="391" y="504"/>
                  <a:pt x="504" y="391"/>
                  <a:pt x="504" y="252"/>
                </a:cubicBezTo>
                <a:cubicBezTo>
                  <a:pt x="504" y="113"/>
                  <a:pt x="391" y="0"/>
                  <a:pt x="252" y="0"/>
                </a:cubicBezTo>
                <a:close/>
                <a:moveTo>
                  <a:pt x="421" y="180"/>
                </a:moveTo>
                <a:cubicBezTo>
                  <a:pt x="241" y="394"/>
                  <a:pt x="241" y="394"/>
                  <a:pt x="241" y="394"/>
                </a:cubicBezTo>
                <a:cubicBezTo>
                  <a:pt x="227" y="410"/>
                  <a:pt x="203" y="412"/>
                  <a:pt x="186" y="398"/>
                </a:cubicBezTo>
                <a:cubicBezTo>
                  <a:pt x="89" y="316"/>
                  <a:pt x="89" y="316"/>
                  <a:pt x="89" y="316"/>
                </a:cubicBezTo>
                <a:cubicBezTo>
                  <a:pt x="73" y="302"/>
                  <a:pt x="70" y="278"/>
                  <a:pt x="84" y="262"/>
                </a:cubicBezTo>
                <a:cubicBezTo>
                  <a:pt x="98" y="245"/>
                  <a:pt x="122" y="243"/>
                  <a:pt x="139" y="257"/>
                </a:cubicBezTo>
                <a:cubicBezTo>
                  <a:pt x="206" y="314"/>
                  <a:pt x="206" y="314"/>
                  <a:pt x="206" y="314"/>
                </a:cubicBezTo>
                <a:cubicBezTo>
                  <a:pt x="361" y="130"/>
                  <a:pt x="361" y="130"/>
                  <a:pt x="361" y="130"/>
                </a:cubicBezTo>
                <a:cubicBezTo>
                  <a:pt x="374" y="113"/>
                  <a:pt x="399" y="111"/>
                  <a:pt x="415" y="125"/>
                </a:cubicBezTo>
                <a:cubicBezTo>
                  <a:pt x="432" y="139"/>
                  <a:pt x="434" y="164"/>
                  <a:pt x="421" y="18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spcFirstLastPara="1" wrap="square" lIns="69956" tIns="34969" rIns="69956" bIns="34969" anchor="t" anchorCtr="0">
            <a:noAutofit/>
          </a:bodyPr>
          <a:lstStyle/>
          <a:p>
            <a:pPr>
              <a:buSzPts val="1837"/>
            </a:pPr>
            <a:endParaRPr sz="1300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Trebuchet M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57EA-0F85-48E6-8403-2E961BA62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23850"/>
            <a:ext cx="8455025" cy="681990"/>
          </a:xfrm>
        </p:spPr>
        <p:txBody>
          <a:bodyPr>
            <a:noAutofit/>
          </a:bodyPr>
          <a:lstStyle/>
          <a:p>
            <a:r>
              <a:rPr lang="en-US" sz="2400" dirty="0"/>
              <a:t>Approach: Maintaining sales in existing accounts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6B81EB-CFC8-4ED1-A0B4-1B15BB10C9E2}"/>
              </a:ext>
            </a:extLst>
          </p:cNvPr>
          <p:cNvSpPr txBox="1"/>
          <p:nvPr/>
        </p:nvSpPr>
        <p:spPr>
          <a:xfrm>
            <a:off x="335711" y="1094789"/>
            <a:ext cx="517518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Focus on maintaining existing accounts while exploring curated new opportunities </a:t>
            </a:r>
          </a:p>
        </p:txBody>
      </p:sp>
      <p:graphicFrame>
        <p:nvGraphicFramePr>
          <p:cNvPr id="51" name="Chart 50">
            <a:extLst>
              <a:ext uri="{FF2B5EF4-FFF2-40B4-BE49-F238E27FC236}">
                <a16:creationId xmlns:a16="http://schemas.microsoft.com/office/drawing/2014/main" id="{738B02E5-B79C-4D55-9C3A-FB8873C847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4009104"/>
              </p:ext>
            </p:extLst>
          </p:nvPr>
        </p:nvGraphicFramePr>
        <p:xfrm>
          <a:off x="388653" y="1392473"/>
          <a:ext cx="4630802" cy="3330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FCE826-6938-4A7F-85AD-EB448972CB36}"/>
              </a:ext>
            </a:extLst>
          </p:cNvPr>
          <p:cNvCxnSpPr>
            <a:cxnSpLocks/>
          </p:cNvCxnSpPr>
          <p:nvPr/>
        </p:nvCxnSpPr>
        <p:spPr>
          <a:xfrm>
            <a:off x="5638146" y="2348135"/>
            <a:ext cx="3074848" cy="0"/>
          </a:xfrm>
          <a:prstGeom prst="line">
            <a:avLst/>
          </a:prstGeom>
          <a:ln w="6350">
            <a:solidFill>
              <a:srgbClr val="D3D3D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54473B5-44CE-481E-94A6-45C979C5357F}"/>
              </a:ext>
            </a:extLst>
          </p:cNvPr>
          <p:cNvCxnSpPr>
            <a:cxnSpLocks/>
          </p:cNvCxnSpPr>
          <p:nvPr/>
        </p:nvCxnSpPr>
        <p:spPr>
          <a:xfrm>
            <a:off x="5620285" y="3283047"/>
            <a:ext cx="3074848" cy="0"/>
          </a:xfrm>
          <a:prstGeom prst="line">
            <a:avLst/>
          </a:prstGeom>
          <a:ln w="6350">
            <a:solidFill>
              <a:srgbClr val="D3D3D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C7E03C-4A64-4A5D-97A5-CDE2B4DA82B7}"/>
              </a:ext>
            </a:extLst>
          </p:cNvPr>
          <p:cNvSpPr txBox="1"/>
          <p:nvPr/>
        </p:nvSpPr>
        <p:spPr>
          <a:xfrm>
            <a:off x="6037355" y="1527672"/>
            <a:ext cx="26935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Maintain historical sales in all target accounts. Ensure minimal churn and prioritize HCP-Rep relationship for territory allocations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0706BDB-9D4F-4F42-8559-D58908317376}"/>
              </a:ext>
            </a:extLst>
          </p:cNvPr>
          <p:cNvSpPr/>
          <p:nvPr/>
        </p:nvSpPr>
        <p:spPr>
          <a:xfrm>
            <a:off x="5620285" y="1704633"/>
            <a:ext cx="353962" cy="35396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013" b="1" dirty="0">
              <a:latin typeface="Lato" panose="020F0502020204030203" pitchFamily="34" charset="0"/>
            </a:endParaRPr>
          </a:p>
        </p:txBody>
      </p:sp>
      <p:grpSp>
        <p:nvGrpSpPr>
          <p:cNvPr id="53" name="ZenIcon1">
            <a:extLst>
              <a:ext uri="{FF2B5EF4-FFF2-40B4-BE49-F238E27FC236}">
                <a16:creationId xmlns:a16="http://schemas.microsoft.com/office/drawing/2014/main" id="{CF83F5FB-1D53-4716-B37B-EA94D20224A3}"/>
              </a:ext>
            </a:extLst>
          </p:cNvPr>
          <p:cNvGrpSpPr>
            <a:grpSpLocks noChangeAspect="1"/>
          </p:cNvGrpSpPr>
          <p:nvPr/>
        </p:nvGrpSpPr>
        <p:grpSpPr>
          <a:xfrm>
            <a:off x="5693795" y="1779005"/>
            <a:ext cx="206940" cy="205217"/>
            <a:chOff x="22452013" y="2119313"/>
            <a:chExt cx="374650" cy="377826"/>
          </a:xfrm>
          <a:solidFill>
            <a:srgbClr val="C00000"/>
          </a:solidFill>
        </p:grpSpPr>
        <p:sp>
          <p:nvSpPr>
            <p:cNvPr id="54" name="Freeform 1532">
              <a:extLst>
                <a:ext uri="{FF2B5EF4-FFF2-40B4-BE49-F238E27FC236}">
                  <a16:creationId xmlns:a16="http://schemas.microsoft.com/office/drawing/2014/main" id="{AFCDD83F-DB87-42ED-A266-43C9F095C4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09188" y="2378076"/>
              <a:ext cx="92075" cy="92075"/>
            </a:xfrm>
            <a:custGeom>
              <a:avLst/>
              <a:gdLst>
                <a:gd name="T0" fmla="*/ 16 w 41"/>
                <a:gd name="T1" fmla="*/ 41 h 41"/>
                <a:gd name="T2" fmla="*/ 13 w 41"/>
                <a:gd name="T3" fmla="*/ 40 h 41"/>
                <a:gd name="T4" fmla="*/ 1 w 41"/>
                <a:gd name="T5" fmla="*/ 28 h 41"/>
                <a:gd name="T6" fmla="*/ 0 w 41"/>
                <a:gd name="T7" fmla="*/ 24 h 41"/>
                <a:gd name="T8" fmla="*/ 5 w 41"/>
                <a:gd name="T9" fmla="*/ 7 h 41"/>
                <a:gd name="T10" fmla="*/ 7 w 41"/>
                <a:gd name="T11" fmla="*/ 5 h 41"/>
                <a:gd name="T12" fmla="*/ 24 w 41"/>
                <a:gd name="T13" fmla="*/ 0 h 41"/>
                <a:gd name="T14" fmla="*/ 28 w 41"/>
                <a:gd name="T15" fmla="*/ 1 h 41"/>
                <a:gd name="T16" fmla="*/ 40 w 41"/>
                <a:gd name="T17" fmla="*/ 14 h 41"/>
                <a:gd name="T18" fmla="*/ 40 w 41"/>
                <a:gd name="T19" fmla="*/ 14 h 41"/>
                <a:gd name="T20" fmla="*/ 41 w 41"/>
                <a:gd name="T21" fmla="*/ 17 h 41"/>
                <a:gd name="T22" fmla="*/ 36 w 41"/>
                <a:gd name="T23" fmla="*/ 34 h 41"/>
                <a:gd name="T24" fmla="*/ 34 w 41"/>
                <a:gd name="T25" fmla="*/ 37 h 41"/>
                <a:gd name="T26" fmla="*/ 17 w 41"/>
                <a:gd name="T27" fmla="*/ 41 h 41"/>
                <a:gd name="T28" fmla="*/ 16 w 41"/>
                <a:gd name="T29" fmla="*/ 41 h 41"/>
                <a:gd name="T30" fmla="*/ 5 w 41"/>
                <a:gd name="T31" fmla="*/ 25 h 41"/>
                <a:gd name="T32" fmla="*/ 16 w 41"/>
                <a:gd name="T33" fmla="*/ 36 h 41"/>
                <a:gd name="T34" fmla="*/ 32 w 41"/>
                <a:gd name="T35" fmla="*/ 32 h 41"/>
                <a:gd name="T36" fmla="*/ 36 w 41"/>
                <a:gd name="T37" fmla="*/ 17 h 41"/>
                <a:gd name="T38" fmla="*/ 25 w 41"/>
                <a:gd name="T39" fmla="*/ 5 h 41"/>
                <a:gd name="T40" fmla="*/ 9 w 41"/>
                <a:gd name="T41" fmla="*/ 9 h 41"/>
                <a:gd name="T42" fmla="*/ 5 w 41"/>
                <a:gd name="T43" fmla="*/ 25 h 41"/>
                <a:gd name="T44" fmla="*/ 32 w 41"/>
                <a:gd name="T45" fmla="*/ 33 h 41"/>
                <a:gd name="T46" fmla="*/ 32 w 41"/>
                <a:gd name="T47" fmla="*/ 33 h 41"/>
                <a:gd name="T48" fmla="*/ 5 w 41"/>
                <a:gd name="T49" fmla="*/ 26 h 41"/>
                <a:gd name="T50" fmla="*/ 5 w 41"/>
                <a:gd name="T51" fmla="*/ 26 h 41"/>
                <a:gd name="T52" fmla="*/ 5 w 41"/>
                <a:gd name="T53" fmla="*/ 26 h 41"/>
                <a:gd name="T54" fmla="*/ 36 w 41"/>
                <a:gd name="T55" fmla="*/ 16 h 41"/>
                <a:gd name="T56" fmla="*/ 36 w 41"/>
                <a:gd name="T57" fmla="*/ 16 h 41"/>
                <a:gd name="T58" fmla="*/ 9 w 41"/>
                <a:gd name="T59" fmla="*/ 9 h 41"/>
                <a:gd name="T60" fmla="*/ 9 w 41"/>
                <a:gd name="T61" fmla="*/ 9 h 41"/>
                <a:gd name="T62" fmla="*/ 9 w 41"/>
                <a:gd name="T63" fmla="*/ 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" h="41">
                  <a:moveTo>
                    <a:pt x="16" y="41"/>
                  </a:moveTo>
                  <a:cubicBezTo>
                    <a:pt x="15" y="41"/>
                    <a:pt x="14" y="41"/>
                    <a:pt x="13" y="40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7"/>
                    <a:pt x="0" y="26"/>
                    <a:pt x="0" y="24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6" y="5"/>
                    <a:pt x="7" y="5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7" y="0"/>
                    <a:pt x="28" y="1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1" y="15"/>
                    <a:pt x="41" y="16"/>
                    <a:pt x="41" y="17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35"/>
                    <a:pt x="35" y="36"/>
                    <a:pt x="34" y="37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lose/>
                  <a:moveTo>
                    <a:pt x="5" y="25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9" y="9"/>
                    <a:pt x="9" y="9"/>
                    <a:pt x="9" y="9"/>
                  </a:cubicBezTo>
                  <a:lnTo>
                    <a:pt x="5" y="25"/>
                  </a:lnTo>
                  <a:close/>
                  <a:moveTo>
                    <a:pt x="32" y="33"/>
                  </a:moveTo>
                  <a:cubicBezTo>
                    <a:pt x="32" y="33"/>
                    <a:pt x="32" y="33"/>
                    <a:pt x="32" y="33"/>
                  </a:cubicBezTo>
                  <a:close/>
                  <a:moveTo>
                    <a:pt x="5" y="26"/>
                  </a:move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lose/>
                  <a:moveTo>
                    <a:pt x="36" y="16"/>
                  </a:moveTo>
                  <a:cubicBezTo>
                    <a:pt x="36" y="16"/>
                    <a:pt x="36" y="16"/>
                    <a:pt x="36" y="16"/>
                  </a:cubicBezTo>
                  <a:close/>
                  <a:moveTo>
                    <a:pt x="9" y="9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7" name="Freeform 1533">
              <a:extLst>
                <a:ext uri="{FF2B5EF4-FFF2-40B4-BE49-F238E27FC236}">
                  <a16:creationId xmlns:a16="http://schemas.microsoft.com/office/drawing/2014/main" id="{94682FFD-0281-4191-9A26-3FDEADB1B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55188" y="2122488"/>
              <a:ext cx="103188" cy="103188"/>
            </a:xfrm>
            <a:custGeom>
              <a:avLst/>
              <a:gdLst>
                <a:gd name="T0" fmla="*/ 18 w 46"/>
                <a:gd name="T1" fmla="*/ 46 h 46"/>
                <a:gd name="T2" fmla="*/ 16 w 46"/>
                <a:gd name="T3" fmla="*/ 45 h 46"/>
                <a:gd name="T4" fmla="*/ 1 w 46"/>
                <a:gd name="T5" fmla="*/ 30 h 46"/>
                <a:gd name="T6" fmla="*/ 1 w 46"/>
                <a:gd name="T7" fmla="*/ 26 h 46"/>
                <a:gd name="T8" fmla="*/ 5 w 46"/>
                <a:gd name="T9" fmla="*/ 26 h 46"/>
                <a:gd name="T10" fmla="*/ 19 w 46"/>
                <a:gd name="T11" fmla="*/ 41 h 46"/>
                <a:gd name="T12" fmla="*/ 36 w 46"/>
                <a:gd name="T13" fmla="*/ 36 h 46"/>
                <a:gd name="T14" fmla="*/ 40 w 46"/>
                <a:gd name="T15" fmla="*/ 19 h 46"/>
                <a:gd name="T16" fmla="*/ 26 w 46"/>
                <a:gd name="T17" fmla="*/ 5 h 46"/>
                <a:gd name="T18" fmla="*/ 26 w 46"/>
                <a:gd name="T19" fmla="*/ 1 h 46"/>
                <a:gd name="T20" fmla="*/ 30 w 46"/>
                <a:gd name="T21" fmla="*/ 1 h 46"/>
                <a:gd name="T22" fmla="*/ 45 w 46"/>
                <a:gd name="T23" fmla="*/ 17 h 46"/>
                <a:gd name="T24" fmla="*/ 45 w 46"/>
                <a:gd name="T25" fmla="*/ 19 h 46"/>
                <a:gd name="T26" fmla="*/ 40 w 46"/>
                <a:gd name="T27" fmla="*/ 39 h 46"/>
                <a:gd name="T28" fmla="*/ 38 w 46"/>
                <a:gd name="T29" fmla="*/ 40 h 46"/>
                <a:gd name="T30" fmla="*/ 19 w 46"/>
                <a:gd name="T31" fmla="*/ 46 h 46"/>
                <a:gd name="T32" fmla="*/ 18 w 46"/>
                <a:gd name="T3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46">
                  <a:moveTo>
                    <a:pt x="18" y="46"/>
                  </a:moveTo>
                  <a:cubicBezTo>
                    <a:pt x="18" y="46"/>
                    <a:pt x="17" y="46"/>
                    <a:pt x="16" y="45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29"/>
                    <a:pt x="0" y="27"/>
                    <a:pt x="1" y="26"/>
                  </a:cubicBezTo>
                  <a:cubicBezTo>
                    <a:pt x="2" y="25"/>
                    <a:pt x="4" y="25"/>
                    <a:pt x="5" y="26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4"/>
                    <a:pt x="25" y="2"/>
                    <a:pt x="26" y="1"/>
                  </a:cubicBezTo>
                  <a:cubicBezTo>
                    <a:pt x="27" y="0"/>
                    <a:pt x="29" y="0"/>
                    <a:pt x="30" y="1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5" y="17"/>
                    <a:pt x="46" y="18"/>
                    <a:pt x="45" y="19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0" y="40"/>
                    <a:pt x="39" y="40"/>
                    <a:pt x="38" y="40"/>
                  </a:cubicBezTo>
                  <a:cubicBezTo>
                    <a:pt x="19" y="46"/>
                    <a:pt x="19" y="46"/>
                    <a:pt x="19" y="46"/>
                  </a:cubicBezTo>
                  <a:cubicBezTo>
                    <a:pt x="19" y="46"/>
                    <a:pt x="18" y="46"/>
                    <a:pt x="18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0" name="Freeform 1534">
              <a:extLst>
                <a:ext uri="{FF2B5EF4-FFF2-40B4-BE49-F238E27FC236}">
                  <a16:creationId xmlns:a16="http://schemas.microsoft.com/office/drawing/2014/main" id="{7B572291-8424-49EF-ABB7-1A5178D21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52013" y="2178051"/>
              <a:ext cx="115888" cy="90488"/>
            </a:xfrm>
            <a:custGeom>
              <a:avLst/>
              <a:gdLst>
                <a:gd name="T0" fmla="*/ 33 w 51"/>
                <a:gd name="T1" fmla="*/ 40 h 40"/>
                <a:gd name="T2" fmla="*/ 11 w 51"/>
                <a:gd name="T3" fmla="*/ 30 h 40"/>
                <a:gd name="T4" fmla="*/ 1 w 51"/>
                <a:gd name="T5" fmla="*/ 3 h 40"/>
                <a:gd name="T6" fmla="*/ 4 w 51"/>
                <a:gd name="T7" fmla="*/ 1 h 40"/>
                <a:gd name="T8" fmla="*/ 6 w 51"/>
                <a:gd name="T9" fmla="*/ 3 h 40"/>
                <a:gd name="T10" fmla="*/ 14 w 51"/>
                <a:gd name="T11" fmla="*/ 27 h 40"/>
                <a:gd name="T12" fmla="*/ 47 w 51"/>
                <a:gd name="T13" fmla="*/ 31 h 40"/>
                <a:gd name="T14" fmla="*/ 50 w 51"/>
                <a:gd name="T15" fmla="*/ 32 h 40"/>
                <a:gd name="T16" fmla="*/ 50 w 51"/>
                <a:gd name="T17" fmla="*/ 35 h 40"/>
                <a:gd name="T18" fmla="*/ 33 w 51"/>
                <a:gd name="T1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40">
                  <a:moveTo>
                    <a:pt x="33" y="40"/>
                  </a:moveTo>
                  <a:cubicBezTo>
                    <a:pt x="25" y="40"/>
                    <a:pt x="17" y="36"/>
                    <a:pt x="11" y="30"/>
                  </a:cubicBezTo>
                  <a:cubicBezTo>
                    <a:pt x="3" y="23"/>
                    <a:pt x="0" y="13"/>
                    <a:pt x="1" y="3"/>
                  </a:cubicBezTo>
                  <a:cubicBezTo>
                    <a:pt x="2" y="1"/>
                    <a:pt x="3" y="0"/>
                    <a:pt x="4" y="1"/>
                  </a:cubicBezTo>
                  <a:cubicBezTo>
                    <a:pt x="6" y="1"/>
                    <a:pt x="7" y="2"/>
                    <a:pt x="6" y="3"/>
                  </a:cubicBezTo>
                  <a:cubicBezTo>
                    <a:pt x="5" y="12"/>
                    <a:pt x="8" y="21"/>
                    <a:pt x="14" y="27"/>
                  </a:cubicBezTo>
                  <a:cubicBezTo>
                    <a:pt x="23" y="36"/>
                    <a:pt x="36" y="37"/>
                    <a:pt x="47" y="31"/>
                  </a:cubicBezTo>
                  <a:cubicBezTo>
                    <a:pt x="48" y="30"/>
                    <a:pt x="50" y="31"/>
                    <a:pt x="50" y="32"/>
                  </a:cubicBezTo>
                  <a:cubicBezTo>
                    <a:pt x="51" y="33"/>
                    <a:pt x="51" y="34"/>
                    <a:pt x="50" y="35"/>
                  </a:cubicBezTo>
                  <a:cubicBezTo>
                    <a:pt x="45" y="38"/>
                    <a:pt x="39" y="40"/>
                    <a:pt x="33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3" name="Freeform 1535">
              <a:extLst>
                <a:ext uri="{FF2B5EF4-FFF2-40B4-BE49-F238E27FC236}">
                  <a16:creationId xmlns:a16="http://schemas.microsoft.com/office/drawing/2014/main" id="{4C67ACCE-71A4-4D33-8166-6726B4B8E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10751" y="2119313"/>
              <a:ext cx="95250" cy="115888"/>
            </a:xfrm>
            <a:custGeom>
              <a:avLst/>
              <a:gdLst>
                <a:gd name="T0" fmla="*/ 33 w 42"/>
                <a:gd name="T1" fmla="*/ 51 h 51"/>
                <a:gd name="T2" fmla="*/ 31 w 42"/>
                <a:gd name="T3" fmla="*/ 51 h 51"/>
                <a:gd name="T4" fmla="*/ 31 w 42"/>
                <a:gd name="T5" fmla="*/ 47 h 51"/>
                <a:gd name="T6" fmla="*/ 26 w 42"/>
                <a:gd name="T7" fmla="*/ 14 h 51"/>
                <a:gd name="T8" fmla="*/ 3 w 42"/>
                <a:gd name="T9" fmla="*/ 7 h 51"/>
                <a:gd name="T10" fmla="*/ 0 w 42"/>
                <a:gd name="T11" fmla="*/ 5 h 51"/>
                <a:gd name="T12" fmla="*/ 2 w 42"/>
                <a:gd name="T13" fmla="*/ 2 h 51"/>
                <a:gd name="T14" fmla="*/ 30 w 42"/>
                <a:gd name="T15" fmla="*/ 11 h 51"/>
                <a:gd name="T16" fmla="*/ 35 w 42"/>
                <a:gd name="T17" fmla="*/ 50 h 51"/>
                <a:gd name="T18" fmla="*/ 33 w 42"/>
                <a:gd name="T1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51">
                  <a:moveTo>
                    <a:pt x="33" y="51"/>
                  </a:moveTo>
                  <a:cubicBezTo>
                    <a:pt x="32" y="51"/>
                    <a:pt x="32" y="51"/>
                    <a:pt x="31" y="51"/>
                  </a:cubicBezTo>
                  <a:cubicBezTo>
                    <a:pt x="30" y="50"/>
                    <a:pt x="30" y="49"/>
                    <a:pt x="31" y="47"/>
                  </a:cubicBezTo>
                  <a:cubicBezTo>
                    <a:pt x="37" y="37"/>
                    <a:pt x="35" y="23"/>
                    <a:pt x="26" y="14"/>
                  </a:cubicBezTo>
                  <a:cubicBezTo>
                    <a:pt x="20" y="8"/>
                    <a:pt x="12" y="5"/>
                    <a:pt x="3" y="7"/>
                  </a:cubicBezTo>
                  <a:cubicBezTo>
                    <a:pt x="2" y="7"/>
                    <a:pt x="1" y="6"/>
                    <a:pt x="0" y="5"/>
                  </a:cubicBezTo>
                  <a:cubicBezTo>
                    <a:pt x="0" y="3"/>
                    <a:pt x="1" y="2"/>
                    <a:pt x="2" y="2"/>
                  </a:cubicBezTo>
                  <a:cubicBezTo>
                    <a:pt x="12" y="0"/>
                    <a:pt x="23" y="4"/>
                    <a:pt x="30" y="11"/>
                  </a:cubicBezTo>
                  <a:cubicBezTo>
                    <a:pt x="40" y="21"/>
                    <a:pt x="42" y="37"/>
                    <a:pt x="35" y="50"/>
                  </a:cubicBezTo>
                  <a:cubicBezTo>
                    <a:pt x="34" y="51"/>
                    <a:pt x="34" y="51"/>
                    <a:pt x="33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6" name="Freeform 1536">
              <a:extLst>
                <a:ext uri="{FF2B5EF4-FFF2-40B4-BE49-F238E27FC236}">
                  <a16:creationId xmlns:a16="http://schemas.microsoft.com/office/drawing/2014/main" id="{7D2E2EDB-8E59-4050-B5B6-D4DE30E9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56788" y="2249488"/>
              <a:ext cx="58738" cy="55563"/>
            </a:xfrm>
            <a:custGeom>
              <a:avLst/>
              <a:gdLst>
                <a:gd name="T0" fmla="*/ 23 w 26"/>
                <a:gd name="T1" fmla="*/ 25 h 25"/>
                <a:gd name="T2" fmla="*/ 21 w 26"/>
                <a:gd name="T3" fmla="*/ 25 h 25"/>
                <a:gd name="T4" fmla="*/ 1 w 26"/>
                <a:gd name="T5" fmla="*/ 4 h 25"/>
                <a:gd name="T6" fmla="*/ 1 w 26"/>
                <a:gd name="T7" fmla="*/ 1 h 25"/>
                <a:gd name="T8" fmla="*/ 5 w 26"/>
                <a:gd name="T9" fmla="*/ 1 h 25"/>
                <a:gd name="T10" fmla="*/ 25 w 26"/>
                <a:gd name="T11" fmla="*/ 21 h 25"/>
                <a:gd name="T12" fmla="*/ 25 w 26"/>
                <a:gd name="T13" fmla="*/ 25 h 25"/>
                <a:gd name="T14" fmla="*/ 23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23" y="25"/>
                  </a:moveTo>
                  <a:cubicBezTo>
                    <a:pt x="23" y="25"/>
                    <a:pt x="22" y="25"/>
                    <a:pt x="21" y="2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22"/>
                    <a:pt x="26" y="24"/>
                    <a:pt x="25" y="25"/>
                  </a:cubicBezTo>
                  <a:cubicBezTo>
                    <a:pt x="24" y="25"/>
                    <a:pt x="24" y="25"/>
                    <a:pt x="23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7" name="Freeform 1537">
              <a:extLst>
                <a:ext uri="{FF2B5EF4-FFF2-40B4-BE49-F238E27FC236}">
                  <a16:creationId xmlns:a16="http://schemas.microsoft.com/office/drawing/2014/main" id="{9E8CCE4F-A27F-4DE3-B71B-B47700D9F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44101" y="2336801"/>
              <a:ext cx="60325" cy="58738"/>
            </a:xfrm>
            <a:custGeom>
              <a:avLst/>
              <a:gdLst>
                <a:gd name="T0" fmla="*/ 24 w 27"/>
                <a:gd name="T1" fmla="*/ 26 h 26"/>
                <a:gd name="T2" fmla="*/ 22 w 27"/>
                <a:gd name="T3" fmla="*/ 26 h 26"/>
                <a:gd name="T4" fmla="*/ 1 w 27"/>
                <a:gd name="T5" fmla="*/ 4 h 26"/>
                <a:gd name="T6" fmla="*/ 1 w 27"/>
                <a:gd name="T7" fmla="*/ 1 h 26"/>
                <a:gd name="T8" fmla="*/ 5 w 27"/>
                <a:gd name="T9" fmla="*/ 1 h 26"/>
                <a:gd name="T10" fmla="*/ 26 w 27"/>
                <a:gd name="T11" fmla="*/ 22 h 26"/>
                <a:gd name="T12" fmla="*/ 26 w 27"/>
                <a:gd name="T13" fmla="*/ 26 h 26"/>
                <a:gd name="T14" fmla="*/ 24 w 27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26">
                  <a:moveTo>
                    <a:pt x="24" y="26"/>
                  </a:moveTo>
                  <a:cubicBezTo>
                    <a:pt x="24" y="26"/>
                    <a:pt x="23" y="26"/>
                    <a:pt x="22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7" y="23"/>
                    <a:pt x="27" y="25"/>
                    <a:pt x="26" y="26"/>
                  </a:cubicBezTo>
                  <a:cubicBezTo>
                    <a:pt x="25" y="26"/>
                    <a:pt x="25" y="26"/>
                    <a:pt x="24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8" name="Freeform 1538">
              <a:extLst>
                <a:ext uri="{FF2B5EF4-FFF2-40B4-BE49-F238E27FC236}">
                  <a16:creationId xmlns:a16="http://schemas.microsoft.com/office/drawing/2014/main" id="{04C76287-ABD6-43B9-8CD7-89DB26FC0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80601" y="2225676"/>
              <a:ext cx="147638" cy="147638"/>
            </a:xfrm>
            <a:custGeom>
              <a:avLst/>
              <a:gdLst>
                <a:gd name="T0" fmla="*/ 63 w 65"/>
                <a:gd name="T1" fmla="*/ 65 h 65"/>
                <a:gd name="T2" fmla="*/ 61 w 65"/>
                <a:gd name="T3" fmla="*/ 64 h 65"/>
                <a:gd name="T4" fmla="*/ 1 w 65"/>
                <a:gd name="T5" fmla="*/ 4 h 65"/>
                <a:gd name="T6" fmla="*/ 1 w 65"/>
                <a:gd name="T7" fmla="*/ 1 h 65"/>
                <a:gd name="T8" fmla="*/ 4 w 65"/>
                <a:gd name="T9" fmla="*/ 1 h 65"/>
                <a:gd name="T10" fmla="*/ 64 w 65"/>
                <a:gd name="T11" fmla="*/ 61 h 65"/>
                <a:gd name="T12" fmla="*/ 64 w 65"/>
                <a:gd name="T13" fmla="*/ 64 h 65"/>
                <a:gd name="T14" fmla="*/ 63 w 65"/>
                <a:gd name="T15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65">
                  <a:moveTo>
                    <a:pt x="63" y="65"/>
                  </a:moveTo>
                  <a:cubicBezTo>
                    <a:pt x="62" y="65"/>
                    <a:pt x="61" y="65"/>
                    <a:pt x="61" y="6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64" y="61"/>
                    <a:pt x="64" y="61"/>
                    <a:pt x="64" y="61"/>
                  </a:cubicBezTo>
                  <a:cubicBezTo>
                    <a:pt x="65" y="62"/>
                    <a:pt x="65" y="63"/>
                    <a:pt x="64" y="64"/>
                  </a:cubicBezTo>
                  <a:cubicBezTo>
                    <a:pt x="64" y="65"/>
                    <a:pt x="63" y="65"/>
                    <a:pt x="63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9" name="Freeform 1539">
              <a:extLst>
                <a:ext uri="{FF2B5EF4-FFF2-40B4-BE49-F238E27FC236}">
                  <a16:creationId xmlns:a16="http://schemas.microsoft.com/office/drawing/2014/main" id="{3444A6D4-932F-4F51-91C9-4523B8745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77438" y="2346326"/>
              <a:ext cx="149225" cy="150813"/>
            </a:xfrm>
            <a:custGeom>
              <a:avLst/>
              <a:gdLst>
                <a:gd name="T0" fmla="*/ 34 w 66"/>
                <a:gd name="T1" fmla="*/ 67 h 67"/>
                <a:gd name="T2" fmla="*/ 12 w 66"/>
                <a:gd name="T3" fmla="*/ 57 h 67"/>
                <a:gd name="T4" fmla="*/ 7 w 66"/>
                <a:gd name="T5" fmla="*/ 19 h 67"/>
                <a:gd name="T6" fmla="*/ 10 w 66"/>
                <a:gd name="T7" fmla="*/ 18 h 67"/>
                <a:gd name="T8" fmla="*/ 11 w 66"/>
                <a:gd name="T9" fmla="*/ 21 h 67"/>
                <a:gd name="T10" fmla="*/ 16 w 66"/>
                <a:gd name="T11" fmla="*/ 54 h 67"/>
                <a:gd name="T12" fmla="*/ 34 w 66"/>
                <a:gd name="T13" fmla="*/ 62 h 67"/>
                <a:gd name="T14" fmla="*/ 53 w 66"/>
                <a:gd name="T15" fmla="*/ 54 h 67"/>
                <a:gd name="T16" fmla="*/ 61 w 66"/>
                <a:gd name="T17" fmla="*/ 35 h 67"/>
                <a:gd name="T18" fmla="*/ 53 w 66"/>
                <a:gd name="T19" fmla="*/ 16 h 67"/>
                <a:gd name="T20" fmla="*/ 21 w 66"/>
                <a:gd name="T21" fmla="*/ 12 h 67"/>
                <a:gd name="T22" fmla="*/ 18 w 66"/>
                <a:gd name="T23" fmla="*/ 11 h 67"/>
                <a:gd name="T24" fmla="*/ 18 w 66"/>
                <a:gd name="T25" fmla="*/ 7 h 67"/>
                <a:gd name="T26" fmla="*/ 57 w 66"/>
                <a:gd name="T27" fmla="*/ 12 h 67"/>
                <a:gd name="T28" fmla="*/ 66 w 66"/>
                <a:gd name="T29" fmla="*/ 35 h 67"/>
                <a:gd name="T30" fmla="*/ 57 w 66"/>
                <a:gd name="T31" fmla="*/ 57 h 67"/>
                <a:gd name="T32" fmla="*/ 34 w 66"/>
                <a:gd name="T33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67">
                  <a:moveTo>
                    <a:pt x="34" y="67"/>
                  </a:moveTo>
                  <a:cubicBezTo>
                    <a:pt x="26" y="67"/>
                    <a:pt x="18" y="63"/>
                    <a:pt x="12" y="57"/>
                  </a:cubicBezTo>
                  <a:cubicBezTo>
                    <a:pt x="2" y="47"/>
                    <a:pt x="0" y="31"/>
                    <a:pt x="7" y="19"/>
                  </a:cubicBezTo>
                  <a:cubicBezTo>
                    <a:pt x="8" y="18"/>
                    <a:pt x="9" y="17"/>
                    <a:pt x="10" y="18"/>
                  </a:cubicBezTo>
                  <a:cubicBezTo>
                    <a:pt x="12" y="19"/>
                    <a:pt x="12" y="20"/>
                    <a:pt x="11" y="21"/>
                  </a:cubicBezTo>
                  <a:cubicBezTo>
                    <a:pt x="5" y="32"/>
                    <a:pt x="7" y="45"/>
                    <a:pt x="16" y="54"/>
                  </a:cubicBezTo>
                  <a:cubicBezTo>
                    <a:pt x="21" y="59"/>
                    <a:pt x="27" y="62"/>
                    <a:pt x="34" y="62"/>
                  </a:cubicBezTo>
                  <a:cubicBezTo>
                    <a:pt x="42" y="62"/>
                    <a:pt x="48" y="59"/>
                    <a:pt x="53" y="54"/>
                  </a:cubicBezTo>
                  <a:cubicBezTo>
                    <a:pt x="59" y="49"/>
                    <a:pt x="61" y="42"/>
                    <a:pt x="61" y="35"/>
                  </a:cubicBezTo>
                  <a:cubicBezTo>
                    <a:pt x="61" y="28"/>
                    <a:pt x="59" y="21"/>
                    <a:pt x="53" y="16"/>
                  </a:cubicBezTo>
                  <a:cubicBezTo>
                    <a:pt x="45" y="7"/>
                    <a:pt x="31" y="5"/>
                    <a:pt x="21" y="12"/>
                  </a:cubicBezTo>
                  <a:cubicBezTo>
                    <a:pt x="20" y="12"/>
                    <a:pt x="18" y="12"/>
                    <a:pt x="18" y="11"/>
                  </a:cubicBezTo>
                  <a:cubicBezTo>
                    <a:pt x="17" y="10"/>
                    <a:pt x="17" y="8"/>
                    <a:pt x="18" y="7"/>
                  </a:cubicBezTo>
                  <a:cubicBezTo>
                    <a:pt x="31" y="0"/>
                    <a:pt x="47" y="2"/>
                    <a:pt x="57" y="12"/>
                  </a:cubicBezTo>
                  <a:cubicBezTo>
                    <a:pt x="63" y="18"/>
                    <a:pt x="66" y="26"/>
                    <a:pt x="66" y="35"/>
                  </a:cubicBezTo>
                  <a:cubicBezTo>
                    <a:pt x="66" y="43"/>
                    <a:pt x="63" y="51"/>
                    <a:pt x="57" y="57"/>
                  </a:cubicBezTo>
                  <a:cubicBezTo>
                    <a:pt x="51" y="63"/>
                    <a:pt x="43" y="67"/>
                    <a:pt x="34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70" name="Freeform 1540">
              <a:extLst>
                <a:ext uri="{FF2B5EF4-FFF2-40B4-BE49-F238E27FC236}">
                  <a16:creationId xmlns:a16="http://schemas.microsoft.com/office/drawing/2014/main" id="{A121D768-7288-4F93-A5EF-8C052D889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28226" y="2135188"/>
              <a:ext cx="185738" cy="188913"/>
            </a:xfrm>
            <a:custGeom>
              <a:avLst/>
              <a:gdLst>
                <a:gd name="T0" fmla="*/ 2 w 82"/>
                <a:gd name="T1" fmla="*/ 83 h 83"/>
                <a:gd name="T2" fmla="*/ 1 w 82"/>
                <a:gd name="T3" fmla="*/ 82 h 83"/>
                <a:gd name="T4" fmla="*/ 1 w 82"/>
                <a:gd name="T5" fmla="*/ 78 h 83"/>
                <a:gd name="T6" fmla="*/ 78 w 82"/>
                <a:gd name="T7" fmla="*/ 1 h 83"/>
                <a:gd name="T8" fmla="*/ 81 w 82"/>
                <a:gd name="T9" fmla="*/ 1 h 83"/>
                <a:gd name="T10" fmla="*/ 81 w 82"/>
                <a:gd name="T11" fmla="*/ 5 h 83"/>
                <a:gd name="T12" fmla="*/ 4 w 82"/>
                <a:gd name="T13" fmla="*/ 82 h 83"/>
                <a:gd name="T14" fmla="*/ 2 w 82"/>
                <a:gd name="T15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83">
                  <a:moveTo>
                    <a:pt x="2" y="83"/>
                  </a:moveTo>
                  <a:cubicBezTo>
                    <a:pt x="2" y="83"/>
                    <a:pt x="1" y="82"/>
                    <a:pt x="1" y="82"/>
                  </a:cubicBezTo>
                  <a:cubicBezTo>
                    <a:pt x="0" y="81"/>
                    <a:pt x="0" y="79"/>
                    <a:pt x="1" y="78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9" y="0"/>
                    <a:pt x="80" y="0"/>
                    <a:pt x="81" y="1"/>
                  </a:cubicBezTo>
                  <a:cubicBezTo>
                    <a:pt x="82" y="2"/>
                    <a:pt x="82" y="4"/>
                    <a:pt x="81" y="5"/>
                  </a:cubicBezTo>
                  <a:cubicBezTo>
                    <a:pt x="4" y="82"/>
                    <a:pt x="4" y="82"/>
                    <a:pt x="4" y="82"/>
                  </a:cubicBezTo>
                  <a:cubicBezTo>
                    <a:pt x="4" y="82"/>
                    <a:pt x="3" y="83"/>
                    <a:pt x="2" y="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71" name="Freeform 1541">
              <a:extLst>
                <a:ext uri="{FF2B5EF4-FFF2-40B4-BE49-F238E27FC236}">
                  <a16:creationId xmlns:a16="http://schemas.microsoft.com/office/drawing/2014/main" id="{36A25C20-CCC2-4B8D-A9EE-C3A0118229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456776" y="2314576"/>
              <a:ext cx="180975" cy="176213"/>
            </a:xfrm>
            <a:custGeom>
              <a:avLst/>
              <a:gdLst>
                <a:gd name="T0" fmla="*/ 26 w 80"/>
                <a:gd name="T1" fmla="*/ 78 h 78"/>
                <a:gd name="T2" fmla="*/ 20 w 80"/>
                <a:gd name="T3" fmla="*/ 76 h 78"/>
                <a:gd name="T4" fmla="*/ 4 w 80"/>
                <a:gd name="T5" fmla="*/ 60 h 78"/>
                <a:gd name="T6" fmla="*/ 4 w 80"/>
                <a:gd name="T7" fmla="*/ 48 h 78"/>
                <a:gd name="T8" fmla="*/ 49 w 80"/>
                <a:gd name="T9" fmla="*/ 3 h 78"/>
                <a:gd name="T10" fmla="*/ 55 w 80"/>
                <a:gd name="T11" fmla="*/ 0 h 78"/>
                <a:gd name="T12" fmla="*/ 61 w 80"/>
                <a:gd name="T13" fmla="*/ 3 h 78"/>
                <a:gd name="T14" fmla="*/ 77 w 80"/>
                <a:gd name="T15" fmla="*/ 19 h 78"/>
                <a:gd name="T16" fmla="*/ 77 w 80"/>
                <a:gd name="T17" fmla="*/ 31 h 78"/>
                <a:gd name="T18" fmla="*/ 32 w 80"/>
                <a:gd name="T19" fmla="*/ 76 h 78"/>
                <a:gd name="T20" fmla="*/ 26 w 80"/>
                <a:gd name="T21" fmla="*/ 78 h 78"/>
                <a:gd name="T22" fmla="*/ 55 w 80"/>
                <a:gd name="T23" fmla="*/ 5 h 78"/>
                <a:gd name="T24" fmla="*/ 52 w 80"/>
                <a:gd name="T25" fmla="*/ 7 h 78"/>
                <a:gd name="T26" fmla="*/ 7 w 80"/>
                <a:gd name="T27" fmla="*/ 51 h 78"/>
                <a:gd name="T28" fmla="*/ 7 w 80"/>
                <a:gd name="T29" fmla="*/ 57 h 78"/>
                <a:gd name="T30" fmla="*/ 23 w 80"/>
                <a:gd name="T31" fmla="*/ 72 h 78"/>
                <a:gd name="T32" fmla="*/ 28 w 80"/>
                <a:gd name="T33" fmla="*/ 72 h 78"/>
                <a:gd name="T34" fmla="*/ 73 w 80"/>
                <a:gd name="T35" fmla="*/ 28 h 78"/>
                <a:gd name="T36" fmla="*/ 73 w 80"/>
                <a:gd name="T37" fmla="*/ 22 h 78"/>
                <a:gd name="T38" fmla="*/ 58 w 80"/>
                <a:gd name="T39" fmla="*/ 7 h 78"/>
                <a:gd name="T40" fmla="*/ 55 w 80"/>
                <a:gd name="T41" fmla="*/ 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78">
                  <a:moveTo>
                    <a:pt x="26" y="78"/>
                  </a:moveTo>
                  <a:cubicBezTo>
                    <a:pt x="23" y="78"/>
                    <a:pt x="21" y="77"/>
                    <a:pt x="20" y="76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0" y="57"/>
                    <a:pt x="0" y="51"/>
                    <a:pt x="4" y="48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0" y="1"/>
                    <a:pt x="52" y="0"/>
                    <a:pt x="55" y="0"/>
                  </a:cubicBezTo>
                  <a:cubicBezTo>
                    <a:pt x="57" y="0"/>
                    <a:pt x="59" y="1"/>
                    <a:pt x="61" y="3"/>
                  </a:cubicBezTo>
                  <a:cubicBezTo>
                    <a:pt x="77" y="19"/>
                    <a:pt x="77" y="19"/>
                    <a:pt x="77" y="19"/>
                  </a:cubicBezTo>
                  <a:cubicBezTo>
                    <a:pt x="80" y="22"/>
                    <a:pt x="80" y="28"/>
                    <a:pt x="77" y="31"/>
                  </a:cubicBezTo>
                  <a:cubicBezTo>
                    <a:pt x="32" y="76"/>
                    <a:pt x="32" y="76"/>
                    <a:pt x="32" y="76"/>
                  </a:cubicBezTo>
                  <a:cubicBezTo>
                    <a:pt x="30" y="77"/>
                    <a:pt x="28" y="78"/>
                    <a:pt x="26" y="78"/>
                  </a:cubicBezTo>
                  <a:close/>
                  <a:moveTo>
                    <a:pt x="55" y="5"/>
                  </a:moveTo>
                  <a:cubicBezTo>
                    <a:pt x="54" y="5"/>
                    <a:pt x="53" y="6"/>
                    <a:pt x="52" y="7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6" y="53"/>
                    <a:pt x="6" y="55"/>
                    <a:pt x="7" y="57"/>
                  </a:cubicBezTo>
                  <a:cubicBezTo>
                    <a:pt x="23" y="72"/>
                    <a:pt x="23" y="72"/>
                    <a:pt x="23" y="72"/>
                  </a:cubicBezTo>
                  <a:cubicBezTo>
                    <a:pt x="24" y="74"/>
                    <a:pt x="27" y="74"/>
                    <a:pt x="28" y="72"/>
                  </a:cubicBezTo>
                  <a:cubicBezTo>
                    <a:pt x="73" y="28"/>
                    <a:pt x="73" y="28"/>
                    <a:pt x="73" y="28"/>
                  </a:cubicBezTo>
                  <a:cubicBezTo>
                    <a:pt x="75" y="26"/>
                    <a:pt x="75" y="24"/>
                    <a:pt x="73" y="22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7" y="6"/>
                    <a:pt x="56" y="5"/>
                    <a:pt x="55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72" name="Freeform 1542">
              <a:extLst>
                <a:ext uri="{FF2B5EF4-FFF2-40B4-BE49-F238E27FC236}">
                  <a16:creationId xmlns:a16="http://schemas.microsoft.com/office/drawing/2014/main" id="{FADC8209-7B57-4A01-8CB5-ED1FB6264C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85363" y="2293938"/>
              <a:ext cx="73025" cy="69850"/>
            </a:xfrm>
            <a:custGeom>
              <a:avLst/>
              <a:gdLst>
                <a:gd name="T0" fmla="*/ 19 w 32"/>
                <a:gd name="T1" fmla="*/ 31 h 31"/>
                <a:gd name="T2" fmla="*/ 14 w 32"/>
                <a:gd name="T3" fmla="*/ 29 h 31"/>
                <a:gd name="T4" fmla="*/ 2 w 32"/>
                <a:gd name="T5" fmla="*/ 17 h 31"/>
                <a:gd name="T6" fmla="*/ 0 w 32"/>
                <a:gd name="T7" fmla="*/ 12 h 31"/>
                <a:gd name="T8" fmla="*/ 2 w 32"/>
                <a:gd name="T9" fmla="*/ 7 h 31"/>
                <a:gd name="T10" fmla="*/ 7 w 32"/>
                <a:gd name="T11" fmla="*/ 3 h 31"/>
                <a:gd name="T12" fmla="*/ 12 w 32"/>
                <a:gd name="T13" fmla="*/ 0 h 31"/>
                <a:gd name="T14" fmla="*/ 17 w 32"/>
                <a:gd name="T15" fmla="*/ 3 h 31"/>
                <a:gd name="T16" fmla="*/ 29 w 32"/>
                <a:gd name="T17" fmla="*/ 14 h 31"/>
                <a:gd name="T18" fmla="*/ 29 w 32"/>
                <a:gd name="T19" fmla="*/ 24 h 31"/>
                <a:gd name="T20" fmla="*/ 24 w 32"/>
                <a:gd name="T21" fmla="*/ 29 h 31"/>
                <a:gd name="T22" fmla="*/ 19 w 32"/>
                <a:gd name="T23" fmla="*/ 31 h 31"/>
                <a:gd name="T24" fmla="*/ 12 w 32"/>
                <a:gd name="T25" fmla="*/ 5 h 31"/>
                <a:gd name="T26" fmla="*/ 11 w 32"/>
                <a:gd name="T27" fmla="*/ 6 h 31"/>
                <a:gd name="T28" fmla="*/ 6 w 32"/>
                <a:gd name="T29" fmla="*/ 11 h 31"/>
                <a:gd name="T30" fmla="*/ 5 w 32"/>
                <a:gd name="T31" fmla="*/ 12 h 31"/>
                <a:gd name="T32" fmla="*/ 6 w 32"/>
                <a:gd name="T33" fmla="*/ 14 h 31"/>
                <a:gd name="T34" fmla="*/ 18 w 32"/>
                <a:gd name="T35" fmla="*/ 26 h 31"/>
                <a:gd name="T36" fmla="*/ 21 w 32"/>
                <a:gd name="T37" fmla="*/ 26 h 31"/>
                <a:gd name="T38" fmla="*/ 24 w 32"/>
                <a:gd name="T39" fmla="*/ 23 h 31"/>
                <a:gd name="T40" fmla="*/ 24 w 32"/>
                <a:gd name="T41" fmla="*/ 23 h 31"/>
                <a:gd name="T42" fmla="*/ 26 w 32"/>
                <a:gd name="T43" fmla="*/ 21 h 31"/>
                <a:gd name="T44" fmla="*/ 26 w 32"/>
                <a:gd name="T45" fmla="*/ 18 h 31"/>
                <a:gd name="T46" fmla="*/ 14 w 32"/>
                <a:gd name="T47" fmla="*/ 6 h 31"/>
                <a:gd name="T48" fmla="*/ 12 w 32"/>
                <a:gd name="T49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1">
                  <a:moveTo>
                    <a:pt x="19" y="31"/>
                  </a:moveTo>
                  <a:cubicBezTo>
                    <a:pt x="17" y="31"/>
                    <a:pt x="16" y="31"/>
                    <a:pt x="14" y="29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6"/>
                    <a:pt x="0" y="14"/>
                    <a:pt x="0" y="12"/>
                  </a:cubicBezTo>
                  <a:cubicBezTo>
                    <a:pt x="0" y="10"/>
                    <a:pt x="1" y="9"/>
                    <a:pt x="2" y="7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1"/>
                    <a:pt x="10" y="0"/>
                    <a:pt x="12" y="0"/>
                  </a:cubicBezTo>
                  <a:cubicBezTo>
                    <a:pt x="14" y="0"/>
                    <a:pt x="16" y="1"/>
                    <a:pt x="17" y="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2" y="17"/>
                    <a:pt x="32" y="22"/>
                    <a:pt x="29" y="24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3" y="31"/>
                    <a:pt x="21" y="31"/>
                    <a:pt x="19" y="31"/>
                  </a:cubicBezTo>
                  <a:close/>
                  <a:moveTo>
                    <a:pt x="12" y="5"/>
                  </a:moveTo>
                  <a:cubicBezTo>
                    <a:pt x="12" y="5"/>
                    <a:pt x="11" y="6"/>
                    <a:pt x="11" y="6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5" y="13"/>
                    <a:pt x="5" y="13"/>
                    <a:pt x="6" y="14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9" y="27"/>
                    <a:pt x="20" y="27"/>
                    <a:pt x="21" y="26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0"/>
                    <a:pt x="27" y="19"/>
                    <a:pt x="26" y="18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5"/>
                    <a:pt x="12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74" name="Freeform 1543">
              <a:extLst>
                <a:ext uri="{FF2B5EF4-FFF2-40B4-BE49-F238E27FC236}">
                  <a16:creationId xmlns:a16="http://schemas.microsoft.com/office/drawing/2014/main" id="{6C3A9771-FD46-496F-9216-30E022149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83801" y="2135188"/>
              <a:ext cx="31750" cy="31750"/>
            </a:xfrm>
            <a:custGeom>
              <a:avLst/>
              <a:gdLst>
                <a:gd name="T0" fmla="*/ 4 w 14"/>
                <a:gd name="T1" fmla="*/ 14 h 14"/>
                <a:gd name="T2" fmla="*/ 1 w 14"/>
                <a:gd name="T3" fmla="*/ 13 h 14"/>
                <a:gd name="T4" fmla="*/ 1 w 14"/>
                <a:gd name="T5" fmla="*/ 13 h 14"/>
                <a:gd name="T6" fmla="*/ 1 w 14"/>
                <a:gd name="T7" fmla="*/ 8 h 14"/>
                <a:gd name="T8" fmla="*/ 8 w 14"/>
                <a:gd name="T9" fmla="*/ 1 h 14"/>
                <a:gd name="T10" fmla="*/ 13 w 14"/>
                <a:gd name="T11" fmla="*/ 1 h 14"/>
                <a:gd name="T12" fmla="*/ 14 w 14"/>
                <a:gd name="T13" fmla="*/ 3 h 14"/>
                <a:gd name="T14" fmla="*/ 13 w 14"/>
                <a:gd name="T15" fmla="*/ 6 h 14"/>
                <a:gd name="T16" fmla="*/ 6 w 14"/>
                <a:gd name="T17" fmla="*/ 13 h 14"/>
                <a:gd name="T18" fmla="*/ 4 w 14"/>
                <a:gd name="T1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4" y="14"/>
                  </a:moveTo>
                  <a:cubicBezTo>
                    <a:pt x="3" y="14"/>
                    <a:pt x="2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1"/>
                    <a:pt x="0" y="9"/>
                    <a:pt x="1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0"/>
                    <a:pt x="11" y="0"/>
                    <a:pt x="13" y="1"/>
                  </a:cubicBezTo>
                  <a:cubicBezTo>
                    <a:pt x="13" y="2"/>
                    <a:pt x="14" y="3"/>
                    <a:pt x="14" y="3"/>
                  </a:cubicBezTo>
                  <a:cubicBezTo>
                    <a:pt x="14" y="4"/>
                    <a:pt x="13" y="5"/>
                    <a:pt x="13" y="6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5" y="13"/>
                    <a:pt x="4" y="14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CD8C386-0F27-47FC-BF67-0D7C0066A648}"/>
              </a:ext>
            </a:extLst>
          </p:cNvPr>
          <p:cNvSpPr txBox="1"/>
          <p:nvPr/>
        </p:nvSpPr>
        <p:spPr>
          <a:xfrm>
            <a:off x="6037355" y="2547418"/>
            <a:ext cx="2693500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50% projected growth </a:t>
            </a:r>
            <a:r>
              <a:rPr lang="en-US" sz="10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QoQ</a:t>
            </a:r>
            <a:r>
              <a:rPr lang="en-US" sz="1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Expand </a:t>
            </a:r>
            <a:br>
              <a:rPr lang="en-US" sz="1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1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existing accounts and explore land opportunities in new accounts.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70A160F-2AD6-4768-AB31-4C234A614534}"/>
              </a:ext>
            </a:extLst>
          </p:cNvPr>
          <p:cNvSpPr/>
          <p:nvPr/>
        </p:nvSpPr>
        <p:spPr>
          <a:xfrm>
            <a:off x="5620285" y="2647435"/>
            <a:ext cx="353962" cy="353962"/>
          </a:xfrm>
          <a:prstGeom prst="ellipse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013" b="1" dirty="0">
              <a:latin typeface="Lato" panose="020F0502020204030203" pitchFamily="34" charset="0"/>
            </a:endParaRPr>
          </a:p>
        </p:txBody>
      </p:sp>
      <p:grpSp>
        <p:nvGrpSpPr>
          <p:cNvPr id="75" name="ZenIcon2">
            <a:extLst>
              <a:ext uri="{FF2B5EF4-FFF2-40B4-BE49-F238E27FC236}">
                <a16:creationId xmlns:a16="http://schemas.microsoft.com/office/drawing/2014/main" id="{C41C3585-28B8-42DA-855A-1630B66424CF}"/>
              </a:ext>
            </a:extLst>
          </p:cNvPr>
          <p:cNvGrpSpPr>
            <a:grpSpLocks noChangeAspect="1"/>
          </p:cNvGrpSpPr>
          <p:nvPr/>
        </p:nvGrpSpPr>
        <p:grpSpPr>
          <a:xfrm>
            <a:off x="5705677" y="2731911"/>
            <a:ext cx="183179" cy="185011"/>
            <a:chOff x="641351" y="2794001"/>
            <a:chExt cx="158750" cy="160338"/>
          </a:xfrm>
          <a:solidFill>
            <a:srgbClr val="92D050"/>
          </a:solidFill>
        </p:grpSpPr>
        <p:sp>
          <p:nvSpPr>
            <p:cNvPr id="76" name="Freeform 380">
              <a:extLst>
                <a:ext uri="{FF2B5EF4-FFF2-40B4-BE49-F238E27FC236}">
                  <a16:creationId xmlns:a16="http://schemas.microsoft.com/office/drawing/2014/main" id="{30F7182A-2762-4183-AFCE-D0FB306D6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351" y="2794001"/>
              <a:ext cx="123825" cy="125413"/>
            </a:xfrm>
            <a:custGeom>
              <a:avLst/>
              <a:gdLst>
                <a:gd name="T0" fmla="*/ 142 w 285"/>
                <a:gd name="T1" fmla="*/ 285 h 285"/>
                <a:gd name="T2" fmla="*/ 0 w 285"/>
                <a:gd name="T3" fmla="*/ 143 h 285"/>
                <a:gd name="T4" fmla="*/ 142 w 285"/>
                <a:gd name="T5" fmla="*/ 0 h 285"/>
                <a:gd name="T6" fmla="*/ 285 w 285"/>
                <a:gd name="T7" fmla="*/ 143 h 285"/>
                <a:gd name="T8" fmla="*/ 142 w 285"/>
                <a:gd name="T9" fmla="*/ 285 h 285"/>
                <a:gd name="T10" fmla="*/ 142 w 285"/>
                <a:gd name="T11" fmla="*/ 12 h 285"/>
                <a:gd name="T12" fmla="*/ 12 w 285"/>
                <a:gd name="T13" fmla="*/ 143 h 285"/>
                <a:gd name="T14" fmla="*/ 142 w 285"/>
                <a:gd name="T15" fmla="*/ 273 h 285"/>
                <a:gd name="T16" fmla="*/ 273 w 285"/>
                <a:gd name="T17" fmla="*/ 143 h 285"/>
                <a:gd name="T18" fmla="*/ 142 w 285"/>
                <a:gd name="T19" fmla="*/ 12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5" h="285">
                  <a:moveTo>
                    <a:pt x="142" y="285"/>
                  </a:moveTo>
                  <a:cubicBezTo>
                    <a:pt x="64" y="285"/>
                    <a:pt x="0" y="221"/>
                    <a:pt x="0" y="143"/>
                  </a:cubicBezTo>
                  <a:cubicBezTo>
                    <a:pt x="0" y="64"/>
                    <a:pt x="64" y="0"/>
                    <a:pt x="142" y="0"/>
                  </a:cubicBezTo>
                  <a:cubicBezTo>
                    <a:pt x="221" y="0"/>
                    <a:pt x="285" y="64"/>
                    <a:pt x="285" y="143"/>
                  </a:cubicBezTo>
                  <a:cubicBezTo>
                    <a:pt x="285" y="221"/>
                    <a:pt x="221" y="285"/>
                    <a:pt x="142" y="285"/>
                  </a:cubicBezTo>
                  <a:close/>
                  <a:moveTo>
                    <a:pt x="142" y="12"/>
                  </a:moveTo>
                  <a:cubicBezTo>
                    <a:pt x="70" y="12"/>
                    <a:pt x="12" y="71"/>
                    <a:pt x="12" y="143"/>
                  </a:cubicBezTo>
                  <a:cubicBezTo>
                    <a:pt x="12" y="214"/>
                    <a:pt x="70" y="273"/>
                    <a:pt x="142" y="273"/>
                  </a:cubicBezTo>
                  <a:cubicBezTo>
                    <a:pt x="214" y="273"/>
                    <a:pt x="273" y="214"/>
                    <a:pt x="273" y="143"/>
                  </a:cubicBezTo>
                  <a:cubicBezTo>
                    <a:pt x="273" y="71"/>
                    <a:pt x="214" y="12"/>
                    <a:pt x="142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77" name="Freeform 381">
              <a:extLst>
                <a:ext uri="{FF2B5EF4-FFF2-40B4-BE49-F238E27FC236}">
                  <a16:creationId xmlns:a16="http://schemas.microsoft.com/office/drawing/2014/main" id="{FCFF75CF-A7C8-456A-8A91-FC3FEE56B2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6601" y="2889251"/>
              <a:ext cx="63500" cy="65088"/>
            </a:xfrm>
            <a:custGeom>
              <a:avLst/>
              <a:gdLst>
                <a:gd name="T0" fmla="*/ 119 w 145"/>
                <a:gd name="T1" fmla="*/ 146 h 146"/>
                <a:gd name="T2" fmla="*/ 100 w 145"/>
                <a:gd name="T3" fmla="*/ 138 h 146"/>
                <a:gd name="T4" fmla="*/ 2 w 145"/>
                <a:gd name="T5" fmla="*/ 40 h 146"/>
                <a:gd name="T6" fmla="*/ 2 w 145"/>
                <a:gd name="T7" fmla="*/ 32 h 146"/>
                <a:gd name="T8" fmla="*/ 31 w 145"/>
                <a:gd name="T9" fmla="*/ 3 h 146"/>
                <a:gd name="T10" fmla="*/ 40 w 145"/>
                <a:gd name="T11" fmla="*/ 3 h 146"/>
                <a:gd name="T12" fmla="*/ 138 w 145"/>
                <a:gd name="T13" fmla="*/ 100 h 146"/>
                <a:gd name="T14" fmla="*/ 145 w 145"/>
                <a:gd name="T15" fmla="*/ 119 h 146"/>
                <a:gd name="T16" fmla="*/ 138 w 145"/>
                <a:gd name="T17" fmla="*/ 138 h 146"/>
                <a:gd name="T18" fmla="*/ 119 w 145"/>
                <a:gd name="T19" fmla="*/ 146 h 146"/>
                <a:gd name="T20" fmla="*/ 15 w 145"/>
                <a:gd name="T21" fmla="*/ 36 h 146"/>
                <a:gd name="T22" fmla="*/ 109 w 145"/>
                <a:gd name="T23" fmla="*/ 129 h 146"/>
                <a:gd name="T24" fmla="*/ 109 w 145"/>
                <a:gd name="T25" fmla="*/ 129 h 146"/>
                <a:gd name="T26" fmla="*/ 129 w 145"/>
                <a:gd name="T27" fmla="*/ 129 h 146"/>
                <a:gd name="T28" fmla="*/ 133 w 145"/>
                <a:gd name="T29" fmla="*/ 119 h 146"/>
                <a:gd name="T30" fmla="*/ 129 w 145"/>
                <a:gd name="T31" fmla="*/ 109 h 146"/>
                <a:gd name="T32" fmla="*/ 36 w 145"/>
                <a:gd name="T33" fmla="*/ 16 h 146"/>
                <a:gd name="T34" fmla="*/ 15 w 145"/>
                <a:gd name="T35" fmla="*/ 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5" h="146">
                  <a:moveTo>
                    <a:pt x="119" y="146"/>
                  </a:moveTo>
                  <a:cubicBezTo>
                    <a:pt x="112" y="146"/>
                    <a:pt x="105" y="143"/>
                    <a:pt x="100" y="138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4"/>
                    <a:pt x="2" y="32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4" y="0"/>
                    <a:pt x="38" y="0"/>
                    <a:pt x="40" y="3"/>
                  </a:cubicBezTo>
                  <a:cubicBezTo>
                    <a:pt x="138" y="100"/>
                    <a:pt x="138" y="100"/>
                    <a:pt x="138" y="100"/>
                  </a:cubicBezTo>
                  <a:cubicBezTo>
                    <a:pt x="143" y="105"/>
                    <a:pt x="145" y="112"/>
                    <a:pt x="145" y="119"/>
                  </a:cubicBezTo>
                  <a:cubicBezTo>
                    <a:pt x="145" y="126"/>
                    <a:pt x="143" y="133"/>
                    <a:pt x="138" y="138"/>
                  </a:cubicBezTo>
                  <a:cubicBezTo>
                    <a:pt x="132" y="143"/>
                    <a:pt x="126" y="146"/>
                    <a:pt x="119" y="146"/>
                  </a:cubicBezTo>
                  <a:close/>
                  <a:moveTo>
                    <a:pt x="15" y="36"/>
                  </a:moveTo>
                  <a:cubicBezTo>
                    <a:pt x="109" y="129"/>
                    <a:pt x="109" y="129"/>
                    <a:pt x="109" y="129"/>
                  </a:cubicBezTo>
                  <a:cubicBezTo>
                    <a:pt x="109" y="129"/>
                    <a:pt x="109" y="129"/>
                    <a:pt x="109" y="129"/>
                  </a:cubicBezTo>
                  <a:cubicBezTo>
                    <a:pt x="114" y="135"/>
                    <a:pt x="123" y="135"/>
                    <a:pt x="129" y="129"/>
                  </a:cubicBezTo>
                  <a:cubicBezTo>
                    <a:pt x="132" y="126"/>
                    <a:pt x="133" y="123"/>
                    <a:pt x="133" y="119"/>
                  </a:cubicBezTo>
                  <a:cubicBezTo>
                    <a:pt x="133" y="115"/>
                    <a:pt x="132" y="112"/>
                    <a:pt x="129" y="109"/>
                  </a:cubicBezTo>
                  <a:cubicBezTo>
                    <a:pt x="36" y="16"/>
                    <a:pt x="36" y="16"/>
                    <a:pt x="36" y="16"/>
                  </a:cubicBezTo>
                  <a:lnTo>
                    <a:pt x="15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78" name="Freeform 382">
              <a:extLst>
                <a:ext uri="{FF2B5EF4-FFF2-40B4-BE49-F238E27FC236}">
                  <a16:creationId xmlns:a16="http://schemas.microsoft.com/office/drawing/2014/main" id="{92613450-49F4-45C6-A02D-83184BA20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988" y="2814638"/>
              <a:ext cx="44450" cy="44450"/>
            </a:xfrm>
            <a:custGeom>
              <a:avLst/>
              <a:gdLst>
                <a:gd name="T0" fmla="*/ 6 w 99"/>
                <a:gd name="T1" fmla="*/ 100 h 100"/>
                <a:gd name="T2" fmla="*/ 0 w 99"/>
                <a:gd name="T3" fmla="*/ 94 h 100"/>
                <a:gd name="T4" fmla="*/ 93 w 99"/>
                <a:gd name="T5" fmla="*/ 0 h 100"/>
                <a:gd name="T6" fmla="*/ 99 w 99"/>
                <a:gd name="T7" fmla="*/ 6 h 100"/>
                <a:gd name="T8" fmla="*/ 93 w 99"/>
                <a:gd name="T9" fmla="*/ 12 h 100"/>
                <a:gd name="T10" fmla="*/ 12 w 99"/>
                <a:gd name="T11" fmla="*/ 94 h 100"/>
                <a:gd name="T12" fmla="*/ 6 w 99"/>
                <a:gd name="T13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00">
                  <a:moveTo>
                    <a:pt x="6" y="100"/>
                  </a:moveTo>
                  <a:cubicBezTo>
                    <a:pt x="3" y="100"/>
                    <a:pt x="0" y="97"/>
                    <a:pt x="0" y="94"/>
                  </a:cubicBezTo>
                  <a:cubicBezTo>
                    <a:pt x="0" y="42"/>
                    <a:pt x="42" y="0"/>
                    <a:pt x="93" y="0"/>
                  </a:cubicBezTo>
                  <a:cubicBezTo>
                    <a:pt x="97" y="0"/>
                    <a:pt x="99" y="3"/>
                    <a:pt x="99" y="6"/>
                  </a:cubicBezTo>
                  <a:cubicBezTo>
                    <a:pt x="99" y="10"/>
                    <a:pt x="97" y="12"/>
                    <a:pt x="93" y="12"/>
                  </a:cubicBezTo>
                  <a:cubicBezTo>
                    <a:pt x="48" y="12"/>
                    <a:pt x="12" y="49"/>
                    <a:pt x="12" y="94"/>
                  </a:cubicBezTo>
                  <a:cubicBezTo>
                    <a:pt x="12" y="97"/>
                    <a:pt x="9" y="100"/>
                    <a:pt x="6" y="1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F8DEA5B-8EC1-4962-AC2B-06E737E6AFD3}"/>
              </a:ext>
            </a:extLst>
          </p:cNvPr>
          <p:cNvSpPr txBox="1"/>
          <p:nvPr/>
        </p:nvSpPr>
        <p:spPr>
          <a:xfrm>
            <a:off x="6037355" y="3521328"/>
            <a:ext cx="26935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Optimize spend and maximize ROI by </a:t>
            </a:r>
            <a:br>
              <a:rPr lang="en-US" sz="1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1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equipping reps with curated resources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014B4F1-0050-4180-A154-E07706062A2E}"/>
              </a:ext>
            </a:extLst>
          </p:cNvPr>
          <p:cNvSpPr/>
          <p:nvPr/>
        </p:nvSpPr>
        <p:spPr>
          <a:xfrm>
            <a:off x="5620285" y="3544402"/>
            <a:ext cx="353962" cy="353962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013" b="1" dirty="0">
              <a:latin typeface="Lato" panose="020F0502020204030203" pitchFamily="34" charset="0"/>
            </a:endParaRPr>
          </a:p>
        </p:txBody>
      </p:sp>
      <p:grpSp>
        <p:nvGrpSpPr>
          <p:cNvPr id="79" name="ZenIcon3">
            <a:extLst>
              <a:ext uri="{FF2B5EF4-FFF2-40B4-BE49-F238E27FC236}">
                <a16:creationId xmlns:a16="http://schemas.microsoft.com/office/drawing/2014/main" id="{3CAB6ABF-D7DA-4943-9881-2EF8EDC7241B}"/>
              </a:ext>
            </a:extLst>
          </p:cNvPr>
          <p:cNvGrpSpPr>
            <a:grpSpLocks noChangeAspect="1"/>
          </p:cNvGrpSpPr>
          <p:nvPr/>
        </p:nvGrpSpPr>
        <p:grpSpPr>
          <a:xfrm>
            <a:off x="5698342" y="3623282"/>
            <a:ext cx="197848" cy="196202"/>
            <a:chOff x="625475" y="4483101"/>
            <a:chExt cx="190500" cy="188913"/>
          </a:xfrm>
          <a:solidFill>
            <a:schemeClr val="accent1"/>
          </a:solidFill>
        </p:grpSpPr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76C890BF-78D6-4E2A-A343-C288BAB3AE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925" y="4527551"/>
              <a:ext cx="100013" cy="100013"/>
            </a:xfrm>
            <a:custGeom>
              <a:avLst/>
              <a:gdLst>
                <a:gd name="T0" fmla="*/ 114 w 228"/>
                <a:gd name="T1" fmla="*/ 228 h 228"/>
                <a:gd name="T2" fmla="*/ 0 w 228"/>
                <a:gd name="T3" fmla="*/ 114 h 228"/>
                <a:gd name="T4" fmla="*/ 114 w 228"/>
                <a:gd name="T5" fmla="*/ 0 h 228"/>
                <a:gd name="T6" fmla="*/ 228 w 228"/>
                <a:gd name="T7" fmla="*/ 114 h 228"/>
                <a:gd name="T8" fmla="*/ 114 w 228"/>
                <a:gd name="T9" fmla="*/ 228 h 228"/>
                <a:gd name="T10" fmla="*/ 114 w 228"/>
                <a:gd name="T11" fmla="*/ 12 h 228"/>
                <a:gd name="T12" fmla="*/ 12 w 228"/>
                <a:gd name="T13" fmla="*/ 114 h 228"/>
                <a:gd name="T14" fmla="*/ 114 w 228"/>
                <a:gd name="T15" fmla="*/ 216 h 228"/>
                <a:gd name="T16" fmla="*/ 216 w 228"/>
                <a:gd name="T17" fmla="*/ 114 h 228"/>
                <a:gd name="T18" fmla="*/ 114 w 228"/>
                <a:gd name="T19" fmla="*/ 1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8" h="228">
                  <a:moveTo>
                    <a:pt x="114" y="228"/>
                  </a:moveTo>
                  <a:cubicBezTo>
                    <a:pt x="51" y="228"/>
                    <a:pt x="0" y="177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77" y="0"/>
                    <a:pt x="228" y="51"/>
                    <a:pt x="228" y="114"/>
                  </a:cubicBezTo>
                  <a:cubicBezTo>
                    <a:pt x="228" y="177"/>
                    <a:pt x="177" y="228"/>
                    <a:pt x="114" y="228"/>
                  </a:cubicBezTo>
                  <a:close/>
                  <a:moveTo>
                    <a:pt x="114" y="12"/>
                  </a:moveTo>
                  <a:cubicBezTo>
                    <a:pt x="58" y="12"/>
                    <a:pt x="12" y="58"/>
                    <a:pt x="12" y="114"/>
                  </a:cubicBezTo>
                  <a:cubicBezTo>
                    <a:pt x="12" y="170"/>
                    <a:pt x="58" y="216"/>
                    <a:pt x="114" y="216"/>
                  </a:cubicBezTo>
                  <a:cubicBezTo>
                    <a:pt x="170" y="216"/>
                    <a:pt x="216" y="170"/>
                    <a:pt x="216" y="114"/>
                  </a:cubicBezTo>
                  <a:cubicBezTo>
                    <a:pt x="216" y="58"/>
                    <a:pt x="170" y="12"/>
                    <a:pt x="114" y="12"/>
                  </a:cubicBezTo>
                  <a:close/>
                </a:path>
              </a:pathLst>
            </a:custGeom>
            <a:grpFill/>
            <a:ln>
              <a:solidFill>
                <a:srgbClr val="7030A0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1" name="Freeform 45">
              <a:extLst>
                <a:ext uri="{FF2B5EF4-FFF2-40B4-BE49-F238E27FC236}">
                  <a16:creationId xmlns:a16="http://schemas.microsoft.com/office/drawing/2014/main" id="{1CBF94F8-E020-4715-A27C-2F7CE2FBC5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475" y="4483101"/>
              <a:ext cx="190500" cy="188913"/>
            </a:xfrm>
            <a:custGeom>
              <a:avLst/>
              <a:gdLst>
                <a:gd name="T0" fmla="*/ 204 w 432"/>
                <a:gd name="T1" fmla="*/ 432 h 432"/>
                <a:gd name="T2" fmla="*/ 172 w 432"/>
                <a:gd name="T3" fmla="*/ 379 h 432"/>
                <a:gd name="T4" fmla="*/ 116 w 432"/>
                <a:gd name="T5" fmla="*/ 378 h 432"/>
                <a:gd name="T6" fmla="*/ 54 w 432"/>
                <a:gd name="T7" fmla="*/ 360 h 432"/>
                <a:gd name="T8" fmla="*/ 54 w 432"/>
                <a:gd name="T9" fmla="*/ 316 h 432"/>
                <a:gd name="T10" fmla="*/ 53 w 432"/>
                <a:gd name="T11" fmla="*/ 260 h 432"/>
                <a:gd name="T12" fmla="*/ 0 w 432"/>
                <a:gd name="T13" fmla="*/ 228 h 432"/>
                <a:gd name="T14" fmla="*/ 31 w 432"/>
                <a:gd name="T15" fmla="*/ 172 h 432"/>
                <a:gd name="T16" fmla="*/ 70 w 432"/>
                <a:gd name="T17" fmla="*/ 132 h 432"/>
                <a:gd name="T18" fmla="*/ 45 w 432"/>
                <a:gd name="T19" fmla="*/ 94 h 432"/>
                <a:gd name="T20" fmla="*/ 72 w 432"/>
                <a:gd name="T21" fmla="*/ 54 h 432"/>
                <a:gd name="T22" fmla="*/ 132 w 432"/>
                <a:gd name="T23" fmla="*/ 70 h 432"/>
                <a:gd name="T24" fmla="*/ 172 w 432"/>
                <a:gd name="T25" fmla="*/ 31 h 432"/>
                <a:gd name="T26" fmla="*/ 229 w 432"/>
                <a:gd name="T27" fmla="*/ 0 h 432"/>
                <a:gd name="T28" fmla="*/ 260 w 432"/>
                <a:gd name="T29" fmla="*/ 53 h 432"/>
                <a:gd name="T30" fmla="*/ 316 w 432"/>
                <a:gd name="T31" fmla="*/ 54 h 432"/>
                <a:gd name="T32" fmla="*/ 378 w 432"/>
                <a:gd name="T33" fmla="*/ 72 h 432"/>
                <a:gd name="T34" fmla="*/ 378 w 432"/>
                <a:gd name="T35" fmla="*/ 116 h 432"/>
                <a:gd name="T36" fmla="*/ 379 w 432"/>
                <a:gd name="T37" fmla="*/ 172 h 432"/>
                <a:gd name="T38" fmla="*/ 432 w 432"/>
                <a:gd name="T39" fmla="*/ 203 h 432"/>
                <a:gd name="T40" fmla="*/ 401 w 432"/>
                <a:gd name="T41" fmla="*/ 260 h 432"/>
                <a:gd name="T42" fmla="*/ 362 w 432"/>
                <a:gd name="T43" fmla="*/ 300 h 432"/>
                <a:gd name="T44" fmla="*/ 387 w 432"/>
                <a:gd name="T45" fmla="*/ 338 h 432"/>
                <a:gd name="T46" fmla="*/ 360 w 432"/>
                <a:gd name="T47" fmla="*/ 378 h 432"/>
                <a:gd name="T48" fmla="*/ 300 w 432"/>
                <a:gd name="T49" fmla="*/ 362 h 432"/>
                <a:gd name="T50" fmla="*/ 260 w 432"/>
                <a:gd name="T51" fmla="*/ 401 h 432"/>
                <a:gd name="T52" fmla="*/ 131 w 432"/>
                <a:gd name="T53" fmla="*/ 348 h 432"/>
                <a:gd name="T54" fmla="*/ 180 w 432"/>
                <a:gd name="T55" fmla="*/ 368 h 432"/>
                <a:gd name="T56" fmla="*/ 185 w 432"/>
                <a:gd name="T57" fmla="*/ 401 h 432"/>
                <a:gd name="T58" fmla="*/ 229 w 432"/>
                <a:gd name="T59" fmla="*/ 420 h 432"/>
                <a:gd name="T60" fmla="*/ 248 w 432"/>
                <a:gd name="T61" fmla="*/ 374 h 432"/>
                <a:gd name="T62" fmla="*/ 298 w 432"/>
                <a:gd name="T63" fmla="*/ 349 h 432"/>
                <a:gd name="T64" fmla="*/ 325 w 432"/>
                <a:gd name="T65" fmla="*/ 369 h 432"/>
                <a:gd name="T66" fmla="*/ 369 w 432"/>
                <a:gd name="T67" fmla="*/ 351 h 432"/>
                <a:gd name="T68" fmla="*/ 351 w 432"/>
                <a:gd name="T69" fmla="*/ 306 h 432"/>
                <a:gd name="T70" fmla="*/ 349 w 432"/>
                <a:gd name="T71" fmla="*/ 298 h 432"/>
                <a:gd name="T72" fmla="*/ 374 w 432"/>
                <a:gd name="T73" fmla="*/ 247 h 432"/>
                <a:gd name="T74" fmla="*/ 420 w 432"/>
                <a:gd name="T75" fmla="*/ 228 h 432"/>
                <a:gd name="T76" fmla="*/ 401 w 432"/>
                <a:gd name="T77" fmla="*/ 184 h 432"/>
                <a:gd name="T78" fmla="*/ 368 w 432"/>
                <a:gd name="T79" fmla="*/ 180 h 432"/>
                <a:gd name="T80" fmla="*/ 350 w 432"/>
                <a:gd name="T81" fmla="*/ 126 h 432"/>
                <a:gd name="T82" fmla="*/ 369 w 432"/>
                <a:gd name="T83" fmla="*/ 80 h 432"/>
                <a:gd name="T84" fmla="*/ 325 w 432"/>
                <a:gd name="T85" fmla="*/ 63 h 432"/>
                <a:gd name="T86" fmla="*/ 298 w 432"/>
                <a:gd name="T87" fmla="*/ 83 h 432"/>
                <a:gd name="T88" fmla="*/ 248 w 432"/>
                <a:gd name="T89" fmla="*/ 58 h 432"/>
                <a:gd name="T90" fmla="*/ 229 w 432"/>
                <a:gd name="T91" fmla="*/ 12 h 432"/>
                <a:gd name="T92" fmla="*/ 185 w 432"/>
                <a:gd name="T93" fmla="*/ 31 h 432"/>
                <a:gd name="T94" fmla="*/ 180 w 432"/>
                <a:gd name="T95" fmla="*/ 64 h 432"/>
                <a:gd name="T96" fmla="*/ 127 w 432"/>
                <a:gd name="T97" fmla="*/ 82 h 432"/>
                <a:gd name="T98" fmla="*/ 81 w 432"/>
                <a:gd name="T99" fmla="*/ 63 h 432"/>
                <a:gd name="T100" fmla="*/ 57 w 432"/>
                <a:gd name="T101" fmla="*/ 94 h 432"/>
                <a:gd name="T102" fmla="*/ 82 w 432"/>
                <a:gd name="T103" fmla="*/ 126 h 432"/>
                <a:gd name="T104" fmla="*/ 64 w 432"/>
                <a:gd name="T105" fmla="*/ 180 h 432"/>
                <a:gd name="T106" fmla="*/ 31 w 432"/>
                <a:gd name="T107" fmla="*/ 184 h 432"/>
                <a:gd name="T108" fmla="*/ 12 w 432"/>
                <a:gd name="T109" fmla="*/ 228 h 432"/>
                <a:gd name="T110" fmla="*/ 58 w 432"/>
                <a:gd name="T111" fmla="*/ 247 h 432"/>
                <a:gd name="T112" fmla="*/ 83 w 432"/>
                <a:gd name="T113" fmla="*/ 298 h 432"/>
                <a:gd name="T114" fmla="*/ 82 w 432"/>
                <a:gd name="T115" fmla="*/ 306 h 432"/>
                <a:gd name="T116" fmla="*/ 57 w 432"/>
                <a:gd name="T117" fmla="*/ 338 h 432"/>
                <a:gd name="T118" fmla="*/ 81 w 432"/>
                <a:gd name="T119" fmla="*/ 369 h 432"/>
                <a:gd name="T120" fmla="*/ 126 w 432"/>
                <a:gd name="T121" fmla="*/ 35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2" h="432">
                  <a:moveTo>
                    <a:pt x="229" y="432"/>
                  </a:moveTo>
                  <a:cubicBezTo>
                    <a:pt x="204" y="432"/>
                    <a:pt x="204" y="432"/>
                    <a:pt x="204" y="432"/>
                  </a:cubicBezTo>
                  <a:cubicBezTo>
                    <a:pt x="186" y="432"/>
                    <a:pt x="172" y="418"/>
                    <a:pt x="172" y="401"/>
                  </a:cubicBezTo>
                  <a:cubicBezTo>
                    <a:pt x="172" y="379"/>
                    <a:pt x="172" y="379"/>
                    <a:pt x="172" y="379"/>
                  </a:cubicBezTo>
                  <a:cubicBezTo>
                    <a:pt x="158" y="375"/>
                    <a:pt x="145" y="369"/>
                    <a:pt x="132" y="362"/>
                  </a:cubicBezTo>
                  <a:cubicBezTo>
                    <a:pt x="116" y="378"/>
                    <a:pt x="116" y="378"/>
                    <a:pt x="116" y="378"/>
                  </a:cubicBezTo>
                  <a:cubicBezTo>
                    <a:pt x="104" y="390"/>
                    <a:pt x="84" y="390"/>
                    <a:pt x="72" y="378"/>
                  </a:cubicBezTo>
                  <a:cubicBezTo>
                    <a:pt x="54" y="360"/>
                    <a:pt x="54" y="360"/>
                    <a:pt x="54" y="360"/>
                  </a:cubicBezTo>
                  <a:cubicBezTo>
                    <a:pt x="48" y="354"/>
                    <a:pt x="45" y="346"/>
                    <a:pt x="45" y="338"/>
                  </a:cubicBezTo>
                  <a:cubicBezTo>
                    <a:pt x="45" y="329"/>
                    <a:pt x="48" y="322"/>
                    <a:pt x="54" y="316"/>
                  </a:cubicBezTo>
                  <a:cubicBezTo>
                    <a:pt x="70" y="300"/>
                    <a:pt x="70" y="300"/>
                    <a:pt x="70" y="300"/>
                  </a:cubicBezTo>
                  <a:cubicBezTo>
                    <a:pt x="63" y="287"/>
                    <a:pt x="57" y="274"/>
                    <a:pt x="53" y="260"/>
                  </a:cubicBezTo>
                  <a:cubicBezTo>
                    <a:pt x="31" y="260"/>
                    <a:pt x="31" y="260"/>
                    <a:pt x="31" y="260"/>
                  </a:cubicBezTo>
                  <a:cubicBezTo>
                    <a:pt x="14" y="260"/>
                    <a:pt x="0" y="246"/>
                    <a:pt x="0" y="228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186"/>
                    <a:pt x="14" y="172"/>
                    <a:pt x="31" y="172"/>
                  </a:cubicBezTo>
                  <a:cubicBezTo>
                    <a:pt x="53" y="172"/>
                    <a:pt x="53" y="172"/>
                    <a:pt x="53" y="172"/>
                  </a:cubicBezTo>
                  <a:cubicBezTo>
                    <a:pt x="57" y="158"/>
                    <a:pt x="63" y="144"/>
                    <a:pt x="70" y="132"/>
                  </a:cubicBezTo>
                  <a:cubicBezTo>
                    <a:pt x="54" y="116"/>
                    <a:pt x="54" y="116"/>
                    <a:pt x="54" y="116"/>
                  </a:cubicBezTo>
                  <a:cubicBezTo>
                    <a:pt x="48" y="110"/>
                    <a:pt x="45" y="102"/>
                    <a:pt x="45" y="94"/>
                  </a:cubicBezTo>
                  <a:cubicBezTo>
                    <a:pt x="45" y="85"/>
                    <a:pt x="48" y="78"/>
                    <a:pt x="54" y="72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84" y="42"/>
                    <a:pt x="104" y="42"/>
                    <a:pt x="116" y="54"/>
                  </a:cubicBezTo>
                  <a:cubicBezTo>
                    <a:pt x="132" y="70"/>
                    <a:pt x="132" y="70"/>
                    <a:pt x="132" y="70"/>
                  </a:cubicBezTo>
                  <a:cubicBezTo>
                    <a:pt x="145" y="62"/>
                    <a:pt x="158" y="57"/>
                    <a:pt x="172" y="53"/>
                  </a:cubicBezTo>
                  <a:cubicBezTo>
                    <a:pt x="172" y="31"/>
                    <a:pt x="172" y="31"/>
                    <a:pt x="172" y="31"/>
                  </a:cubicBezTo>
                  <a:cubicBezTo>
                    <a:pt x="172" y="14"/>
                    <a:pt x="186" y="0"/>
                    <a:pt x="204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46" y="0"/>
                    <a:pt x="260" y="14"/>
                    <a:pt x="260" y="31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74" y="57"/>
                    <a:pt x="288" y="62"/>
                    <a:pt x="300" y="70"/>
                  </a:cubicBezTo>
                  <a:cubicBezTo>
                    <a:pt x="316" y="54"/>
                    <a:pt x="316" y="54"/>
                    <a:pt x="316" y="54"/>
                  </a:cubicBezTo>
                  <a:cubicBezTo>
                    <a:pt x="328" y="42"/>
                    <a:pt x="348" y="42"/>
                    <a:pt x="360" y="54"/>
                  </a:cubicBezTo>
                  <a:cubicBezTo>
                    <a:pt x="378" y="72"/>
                    <a:pt x="378" y="72"/>
                    <a:pt x="378" y="72"/>
                  </a:cubicBezTo>
                  <a:cubicBezTo>
                    <a:pt x="384" y="78"/>
                    <a:pt x="387" y="85"/>
                    <a:pt x="387" y="94"/>
                  </a:cubicBezTo>
                  <a:cubicBezTo>
                    <a:pt x="387" y="102"/>
                    <a:pt x="384" y="110"/>
                    <a:pt x="378" y="116"/>
                  </a:cubicBezTo>
                  <a:cubicBezTo>
                    <a:pt x="362" y="132"/>
                    <a:pt x="362" y="132"/>
                    <a:pt x="362" y="132"/>
                  </a:cubicBezTo>
                  <a:cubicBezTo>
                    <a:pt x="370" y="144"/>
                    <a:pt x="375" y="158"/>
                    <a:pt x="379" y="172"/>
                  </a:cubicBezTo>
                  <a:cubicBezTo>
                    <a:pt x="401" y="172"/>
                    <a:pt x="401" y="172"/>
                    <a:pt x="401" y="172"/>
                  </a:cubicBezTo>
                  <a:cubicBezTo>
                    <a:pt x="418" y="172"/>
                    <a:pt x="432" y="186"/>
                    <a:pt x="432" y="203"/>
                  </a:cubicBezTo>
                  <a:cubicBezTo>
                    <a:pt x="432" y="228"/>
                    <a:pt x="432" y="228"/>
                    <a:pt x="432" y="228"/>
                  </a:cubicBezTo>
                  <a:cubicBezTo>
                    <a:pt x="432" y="246"/>
                    <a:pt x="418" y="260"/>
                    <a:pt x="401" y="260"/>
                  </a:cubicBezTo>
                  <a:cubicBezTo>
                    <a:pt x="379" y="260"/>
                    <a:pt x="379" y="260"/>
                    <a:pt x="379" y="260"/>
                  </a:cubicBezTo>
                  <a:cubicBezTo>
                    <a:pt x="375" y="274"/>
                    <a:pt x="370" y="287"/>
                    <a:pt x="362" y="300"/>
                  </a:cubicBezTo>
                  <a:cubicBezTo>
                    <a:pt x="378" y="316"/>
                    <a:pt x="378" y="316"/>
                    <a:pt x="378" y="316"/>
                  </a:cubicBezTo>
                  <a:cubicBezTo>
                    <a:pt x="384" y="322"/>
                    <a:pt x="387" y="329"/>
                    <a:pt x="387" y="338"/>
                  </a:cubicBezTo>
                  <a:cubicBezTo>
                    <a:pt x="387" y="346"/>
                    <a:pt x="384" y="354"/>
                    <a:pt x="378" y="360"/>
                  </a:cubicBezTo>
                  <a:cubicBezTo>
                    <a:pt x="360" y="378"/>
                    <a:pt x="360" y="378"/>
                    <a:pt x="360" y="378"/>
                  </a:cubicBezTo>
                  <a:cubicBezTo>
                    <a:pt x="348" y="390"/>
                    <a:pt x="328" y="390"/>
                    <a:pt x="316" y="378"/>
                  </a:cubicBezTo>
                  <a:cubicBezTo>
                    <a:pt x="300" y="362"/>
                    <a:pt x="300" y="362"/>
                    <a:pt x="300" y="362"/>
                  </a:cubicBezTo>
                  <a:cubicBezTo>
                    <a:pt x="288" y="369"/>
                    <a:pt x="274" y="375"/>
                    <a:pt x="260" y="379"/>
                  </a:cubicBezTo>
                  <a:cubicBezTo>
                    <a:pt x="260" y="401"/>
                    <a:pt x="260" y="401"/>
                    <a:pt x="260" y="401"/>
                  </a:cubicBezTo>
                  <a:cubicBezTo>
                    <a:pt x="260" y="418"/>
                    <a:pt x="246" y="432"/>
                    <a:pt x="229" y="432"/>
                  </a:cubicBezTo>
                  <a:close/>
                  <a:moveTo>
                    <a:pt x="131" y="348"/>
                  </a:moveTo>
                  <a:cubicBezTo>
                    <a:pt x="132" y="348"/>
                    <a:pt x="133" y="349"/>
                    <a:pt x="134" y="349"/>
                  </a:cubicBezTo>
                  <a:cubicBezTo>
                    <a:pt x="148" y="358"/>
                    <a:pt x="164" y="364"/>
                    <a:pt x="180" y="368"/>
                  </a:cubicBezTo>
                  <a:cubicBezTo>
                    <a:pt x="183" y="369"/>
                    <a:pt x="185" y="371"/>
                    <a:pt x="185" y="374"/>
                  </a:cubicBezTo>
                  <a:cubicBezTo>
                    <a:pt x="185" y="401"/>
                    <a:pt x="185" y="401"/>
                    <a:pt x="185" y="401"/>
                  </a:cubicBezTo>
                  <a:cubicBezTo>
                    <a:pt x="185" y="411"/>
                    <a:pt x="193" y="420"/>
                    <a:pt x="204" y="420"/>
                  </a:cubicBezTo>
                  <a:cubicBezTo>
                    <a:pt x="229" y="420"/>
                    <a:pt x="229" y="420"/>
                    <a:pt x="229" y="420"/>
                  </a:cubicBezTo>
                  <a:cubicBezTo>
                    <a:pt x="239" y="420"/>
                    <a:pt x="248" y="411"/>
                    <a:pt x="248" y="401"/>
                  </a:cubicBezTo>
                  <a:cubicBezTo>
                    <a:pt x="248" y="374"/>
                    <a:pt x="248" y="374"/>
                    <a:pt x="248" y="374"/>
                  </a:cubicBezTo>
                  <a:cubicBezTo>
                    <a:pt x="248" y="371"/>
                    <a:pt x="250" y="369"/>
                    <a:pt x="252" y="368"/>
                  </a:cubicBezTo>
                  <a:cubicBezTo>
                    <a:pt x="269" y="364"/>
                    <a:pt x="284" y="358"/>
                    <a:pt x="298" y="349"/>
                  </a:cubicBezTo>
                  <a:cubicBezTo>
                    <a:pt x="301" y="348"/>
                    <a:pt x="304" y="348"/>
                    <a:pt x="306" y="350"/>
                  </a:cubicBezTo>
                  <a:cubicBezTo>
                    <a:pt x="325" y="369"/>
                    <a:pt x="325" y="369"/>
                    <a:pt x="325" y="369"/>
                  </a:cubicBezTo>
                  <a:cubicBezTo>
                    <a:pt x="332" y="376"/>
                    <a:pt x="344" y="376"/>
                    <a:pt x="352" y="369"/>
                  </a:cubicBezTo>
                  <a:cubicBezTo>
                    <a:pt x="369" y="351"/>
                    <a:pt x="369" y="351"/>
                    <a:pt x="369" y="351"/>
                  </a:cubicBezTo>
                  <a:cubicBezTo>
                    <a:pt x="377" y="344"/>
                    <a:pt x="377" y="332"/>
                    <a:pt x="369" y="324"/>
                  </a:cubicBezTo>
                  <a:cubicBezTo>
                    <a:pt x="351" y="306"/>
                    <a:pt x="351" y="306"/>
                    <a:pt x="351" y="306"/>
                  </a:cubicBezTo>
                  <a:cubicBezTo>
                    <a:pt x="349" y="304"/>
                    <a:pt x="348" y="302"/>
                    <a:pt x="349" y="299"/>
                  </a:cubicBezTo>
                  <a:cubicBezTo>
                    <a:pt x="349" y="299"/>
                    <a:pt x="349" y="298"/>
                    <a:pt x="349" y="298"/>
                  </a:cubicBezTo>
                  <a:cubicBezTo>
                    <a:pt x="358" y="284"/>
                    <a:pt x="364" y="268"/>
                    <a:pt x="368" y="252"/>
                  </a:cubicBezTo>
                  <a:cubicBezTo>
                    <a:pt x="369" y="249"/>
                    <a:pt x="371" y="247"/>
                    <a:pt x="374" y="247"/>
                  </a:cubicBezTo>
                  <a:cubicBezTo>
                    <a:pt x="401" y="247"/>
                    <a:pt x="401" y="247"/>
                    <a:pt x="401" y="247"/>
                  </a:cubicBezTo>
                  <a:cubicBezTo>
                    <a:pt x="412" y="247"/>
                    <a:pt x="420" y="239"/>
                    <a:pt x="420" y="228"/>
                  </a:cubicBezTo>
                  <a:cubicBezTo>
                    <a:pt x="420" y="203"/>
                    <a:pt x="420" y="203"/>
                    <a:pt x="420" y="203"/>
                  </a:cubicBezTo>
                  <a:cubicBezTo>
                    <a:pt x="420" y="193"/>
                    <a:pt x="412" y="184"/>
                    <a:pt x="401" y="184"/>
                  </a:cubicBezTo>
                  <a:cubicBezTo>
                    <a:pt x="374" y="184"/>
                    <a:pt x="374" y="184"/>
                    <a:pt x="374" y="184"/>
                  </a:cubicBezTo>
                  <a:cubicBezTo>
                    <a:pt x="371" y="184"/>
                    <a:pt x="369" y="182"/>
                    <a:pt x="368" y="180"/>
                  </a:cubicBezTo>
                  <a:cubicBezTo>
                    <a:pt x="364" y="163"/>
                    <a:pt x="358" y="148"/>
                    <a:pt x="349" y="134"/>
                  </a:cubicBezTo>
                  <a:cubicBezTo>
                    <a:pt x="348" y="131"/>
                    <a:pt x="348" y="128"/>
                    <a:pt x="350" y="126"/>
                  </a:cubicBezTo>
                  <a:cubicBezTo>
                    <a:pt x="369" y="107"/>
                    <a:pt x="369" y="107"/>
                    <a:pt x="369" y="107"/>
                  </a:cubicBezTo>
                  <a:cubicBezTo>
                    <a:pt x="377" y="100"/>
                    <a:pt x="377" y="88"/>
                    <a:pt x="369" y="80"/>
                  </a:cubicBezTo>
                  <a:cubicBezTo>
                    <a:pt x="352" y="63"/>
                    <a:pt x="352" y="63"/>
                    <a:pt x="352" y="63"/>
                  </a:cubicBezTo>
                  <a:cubicBezTo>
                    <a:pt x="344" y="55"/>
                    <a:pt x="332" y="55"/>
                    <a:pt x="325" y="63"/>
                  </a:cubicBezTo>
                  <a:cubicBezTo>
                    <a:pt x="306" y="82"/>
                    <a:pt x="306" y="82"/>
                    <a:pt x="306" y="82"/>
                  </a:cubicBezTo>
                  <a:cubicBezTo>
                    <a:pt x="304" y="84"/>
                    <a:pt x="300" y="84"/>
                    <a:pt x="298" y="83"/>
                  </a:cubicBezTo>
                  <a:cubicBezTo>
                    <a:pt x="284" y="74"/>
                    <a:pt x="269" y="68"/>
                    <a:pt x="252" y="64"/>
                  </a:cubicBezTo>
                  <a:cubicBezTo>
                    <a:pt x="250" y="63"/>
                    <a:pt x="248" y="61"/>
                    <a:pt x="248" y="58"/>
                  </a:cubicBezTo>
                  <a:cubicBezTo>
                    <a:pt x="248" y="31"/>
                    <a:pt x="248" y="31"/>
                    <a:pt x="248" y="31"/>
                  </a:cubicBezTo>
                  <a:cubicBezTo>
                    <a:pt x="248" y="20"/>
                    <a:pt x="239" y="12"/>
                    <a:pt x="229" y="12"/>
                  </a:cubicBezTo>
                  <a:cubicBezTo>
                    <a:pt x="204" y="12"/>
                    <a:pt x="204" y="12"/>
                    <a:pt x="204" y="12"/>
                  </a:cubicBezTo>
                  <a:cubicBezTo>
                    <a:pt x="193" y="12"/>
                    <a:pt x="185" y="20"/>
                    <a:pt x="185" y="31"/>
                  </a:cubicBezTo>
                  <a:cubicBezTo>
                    <a:pt x="185" y="58"/>
                    <a:pt x="185" y="58"/>
                    <a:pt x="185" y="58"/>
                  </a:cubicBezTo>
                  <a:cubicBezTo>
                    <a:pt x="185" y="61"/>
                    <a:pt x="183" y="63"/>
                    <a:pt x="180" y="64"/>
                  </a:cubicBezTo>
                  <a:cubicBezTo>
                    <a:pt x="164" y="68"/>
                    <a:pt x="148" y="74"/>
                    <a:pt x="134" y="83"/>
                  </a:cubicBezTo>
                  <a:cubicBezTo>
                    <a:pt x="132" y="84"/>
                    <a:pt x="129" y="84"/>
                    <a:pt x="127" y="82"/>
                  </a:cubicBezTo>
                  <a:cubicBezTo>
                    <a:pt x="108" y="63"/>
                    <a:pt x="108" y="63"/>
                    <a:pt x="108" y="63"/>
                  </a:cubicBezTo>
                  <a:cubicBezTo>
                    <a:pt x="100" y="55"/>
                    <a:pt x="88" y="55"/>
                    <a:pt x="81" y="63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59" y="84"/>
                    <a:pt x="57" y="89"/>
                    <a:pt x="57" y="94"/>
                  </a:cubicBezTo>
                  <a:cubicBezTo>
                    <a:pt x="57" y="99"/>
                    <a:pt x="59" y="104"/>
                    <a:pt x="63" y="107"/>
                  </a:cubicBezTo>
                  <a:cubicBezTo>
                    <a:pt x="82" y="126"/>
                    <a:pt x="82" y="126"/>
                    <a:pt x="82" y="126"/>
                  </a:cubicBezTo>
                  <a:cubicBezTo>
                    <a:pt x="84" y="128"/>
                    <a:pt x="84" y="131"/>
                    <a:pt x="83" y="134"/>
                  </a:cubicBezTo>
                  <a:cubicBezTo>
                    <a:pt x="74" y="148"/>
                    <a:pt x="68" y="163"/>
                    <a:pt x="64" y="180"/>
                  </a:cubicBezTo>
                  <a:cubicBezTo>
                    <a:pt x="63" y="182"/>
                    <a:pt x="61" y="184"/>
                    <a:pt x="58" y="184"/>
                  </a:cubicBezTo>
                  <a:cubicBezTo>
                    <a:pt x="31" y="184"/>
                    <a:pt x="31" y="184"/>
                    <a:pt x="31" y="184"/>
                  </a:cubicBezTo>
                  <a:cubicBezTo>
                    <a:pt x="21" y="184"/>
                    <a:pt x="12" y="193"/>
                    <a:pt x="12" y="203"/>
                  </a:cubicBezTo>
                  <a:cubicBezTo>
                    <a:pt x="12" y="228"/>
                    <a:pt x="12" y="228"/>
                    <a:pt x="12" y="228"/>
                  </a:cubicBezTo>
                  <a:cubicBezTo>
                    <a:pt x="12" y="239"/>
                    <a:pt x="21" y="247"/>
                    <a:pt x="31" y="247"/>
                  </a:cubicBezTo>
                  <a:cubicBezTo>
                    <a:pt x="58" y="247"/>
                    <a:pt x="58" y="247"/>
                    <a:pt x="58" y="247"/>
                  </a:cubicBezTo>
                  <a:cubicBezTo>
                    <a:pt x="61" y="247"/>
                    <a:pt x="63" y="249"/>
                    <a:pt x="64" y="252"/>
                  </a:cubicBezTo>
                  <a:cubicBezTo>
                    <a:pt x="68" y="268"/>
                    <a:pt x="74" y="284"/>
                    <a:pt x="83" y="298"/>
                  </a:cubicBezTo>
                  <a:cubicBezTo>
                    <a:pt x="83" y="298"/>
                    <a:pt x="83" y="299"/>
                    <a:pt x="83" y="299"/>
                  </a:cubicBezTo>
                  <a:cubicBezTo>
                    <a:pt x="84" y="302"/>
                    <a:pt x="83" y="304"/>
                    <a:pt x="82" y="306"/>
                  </a:cubicBezTo>
                  <a:cubicBezTo>
                    <a:pt x="63" y="324"/>
                    <a:pt x="63" y="324"/>
                    <a:pt x="63" y="324"/>
                  </a:cubicBezTo>
                  <a:cubicBezTo>
                    <a:pt x="59" y="328"/>
                    <a:pt x="57" y="333"/>
                    <a:pt x="57" y="338"/>
                  </a:cubicBezTo>
                  <a:cubicBezTo>
                    <a:pt x="57" y="343"/>
                    <a:pt x="59" y="348"/>
                    <a:pt x="63" y="351"/>
                  </a:cubicBezTo>
                  <a:cubicBezTo>
                    <a:pt x="81" y="369"/>
                    <a:pt x="81" y="369"/>
                    <a:pt x="81" y="369"/>
                  </a:cubicBezTo>
                  <a:cubicBezTo>
                    <a:pt x="88" y="376"/>
                    <a:pt x="100" y="376"/>
                    <a:pt x="108" y="369"/>
                  </a:cubicBezTo>
                  <a:cubicBezTo>
                    <a:pt x="126" y="350"/>
                    <a:pt x="126" y="350"/>
                    <a:pt x="126" y="350"/>
                  </a:cubicBezTo>
                  <a:cubicBezTo>
                    <a:pt x="127" y="349"/>
                    <a:pt x="129" y="348"/>
                    <a:pt x="131" y="348"/>
                  </a:cubicBezTo>
                  <a:close/>
                </a:path>
              </a:pathLst>
            </a:custGeom>
            <a:grpFill/>
            <a:ln>
              <a:solidFill>
                <a:srgbClr val="7030A0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4" name="Left Bracket 3">
            <a:extLst>
              <a:ext uri="{FF2B5EF4-FFF2-40B4-BE49-F238E27FC236}">
                <a16:creationId xmlns:a16="http://schemas.microsoft.com/office/drawing/2014/main" id="{68D95842-A486-4B84-BE56-85AD17F9B086}"/>
              </a:ext>
            </a:extLst>
          </p:cNvPr>
          <p:cNvSpPr/>
          <p:nvPr/>
        </p:nvSpPr>
        <p:spPr>
          <a:xfrm>
            <a:off x="3888176" y="1803719"/>
            <a:ext cx="72190" cy="710887"/>
          </a:xfrm>
          <a:prstGeom prst="leftBracket">
            <a:avLst/>
          </a:prstGeom>
          <a:ln>
            <a:solidFill>
              <a:schemeClr val="accent2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050" b="1" dirty="0">
              <a:latin typeface="Lato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6BED75-F3CD-47EA-8C07-3C78E2CFD39B}"/>
              </a:ext>
            </a:extLst>
          </p:cNvPr>
          <p:cNvSpPr txBox="1"/>
          <p:nvPr/>
        </p:nvSpPr>
        <p:spPr>
          <a:xfrm>
            <a:off x="2870276" y="2009892"/>
            <a:ext cx="96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9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Projected growth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FE4D5CB-4EE3-4394-B071-9C3F4768F4D4}"/>
              </a:ext>
            </a:extLst>
          </p:cNvPr>
          <p:cNvSpPr txBox="1"/>
          <p:nvPr/>
        </p:nvSpPr>
        <p:spPr>
          <a:xfrm>
            <a:off x="6401640" y="1094789"/>
            <a:ext cx="154786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Key Insights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80451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0013"/>
  <p:tag name="PARENTID" val="0013"/>
  <p:tag name="SLIDETAGGER" val="category:resources#construct:category#ink_ratio_bus:medium#has_image:y#image_size:medium#has_icons:n#color_type:high#has_cartoon:n#has_three_d:n#has_shading:n#shape:complex#has_graphs:n#has_tables:n#sid:0013#parent:gtm_strategy_pharma_60_mins_vibrant_deductive_gilead_corporate_2021_know_deck1#parent_sid:0013#node:6#company:#theme:#author:#pro_tip1:#pro_tip2:#pro_tip3:#pro_tip4:#pro_tip5:#pro_tip1_pos:#pro_tip2_pos:#pro_tip3_pos:#pro_tip4_pos:#pro_tip5_pos:"/>
  <p:tag name="CATEGORY" val="resources"/>
  <p:tag name="CONSTRUCT" val="category"/>
  <p:tag name="INK_RATIO_BUS" val="medium"/>
  <p:tag name="HAS_IMAGE" val="y"/>
  <p:tag name="CMBIMAGESIZE" val="medium"/>
  <p:tag name="HAS_ICONS" val="n"/>
  <p:tag name="COLOR_TYPE" val="high"/>
  <p:tag name="HAS_CARTOON" val="n"/>
  <p:tag name="HAS_THREE_D" val="n"/>
  <p:tag name="HAS_SHADING" val="n"/>
  <p:tag name="SHAPE" val="complex"/>
  <p:tag name="HAS_GRAPHS" val="n"/>
  <p:tag name="HAS_TABLES" val="n"/>
  <p:tag name="SID" val="0013"/>
  <p:tag name="PARENT" val="gtm_strategy_pharma_60_mins_vibrant_deductive_gilead_corporate_2021_know_deck1"/>
  <p:tag name="PARENT_SID" val="0013"/>
  <p:tag name="NODE" val="6"/>
  <p:tag name="COMPANY" val=""/>
  <p:tag name="AUTHOR" val=""/>
  <p:tag name="PRO_TIP1" val=""/>
  <p:tag name="PRO_TIP2" val=""/>
  <p:tag name="PRO_TIP3" val=""/>
  <p:tag name="PRO_TIP4" val=""/>
  <p:tag name="PRO_TIP5" val=""/>
  <p:tag name="PRO_TIP1_POS" val=""/>
  <p:tag name="PRO_TIP2_POS" val=""/>
  <p:tag name="PRO_TIP3_POS" val=""/>
  <p:tag name="PRO_TIP4_POS" val=""/>
  <p:tag name="PRO_TIP5_POS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0011"/>
  <p:tag name="PARENTID" val="00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0015"/>
  <p:tag name="PARENTID" val="0015"/>
  <p:tag name="SLIDETAGGER" val="category:approach#construct:bar column graph#ink_ratio_bus:medium#has_image:n#image_size:#has_icons:y#color_type:medium#has_cartoon:n#has_three_d:n#has_shading:n#shape:simple#has_graphs:y#has_tables:n#sid:0015#parent:forecast_review_pharma_60_mins_vibrant_inductive_gilead_corporate_2021_know_deck1#parent_sid:0015#node:3#company:#theme:#author:#pro_tip1:#pro_tip2:#pro_tip3:#pro_tip4:#pro_tip5:#pro_tip1_pos:#pro_tip2_pos:#pro_tip3_pos:#pro_tip4_pos:#pro_tip5_pos:"/>
  <p:tag name="CATEGORY" val="approach"/>
  <p:tag name="CONSTRUCT" val="bar column graph"/>
  <p:tag name="INK_RATIO_BUS" val="medium"/>
  <p:tag name="HAS_IMAGE" val="n"/>
  <p:tag name="CMBIMAGESIZE" val=""/>
  <p:tag name="HAS_ICONS" val="y"/>
  <p:tag name="COLOR_TYPE" val="medium"/>
  <p:tag name="HAS_CARTOON" val="n"/>
  <p:tag name="HAS_THREE_D" val="n"/>
  <p:tag name="HAS_SHADING" val="n"/>
  <p:tag name="SHAPE" val="simple"/>
  <p:tag name="HAS_GRAPHS" val="y"/>
  <p:tag name="HAS_TABLES" val="n"/>
  <p:tag name="SID" val="0015"/>
  <p:tag name="PARENT" val="forecast_review_pharma_60_mins_vibrant_inductive_gilead_corporate_2021_know_deck1"/>
  <p:tag name="PARENT_SID" val="0015"/>
  <p:tag name="NODE" val="3"/>
  <p:tag name="COMPANY" val=""/>
  <p:tag name="AUTHOR" val=""/>
  <p:tag name="PRO_TIP1" val=""/>
  <p:tag name="PRO_TIP2" val=""/>
  <p:tag name="PRO_TIP3" val=""/>
  <p:tag name="PRO_TIP4" val=""/>
  <p:tag name="PRO_TIP5" val=""/>
  <p:tag name="PRO_TIP1_POS" val=""/>
  <p:tag name="PRO_TIP2_POS" val=""/>
  <p:tag name="PRO_TIP3_POS" val=""/>
  <p:tag name="PRO_TIP4_POS" val=""/>
  <p:tag name="PRO_TIP5_POS" val=""/>
</p:tagLst>
</file>

<file path=ppt/theme/theme1.xml><?xml version="1.0" encoding="utf-8"?>
<a:theme xmlns:a="http://schemas.openxmlformats.org/drawingml/2006/main" name="1_Prezent">
  <a:themeElements>
    <a:clrScheme name="Prezentium">
      <a:dk1>
        <a:srgbClr val="000000"/>
      </a:dk1>
      <a:lt1>
        <a:srgbClr val="FFFFFF"/>
      </a:lt1>
      <a:dk2>
        <a:srgbClr val="262626"/>
      </a:dk2>
      <a:lt2>
        <a:srgbClr val="E0E0E0"/>
      </a:lt2>
      <a:accent1>
        <a:srgbClr val="1075AB"/>
      </a:accent1>
      <a:accent2>
        <a:srgbClr val="1286BF"/>
      </a:accent2>
      <a:accent3>
        <a:srgbClr val="20A7E0"/>
      </a:accent3>
      <a:accent4>
        <a:srgbClr val="075689"/>
      </a:accent4>
      <a:accent5>
        <a:srgbClr val="054067"/>
      </a:accent5>
      <a:accent6>
        <a:srgbClr val="032B45"/>
      </a:accent6>
      <a:hlink>
        <a:srgbClr val="20A7E0"/>
      </a:hlink>
      <a:folHlink>
        <a:srgbClr val="1286B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BM BxD 2018 black background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6787</TotalTime>
  <Words>299</Words>
  <Application>Microsoft Macintosh PowerPoint</Application>
  <PresentationFormat>On-screen Show (16:9)</PresentationFormat>
  <Paragraphs>60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IBM Plex Sans</vt:lpstr>
      <vt:lpstr>Lato</vt:lpstr>
      <vt:lpstr>Times New Roman</vt:lpstr>
      <vt:lpstr>Trebuchet MS</vt:lpstr>
      <vt:lpstr>1_Prezent</vt:lpstr>
      <vt:lpstr>Resources</vt:lpstr>
      <vt:lpstr>Assessing the potential of Zentrionix</vt:lpstr>
      <vt:lpstr>Approach: Maintaining sales in existing accounts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 Brand Guide</dc:title>
  <dc:creator>Emily Branch</dc:creator>
  <cp:lastModifiedBy>Ayush Agarwal</cp:lastModifiedBy>
  <cp:revision>54</cp:revision>
  <dcterms:created xsi:type="dcterms:W3CDTF">2021-02-17T19:51:33Z</dcterms:created>
  <dcterms:modified xsi:type="dcterms:W3CDTF">2024-06-07T19:07:04Z</dcterms:modified>
</cp:coreProperties>
</file>