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Libre Franklin"/>
      <p:regular r:id="rId22"/>
      <p:bold r:id="rId23"/>
      <p:italic r:id="rId24"/>
      <p:boldItalic r:id="rId25"/>
    </p:embeddedFont>
    <p:embeddedFont>
      <p:font typeface="Franklin Gothic"/>
      <p:bold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jz+h+yL9bXBpupIM2RzKwgU1+W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regular.fntdata"/><Relationship Id="rId21" Type="http://schemas.openxmlformats.org/officeDocument/2006/relationships/slide" Target="slides/slide17.xml"/><Relationship Id="rId24" Type="http://schemas.openxmlformats.org/officeDocument/2006/relationships/font" Target="fonts/LibreFranklin-italic.fntdata"/><Relationship Id="rId23" Type="http://schemas.openxmlformats.org/officeDocument/2006/relationships/font" Target="fonts/LibreFranklin-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ranklinGothic-bold.fntdata"/><Relationship Id="rId25" Type="http://schemas.openxmlformats.org/officeDocument/2006/relationships/font" Target="fonts/LibreFranklin-bold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RobotoMon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71d8939b2d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71d8939b2d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371d8939b2d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1d8939b2d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1d8939b2d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71d8939b2d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71d8939b2d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71d8939b2d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g371d8939b2d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6"/>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6"/>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6"/>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6"/>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6"/>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6"/>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6"/>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6"/>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1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18"/>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9"/>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9"/>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9"/>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0"/>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0"/>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20"/>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1"/>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1"/>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1"/>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1"/>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1"/>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3"/>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3"/>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3"/>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3"/>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p:nvPr>
            <p:ph idx="2" type="pic"/>
          </p:nvPr>
        </p:nvSpPr>
        <p:spPr>
          <a:xfrm>
            <a:off x="447817" y="641350"/>
            <a:ext cx="11290859" cy="3651249"/>
          </a:xfrm>
          <a:prstGeom prst="rect">
            <a:avLst/>
          </a:prstGeom>
          <a:noFill/>
          <a:ln>
            <a:noFill/>
          </a:ln>
        </p:spPr>
      </p:sp>
      <p:sp>
        <p:nvSpPr>
          <p:cNvPr id="72" name="Google Shape;72;p24"/>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5"/>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5"/>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5"/>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5"/>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5"/>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github.com/dhananjaysharma2004/AICTE-Edunet-IBM-Internship/tree/mast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Arial"/>
              <a:buNone/>
            </a:pPr>
            <a:r>
              <a:rPr b="1" lang="en-IN">
                <a:solidFill>
                  <a:schemeClr val="dk1"/>
                </a:solidFill>
                <a:latin typeface="Arial"/>
                <a:ea typeface="Arial"/>
                <a:cs typeface="Arial"/>
                <a:sym typeface="Arial"/>
              </a:rPr>
              <a:t>Intelligent Classification of Rural Infrastructure Projects</a:t>
            </a:r>
            <a:endParaRPr>
              <a:solidFill>
                <a:schemeClr val="dk1"/>
              </a:solidFill>
            </a:endParaRPr>
          </a:p>
        </p:txBody>
      </p:sp>
      <p:sp>
        <p:nvSpPr>
          <p:cNvPr id="97" name="Google Shape;97;p1"/>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
          <p:cNvSpPr txBox="1"/>
          <p:nvPr/>
        </p:nvSpPr>
        <p:spPr>
          <a:xfrm>
            <a:off x="929974" y="4540225"/>
            <a:ext cx="10395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Dhananjay Kumar Sharma-School of Management Sciences, Lucknow</a:t>
            </a:r>
            <a:r>
              <a:rPr b="1" lang="en-IN" sz="2000">
                <a:solidFill>
                  <a:srgbClr val="1482AB"/>
                </a:solidFill>
                <a:latin typeface="Arial"/>
                <a:ea typeface="Arial"/>
                <a:cs typeface="Arial"/>
                <a:sym typeface="Arial"/>
              </a:rPr>
              <a:t>-</a:t>
            </a:r>
            <a:r>
              <a:rPr b="1" lang="en-IN" sz="2000">
                <a:solidFill>
                  <a:srgbClr val="1482AB"/>
                </a:solidFill>
              </a:rPr>
              <a:t>CSE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71d8939b2d_0_42"/>
          <p:cNvSpPr txBox="1"/>
          <p:nvPr>
            <p:ph type="title"/>
          </p:nvPr>
        </p:nvSpPr>
        <p:spPr>
          <a:xfrm>
            <a:off x="581192" y="702156"/>
            <a:ext cx="11029500" cy="530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None/>
            </a:pPr>
            <a:r>
              <a:rPr b="1" lang="en-IN" sz="4400">
                <a:solidFill>
                  <a:schemeClr val="accent1"/>
                </a:solidFill>
                <a:latin typeface="Arial"/>
                <a:ea typeface="Arial"/>
                <a:cs typeface="Arial"/>
                <a:sym typeface="Arial"/>
              </a:rPr>
              <a:t>Github</a:t>
            </a:r>
            <a:r>
              <a:rPr lang="en-IN"/>
              <a:t> </a:t>
            </a:r>
            <a:r>
              <a:rPr b="1" lang="en-IN" sz="4400">
                <a:solidFill>
                  <a:schemeClr val="accent1"/>
                </a:solidFill>
                <a:latin typeface="Arial"/>
                <a:ea typeface="Arial"/>
                <a:cs typeface="Arial"/>
                <a:sym typeface="Arial"/>
              </a:rPr>
              <a:t>Link</a:t>
            </a:r>
            <a:endParaRPr/>
          </a:p>
        </p:txBody>
      </p:sp>
      <p:sp>
        <p:nvSpPr>
          <p:cNvPr id="158" name="Google Shape;158;g371d8939b2d_0_42"/>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0"/>
              </a:spcAft>
              <a:buNone/>
            </a:pPr>
            <a:r>
              <a:rPr lang="en-IN" u="sng">
                <a:solidFill>
                  <a:srgbClr val="3C78D8"/>
                </a:solidFill>
                <a:hlinkClick r:id="rId3">
                  <a:extLst>
                    <a:ext uri="{A12FA001-AC4F-418D-AE19-62706E023703}">
                      <ahyp:hlinkClr val="tx"/>
                    </a:ext>
                  </a:extLst>
                </a:hlinkClick>
              </a:rPr>
              <a:t>https://github.com/dhananjaysharma2004/AICTE-Edunet-IBM-Internship/tree/master</a:t>
            </a:r>
            <a:endParaRPr>
              <a:solidFill>
                <a:srgbClr val="3C78D8"/>
              </a:solidFill>
            </a:endParaRPr>
          </a:p>
          <a:p>
            <a:pPr indent="0" lvl="0" marL="0" rtl="0" algn="l">
              <a:spcBef>
                <a:spcPts val="600"/>
              </a:spcBef>
              <a:spcAft>
                <a:spcPts val="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64" name="Google Shape;164;p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None/>
            </a:pPr>
            <a:r>
              <a:rPr lang="en-IN" sz="1400">
                <a:solidFill>
                  <a:schemeClr val="dk1"/>
                </a:solidFill>
                <a:latin typeface="Arial"/>
                <a:ea typeface="Arial"/>
                <a:cs typeface="Arial"/>
                <a:sym typeface="Arial"/>
              </a:rPr>
              <a:t>The developed system effectively classifies rural infrastructure projects into the correct PMGSY scheme using machine learning. The Random Forest model, deployed via IBM Watson Studio, enables real-time, automated classification—reducing manual effort and improving decision-making accuracy.</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1400">
                <a:solidFill>
                  <a:schemeClr val="dk1"/>
                </a:solidFill>
                <a:latin typeface="Arial"/>
                <a:ea typeface="Arial"/>
                <a:cs typeface="Arial"/>
                <a:sym typeface="Arial"/>
              </a:rPr>
              <a:t>Key Outcomes:</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Accurate and scalable classification model</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Real-time deployment through IBM Cloud API</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Reduced manual workload and improved transparency</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1400">
                <a:solidFill>
                  <a:schemeClr val="dk1"/>
                </a:solidFill>
                <a:latin typeface="Arial"/>
                <a:ea typeface="Arial"/>
                <a:cs typeface="Arial"/>
                <a:sym typeface="Arial"/>
              </a:rPr>
              <a:t>Challenges Faced:</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Missing and inconsistent data</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Class imbalance across PMGSY schemes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1400">
                <a:solidFill>
                  <a:schemeClr val="dk1"/>
                </a:solidFill>
                <a:latin typeface="Arial"/>
                <a:ea typeface="Arial"/>
                <a:cs typeface="Arial"/>
                <a:sym typeface="Arial"/>
              </a:rPr>
              <a:t>Scope for Improvement:</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Include more features (e.g., geography, contractor info)</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Explore advanced or ensemble ML models</a:t>
            </a:r>
            <a:endParaRPr sz="1400">
              <a:solidFill>
                <a:srgbClr val="0F0F0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The current system lays a strong foundation for intelligent classification of rural projects. Going forward, the solution can be enhanced by incorporating richer datasets, refining algorithms, and integrating emerging technologies for broader adoption and impact.</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IN" sz="1400">
                <a:solidFill>
                  <a:schemeClr val="dk1"/>
                </a:solidFill>
                <a:latin typeface="Arial"/>
                <a:ea typeface="Arial"/>
                <a:cs typeface="Arial"/>
                <a:sym typeface="Arial"/>
              </a:rPr>
              <a:t>Future Enhancements:</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Integrate additional features like contractor profile, project terrain, and satellite-based location data.</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Optimize the ML model using ensemble methods or deep learning (e.g., XGBoost, TabNet).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Expand classification capabilities across different states, schemes, and infrastructure types.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IN" sz="1400">
                <a:solidFill>
                  <a:schemeClr val="dk1"/>
                </a:solidFill>
                <a:latin typeface="Arial"/>
                <a:ea typeface="Arial"/>
                <a:cs typeface="Arial"/>
                <a:sym typeface="Arial"/>
              </a:rPr>
              <a:t>Technology Advancements:</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Deploy lightweight models at the edge for offline predictions in rural areas.</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Integrate with government portals for automatic project intake and real-time monitoring.</a:t>
            </a:r>
            <a:endParaRPr sz="1100">
              <a:solidFill>
                <a:schemeClr val="dk1"/>
              </a:solidFill>
              <a:latin typeface="Arial"/>
              <a:ea typeface="Arial"/>
              <a:cs typeface="Arial"/>
              <a:sym typeface="Arial"/>
            </a:endParaRPr>
          </a:p>
          <a:p>
            <a:pPr indent="-206121" lvl="0" marL="305435" rtl="0" algn="l">
              <a:lnSpc>
                <a:spcPct val="110000"/>
              </a:lnSpc>
              <a:spcBef>
                <a:spcPts val="1200"/>
              </a:spcBef>
              <a:spcAft>
                <a:spcPts val="0"/>
              </a:spcAft>
              <a:buSzPts val="1564"/>
              <a:buNone/>
            </a:pPr>
            <a:r>
              <a:t/>
            </a:r>
            <a:endParaRPr sz="2000"/>
          </a:p>
        </p:txBody>
      </p:sp>
      <p:sp>
        <p:nvSpPr>
          <p:cNvPr id="170" name="Google Shape;170;p9"/>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76" name="Google Shape;176;p1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17500" lvl="0" marL="457200" rtl="0" algn="l">
              <a:spcBef>
                <a:spcPts val="0"/>
              </a:spcBef>
              <a:spcAft>
                <a:spcPts val="0"/>
              </a:spcAft>
              <a:buClr>
                <a:srgbClr val="0F0F0F"/>
              </a:buClr>
              <a:buSzPts val="1400"/>
              <a:buChar char="●"/>
            </a:pPr>
            <a:r>
              <a:rPr lang="en-IN" sz="1400">
                <a:solidFill>
                  <a:srgbClr val="0F0F0F"/>
                </a:solidFill>
              </a:rPr>
              <a:t>AI Kosh Dataset: </a:t>
            </a:r>
            <a:r>
              <a:rPr lang="en-IN" sz="1400" u="sng">
                <a:solidFill>
                  <a:srgbClr val="3C78D8"/>
                </a:solidFill>
              </a:rPr>
              <a:t>https://aikosh.indiaai.gov.in/web/datasets/details/pradhan_mantri_gram_sadak_yojna_pmgsy.html</a:t>
            </a:r>
            <a:endParaRPr sz="1400" u="sng">
              <a:solidFill>
                <a:srgbClr val="3C78D8"/>
              </a:solidFill>
            </a:endParaRPr>
          </a:p>
          <a:p>
            <a:pPr indent="0" lvl="0" marL="0" rtl="0" algn="l">
              <a:spcBef>
                <a:spcPts val="0"/>
              </a:spcBef>
              <a:spcAft>
                <a:spcPts val="0"/>
              </a:spcAft>
              <a:buNone/>
            </a:pPr>
            <a:r>
              <a:t/>
            </a:r>
            <a:endParaRPr sz="1400" u="sng">
              <a:solidFill>
                <a:srgbClr val="3C78D8"/>
              </a:solidFill>
            </a:endParaRPr>
          </a:p>
          <a:p>
            <a:pPr indent="-317500" lvl="0" marL="457200" rtl="0" algn="l">
              <a:spcBef>
                <a:spcPts val="0"/>
              </a:spcBef>
              <a:spcAft>
                <a:spcPts val="0"/>
              </a:spcAft>
              <a:buClr>
                <a:srgbClr val="0F0F0F"/>
              </a:buClr>
              <a:buSzPts val="1400"/>
              <a:buChar char="●"/>
            </a:pPr>
            <a:r>
              <a:rPr lang="en-IN" sz="1400">
                <a:solidFill>
                  <a:srgbClr val="0F0F0F"/>
                </a:solidFill>
              </a:rPr>
              <a:t>IBM Cloud Lite: </a:t>
            </a:r>
            <a:r>
              <a:rPr lang="en-IN" sz="1400" u="sng">
                <a:solidFill>
                  <a:srgbClr val="3C78D8"/>
                </a:solidFill>
              </a:rPr>
              <a:t>https://cloud.ibm.com/</a:t>
            </a:r>
            <a:endParaRPr sz="1400" u="sng">
              <a:solidFill>
                <a:srgbClr val="3C78D8"/>
              </a:solidFill>
            </a:endParaRPr>
          </a:p>
          <a:p>
            <a:pPr indent="0" lvl="0" marL="0" rtl="0" algn="l">
              <a:spcBef>
                <a:spcPts val="0"/>
              </a:spcBef>
              <a:spcAft>
                <a:spcPts val="0"/>
              </a:spcAft>
              <a:buNone/>
            </a:pPr>
            <a:r>
              <a:t/>
            </a:r>
            <a:endParaRPr sz="1400" u="sng">
              <a:solidFill>
                <a:srgbClr val="3C78D8"/>
              </a:solidFill>
            </a:endParaRPr>
          </a:p>
          <a:p>
            <a:pPr indent="-317500" lvl="0" marL="457200" rtl="0" algn="l">
              <a:spcBef>
                <a:spcPts val="0"/>
              </a:spcBef>
              <a:spcAft>
                <a:spcPts val="0"/>
              </a:spcAft>
              <a:buClr>
                <a:srgbClr val="0F0F0F"/>
              </a:buClr>
              <a:buSzPts val="1400"/>
              <a:buChar char="●"/>
            </a:pPr>
            <a:r>
              <a:rPr lang="en-IN" sz="1400">
                <a:solidFill>
                  <a:srgbClr val="0F0F0F"/>
                </a:solidFill>
              </a:rPr>
              <a:t>IBM Watson Studio Documentation: </a:t>
            </a:r>
            <a:r>
              <a:rPr lang="en-IN" sz="1400" u="sng">
                <a:solidFill>
                  <a:srgbClr val="3C78D8"/>
                </a:solidFill>
              </a:rPr>
              <a:t>https://dataplatform.cloud.ibm.com/docs</a:t>
            </a:r>
            <a:endParaRPr sz="1400" u="sng">
              <a:solidFill>
                <a:srgbClr val="3C78D8"/>
              </a:solidFill>
            </a:endParaRPr>
          </a:p>
          <a:p>
            <a:pPr indent="0" lvl="0" marL="457200" rtl="0" algn="l">
              <a:spcBef>
                <a:spcPts val="0"/>
              </a:spcBef>
              <a:spcAft>
                <a:spcPts val="0"/>
              </a:spcAft>
              <a:buNone/>
            </a:pPr>
            <a:r>
              <a:t/>
            </a:r>
            <a:endParaRPr sz="1400" u="sng">
              <a:solidFill>
                <a:srgbClr val="3C78D8"/>
              </a:solidFill>
            </a:endParaRPr>
          </a:p>
          <a:p>
            <a:pPr indent="-317500" lvl="0" marL="457200" rtl="0" algn="l">
              <a:spcBef>
                <a:spcPts val="0"/>
              </a:spcBef>
              <a:spcAft>
                <a:spcPts val="0"/>
              </a:spcAft>
              <a:buClr>
                <a:srgbClr val="0F0F0F"/>
              </a:buClr>
              <a:buSzPts val="1400"/>
              <a:buChar char="●"/>
            </a:pPr>
            <a:r>
              <a:rPr lang="en-IN" sz="1400">
                <a:solidFill>
                  <a:srgbClr val="0F0F0F"/>
                </a:solidFill>
              </a:rPr>
              <a:t>Research Papers on Project Classification using ML</a:t>
            </a:r>
            <a:endParaRPr sz="1400">
              <a:solidFill>
                <a:srgbClr val="0F0F0F"/>
              </a:solidFill>
            </a:endParaRPr>
          </a:p>
          <a:p>
            <a:pPr indent="0" lvl="0" marL="0" rtl="0" algn="l">
              <a:lnSpc>
                <a:spcPct val="110000"/>
              </a:lnSpc>
              <a:spcBef>
                <a:spcPts val="0"/>
              </a:spcBef>
              <a:spcAft>
                <a:spcPts val="0"/>
              </a:spcAft>
              <a:buNone/>
            </a:pPr>
            <a:r>
              <a:t/>
            </a:r>
            <a:endParaRPr sz="2400">
              <a:solidFill>
                <a:srgbClr val="0F0F0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sp>
        <p:nvSpPr>
          <p:cNvPr id="182" name="Google Shape;182;p11"/>
          <p:cNvSpPr txBox="1"/>
          <p:nvPr>
            <p:ph idx="1" type="body"/>
          </p:nvPr>
        </p:nvSpPr>
        <p:spPr>
          <a:xfrm>
            <a:off x="581192" y="1312851"/>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t/>
            </a:r>
            <a:endParaRPr/>
          </a:p>
        </p:txBody>
      </p:sp>
      <p:pic>
        <p:nvPicPr>
          <p:cNvPr id="183" name="Google Shape;183;p11"/>
          <p:cNvPicPr preferRelativeResize="0"/>
          <p:nvPr/>
        </p:nvPicPr>
        <p:blipFill>
          <a:blip r:embed="rId3">
            <a:alphaModFix/>
          </a:blip>
          <a:stretch>
            <a:fillRect/>
          </a:stretch>
        </p:blipFill>
        <p:spPr>
          <a:xfrm>
            <a:off x="581199" y="1993725"/>
            <a:ext cx="5943600" cy="3657600"/>
          </a:xfrm>
          <a:prstGeom prst="rect">
            <a:avLst/>
          </a:prstGeom>
          <a:noFill/>
          <a:ln>
            <a:noFill/>
          </a:ln>
        </p:spPr>
      </p:pic>
      <p:pic>
        <p:nvPicPr>
          <p:cNvPr id="184" name="Google Shape;184;p11"/>
          <p:cNvPicPr preferRelativeResize="0"/>
          <p:nvPr/>
        </p:nvPicPr>
        <p:blipFill>
          <a:blip r:embed="rId4">
            <a:alphaModFix/>
          </a:blip>
          <a:stretch>
            <a:fillRect/>
          </a:stretch>
        </p:blipFill>
        <p:spPr>
          <a:xfrm>
            <a:off x="6743413" y="1993725"/>
            <a:ext cx="4867275" cy="3657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sp>
        <p:nvSpPr>
          <p:cNvPr id="190" name="Google Shape;190;p1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306000" rtl="0" algn="l">
              <a:lnSpc>
                <a:spcPct val="110000"/>
              </a:lnSpc>
              <a:spcBef>
                <a:spcPts val="0"/>
              </a:spcBef>
              <a:spcAft>
                <a:spcPts val="0"/>
              </a:spcAft>
              <a:buNone/>
            </a:pPr>
            <a:r>
              <a:t/>
            </a:r>
            <a:endParaRPr/>
          </a:p>
        </p:txBody>
      </p:sp>
      <p:pic>
        <p:nvPicPr>
          <p:cNvPr id="191" name="Google Shape;191;p12"/>
          <p:cNvPicPr preferRelativeResize="0"/>
          <p:nvPr/>
        </p:nvPicPr>
        <p:blipFill>
          <a:blip r:embed="rId3">
            <a:alphaModFix/>
          </a:blip>
          <a:stretch>
            <a:fillRect/>
          </a:stretch>
        </p:blipFill>
        <p:spPr>
          <a:xfrm>
            <a:off x="655925" y="1847200"/>
            <a:ext cx="5807828" cy="3686175"/>
          </a:xfrm>
          <a:prstGeom prst="rect">
            <a:avLst/>
          </a:prstGeom>
          <a:noFill/>
          <a:ln>
            <a:noFill/>
          </a:ln>
        </p:spPr>
      </p:pic>
      <p:pic>
        <p:nvPicPr>
          <p:cNvPr id="192" name="Google Shape;192;p12"/>
          <p:cNvPicPr preferRelativeResize="0"/>
          <p:nvPr/>
        </p:nvPicPr>
        <p:blipFill>
          <a:blip r:embed="rId4">
            <a:alphaModFix/>
          </a:blip>
          <a:stretch>
            <a:fillRect/>
          </a:stretch>
        </p:blipFill>
        <p:spPr>
          <a:xfrm>
            <a:off x="6644550" y="1847188"/>
            <a:ext cx="4857750" cy="368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sp>
        <p:nvSpPr>
          <p:cNvPr id="198" name="Google Shape;198;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None/>
            </a:pPr>
            <a:r>
              <a:t/>
            </a:r>
            <a:endParaRPr/>
          </a:p>
        </p:txBody>
      </p:sp>
      <p:pic>
        <p:nvPicPr>
          <p:cNvPr id="199" name="Google Shape;199;p13"/>
          <p:cNvPicPr preferRelativeResize="0"/>
          <p:nvPr/>
        </p:nvPicPr>
        <p:blipFill>
          <a:blip r:embed="rId3">
            <a:alphaModFix/>
          </a:blip>
          <a:stretch>
            <a:fillRect/>
          </a:stretch>
        </p:blipFill>
        <p:spPr>
          <a:xfrm>
            <a:off x="658975" y="1302025"/>
            <a:ext cx="8119175" cy="4621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277494" lvl="0" marL="305435" rtl="0" algn="l">
              <a:lnSpc>
                <a:spcPct val="110000"/>
              </a:lnSpc>
              <a:spcBef>
                <a:spcPts val="1000"/>
              </a:spcBef>
              <a:spcAft>
                <a:spcPts val="0"/>
              </a:spcAft>
              <a:buSzPts val="1400"/>
              <a:buChar char="◼"/>
            </a:pPr>
            <a:r>
              <a:rPr b="1" lang="en-IN" sz="1400">
                <a:latin typeface="Arial"/>
                <a:ea typeface="Arial"/>
                <a:cs typeface="Arial"/>
                <a:sym typeface="Arial"/>
              </a:rPr>
              <a:t>Problem Statement</a:t>
            </a:r>
            <a:endParaRPr sz="1400">
              <a:latin typeface="Arial"/>
              <a:ea typeface="Arial"/>
              <a:cs typeface="Arial"/>
              <a:sym typeface="Arial"/>
            </a:endParaRPr>
          </a:p>
          <a:p>
            <a:pPr indent="-277494" lvl="0" marL="305435" rtl="0" algn="l">
              <a:lnSpc>
                <a:spcPct val="110000"/>
              </a:lnSpc>
              <a:spcBef>
                <a:spcPts val="1000"/>
              </a:spcBef>
              <a:spcAft>
                <a:spcPts val="0"/>
              </a:spcAft>
              <a:buSzPts val="1400"/>
              <a:buChar char="◼"/>
            </a:pPr>
            <a:r>
              <a:rPr b="1" lang="en-IN" sz="1400">
                <a:latin typeface="Arial"/>
                <a:ea typeface="Arial"/>
                <a:cs typeface="Arial"/>
                <a:sym typeface="Arial"/>
              </a:rPr>
              <a:t>Proposed System/Solution</a:t>
            </a:r>
            <a:endParaRPr sz="1400">
              <a:latin typeface="Arial"/>
              <a:ea typeface="Arial"/>
              <a:cs typeface="Arial"/>
              <a:sym typeface="Arial"/>
            </a:endParaRPr>
          </a:p>
          <a:p>
            <a:pPr indent="-277494" lvl="0" marL="305435" rtl="0" algn="l">
              <a:lnSpc>
                <a:spcPct val="110000"/>
              </a:lnSpc>
              <a:spcBef>
                <a:spcPts val="1000"/>
              </a:spcBef>
              <a:spcAft>
                <a:spcPts val="0"/>
              </a:spcAft>
              <a:buSzPts val="1400"/>
              <a:buChar char="◼"/>
            </a:pPr>
            <a:r>
              <a:rPr b="1" lang="en-IN" sz="1400">
                <a:latin typeface="Arial"/>
                <a:ea typeface="Arial"/>
                <a:cs typeface="Arial"/>
                <a:sym typeface="Arial"/>
              </a:rPr>
              <a:t>System Development Approach</a:t>
            </a:r>
            <a:endParaRPr sz="1400">
              <a:latin typeface="Arial"/>
              <a:ea typeface="Arial"/>
              <a:cs typeface="Arial"/>
              <a:sym typeface="Arial"/>
            </a:endParaRPr>
          </a:p>
          <a:p>
            <a:pPr indent="-277494" lvl="0" marL="305435" rtl="0" algn="l">
              <a:lnSpc>
                <a:spcPct val="110000"/>
              </a:lnSpc>
              <a:spcBef>
                <a:spcPts val="1000"/>
              </a:spcBef>
              <a:spcAft>
                <a:spcPts val="0"/>
              </a:spcAft>
              <a:buSzPts val="1400"/>
              <a:buChar char="◼"/>
            </a:pPr>
            <a:r>
              <a:rPr b="1" lang="en-IN" sz="1400">
                <a:latin typeface="Arial"/>
                <a:ea typeface="Arial"/>
                <a:cs typeface="Arial"/>
                <a:sym typeface="Arial"/>
              </a:rPr>
              <a:t>Algorithm &amp; Deployment  </a:t>
            </a:r>
            <a:endParaRPr sz="1400">
              <a:latin typeface="Arial"/>
              <a:ea typeface="Arial"/>
              <a:cs typeface="Arial"/>
              <a:sym typeface="Arial"/>
            </a:endParaRPr>
          </a:p>
          <a:p>
            <a:pPr indent="-277494" lvl="0" marL="305435" rtl="0" algn="l">
              <a:lnSpc>
                <a:spcPct val="110000"/>
              </a:lnSpc>
              <a:spcBef>
                <a:spcPts val="1000"/>
              </a:spcBef>
              <a:spcAft>
                <a:spcPts val="0"/>
              </a:spcAft>
              <a:buSzPts val="1400"/>
              <a:buChar char="◼"/>
            </a:pPr>
            <a:r>
              <a:rPr b="1" lang="en-IN" sz="1400">
                <a:latin typeface="Arial"/>
                <a:ea typeface="Arial"/>
                <a:cs typeface="Arial"/>
                <a:sym typeface="Arial"/>
              </a:rPr>
              <a:t>Result (Output Image)</a:t>
            </a:r>
            <a:endParaRPr sz="1400"/>
          </a:p>
          <a:p>
            <a:pPr indent="-277494" lvl="0" marL="305435" rtl="0" algn="l">
              <a:lnSpc>
                <a:spcPct val="110000"/>
              </a:lnSpc>
              <a:spcBef>
                <a:spcPts val="1000"/>
              </a:spcBef>
              <a:spcAft>
                <a:spcPts val="0"/>
              </a:spcAft>
              <a:buSzPts val="1400"/>
              <a:buChar char="◼"/>
            </a:pPr>
            <a:r>
              <a:rPr b="1" lang="en-IN" sz="1400">
                <a:latin typeface="Arial"/>
                <a:ea typeface="Arial"/>
                <a:cs typeface="Arial"/>
                <a:sym typeface="Arial"/>
              </a:rPr>
              <a:t>Conclusion</a:t>
            </a:r>
            <a:endParaRPr sz="1400">
              <a:latin typeface="Arial"/>
              <a:ea typeface="Arial"/>
              <a:cs typeface="Arial"/>
              <a:sym typeface="Arial"/>
            </a:endParaRPr>
          </a:p>
          <a:p>
            <a:pPr indent="-277494" lvl="0" marL="305435" rtl="0" algn="l">
              <a:lnSpc>
                <a:spcPct val="110000"/>
              </a:lnSpc>
              <a:spcBef>
                <a:spcPts val="1000"/>
              </a:spcBef>
              <a:spcAft>
                <a:spcPts val="0"/>
              </a:spcAft>
              <a:buSzPts val="1400"/>
              <a:buChar char="◼"/>
            </a:pPr>
            <a:r>
              <a:rPr b="1" lang="en-IN" sz="1400">
                <a:latin typeface="Arial"/>
                <a:ea typeface="Arial"/>
                <a:cs typeface="Arial"/>
                <a:sym typeface="Arial"/>
              </a:rPr>
              <a:t>Future Scope</a:t>
            </a:r>
            <a:endParaRPr sz="1400"/>
          </a:p>
          <a:p>
            <a:pPr indent="-277494" lvl="0" marL="305435" rtl="0" algn="l">
              <a:lnSpc>
                <a:spcPct val="110000"/>
              </a:lnSpc>
              <a:spcBef>
                <a:spcPts val="1000"/>
              </a:spcBef>
              <a:spcAft>
                <a:spcPts val="0"/>
              </a:spcAft>
              <a:buSzPts val="1400"/>
              <a:buChar char="◼"/>
            </a:pPr>
            <a:r>
              <a:rPr b="1" lang="en-IN" sz="1400">
                <a:latin typeface="Arial"/>
                <a:ea typeface="Arial"/>
                <a:cs typeface="Arial"/>
                <a:sym typeface="Arial"/>
              </a:rPr>
              <a:t>References</a:t>
            </a:r>
            <a:endParaRPr sz="14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581192" y="105290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0" lvl="0" marL="0" rtl="0" algn="just">
              <a:spcBef>
                <a:spcPts val="0"/>
              </a:spcBef>
              <a:spcAft>
                <a:spcPts val="0"/>
              </a:spcAft>
              <a:buSzPts val="1100"/>
              <a:buNone/>
            </a:pPr>
            <a:r>
              <a:rPr lang="en-IN" sz="1400">
                <a:solidFill>
                  <a:srgbClr val="0F0F0F"/>
                </a:solidFill>
              </a:rPr>
              <a:t>The Pradhan Mantri Gram Sadak Yojana (</a:t>
            </a:r>
            <a:r>
              <a:rPr b="1" lang="en-IN" sz="1400">
                <a:solidFill>
                  <a:srgbClr val="0F0F0F"/>
                </a:solidFill>
              </a:rPr>
              <a:t>PMGSY</a:t>
            </a:r>
            <a:r>
              <a:rPr lang="en-IN" sz="1400">
                <a:solidFill>
                  <a:srgbClr val="0F0F0F"/>
                </a:solidFill>
              </a:rPr>
              <a:t>) is a flagship rural development program in India, initiated to provide all-weather road connectivity to eligible unconnected habitations. Over the years, the program has evolved through different phases or schemes (</a:t>
            </a:r>
            <a:r>
              <a:rPr b="1" lang="en-IN" sz="1400">
                <a:solidFill>
                  <a:srgbClr val="0F0F0F"/>
                </a:solidFill>
              </a:rPr>
              <a:t>PMGSY-I, PMGSY-II, RCPLWEA,</a:t>
            </a:r>
            <a:r>
              <a:rPr lang="en-IN" sz="1400">
                <a:solidFill>
                  <a:srgbClr val="0F0F0F"/>
                </a:solidFill>
              </a:rPr>
              <a:t>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Your specific task is to design, build, and evaluate a machine learning model that can automatically classify a road or bridge construction project into its correct </a:t>
            </a:r>
            <a:r>
              <a:rPr b="1" lang="en-IN" sz="1400">
                <a:solidFill>
                  <a:srgbClr val="0F0F0F"/>
                </a:solidFill>
              </a:rPr>
              <a:t>PMGSY_SCHEME </a:t>
            </a:r>
            <a:r>
              <a:rPr lang="en-IN" sz="1400">
                <a:solidFill>
                  <a:srgbClr val="0F0F0F"/>
                </a:solidFill>
              </a:rPr>
              <a:t>based on its physical and financial characteristics.</a:t>
            </a:r>
            <a:endParaRPr sz="1400">
              <a:solidFill>
                <a:srgbClr val="0F0F0F"/>
              </a:solidFill>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396592" y="1034431"/>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4"/>
          <p:cNvSpPr txBox="1"/>
          <p:nvPr>
            <p:ph idx="1" type="body"/>
          </p:nvPr>
        </p:nvSpPr>
        <p:spPr>
          <a:xfrm>
            <a:off x="461221" y="1352528"/>
            <a:ext cx="11613600" cy="5564100"/>
          </a:xfrm>
          <a:prstGeom prst="rect">
            <a:avLst/>
          </a:prstGeom>
          <a:noFill/>
          <a:ln>
            <a:noFill/>
          </a:ln>
        </p:spPr>
        <p:txBody>
          <a:bodyPr anchorCtr="0" anchor="ctr" bIns="45700" lIns="91425" spcFirstLastPara="1" rIns="91425" wrap="square" tIns="45700">
            <a:noAutofit/>
          </a:bodyPr>
          <a:lstStyle/>
          <a:p>
            <a:pPr indent="0" lvl="0" marL="0" marR="38100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The goal of the proposed solution is to develop an intelligent machine learning model that classifies rural infrastructure projects (roads/bridges) into the correct PMGSY scheme category (PMGSY-I, PMGSY-II, RCPLWEA, etc.) based on their physical and financial characteristics.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IN" sz="1400">
                <a:solidFill>
                  <a:schemeClr val="dk1"/>
                </a:solidFill>
                <a:latin typeface="Arial"/>
                <a:ea typeface="Arial"/>
                <a:cs typeface="Arial"/>
                <a:sym typeface="Arial"/>
              </a:rPr>
              <a:t>This will help policymakers, engineers, and administrators automate classification, leading to:</a:t>
            </a:r>
            <a:endParaRPr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lang="en-IN" sz="1400">
                <a:solidFill>
                  <a:schemeClr val="dk1"/>
                </a:solidFill>
                <a:latin typeface="Arial"/>
                <a:ea typeface="Arial"/>
                <a:cs typeface="Arial"/>
                <a:sym typeface="Arial"/>
              </a:rPr>
              <a:t>Improved transparency in budget utilization</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Faster reporting and monitoring</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lang="en-IN" sz="1400">
                <a:solidFill>
                  <a:schemeClr val="dk1"/>
                </a:solidFill>
                <a:latin typeface="Arial"/>
                <a:ea typeface="Arial"/>
                <a:cs typeface="Arial"/>
                <a:sym typeface="Arial"/>
              </a:rPr>
              <a:t>Scalable classification for thousands of records</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1400">
                <a:solidFill>
                  <a:schemeClr val="dk1"/>
                </a:solidFill>
                <a:latin typeface="Arial"/>
                <a:ea typeface="Arial"/>
                <a:cs typeface="Arial"/>
                <a:sym typeface="Arial"/>
              </a:rPr>
              <a:t>Key Components:</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IN" sz="1400">
                <a:solidFill>
                  <a:schemeClr val="dk1"/>
                </a:solidFill>
                <a:latin typeface="Arial"/>
                <a:ea typeface="Arial"/>
                <a:cs typeface="Arial"/>
                <a:sym typeface="Arial"/>
              </a:rPr>
              <a:t>Data Collection:</a:t>
            </a:r>
            <a:r>
              <a:rPr lang="en-IN" sz="1400">
                <a:solidFill>
                  <a:schemeClr val="dk1"/>
                </a:solidFill>
                <a:latin typeface="Arial"/>
                <a:ea typeface="Arial"/>
                <a:cs typeface="Arial"/>
                <a:sym typeface="Arial"/>
              </a:rPr>
              <a:t> </a:t>
            </a:r>
            <a:r>
              <a:rPr lang="en-IN" sz="1400">
                <a:solidFill>
                  <a:schemeClr val="dk1"/>
                </a:solidFill>
                <a:latin typeface="Arial"/>
                <a:ea typeface="Arial"/>
                <a:cs typeface="Arial"/>
                <a:sym typeface="Arial"/>
              </a:rPr>
              <a:t>Use the AI Kosh PMGSY dataset.</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IN" sz="1400">
                <a:solidFill>
                  <a:schemeClr val="dk1"/>
                </a:solidFill>
                <a:latin typeface="Arial"/>
                <a:ea typeface="Arial"/>
                <a:cs typeface="Arial"/>
                <a:sym typeface="Arial"/>
              </a:rPr>
              <a:t>Preprocessing:</a:t>
            </a:r>
            <a:r>
              <a:rPr lang="en-IN" sz="1400">
                <a:solidFill>
                  <a:schemeClr val="dk1"/>
                </a:solidFill>
                <a:latin typeface="Arial"/>
                <a:ea typeface="Arial"/>
                <a:cs typeface="Arial"/>
                <a:sym typeface="Arial"/>
              </a:rPr>
              <a:t> Clean, normalize, and engineer features (e.g., cost, length, completion time).</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IN" sz="1400">
                <a:solidFill>
                  <a:schemeClr val="dk1"/>
                </a:solidFill>
                <a:latin typeface="Arial"/>
                <a:ea typeface="Arial"/>
                <a:cs typeface="Arial"/>
                <a:sym typeface="Arial"/>
              </a:rPr>
              <a:t>Model Training:</a:t>
            </a:r>
            <a:r>
              <a:rPr lang="en-IN" sz="1400">
                <a:solidFill>
                  <a:schemeClr val="dk1"/>
                </a:solidFill>
                <a:latin typeface="Arial"/>
                <a:ea typeface="Arial"/>
                <a:cs typeface="Arial"/>
                <a:sym typeface="Arial"/>
              </a:rPr>
              <a:t> Train classification models such as Decision Trees, Random Forest, or SVM.</a:t>
            </a:r>
            <a:endParaRPr sz="1400">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IN" sz="1400">
                <a:solidFill>
                  <a:schemeClr val="dk1"/>
                </a:solidFill>
                <a:latin typeface="Arial"/>
                <a:ea typeface="Arial"/>
                <a:cs typeface="Arial"/>
                <a:sym typeface="Arial"/>
              </a:rPr>
              <a:t>Evaluation:</a:t>
            </a:r>
            <a:r>
              <a:rPr lang="en-IN" sz="1400">
                <a:solidFill>
                  <a:schemeClr val="dk1"/>
                </a:solidFill>
                <a:latin typeface="Arial"/>
                <a:ea typeface="Arial"/>
                <a:cs typeface="Arial"/>
                <a:sym typeface="Arial"/>
              </a:rPr>
              <a:t> Use metrics like accuracy, recall, precision, and F1-score.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618117" y="985622"/>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None/>
            </a:pPr>
            <a:r>
              <a:rPr lang="en-IN" sz="1400">
                <a:solidFill>
                  <a:schemeClr val="dk1"/>
                </a:solidFill>
                <a:latin typeface="Arial"/>
                <a:ea typeface="Arial"/>
                <a:cs typeface="Arial"/>
                <a:sym typeface="Arial"/>
              </a:rPr>
              <a:t>The “System Approach” section outlines the overall strategy and infrastructure used for developing, training, and deploying the intelligent classification model for PMGSY projects. This includes cloud services, development tools, storage solutions, and collaboration mechanisms necessary for end-to-end system implementation.</a:t>
            </a:r>
            <a:endParaRPr sz="14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IN" sz="1400">
                <a:solidFill>
                  <a:schemeClr val="dk1"/>
                </a:solidFill>
                <a:latin typeface="Arial"/>
                <a:ea typeface="Arial"/>
                <a:cs typeface="Arial"/>
                <a:sym typeface="Arial"/>
              </a:rPr>
              <a:t>System Requirements:</a:t>
            </a:r>
            <a:endParaRPr b="1" sz="1400">
              <a:solidFill>
                <a:schemeClr val="dk1"/>
              </a:solidFill>
              <a:latin typeface="Arial"/>
              <a:ea typeface="Arial"/>
              <a:cs typeface="Arial"/>
              <a:sym typeface="Arial"/>
            </a:endParaRPr>
          </a:p>
          <a:p>
            <a:pPr indent="-317500" lvl="0" marL="457200" rtl="0" algn="l">
              <a:lnSpc>
                <a:spcPct val="115000"/>
              </a:lnSpc>
              <a:spcBef>
                <a:spcPts val="1200"/>
              </a:spcBef>
              <a:spcAft>
                <a:spcPts val="0"/>
              </a:spcAft>
              <a:buClr>
                <a:schemeClr val="dk1"/>
              </a:buClr>
              <a:buSzPts val="1400"/>
              <a:buFont typeface="Arial"/>
              <a:buChar char="●"/>
            </a:pPr>
            <a:r>
              <a:rPr b="1" lang="en-IN" sz="1400">
                <a:solidFill>
                  <a:schemeClr val="dk1"/>
                </a:solidFill>
                <a:latin typeface="Arial"/>
                <a:ea typeface="Arial"/>
                <a:cs typeface="Arial"/>
                <a:sym typeface="Arial"/>
              </a:rPr>
              <a:t>IBM Cloud (Mandatory):</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IN" sz="1400">
                <a:solidFill>
                  <a:schemeClr val="dk1"/>
                </a:solidFill>
                <a:latin typeface="Arial"/>
                <a:ea typeface="Arial"/>
                <a:cs typeface="Arial"/>
                <a:sym typeface="Arial"/>
              </a:rPr>
              <a:t>IBM Watson Studio:</a:t>
            </a:r>
            <a:endParaRPr>
              <a:solidFill>
                <a:schemeClr val="dk1"/>
              </a:solidFill>
              <a:latin typeface="Arial"/>
              <a:ea typeface="Arial"/>
              <a:cs typeface="Arial"/>
              <a:sym typeface="Arial"/>
            </a:endParaRPr>
          </a:p>
          <a:p>
            <a:pPr indent="-317500" lvl="0" marL="457200" rtl="0" algn="l">
              <a:lnSpc>
                <a:spcPct val="115000"/>
              </a:lnSpc>
              <a:spcBef>
                <a:spcPts val="0"/>
              </a:spcBef>
              <a:spcAft>
                <a:spcPts val="0"/>
              </a:spcAft>
              <a:buClr>
                <a:schemeClr val="dk1"/>
              </a:buClr>
              <a:buSzPts val="1400"/>
              <a:buFont typeface="Arial"/>
              <a:buChar char="●"/>
            </a:pPr>
            <a:r>
              <a:rPr b="1" lang="en-IN" sz="1400">
                <a:solidFill>
                  <a:schemeClr val="dk1"/>
                </a:solidFill>
                <a:latin typeface="Arial"/>
                <a:ea typeface="Arial"/>
                <a:cs typeface="Arial"/>
                <a:sym typeface="Arial"/>
              </a:rPr>
              <a:t>IBM Cloud Object Storage:</a:t>
            </a:r>
            <a:endParaRPr b="1">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6"/>
          <p:cNvSpPr txBox="1"/>
          <p:nvPr>
            <p:ph idx="1" type="body"/>
          </p:nvPr>
        </p:nvSpPr>
        <p:spPr>
          <a:xfrm>
            <a:off x="581200" y="1302025"/>
            <a:ext cx="11149200" cy="4983900"/>
          </a:xfrm>
          <a:prstGeom prst="rect">
            <a:avLst/>
          </a:prstGeom>
          <a:noFill/>
          <a:ln>
            <a:noFill/>
          </a:ln>
        </p:spPr>
        <p:txBody>
          <a:bodyPr anchorCtr="0" anchor="ctr" bIns="45700" lIns="91425" spcFirstLastPara="1" rIns="91425" wrap="square" tIns="45700">
            <a:normAutofit fontScale="92500" lnSpcReduction="20000"/>
          </a:bodyPr>
          <a:lstStyle/>
          <a:p>
            <a:pPr indent="0" lvl="0" marL="0" rtl="0" algn="l">
              <a:lnSpc>
                <a:spcPct val="110000"/>
              </a:lnSpc>
              <a:spcBef>
                <a:spcPts val="0"/>
              </a:spcBef>
              <a:spcAft>
                <a:spcPts val="0"/>
              </a:spcAft>
              <a:buNone/>
            </a:pPr>
            <a:r>
              <a:t/>
            </a:r>
            <a:endParaRPr sz="1400"/>
          </a:p>
          <a:p>
            <a:pPr indent="-323977" lvl="0" marL="305435" rtl="0" algn="l">
              <a:lnSpc>
                <a:spcPct val="110000"/>
              </a:lnSpc>
              <a:spcBef>
                <a:spcPts val="880"/>
              </a:spcBef>
              <a:spcAft>
                <a:spcPts val="0"/>
              </a:spcAft>
              <a:buSzPct val="100000"/>
              <a:buChar char="●"/>
            </a:pPr>
            <a:r>
              <a:rPr b="1" lang="en-IN" sz="1708"/>
              <a:t>Algorithm Selection:</a:t>
            </a:r>
            <a:endParaRPr sz="1708"/>
          </a:p>
          <a:p>
            <a:pPr indent="-294824" lvl="0" marL="306000" rtl="0" algn="l">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Chosen algorithm: </a:t>
            </a:r>
            <a:r>
              <a:rPr b="1" lang="en-IN" sz="1600">
                <a:solidFill>
                  <a:schemeClr val="dk1"/>
                </a:solidFill>
                <a:latin typeface="Arial"/>
                <a:ea typeface="Arial"/>
                <a:cs typeface="Arial"/>
                <a:sym typeface="Arial"/>
              </a:rPr>
              <a:t>Random Forest Classifier</a:t>
            </a:r>
            <a:r>
              <a:rPr lang="en-IN" sz="1600">
                <a:solidFill>
                  <a:schemeClr val="dk1"/>
                </a:solidFill>
                <a:latin typeface="Arial"/>
                <a:ea typeface="Arial"/>
                <a:cs typeface="Arial"/>
                <a:sym typeface="Arial"/>
              </a:rPr>
              <a:t> (robust, interpretable, handles mixed data types well). </a:t>
            </a:r>
            <a:endParaRPr sz="1600">
              <a:solidFill>
                <a:schemeClr val="dk1"/>
              </a:solidFill>
              <a:latin typeface="Arial"/>
              <a:ea typeface="Arial"/>
              <a:cs typeface="Arial"/>
              <a:sym typeface="Arial"/>
            </a:endParaRPr>
          </a:p>
          <a:p>
            <a:pPr indent="-294824" lvl="0" marL="306000" rtl="0" algn="l">
              <a:spcBef>
                <a:spcPts val="0"/>
              </a:spcBef>
              <a:spcAft>
                <a:spcPts val="0"/>
              </a:spcAft>
              <a:buClr>
                <a:schemeClr val="dk1"/>
              </a:buClr>
              <a:buSzPct val="100000"/>
              <a:buFont typeface="Arial"/>
              <a:buChar char="●"/>
            </a:pPr>
            <a:r>
              <a:rPr b="1" lang="en-IN" sz="1600">
                <a:solidFill>
                  <a:schemeClr val="dk1"/>
                </a:solidFill>
                <a:latin typeface="Arial"/>
                <a:ea typeface="Arial"/>
                <a:cs typeface="Arial"/>
                <a:sym typeface="Arial"/>
              </a:rPr>
              <a:t>SVM</a:t>
            </a:r>
            <a:r>
              <a:rPr lang="en-IN" sz="1600">
                <a:solidFill>
                  <a:schemeClr val="dk1"/>
                </a:solidFill>
                <a:latin typeface="Arial"/>
                <a:ea typeface="Arial"/>
                <a:cs typeface="Arial"/>
                <a:sym typeface="Arial"/>
              </a:rPr>
              <a:t> was evaluated as an alternative based on performance metrics.</a:t>
            </a:r>
            <a:endParaRPr sz="1600"/>
          </a:p>
          <a:p>
            <a:pPr indent="-323977" lvl="0" marL="305435" rtl="0" algn="l">
              <a:lnSpc>
                <a:spcPct val="110000"/>
              </a:lnSpc>
              <a:spcBef>
                <a:spcPts val="880"/>
              </a:spcBef>
              <a:spcAft>
                <a:spcPts val="0"/>
              </a:spcAft>
              <a:buSzPct val="100000"/>
              <a:buChar char="●"/>
            </a:pPr>
            <a:r>
              <a:rPr b="1" lang="en-IN" sz="1708"/>
              <a:t>Data Input:</a:t>
            </a:r>
            <a:endParaRPr sz="1708">
              <a:solidFill>
                <a:schemeClr val="dk1"/>
              </a:solidFill>
              <a:latin typeface="Arial"/>
              <a:ea typeface="Arial"/>
              <a:cs typeface="Arial"/>
              <a:sym typeface="Arial"/>
            </a:endParaRPr>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Project type (Road/Bridge)</a:t>
            </a:r>
            <a:endParaRPr sz="1600">
              <a:solidFill>
                <a:schemeClr val="dk1"/>
              </a:solidFill>
              <a:latin typeface="Arial"/>
              <a:ea typeface="Arial"/>
              <a:cs typeface="Arial"/>
              <a:sym typeface="Arial"/>
            </a:endParaRPr>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Length (meters)</a:t>
            </a:r>
            <a:endParaRPr sz="1600">
              <a:solidFill>
                <a:schemeClr val="dk1"/>
              </a:solidFill>
              <a:latin typeface="Arial"/>
              <a:ea typeface="Arial"/>
              <a:cs typeface="Arial"/>
              <a:sym typeface="Arial"/>
            </a:endParaRPr>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Estimated &amp; actual cost</a:t>
            </a:r>
            <a:endParaRPr sz="1600">
              <a:solidFill>
                <a:schemeClr val="dk1"/>
              </a:solidFill>
              <a:latin typeface="Arial"/>
              <a:ea typeface="Arial"/>
              <a:cs typeface="Arial"/>
              <a:sym typeface="Arial"/>
            </a:endParaRPr>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Duration (planned vs actual)</a:t>
            </a:r>
            <a:endParaRPr sz="1600">
              <a:solidFill>
                <a:schemeClr val="dk1"/>
              </a:solidFill>
              <a:latin typeface="Arial"/>
              <a:ea typeface="Arial"/>
              <a:cs typeface="Arial"/>
              <a:sym typeface="Arial"/>
            </a:endParaRPr>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Location (state, district)</a:t>
            </a:r>
            <a:endParaRPr sz="1600">
              <a:solidFill>
                <a:schemeClr val="dk1"/>
              </a:solidFill>
              <a:latin typeface="Arial"/>
              <a:ea typeface="Arial"/>
              <a:cs typeface="Arial"/>
              <a:sym typeface="Arial"/>
            </a:endParaRPr>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Derived metrics: cost/meter, delay %, overrun ratio</a:t>
            </a:r>
            <a:endParaRPr sz="1600">
              <a:solidFill>
                <a:schemeClr val="dk1"/>
              </a:solidFill>
              <a:latin typeface="Arial"/>
              <a:ea typeface="Arial"/>
              <a:cs typeface="Arial"/>
              <a:sym typeface="Arial"/>
            </a:endParaRPr>
          </a:p>
          <a:p>
            <a:pPr indent="-323977" lvl="0" marL="305435" rtl="0" algn="l">
              <a:lnSpc>
                <a:spcPct val="110000"/>
              </a:lnSpc>
              <a:spcBef>
                <a:spcPts val="880"/>
              </a:spcBef>
              <a:spcAft>
                <a:spcPts val="0"/>
              </a:spcAft>
              <a:buSzPct val="100000"/>
              <a:buChar char="●"/>
            </a:pPr>
            <a:r>
              <a:rPr b="1" lang="en-IN" sz="1708"/>
              <a:t>Training Process:</a:t>
            </a:r>
            <a:endParaRPr sz="1708"/>
          </a:p>
          <a:p>
            <a:pPr indent="-294824" lvl="0" marL="306000" rtl="0" algn="just">
              <a:lnSpc>
                <a:spcPct val="115000"/>
              </a:lnSpc>
              <a:spcBef>
                <a:spcPts val="0"/>
              </a:spcBef>
              <a:spcAft>
                <a:spcPts val="0"/>
              </a:spcAft>
              <a:buClr>
                <a:schemeClr val="dk1"/>
              </a:buClr>
              <a:buSzPct val="100000"/>
              <a:buFont typeface="Arial"/>
              <a:buChar char="●"/>
            </a:pPr>
            <a:r>
              <a:rPr b="1" lang="en-IN" sz="1600">
                <a:solidFill>
                  <a:schemeClr val="dk1"/>
                </a:solidFill>
                <a:latin typeface="Arial"/>
                <a:ea typeface="Arial"/>
                <a:cs typeface="Arial"/>
                <a:sym typeface="Arial"/>
              </a:rPr>
              <a:t>80:20 split</a:t>
            </a:r>
            <a:r>
              <a:rPr lang="en-IN" sz="1600">
                <a:solidFill>
                  <a:schemeClr val="dk1"/>
                </a:solidFill>
                <a:latin typeface="Arial"/>
                <a:ea typeface="Arial"/>
                <a:cs typeface="Arial"/>
                <a:sym typeface="Arial"/>
              </a:rPr>
              <a:t> for train/test.</a:t>
            </a:r>
            <a:endParaRPr sz="1600">
              <a:solidFill>
                <a:schemeClr val="dk1"/>
              </a:solidFill>
              <a:latin typeface="Arial"/>
              <a:ea typeface="Arial"/>
              <a:cs typeface="Arial"/>
              <a:sym typeface="Arial"/>
            </a:endParaRPr>
          </a:p>
          <a:p>
            <a:pPr indent="-294824" lvl="0" marL="306000" rtl="0" algn="just">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Used </a:t>
            </a:r>
            <a:r>
              <a:rPr b="1" lang="en-IN" sz="1600">
                <a:solidFill>
                  <a:schemeClr val="dk1"/>
                </a:solidFill>
                <a:latin typeface="Arial"/>
                <a:ea typeface="Arial"/>
                <a:cs typeface="Arial"/>
                <a:sym typeface="Arial"/>
              </a:rPr>
              <a:t>5-fold cross-validation</a:t>
            </a:r>
            <a:r>
              <a:rPr lang="en-IN" sz="1600">
                <a:solidFill>
                  <a:schemeClr val="dk1"/>
                </a:solidFill>
                <a:latin typeface="Arial"/>
                <a:ea typeface="Arial"/>
                <a:cs typeface="Arial"/>
                <a:sym typeface="Arial"/>
              </a:rPr>
              <a:t> and </a:t>
            </a:r>
            <a:r>
              <a:rPr b="1" lang="en-IN" sz="1600">
                <a:solidFill>
                  <a:schemeClr val="dk1"/>
                </a:solidFill>
                <a:latin typeface="Arial"/>
                <a:ea typeface="Arial"/>
                <a:cs typeface="Arial"/>
                <a:sym typeface="Arial"/>
              </a:rPr>
              <a:t>GridSearchCV</a:t>
            </a:r>
            <a:r>
              <a:rPr lang="en-IN" sz="1600">
                <a:solidFill>
                  <a:schemeClr val="dk1"/>
                </a:solidFill>
                <a:latin typeface="Arial"/>
                <a:ea typeface="Arial"/>
                <a:cs typeface="Arial"/>
                <a:sym typeface="Arial"/>
              </a:rPr>
              <a:t> for tuning.</a:t>
            </a:r>
            <a:endParaRPr sz="1600">
              <a:solidFill>
                <a:schemeClr val="dk1"/>
              </a:solidFill>
              <a:latin typeface="Arial"/>
              <a:ea typeface="Arial"/>
              <a:cs typeface="Arial"/>
              <a:sym typeface="Arial"/>
            </a:endParaRPr>
          </a:p>
          <a:p>
            <a:pPr indent="-294824" lvl="0" marL="306000" rtl="0" algn="just">
              <a:lnSpc>
                <a:spcPct val="115000"/>
              </a:lnSpc>
              <a:spcBef>
                <a:spcPts val="0"/>
              </a:spcBef>
              <a:spcAft>
                <a:spcPts val="0"/>
              </a:spcAft>
              <a:buClr>
                <a:schemeClr val="dk1"/>
              </a:buClr>
              <a:buSzPct val="100000"/>
              <a:buChar char="●"/>
            </a:pPr>
            <a:r>
              <a:rPr lang="en-IN" sz="1600">
                <a:solidFill>
                  <a:schemeClr val="dk1"/>
                </a:solidFill>
                <a:latin typeface="Arial"/>
                <a:ea typeface="Arial"/>
                <a:cs typeface="Arial"/>
                <a:sym typeface="Arial"/>
              </a:rPr>
              <a:t>Developed in </a:t>
            </a:r>
            <a:r>
              <a:rPr b="1" lang="en-IN" sz="1600">
                <a:solidFill>
                  <a:schemeClr val="dk1"/>
                </a:solidFill>
                <a:latin typeface="Arial"/>
                <a:ea typeface="Arial"/>
                <a:cs typeface="Arial"/>
                <a:sym typeface="Arial"/>
              </a:rPr>
              <a:t>IBM Watson Studio</a:t>
            </a:r>
            <a:r>
              <a:rPr lang="en-IN" sz="1600">
                <a:solidFill>
                  <a:schemeClr val="dk1"/>
                </a:solidFill>
                <a:latin typeface="Arial"/>
                <a:ea typeface="Arial"/>
                <a:cs typeface="Arial"/>
                <a:sym typeface="Arial"/>
              </a:rPr>
              <a:t> using </a:t>
            </a:r>
            <a:r>
              <a:rPr lang="en-IN" sz="1600">
                <a:solidFill>
                  <a:schemeClr val="dk1"/>
                </a:solidFill>
                <a:latin typeface="Roboto Mono"/>
                <a:ea typeface="Roboto Mono"/>
                <a:cs typeface="Roboto Mono"/>
                <a:sym typeface="Roboto Mono"/>
              </a:rPr>
              <a:t>scikit-learn</a:t>
            </a:r>
            <a:r>
              <a:rPr lang="en-IN" sz="1600">
                <a:solidFill>
                  <a:schemeClr val="dk1"/>
                </a:solidFill>
                <a:latin typeface="Arial"/>
                <a:ea typeface="Arial"/>
                <a:cs typeface="Arial"/>
                <a:sym typeface="Arial"/>
              </a:rPr>
              <a:t>.</a:t>
            </a:r>
            <a:endParaRPr sz="1600">
              <a:solidFill>
                <a:schemeClr val="dk1"/>
              </a:solidFill>
            </a:endParaRPr>
          </a:p>
          <a:p>
            <a:pPr indent="-323977" lvl="0" marL="305435" rtl="0" algn="l">
              <a:lnSpc>
                <a:spcPct val="110000"/>
              </a:lnSpc>
              <a:spcBef>
                <a:spcPts val="880"/>
              </a:spcBef>
              <a:spcAft>
                <a:spcPts val="0"/>
              </a:spcAft>
              <a:buSzPct val="100000"/>
              <a:buChar char="●"/>
            </a:pPr>
            <a:r>
              <a:rPr b="1" lang="en-IN" sz="1708"/>
              <a:t>Prediction Process:</a:t>
            </a:r>
            <a:endParaRPr sz="1708"/>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Model deployed as an </a:t>
            </a:r>
            <a:r>
              <a:rPr b="1" lang="en-IN" sz="1600">
                <a:solidFill>
                  <a:schemeClr val="dk1"/>
                </a:solidFill>
                <a:latin typeface="Arial"/>
                <a:ea typeface="Arial"/>
                <a:cs typeface="Arial"/>
                <a:sym typeface="Arial"/>
              </a:rPr>
              <a:t>API endpoint</a:t>
            </a:r>
            <a:r>
              <a:rPr lang="en-IN" sz="1600">
                <a:solidFill>
                  <a:schemeClr val="dk1"/>
                </a:solidFill>
                <a:latin typeface="Arial"/>
                <a:ea typeface="Arial"/>
                <a:cs typeface="Arial"/>
                <a:sym typeface="Arial"/>
              </a:rPr>
              <a:t> via </a:t>
            </a:r>
            <a:r>
              <a:rPr b="1" lang="en-IN" sz="1600">
                <a:solidFill>
                  <a:schemeClr val="dk1"/>
                </a:solidFill>
                <a:latin typeface="Arial"/>
                <a:ea typeface="Arial"/>
                <a:cs typeface="Arial"/>
                <a:sym typeface="Arial"/>
              </a:rPr>
              <a:t>IBM Watson Machine Learning</a:t>
            </a:r>
            <a:r>
              <a:rPr lang="en-IN"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Accepts JSON input, returns predicted </a:t>
            </a:r>
            <a:r>
              <a:rPr b="1" lang="en-IN" sz="1600">
                <a:solidFill>
                  <a:schemeClr val="dk1"/>
                </a:solidFill>
                <a:latin typeface="Arial"/>
                <a:ea typeface="Arial"/>
                <a:cs typeface="Arial"/>
                <a:sym typeface="Arial"/>
              </a:rPr>
              <a:t>PMGSY scheme</a:t>
            </a:r>
            <a:r>
              <a:rPr lang="en-IN" sz="1600">
                <a:solidFill>
                  <a:schemeClr val="dk1"/>
                </a:solidFill>
                <a:latin typeface="Arial"/>
                <a:ea typeface="Arial"/>
                <a:cs typeface="Arial"/>
                <a:sym typeface="Arial"/>
              </a:rPr>
              <a:t>.</a:t>
            </a:r>
            <a:endParaRPr sz="1600">
              <a:solidFill>
                <a:schemeClr val="dk1"/>
              </a:solidFill>
              <a:latin typeface="Arial"/>
              <a:ea typeface="Arial"/>
              <a:cs typeface="Arial"/>
              <a:sym typeface="Arial"/>
            </a:endParaRPr>
          </a:p>
          <a:p>
            <a:pPr indent="-294824" lvl="0" marL="306000" rtl="0" algn="l">
              <a:lnSpc>
                <a:spcPct val="115000"/>
              </a:lnSpc>
              <a:spcBef>
                <a:spcPts val="0"/>
              </a:spcBef>
              <a:spcAft>
                <a:spcPts val="0"/>
              </a:spcAft>
              <a:buClr>
                <a:schemeClr val="dk1"/>
              </a:buClr>
              <a:buSzPct val="100000"/>
              <a:buFont typeface="Arial"/>
              <a:buChar char="●"/>
            </a:pPr>
            <a:r>
              <a:rPr lang="en-IN" sz="1600">
                <a:solidFill>
                  <a:schemeClr val="dk1"/>
                </a:solidFill>
                <a:latin typeface="Arial"/>
                <a:ea typeface="Arial"/>
                <a:cs typeface="Arial"/>
                <a:sym typeface="Arial"/>
              </a:rPr>
              <a:t>Enables </a:t>
            </a:r>
            <a:r>
              <a:rPr b="1" lang="en-IN" sz="1600">
                <a:solidFill>
                  <a:schemeClr val="dk1"/>
                </a:solidFill>
                <a:latin typeface="Arial"/>
                <a:ea typeface="Arial"/>
                <a:cs typeface="Arial"/>
                <a:sym typeface="Arial"/>
              </a:rPr>
              <a:t>real-time classification</a:t>
            </a:r>
            <a:r>
              <a:rPr lang="en-IN" sz="1600">
                <a:solidFill>
                  <a:schemeClr val="dk1"/>
                </a:solidFill>
                <a:latin typeface="Arial"/>
                <a:ea typeface="Arial"/>
                <a:cs typeface="Arial"/>
                <a:sym typeface="Arial"/>
              </a:rPr>
              <a:t> for integration into planning dashboards.</a:t>
            </a:r>
            <a:endParaRPr sz="1600"/>
          </a:p>
          <a:p>
            <a:pPr indent="-206121" lvl="0" marL="305435" rtl="0" algn="l">
              <a:lnSpc>
                <a:spcPct val="110000"/>
              </a:lnSpc>
              <a:spcBef>
                <a:spcPts val="1200"/>
              </a:spcBef>
              <a:spcAft>
                <a:spcPts val="0"/>
              </a:spcAft>
              <a:buSzPct val="92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7"/>
          <p:cNvSpPr txBox="1"/>
          <p:nvPr>
            <p:ph idx="1" type="body"/>
          </p:nvPr>
        </p:nvSpPr>
        <p:spPr>
          <a:xfrm>
            <a:off x="581192" y="1284676"/>
            <a:ext cx="11029500" cy="4673400"/>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t/>
            </a:r>
            <a:endParaRPr sz="2400"/>
          </a:p>
        </p:txBody>
      </p:sp>
      <p:pic>
        <p:nvPicPr>
          <p:cNvPr id="135" name="Google Shape;135;p7" title="Screenshot from 2025-07-28 22-33-36.png"/>
          <p:cNvPicPr preferRelativeResize="0"/>
          <p:nvPr/>
        </p:nvPicPr>
        <p:blipFill rotWithShape="1">
          <a:blip r:embed="rId3">
            <a:alphaModFix/>
          </a:blip>
          <a:srcRect b="0" l="3938" r="0" t="6437"/>
          <a:stretch/>
        </p:blipFill>
        <p:spPr>
          <a:xfrm>
            <a:off x="494200" y="1315025"/>
            <a:ext cx="10620802" cy="4879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71d8939b2d_0_15"/>
          <p:cNvSpPr txBox="1"/>
          <p:nvPr>
            <p:ph type="title"/>
          </p:nvPr>
        </p:nvSpPr>
        <p:spPr>
          <a:xfrm>
            <a:off x="581192" y="702156"/>
            <a:ext cx="11029500" cy="530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2" name="Google Shape;142;g371d8939b2d_0_15"/>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43" name="Google Shape;143;g371d8939b2d_0_15"/>
          <p:cNvPicPr preferRelativeResize="0"/>
          <p:nvPr/>
        </p:nvPicPr>
        <p:blipFill>
          <a:blip r:embed="rId3">
            <a:alphaModFix/>
          </a:blip>
          <a:stretch>
            <a:fillRect/>
          </a:stretch>
        </p:blipFill>
        <p:spPr>
          <a:xfrm>
            <a:off x="581200" y="1302025"/>
            <a:ext cx="10664802" cy="5138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71d8939b2d_0_22"/>
          <p:cNvSpPr txBox="1"/>
          <p:nvPr>
            <p:ph type="title"/>
          </p:nvPr>
        </p:nvSpPr>
        <p:spPr>
          <a:xfrm>
            <a:off x="581192" y="702156"/>
            <a:ext cx="11029500" cy="530400"/>
          </a:xfrm>
          <a:prstGeom prst="rect">
            <a:avLst/>
          </a:prstGeom>
        </p:spPr>
        <p:txBody>
          <a:bodyPr anchorCtr="0" anchor="b"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50" name="Google Shape;150;g371d8939b2d_0_22"/>
          <p:cNvSpPr txBox="1"/>
          <p:nvPr>
            <p:ph idx="1" type="body"/>
          </p:nvPr>
        </p:nvSpPr>
        <p:spPr>
          <a:xfrm>
            <a:off x="581192" y="1302026"/>
            <a:ext cx="11029500" cy="4673400"/>
          </a:xfrm>
          <a:prstGeom prst="rect">
            <a:avLst/>
          </a:prstGeom>
        </p:spPr>
        <p:txBody>
          <a:bodyPr anchorCtr="0" anchor="ctr" bIns="45700" lIns="91425" spcFirstLastPara="1" rIns="91425" wrap="square" tIns="45700">
            <a:normAutofit/>
          </a:bodyPr>
          <a:lstStyle/>
          <a:p>
            <a:pPr indent="0" lvl="0" marL="0" rtl="0" algn="l">
              <a:spcBef>
                <a:spcPts val="360"/>
              </a:spcBef>
              <a:spcAft>
                <a:spcPts val="600"/>
              </a:spcAft>
              <a:buNone/>
            </a:pPr>
            <a:r>
              <a:t/>
            </a:r>
            <a:endParaRPr/>
          </a:p>
        </p:txBody>
      </p:sp>
      <p:pic>
        <p:nvPicPr>
          <p:cNvPr id="151" name="Google Shape;151;g371d8939b2d_0_22"/>
          <p:cNvPicPr preferRelativeResize="0"/>
          <p:nvPr/>
        </p:nvPicPr>
        <p:blipFill>
          <a:blip r:embed="rId3">
            <a:alphaModFix/>
          </a:blip>
          <a:stretch>
            <a:fillRect/>
          </a:stretch>
        </p:blipFill>
        <p:spPr>
          <a:xfrm>
            <a:off x="656975" y="1232550"/>
            <a:ext cx="9969724" cy="5190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