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7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1" autoAdjust="0"/>
    <p:restoredTop sz="94660"/>
  </p:normalViewPr>
  <p:slideViewPr>
    <p:cSldViewPr snapToGrid="0">
      <p:cViewPr varScale="1">
        <p:scale>
          <a:sx n="67" d="100"/>
          <a:sy n="67"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sitkumar26/nba-player-analytics/blob/main/ML-Models/Model-Accuracy-Score-SupervisedLearning.P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3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15</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063472"/>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sz="1500" dirty="0"/>
              <a:t>Both player salary and player statistics data need to be referenced from database (Status – Complete)</a:t>
            </a:r>
          </a:p>
          <a:p>
            <a:pPr marL="285750" indent="-285750">
              <a:buFont typeface="Wingdings" panose="05000000000000000000" pitchFamily="2" charset="2"/>
              <a:buChar char="Ø"/>
            </a:pPr>
            <a:r>
              <a:rPr lang="en-US" sz="1500" dirty="0"/>
              <a:t>Consider players who have played all 4 seasons (2016-17, 2018-19,2019-20,2020-21) for machine learning (Status – Complete)</a:t>
            </a:r>
          </a:p>
          <a:p>
            <a:pPr marL="285750" indent="-285750">
              <a:buFont typeface="Wingdings" panose="05000000000000000000" pitchFamily="2" charset="2"/>
              <a:buChar char="Ø"/>
            </a:pPr>
            <a:r>
              <a:rPr lang="en-US" sz="1500" dirty="0"/>
              <a:t>Join player statistics and  player salary and average the stats and salary per player (Status - Complete)</a:t>
            </a:r>
          </a:p>
          <a:p>
            <a:pPr marL="285750" indent="-285750">
              <a:buFont typeface="Wingdings" panose="05000000000000000000" pitchFamily="2" charset="2"/>
              <a:buChar char="Ø"/>
            </a:pPr>
            <a:r>
              <a:rPr lang="en-US" sz="1500" dirty="0"/>
              <a:t>Label the ‘Salary Increased or not’ by comparing the last year Vs First year salary (after Standardization) of the players (Status – Complete)</a:t>
            </a:r>
          </a:p>
          <a:p>
            <a:pPr marL="285750" indent="-285750">
              <a:buFont typeface="Wingdings" panose="05000000000000000000" pitchFamily="2" charset="2"/>
              <a:buChar char="Ø"/>
            </a:pPr>
            <a:r>
              <a:rPr lang="en-US" sz="1500" dirty="0"/>
              <a:t>Train and Test the model through Random forest and also in logistic regression. (Status – Complete)</a:t>
            </a:r>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Description of Feature Engineering and Feature Selection:-</a:t>
            </a:r>
          </a:p>
          <a:p>
            <a:pPr marL="285750" indent="-285750">
              <a:buFont typeface="Wingdings" panose="05000000000000000000" pitchFamily="2" charset="2"/>
              <a:buChar char="ü"/>
            </a:pPr>
            <a:r>
              <a:rPr lang="en-US" dirty="0"/>
              <a:t>A round of feature dependencies has been studied using ‘feature_importances_’. The features that had the least dependencies on predictions have been dropped from feature selections. </a:t>
            </a:r>
          </a:p>
          <a:p>
            <a:endParaRPr lang="en-US" dirty="0"/>
          </a:p>
          <a:p>
            <a:r>
              <a:rPr lang="en-US" dirty="0"/>
              <a:t>     Refer to the URL to see how the feature dependencies in order to predict the model. </a:t>
            </a:r>
          </a:p>
          <a:p>
            <a:endParaRPr lang="en-US" dirty="0"/>
          </a:p>
          <a:p>
            <a:r>
              <a:rPr lang="en-US" dirty="0"/>
              <a:t>       https://github.com/asitkumar26/nba-player-analytics/blob/main/ML-Models/Feature-Depnedencies-Supervised_learning.PNG</a:t>
            </a:r>
          </a:p>
          <a:p>
            <a:r>
              <a:rPr lang="en-US" dirty="0"/>
              <a:t>      	</a:t>
            </a:r>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0" y="567566"/>
            <a:ext cx="11481731" cy="10064294"/>
          </a:xfrm>
          <a:prstGeom prst="rect">
            <a:avLst/>
          </a:prstGeom>
          <a:noFill/>
        </p:spPr>
        <p:txBody>
          <a:bodyPr wrap="square" rtlCol="0">
            <a:spAutoFit/>
          </a:bodyPr>
          <a:lstStyle/>
          <a:p>
            <a:r>
              <a:rPr lang="en-US" dirty="0"/>
              <a:t>Models used for Supervised Learning, its advantage and limitations:- </a:t>
            </a:r>
          </a:p>
          <a:p>
            <a:endParaRPr lang="en-US" dirty="0"/>
          </a:p>
          <a:p>
            <a:pPr indent="-285750">
              <a:buFont typeface="Wingdings" panose="05000000000000000000" pitchFamily="2" charset="2"/>
              <a:buChar char="ü"/>
            </a:pPr>
            <a:r>
              <a:rPr lang="en-US" dirty="0"/>
              <a:t>  Randomforest  is one of the most popular algoritm for supervised learning to do more accurate predictions.</a:t>
            </a:r>
          </a:p>
          <a:p>
            <a:pPr indent="-285750">
              <a:buFont typeface="Wingdings" panose="05000000000000000000" pitchFamily="2" charset="2"/>
              <a:buChar char="ü"/>
            </a:pPr>
            <a:r>
              <a:rPr lang="en-US" dirty="0"/>
              <a:t> Benefits  of Random Forest –  Simple to implement and since it builds multiple decision trees and merges them together to get more accurate and stable decisions.</a:t>
            </a:r>
          </a:p>
          <a:p>
            <a:pPr indent="-285750">
              <a:buFont typeface="Wingdings" panose="05000000000000000000" pitchFamily="2" charset="2"/>
              <a:buChar char="ü"/>
            </a:pPr>
            <a:r>
              <a:rPr lang="en-US" dirty="0"/>
              <a:t>Limitations of Random Forest -  Need to be carefully observed because it has a chance of overfitting the model.</a:t>
            </a:r>
          </a:p>
          <a:p>
            <a:endParaRPr lang="en-US" dirty="0"/>
          </a:p>
          <a:p>
            <a:r>
              <a:rPr lang="en-US" dirty="0"/>
              <a:t>Explanation of Model Choices:</a:t>
            </a:r>
          </a:p>
          <a:p>
            <a:endParaRPr lang="en-US" dirty="0"/>
          </a:p>
          <a:p>
            <a:r>
              <a:rPr lang="en-US" dirty="0"/>
              <a:t>Two models were tried out ‘Random Forest’ and ‘Logistic Regression’. But Random Forest provided better score. Hence</a:t>
            </a:r>
          </a:p>
          <a:p>
            <a:r>
              <a:rPr lang="en-US" dirty="0"/>
              <a:t>chosen the ‘Random Forest’ for final model.   </a:t>
            </a:r>
          </a:p>
          <a:p>
            <a:endParaRPr lang="en-US" dirty="0"/>
          </a:p>
          <a:p>
            <a:endParaRPr lang="en-US" dirty="0"/>
          </a:p>
          <a:p>
            <a:r>
              <a:rPr lang="en-US" dirty="0"/>
              <a:t>Description how they have been trained in the model:</a:t>
            </a:r>
          </a:p>
          <a:p>
            <a:r>
              <a:rPr lang="en-US" dirty="0"/>
              <a:t>Few of the techniques used to train to improve the model accuracy. They are:</a:t>
            </a:r>
          </a:p>
          <a:p>
            <a:r>
              <a:rPr lang="en-US" dirty="0"/>
              <a:t>	- Features like ‘Games Played’ and ‘Minutes Played’ have been scaled through MinMaxScalar.</a:t>
            </a:r>
          </a:p>
          <a:p>
            <a:r>
              <a:rPr lang="en-US" dirty="0"/>
              <a:t>                  - Some of the features like ‘salary’ and ‘blocks’  have been dropped because their depnednecies on predictions 	were least.</a:t>
            </a:r>
          </a:p>
          <a:p>
            <a:r>
              <a:rPr lang="en-US" dirty="0"/>
              <a:t>Description of Current Accuracy Score:    </a:t>
            </a:r>
          </a:p>
          <a:p>
            <a:r>
              <a:rPr lang="en-US" dirty="0"/>
              <a:t>Find the accuracy score and the Confusion Metrics from ‘Random Forest’ through following URL.  </a:t>
            </a:r>
          </a:p>
          <a:p>
            <a:r>
              <a:rPr lang="en-US" dirty="0">
                <a:hlinkClick r:id="rId2"/>
              </a:rPr>
              <a:t>https://github.com/asitkumar26/nba-player-analytics/blob/main/ML-Models/Model-Accuracy-Score-SupervisedLearning.PNG</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279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Database</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91059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pPr lvl="1"/>
            <a:endParaRPr lang="en-US" dirty="0">
              <a:solidFill>
                <a:schemeClr val="tx1"/>
              </a:solidFill>
            </a:endParaRPr>
          </a:p>
          <a:p>
            <a:r>
              <a:rPr lang="en-US" b="1" dirty="0">
                <a:solidFill>
                  <a:schemeClr val="tx1"/>
                </a:solidFill>
              </a:rPr>
              <a:t>Data Cleanup Tasks: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Split player column into two columns: player_id and player_name </a:t>
            </a:r>
          </a:p>
          <a:p>
            <a:pPr marL="285750" indent="-285750">
              <a:buFont typeface="Wingdings" panose="05000000000000000000" pitchFamily="2" charset="2"/>
              <a:buChar char="Ø"/>
            </a:pPr>
            <a:r>
              <a:rPr lang="en-US" dirty="0">
                <a:solidFill>
                  <a:schemeClr val="tx1"/>
                </a:solidFill>
              </a:rPr>
              <a:t>Multiple rows exist for a player who is traded mid-season. </a:t>
            </a:r>
          </a:p>
          <a:p>
            <a:pPr marL="742950" lvl="1" indent="-285750">
              <a:buFont typeface="Wingdings" panose="05000000000000000000" pitchFamily="2" charset="2"/>
              <a:buChar char="Ø"/>
            </a:pPr>
            <a:r>
              <a:rPr lang="en-US" dirty="0">
                <a:solidFill>
                  <a:schemeClr val="tx1"/>
                </a:solidFill>
              </a:rPr>
              <a:t>Filter and keep the relevant row that has the total for the season</a:t>
            </a:r>
          </a:p>
          <a:p>
            <a:pPr marL="742950" lvl="1" indent="-285750">
              <a:buFont typeface="Wingdings" panose="05000000000000000000" pitchFamily="2" charset="2"/>
              <a:buChar char="Ø"/>
            </a:pPr>
            <a:r>
              <a:rPr lang="en-US" dirty="0">
                <a:solidFill>
                  <a:schemeClr val="tx1"/>
                </a:solidFill>
              </a:rPr>
              <a:t>Add Salary from both teams and save it</a:t>
            </a:r>
          </a:p>
          <a:p>
            <a:pPr marL="285750" indent="-285750">
              <a:buFont typeface="Wingdings" panose="05000000000000000000" pitchFamily="2" charset="2"/>
              <a:buChar char="Ø"/>
            </a:pPr>
            <a:r>
              <a:rPr lang="en-US" dirty="0">
                <a:solidFill>
                  <a:schemeClr val="tx1"/>
                </a:solidFill>
              </a:rPr>
              <a:t>Convert Salary column to float after removing ‘$’ and space</a:t>
            </a:r>
          </a:p>
          <a:p>
            <a:pPr marL="285750" indent="-285750">
              <a:buFont typeface="Wingdings" panose="05000000000000000000" pitchFamily="2" charset="2"/>
              <a:buChar char="Ø"/>
            </a:pPr>
            <a:r>
              <a:rPr lang="en-US" dirty="0">
                <a:solidFill>
                  <a:schemeClr val="tx1"/>
                </a:solidFill>
              </a:rPr>
              <a:t>Add playing season as additional column</a:t>
            </a:r>
          </a:p>
          <a:p>
            <a:pPr marL="285750" indent="-285750">
              <a:buFont typeface="Wingdings" panose="05000000000000000000" pitchFamily="2" charset="2"/>
              <a:buChar char="Ø"/>
            </a:pPr>
            <a:r>
              <a:rPr lang="en-US" dirty="0">
                <a:solidFill>
                  <a:schemeClr val="tx1"/>
                </a:solidFill>
              </a:rPr>
              <a:t>Fill null values with 0 for stats and salary. </a:t>
            </a:r>
          </a:p>
          <a:p>
            <a:pPr marL="285750" indent="-285750">
              <a:buFont typeface="Wingdings" panose="05000000000000000000" pitchFamily="2" charset="2"/>
              <a:buChar char="Ø"/>
            </a:pPr>
            <a:r>
              <a:rPr lang="en-US" dirty="0">
                <a:solidFill>
                  <a:schemeClr val="tx1"/>
                </a:solidFill>
              </a:rPr>
              <a:t>Pick the columns that is needed for analysis and rename them to match sql database design</a:t>
            </a:r>
          </a:p>
          <a:p>
            <a:pPr lvl="1"/>
            <a:endParaRPr lang="en-US" dirty="0">
              <a:solidFill>
                <a:schemeClr val="tx1"/>
              </a:solidFill>
            </a:endParaRPr>
          </a:p>
          <a:p>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0541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Github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2510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dirty="0">
              <a:solidFill>
                <a:schemeClr val="tx1"/>
              </a:solidFill>
            </a:endParaRPr>
          </a:p>
          <a:p>
            <a:r>
              <a:rPr lang="en-US" b="1" dirty="0">
                <a:solidFill>
                  <a:schemeClr val="tx1"/>
                </a:solidFill>
              </a:rPr>
              <a:t>Git Hub:</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Four branches were created for merging changes from Teammates</a:t>
            </a:r>
          </a:p>
          <a:p>
            <a:pPr marL="742950" lvl="1" indent="-285750">
              <a:buFont typeface="Wingdings" panose="05000000000000000000" pitchFamily="2" charset="2"/>
              <a:buChar char="Ø"/>
            </a:pPr>
            <a:r>
              <a:rPr lang="en-US" dirty="0">
                <a:solidFill>
                  <a:schemeClr val="tx1"/>
                </a:solidFill>
              </a:rPr>
              <a:t>asit-modifications</a:t>
            </a:r>
          </a:p>
          <a:p>
            <a:pPr marL="742950" lvl="1" indent="-285750">
              <a:buFont typeface="Wingdings" panose="05000000000000000000" pitchFamily="2" charset="2"/>
              <a:buChar char="Ø"/>
            </a:pPr>
            <a:r>
              <a:rPr lang="en-US" dirty="0">
                <a:solidFill>
                  <a:schemeClr val="tx1"/>
                </a:solidFill>
              </a:rPr>
              <a:t>dave-modifications</a:t>
            </a:r>
          </a:p>
          <a:p>
            <a:pPr marL="742950" lvl="1" indent="-285750">
              <a:buFont typeface="Wingdings" panose="05000000000000000000" pitchFamily="2" charset="2"/>
              <a:buChar char="Ø"/>
            </a:pPr>
            <a:r>
              <a:rPr lang="en-US" dirty="0">
                <a:solidFill>
                  <a:schemeClr val="tx1"/>
                </a:solidFill>
              </a:rPr>
              <a:t>dhana-modifications</a:t>
            </a:r>
          </a:p>
          <a:p>
            <a:pPr marL="742950" lvl="1" indent="-285750">
              <a:buFont typeface="Wingdings" panose="05000000000000000000" pitchFamily="2" charset="2"/>
              <a:buChar char="Ø"/>
            </a:pPr>
            <a:r>
              <a:rPr lang="en-US" dirty="0">
                <a:solidFill>
                  <a:schemeClr val="tx1"/>
                </a:solidFill>
              </a:rPr>
              <a:t>rajesh-modifications</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Readme file was updated with </a:t>
            </a:r>
          </a:p>
          <a:p>
            <a:pPr marL="742950" lvl="1" indent="-285750">
              <a:buFont typeface="Wingdings" panose="05000000000000000000" pitchFamily="2" charset="2"/>
              <a:buChar char="Ø"/>
            </a:pPr>
            <a:r>
              <a:rPr lang="en-US" dirty="0">
                <a:solidFill>
                  <a:schemeClr val="tx1"/>
                </a:solidFill>
              </a:rPr>
              <a:t>Project Objective </a:t>
            </a:r>
          </a:p>
          <a:p>
            <a:pPr marL="742950" lvl="1" indent="-285750">
              <a:buFont typeface="Wingdings" panose="05000000000000000000" pitchFamily="2" charset="2"/>
              <a:buChar char="Ø"/>
            </a:pPr>
            <a:r>
              <a:rPr lang="en-US" dirty="0">
                <a:solidFill>
                  <a:schemeClr val="tx1"/>
                </a:solidFill>
              </a:rPr>
              <a:t>Resources </a:t>
            </a:r>
          </a:p>
          <a:p>
            <a:pPr marL="742950" lvl="1" indent="-285750">
              <a:buFont typeface="Wingdings" panose="05000000000000000000" pitchFamily="2" charset="2"/>
              <a:buChar char="Ø"/>
            </a:pPr>
            <a:r>
              <a:rPr lang="en-US" dirty="0">
                <a:solidFill>
                  <a:schemeClr val="tx1"/>
                </a:solidFill>
              </a:rPr>
              <a:t>Github and Branch Info</a:t>
            </a:r>
          </a:p>
          <a:p>
            <a:pPr marL="742950" lvl="1" indent="-285750">
              <a:buFont typeface="Wingdings" panose="05000000000000000000" pitchFamily="2" charset="2"/>
              <a:buChar char="Ø"/>
            </a:pPr>
            <a:r>
              <a:rPr lang="en-US" dirty="0">
                <a:solidFill>
                  <a:schemeClr val="tx1"/>
                </a:solidFill>
              </a:rPr>
              <a:t>Software Used</a:t>
            </a:r>
          </a:p>
          <a:p>
            <a:pPr marL="742950" lvl="1" indent="-285750">
              <a:buFont typeface="Wingdings" panose="05000000000000000000" pitchFamily="2" charset="2"/>
              <a:buChar char="Ø"/>
            </a:pPr>
            <a:r>
              <a:rPr lang="en-US" dirty="0">
                <a:solidFill>
                  <a:schemeClr val="tx1"/>
                </a:solidFill>
              </a:rPr>
              <a:t>Project Summary</a:t>
            </a:r>
          </a:p>
          <a:p>
            <a:pPr marL="1200150" lvl="2" indent="-285750">
              <a:buFont typeface="Wingdings" panose="05000000000000000000" pitchFamily="2" charset="2"/>
              <a:buChar char="Ø"/>
            </a:pPr>
            <a:r>
              <a:rPr lang="en-US" dirty="0">
                <a:solidFill>
                  <a:schemeClr val="tx1"/>
                </a:solidFill>
              </a:rPr>
              <a:t>Database</a:t>
            </a:r>
          </a:p>
          <a:p>
            <a:pPr marL="1200150" lvl="2" indent="-285750">
              <a:buFont typeface="Wingdings" panose="05000000000000000000" pitchFamily="2" charset="2"/>
              <a:buChar char="Ø"/>
            </a:pPr>
            <a:r>
              <a:rPr lang="en-US" dirty="0">
                <a:solidFill>
                  <a:schemeClr val="tx1"/>
                </a:solidFill>
              </a:rPr>
              <a:t>Dashboard</a:t>
            </a:r>
          </a:p>
          <a:p>
            <a:pPr marL="1200150" lvl="2" indent="-285750">
              <a:buFont typeface="Wingdings" panose="05000000000000000000" pitchFamily="2" charset="2"/>
              <a:buChar char="Ø"/>
            </a:pPr>
            <a:r>
              <a:rPr lang="en-US" dirty="0">
                <a:solidFill>
                  <a:schemeClr val="tx1"/>
                </a:solidFill>
              </a:rPr>
              <a:t>Machine Learning</a:t>
            </a:r>
          </a:p>
          <a:p>
            <a:endParaRPr lang="en-US"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94254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endParaRPr lang="en-US" dirty="0">
              <a:solidFill>
                <a:schemeClr val="tx1"/>
              </a:solidFill>
            </a:endParaRPr>
          </a:p>
          <a:p>
            <a:endParaRPr lang="en-US" dirty="0">
              <a:solidFill>
                <a:schemeClr val="tx1"/>
              </a:solidFill>
            </a:endParaRPr>
          </a:p>
          <a:p>
            <a:r>
              <a:rPr lang="en-US" b="1" dirty="0">
                <a:solidFill>
                  <a:schemeClr val="tx1"/>
                </a:solidFill>
              </a:rPr>
              <a:t>Data Visualization:</a:t>
            </a:r>
          </a:p>
          <a:p>
            <a:pPr marL="285750" indent="-285750">
              <a:buFont typeface="Wingdings" panose="05000000000000000000" pitchFamily="2" charset="2"/>
              <a:buChar char="Ø"/>
            </a:pPr>
            <a:r>
              <a:rPr lang="en-US" dirty="0">
                <a:solidFill>
                  <a:schemeClr val="tx1"/>
                </a:solidFill>
              </a:rPr>
              <a:t>Used Tableau as a visualization tool</a:t>
            </a: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available player statistics to find patterns: -</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617470"/>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sz="1500" dirty="0"/>
              <a:t>Both player salary and player statistics data need to be referenced from database (Status – Complete)</a:t>
            </a:r>
          </a:p>
          <a:p>
            <a:pPr marL="285750" indent="-285750">
              <a:buFont typeface="Wingdings" panose="05000000000000000000" pitchFamily="2" charset="2"/>
              <a:buChar char="Ø"/>
            </a:pPr>
            <a:r>
              <a:rPr lang="en-US" sz="1500" dirty="0"/>
              <a:t>Consider players who have played all 4 seasons (2016-17, 2018-19,2019-20,2020-21) for machine learning (Status – Complete)</a:t>
            </a:r>
          </a:p>
          <a:p>
            <a:pPr marL="285750" indent="-285750">
              <a:buFont typeface="Wingdings" panose="05000000000000000000" pitchFamily="2" charset="2"/>
              <a:buChar char="Ø"/>
            </a:pPr>
            <a:r>
              <a:rPr lang="en-US" sz="1500" dirty="0"/>
              <a:t>Join player statistics and  player salary and average the stats and salary per player (Status - Complete)</a:t>
            </a:r>
          </a:p>
          <a:p>
            <a:pPr marL="285750" indent="-285750">
              <a:buFont typeface="Wingdings" panose="05000000000000000000" pitchFamily="2" charset="2"/>
              <a:buChar char="Ø"/>
            </a:pPr>
            <a:r>
              <a:rPr lang="en-US" sz="1500" dirty="0"/>
              <a:t>Use all player statistics for clustering them through KMeans Model (Status - Complete)</a:t>
            </a:r>
          </a:p>
          <a:p>
            <a:pPr marL="285750" indent="-285750">
              <a:buFont typeface="Wingdings" panose="05000000000000000000" pitchFamily="2" charset="2"/>
              <a:buChar char="Ø"/>
            </a:pPr>
            <a:r>
              <a:rPr lang="en-US" sz="1500" dirty="0"/>
              <a:t>Derive category  of players as player tiers based on the average salary per cluster (Status - Complete)</a:t>
            </a:r>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Description of Feature Engineering and Feature Selection:-</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 ‘no_of_blocks’, ’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1626</Words>
  <Application>Microsoft Office PowerPoint</Application>
  <PresentationFormat>Widescreen</PresentationFormat>
  <Paragraphs>297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NBA Player Analytics                          - Week 3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PowerPoint Presentation</vt:lpstr>
      <vt:lpstr>Dashboard                          </vt:lpstr>
      <vt:lpstr>PowerPoint Presentation</vt:lpstr>
      <vt:lpstr>PowerPoint Presentation</vt:lpstr>
      <vt:lpstr>PowerPoint Presentation</vt:lpstr>
      <vt:lpstr>PowerPoint Presentation</vt:lpstr>
      <vt:lpstr>Database                         </vt:lpstr>
      <vt:lpstr>PowerPoint Presentation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Asit Mohapatra -X (asimohap - LARSEN &amp; TOUBRO INFOTECH LTD at Cisco)</cp:lastModifiedBy>
  <cp:revision>29</cp:revision>
  <dcterms:created xsi:type="dcterms:W3CDTF">2021-08-08T22:44:08Z</dcterms:created>
  <dcterms:modified xsi:type="dcterms:W3CDTF">2021-08-16T03:58:45Z</dcterms:modified>
</cp:coreProperties>
</file>