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1" r:id="rId1"/>
  </p:sldMasterIdLst>
  <p:sldIdLst>
    <p:sldId id="275" r:id="rId2"/>
    <p:sldId id="274" r:id="rId3"/>
    <p:sldId id="256" r:id="rId4"/>
    <p:sldId id="276" r:id="rId5"/>
    <p:sldId id="257" r:id="rId6"/>
    <p:sldId id="264" r:id="rId7"/>
    <p:sldId id="262" r:id="rId8"/>
    <p:sldId id="259" r:id="rId9"/>
    <p:sldId id="260" r:id="rId10"/>
    <p:sldId id="268" r:id="rId11"/>
    <p:sldId id="273" r:id="rId12"/>
    <p:sldId id="265" r:id="rId13"/>
    <p:sldId id="266" r:id="rId14"/>
    <p:sldId id="277" r:id="rId15"/>
    <p:sldId id="278" r:id="rId16"/>
    <p:sldId id="279" r:id="rId17"/>
    <p:sldId id="267"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21C85B-24DD-4452-AD8A-83EEDFD00600}"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376544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1C85B-24DD-4452-AD8A-83EEDFD00600}"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149397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1C85B-24DD-4452-AD8A-83EEDFD00600}"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198974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1C85B-24DD-4452-AD8A-83EEDFD00600}"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6F72DF-FBE8-4E0E-9831-28D564F1517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7975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1C85B-24DD-4452-AD8A-83EEDFD00600}"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1557219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21C85B-24DD-4452-AD8A-83EEDFD00600}" type="datetimeFigureOut">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1824853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21C85B-24DD-4452-AD8A-83EEDFD00600}" type="datetimeFigureOut">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789340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1C85B-24DD-4452-AD8A-83EEDFD00600}"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3979448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1C85B-24DD-4452-AD8A-83EEDFD00600}"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168737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1C85B-24DD-4452-AD8A-83EEDFD00600}"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30515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1C85B-24DD-4452-AD8A-83EEDFD00600}"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147397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21C85B-24DD-4452-AD8A-83EEDFD00600}"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305219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21C85B-24DD-4452-AD8A-83EEDFD00600}" type="datetimeFigureOut">
              <a:rPr lang="en-IN" smtClean="0"/>
              <a:t>07-07-2023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212895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21C85B-24DD-4452-AD8A-83EEDFD00600}" type="datetimeFigureOut">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5262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1C85B-24DD-4452-AD8A-83EEDFD00600}" type="datetimeFigureOut">
              <a:rPr lang="en-IN" smtClean="0"/>
              <a:t>07-07-2023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118805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1C85B-24DD-4452-AD8A-83EEDFD00600}"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51576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1C85B-24DD-4452-AD8A-83EEDFD00600}"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6F72DF-FBE8-4E0E-9831-28D564F15179}" type="slidenum">
              <a:rPr lang="en-IN" smtClean="0"/>
              <a:t>‹#›</a:t>
            </a:fld>
            <a:endParaRPr lang="en-IN"/>
          </a:p>
        </p:txBody>
      </p:sp>
    </p:spTree>
    <p:extLst>
      <p:ext uri="{BB962C8B-B14F-4D97-AF65-F5344CB8AC3E}">
        <p14:creationId xmlns:p14="http://schemas.microsoft.com/office/powerpoint/2010/main" val="318073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21C85B-24DD-4452-AD8A-83EEDFD00600}" type="datetimeFigureOut">
              <a:rPr lang="en-IN" smtClean="0"/>
              <a:t>07-07-2023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76F72DF-FBE8-4E0E-9831-28D564F15179}" type="slidenum">
              <a:rPr lang="en-IN" smtClean="0"/>
              <a:t>‹#›</a:t>
            </a:fld>
            <a:endParaRPr lang="en-IN"/>
          </a:p>
        </p:txBody>
      </p:sp>
    </p:spTree>
    <p:extLst>
      <p:ext uri="{BB962C8B-B14F-4D97-AF65-F5344CB8AC3E}">
        <p14:creationId xmlns:p14="http://schemas.microsoft.com/office/powerpoint/2010/main" val="3229355071"/>
      </p:ext>
    </p:extLst>
  </p:cSld>
  <p:clrMap bg1="dk1" tx1="lt1" bg2="dk2" tx2="lt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 id="2147484203" r:id="rId12"/>
    <p:sldLayoutId id="2147484204" r:id="rId13"/>
    <p:sldLayoutId id="2147484205" r:id="rId14"/>
    <p:sldLayoutId id="2147484206" r:id="rId15"/>
    <p:sldLayoutId id="2147484207" r:id="rId16"/>
    <p:sldLayoutId id="214748420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2B6D-E8CE-42A2-B436-359407A61B0A}"/>
              </a:ext>
            </a:extLst>
          </p:cNvPr>
          <p:cNvSpPr>
            <a:spLocks noGrp="1"/>
          </p:cNvSpPr>
          <p:nvPr>
            <p:ph type="ctrTitle"/>
          </p:nvPr>
        </p:nvSpPr>
        <p:spPr>
          <a:xfrm>
            <a:off x="1595269" y="906448"/>
            <a:ext cx="9001462" cy="5112689"/>
          </a:xfrm>
        </p:spPr>
        <p:txBody>
          <a:bodyPr>
            <a:normAutofit/>
          </a:bodyPr>
          <a:lstStyle/>
          <a:p>
            <a:r>
              <a:rPr lang="en-IN" sz="2800" dirty="0"/>
              <a:t>SIDDAGANGA INSTITUTE OF TECHNOLOGY, TUMAKURU- 3 </a:t>
            </a:r>
            <a:br>
              <a:rPr lang="en-IN" sz="2800" dirty="0"/>
            </a:br>
            <a:br>
              <a:rPr lang="en-IN" sz="2800" dirty="0"/>
            </a:br>
            <a:r>
              <a:rPr lang="en-IN" sz="2000" dirty="0"/>
              <a:t>COMPUTER SCIENCE ENGINEERING</a:t>
            </a:r>
            <a:br>
              <a:rPr lang="en-IN" sz="2000" dirty="0"/>
            </a:br>
            <a:br>
              <a:rPr lang="en-IN" sz="2000" dirty="0"/>
            </a:br>
            <a:r>
              <a:rPr lang="en-IN" sz="2200" dirty="0"/>
              <a:t>“DIGITAL STEGANOGRAPHY”</a:t>
            </a:r>
            <a:br>
              <a:rPr lang="en-IN" sz="2200" dirty="0"/>
            </a:br>
            <a:br>
              <a:rPr lang="en-IN" sz="2200" dirty="0"/>
            </a:br>
            <a:br>
              <a:rPr lang="en-IN" sz="900" dirty="0"/>
            </a:br>
            <a:r>
              <a:rPr lang="en-IN" sz="1200" dirty="0"/>
              <a:t> By</a:t>
            </a:r>
            <a:br>
              <a:rPr lang="en-IN" sz="1200" dirty="0"/>
            </a:br>
            <a:br>
              <a:rPr lang="en-IN" sz="1200" dirty="0"/>
            </a:br>
            <a:br>
              <a:rPr lang="en-IN" sz="1800" dirty="0"/>
            </a:br>
            <a:r>
              <a:rPr lang="en-IN" sz="1800" dirty="0"/>
              <a:t>MAHESH G 1SI20CS056</a:t>
            </a:r>
            <a:br>
              <a:rPr lang="en-IN" sz="1800" dirty="0"/>
            </a:br>
            <a:r>
              <a:rPr lang="en-IN" sz="1800" dirty="0"/>
              <a:t>DHANARAJ CHANDRASHEKHAR NANDIKOPPA 1SI20CS032</a:t>
            </a:r>
            <a:br>
              <a:rPr lang="en-IN" sz="1600" dirty="0"/>
            </a:br>
            <a:br>
              <a:rPr lang="en-IN" sz="1600" dirty="0"/>
            </a:br>
            <a:r>
              <a:rPr lang="en-IN" sz="1800" dirty="0"/>
              <a:t> Batch Id: A19</a:t>
            </a:r>
            <a:br>
              <a:rPr lang="en-IN" sz="1400" dirty="0"/>
            </a:br>
            <a:br>
              <a:rPr lang="en-IN" sz="1400" dirty="0"/>
            </a:br>
            <a:r>
              <a:rPr lang="en-IN" sz="1400" dirty="0"/>
              <a:t> </a:t>
            </a:r>
            <a:br>
              <a:rPr lang="en-IN" sz="900" dirty="0"/>
            </a:br>
            <a:r>
              <a:rPr lang="en-IN" sz="1600" dirty="0"/>
              <a:t>Under the guidance of </a:t>
            </a:r>
            <a:br>
              <a:rPr lang="en-IN" sz="1600" dirty="0"/>
            </a:br>
            <a:r>
              <a:rPr lang="en-IN" sz="1600" dirty="0"/>
              <a:t>GURURAJ S P  </a:t>
            </a:r>
            <a:r>
              <a:rPr lang="en-IN" sz="1200" dirty="0" err="1"/>
              <a:t>M.Tech</a:t>
            </a:r>
            <a:br>
              <a:rPr lang="en-IN" sz="1600" dirty="0"/>
            </a:br>
            <a:r>
              <a:rPr lang="en-IN" sz="1200" dirty="0"/>
              <a:t> </a:t>
            </a:r>
          </a:p>
        </p:txBody>
      </p:sp>
    </p:spTree>
    <p:extLst>
      <p:ext uri="{BB962C8B-B14F-4D97-AF65-F5344CB8AC3E}">
        <p14:creationId xmlns:p14="http://schemas.microsoft.com/office/powerpoint/2010/main" val="2506679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FF63-C2BF-4638-B6BD-FF948F0F2E84}"/>
              </a:ext>
            </a:extLst>
          </p:cNvPr>
          <p:cNvSpPr>
            <a:spLocks noGrp="1"/>
          </p:cNvSpPr>
          <p:nvPr>
            <p:ph type="title"/>
          </p:nvPr>
        </p:nvSpPr>
        <p:spPr>
          <a:xfrm>
            <a:off x="839605" y="181059"/>
            <a:ext cx="10353761" cy="1216550"/>
          </a:xfrm>
        </p:spPr>
        <p:txBody>
          <a:bodyPr>
            <a:normAutofit/>
          </a:bodyPr>
          <a:lstStyle/>
          <a:p>
            <a:r>
              <a:rPr lang="en-US" dirty="0"/>
              <a:t>SYSTEM ARCHITECTURE</a:t>
            </a:r>
            <a:endParaRPr lang="en-IN" dirty="0"/>
          </a:p>
        </p:txBody>
      </p:sp>
      <p:pic>
        <p:nvPicPr>
          <p:cNvPr id="5" name="Picture 4">
            <a:extLst>
              <a:ext uri="{FF2B5EF4-FFF2-40B4-BE49-F238E27FC236}">
                <a16:creationId xmlns:a16="http://schemas.microsoft.com/office/drawing/2014/main" id="{98C42E96-DBE3-E971-BE8C-B90BB2BE21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4316" y="1397609"/>
            <a:ext cx="9658459" cy="4566075"/>
          </a:xfrm>
          <a:prstGeom prst="rect">
            <a:avLst/>
          </a:prstGeom>
          <a:noFill/>
          <a:ln>
            <a:noFill/>
          </a:ln>
        </p:spPr>
      </p:pic>
    </p:spTree>
    <p:extLst>
      <p:ext uri="{BB962C8B-B14F-4D97-AF65-F5344CB8AC3E}">
        <p14:creationId xmlns:p14="http://schemas.microsoft.com/office/powerpoint/2010/main" val="2262418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0985F1-B488-8A78-EA77-04B071F3E0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6628" y="1291589"/>
            <a:ext cx="7138744" cy="5443036"/>
          </a:xfrm>
          <a:prstGeom prst="rect">
            <a:avLst/>
          </a:prstGeom>
          <a:noFill/>
          <a:ln>
            <a:noFill/>
          </a:ln>
        </p:spPr>
      </p:pic>
      <p:sp>
        <p:nvSpPr>
          <p:cNvPr id="4" name="TextBox 3">
            <a:extLst>
              <a:ext uri="{FF2B5EF4-FFF2-40B4-BE49-F238E27FC236}">
                <a16:creationId xmlns:a16="http://schemas.microsoft.com/office/drawing/2014/main" id="{32D8D013-4136-00AF-47F9-8DF9571CB66F}"/>
              </a:ext>
            </a:extLst>
          </p:cNvPr>
          <p:cNvSpPr txBox="1"/>
          <p:nvPr/>
        </p:nvSpPr>
        <p:spPr>
          <a:xfrm>
            <a:off x="3647252" y="342900"/>
            <a:ext cx="4897495" cy="615553"/>
          </a:xfrm>
          <a:prstGeom prst="rect">
            <a:avLst/>
          </a:prstGeom>
          <a:noFill/>
        </p:spPr>
        <p:txBody>
          <a:bodyPr wrap="none" rtlCol="0">
            <a:spAutoFit/>
          </a:bodyPr>
          <a:lstStyle/>
          <a:p>
            <a:r>
              <a:rPr lang="en-US" dirty="0"/>
              <a:t> </a:t>
            </a:r>
            <a:r>
              <a:rPr lang="en-US" sz="3400" b="1" dirty="0"/>
              <a:t>HIGH LEVEL DESIGN</a:t>
            </a:r>
            <a:endParaRPr lang="en-IN" sz="3400" b="1" dirty="0"/>
          </a:p>
        </p:txBody>
      </p:sp>
    </p:spTree>
    <p:extLst>
      <p:ext uri="{BB962C8B-B14F-4D97-AF65-F5344CB8AC3E}">
        <p14:creationId xmlns:p14="http://schemas.microsoft.com/office/powerpoint/2010/main" val="206961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05B1-6BB6-9D25-540A-5A4B09FF7043}"/>
              </a:ext>
            </a:extLst>
          </p:cNvPr>
          <p:cNvSpPr>
            <a:spLocks noGrp="1"/>
          </p:cNvSpPr>
          <p:nvPr>
            <p:ph type="title"/>
          </p:nvPr>
        </p:nvSpPr>
        <p:spPr>
          <a:xfrm>
            <a:off x="802477" y="302149"/>
            <a:ext cx="10353761" cy="938151"/>
          </a:xfrm>
        </p:spPr>
        <p:txBody>
          <a:bodyPr/>
          <a:lstStyle/>
          <a:p>
            <a:r>
              <a:rPr lang="en-IN" dirty="0"/>
              <a:t>Tools and platform</a:t>
            </a:r>
          </a:p>
        </p:txBody>
      </p:sp>
      <p:sp>
        <p:nvSpPr>
          <p:cNvPr id="4" name="Content Placeholder 3">
            <a:extLst>
              <a:ext uri="{FF2B5EF4-FFF2-40B4-BE49-F238E27FC236}">
                <a16:creationId xmlns:a16="http://schemas.microsoft.com/office/drawing/2014/main" id="{1DF44332-504B-86A5-A114-5C00F131B95E}"/>
              </a:ext>
            </a:extLst>
          </p:cNvPr>
          <p:cNvSpPr>
            <a:spLocks noGrp="1"/>
          </p:cNvSpPr>
          <p:nvPr>
            <p:ph idx="1"/>
          </p:nvPr>
        </p:nvSpPr>
        <p:spPr/>
        <p:txBody>
          <a:bodyPr>
            <a:noAutofit/>
          </a:bodyPr>
          <a:lstStyle/>
          <a:p>
            <a:pPr marL="342900" marR="13970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Java Development Kit (JDK):</a:t>
            </a:r>
            <a:r>
              <a:rPr lang="en-US" dirty="0">
                <a:effectLst/>
                <a:latin typeface="Times New Roman" panose="02020603050405020304" pitchFamily="18" charset="0"/>
                <a:ea typeface="Times New Roman" panose="02020603050405020304" pitchFamily="18" charset="0"/>
              </a:rPr>
              <a:t> The JDK provides the necessary tools, compilers, and libraries for Java development. Make sure you have the latest version installed.</a:t>
            </a:r>
            <a:endParaRPr lang="en-IN" dirty="0">
              <a:effectLst/>
              <a:latin typeface="Times New Roman" panose="02020603050405020304" pitchFamily="18" charset="0"/>
              <a:ea typeface="Times New Roman" panose="02020603050405020304" pitchFamily="18" charset="0"/>
            </a:endParaRPr>
          </a:p>
          <a:p>
            <a:pPr marL="0" indent="0">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marR="13970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Integrated Development Environment (IDE): </a:t>
            </a:r>
            <a:r>
              <a:rPr lang="en-US" dirty="0">
                <a:effectLst/>
                <a:latin typeface="Times New Roman" panose="02020603050405020304" pitchFamily="18" charset="0"/>
                <a:ea typeface="Times New Roman" panose="02020603050405020304" pitchFamily="18" charset="0"/>
              </a:rPr>
              <a:t>An IDE like Eclipse, IntelliJ IDEA, or NetBeans can greatly facilitate Java development. Choose one that you are comfortable with or prefer.</a:t>
            </a:r>
            <a:endParaRPr lang="en-IN" dirty="0">
              <a:effectLst/>
              <a:latin typeface="Times New Roman" panose="02020603050405020304" pitchFamily="18" charset="0"/>
              <a:ea typeface="Times New Roman" panose="02020603050405020304" pitchFamily="18" charset="0"/>
            </a:endParaRPr>
          </a:p>
          <a:p>
            <a:pPr marL="457200" indent="0">
              <a:buNone/>
            </a:pPr>
            <a:endParaRPr lang="en-IN" dirty="0">
              <a:effectLst/>
              <a:latin typeface="Times New Roman" panose="02020603050405020304" pitchFamily="18" charset="0"/>
              <a:ea typeface="Times New Roman" panose="02020603050405020304" pitchFamily="18" charset="0"/>
            </a:endParaRPr>
          </a:p>
          <a:p>
            <a:pPr marL="342900" marR="13970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Java Swing:</a:t>
            </a:r>
            <a:r>
              <a:rPr lang="en-US" dirty="0">
                <a:effectLst/>
                <a:latin typeface="Times New Roman" panose="02020603050405020304" pitchFamily="18" charset="0"/>
                <a:ea typeface="Times New Roman" panose="02020603050405020304" pitchFamily="18" charset="0"/>
              </a:rPr>
              <a:t> Java Swing is a GUI toolkit for Java applications. It provides components and libraries to create a graphical user interface. You can use Java Swing to design and implement the user interface for your steganography system.</a:t>
            </a:r>
            <a:endParaRPr lang="en-IN" dirty="0">
              <a:effectLst/>
              <a:latin typeface="Times New Roman" panose="02020603050405020304" pitchFamily="18" charset="0"/>
              <a:ea typeface="Times New Roman" panose="02020603050405020304" pitchFamily="18" charset="0"/>
            </a:endParaRPr>
          </a:p>
          <a:p>
            <a:pPr marL="0" indent="0">
              <a:buNone/>
            </a:pPr>
            <a:br>
              <a:rPr lang="en-US"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6122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BBFB1-7266-6356-51AE-410594715280}"/>
              </a:ext>
            </a:extLst>
          </p:cNvPr>
          <p:cNvSpPr>
            <a:spLocks noGrp="1"/>
          </p:cNvSpPr>
          <p:nvPr>
            <p:ph idx="1"/>
          </p:nvPr>
        </p:nvSpPr>
        <p:spPr>
          <a:xfrm>
            <a:off x="913795" y="600075"/>
            <a:ext cx="10353762" cy="5191125"/>
          </a:xfrm>
        </p:spPr>
        <p:txBody>
          <a:bodyPr>
            <a:noAutofit/>
          </a:bodyPr>
          <a:lstStyle/>
          <a:p>
            <a:pPr marL="342900" marR="13970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Image Processing Libraries:</a:t>
            </a:r>
            <a:r>
              <a:rPr lang="en-US" dirty="0">
                <a:effectLst/>
                <a:latin typeface="Times New Roman" panose="02020603050405020304" pitchFamily="18" charset="0"/>
                <a:ea typeface="Times New Roman" panose="02020603050405020304" pitchFamily="18" charset="0"/>
              </a:rPr>
              <a:t> To manipulate multimedia files, you may need libraries or frameworks that offer functionality for image, audio, and video processing. Some popular libraries for multimedia processing in Java include Java Advanced Imaging (JAI) and Java Media Framework (JMF).</a:t>
            </a:r>
            <a:endParaRPr lang="en-IN" dirty="0">
              <a:effectLst/>
              <a:latin typeface="Times New Roman" panose="02020603050405020304" pitchFamily="18" charset="0"/>
              <a:ea typeface="Times New Roman" panose="02020603050405020304" pitchFamily="18" charset="0"/>
            </a:endParaRPr>
          </a:p>
          <a:p>
            <a:pPr marL="0" indent="0">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marR="13970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Steganography Algorithms:</a:t>
            </a:r>
            <a:r>
              <a:rPr lang="en-US" dirty="0">
                <a:effectLst/>
                <a:latin typeface="Times New Roman" panose="02020603050405020304" pitchFamily="18" charset="0"/>
                <a:ea typeface="Times New Roman" panose="02020603050405020304" pitchFamily="18" charset="0"/>
              </a:rPr>
              <a:t> Implementing steganography techniques requires algorithms for embedding and extracting data from carrier files. You will need to design or utilize existing steganography algorithms tailored to your requirements. Popular techniques include LSB (Least Significant Bit) substitution and algorithms based on frequency domain transformations like Discrete Cosine Transform (DCT).</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effectLst/>
              <a:latin typeface="Times New Roman" panose="02020603050405020304" pitchFamily="18" charset="0"/>
              <a:ea typeface="Times New Roman" panose="02020603050405020304" pitchFamily="18" charset="0"/>
            </a:endParaRPr>
          </a:p>
          <a:p>
            <a:pPr marL="342900" marR="13970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Encryption Libraries:</a:t>
            </a:r>
            <a:r>
              <a:rPr lang="en-US" dirty="0">
                <a:effectLst/>
                <a:latin typeface="Times New Roman" panose="02020603050405020304" pitchFamily="18" charset="0"/>
                <a:ea typeface="Times New Roman" panose="02020603050405020304" pitchFamily="18" charset="0"/>
              </a:rPr>
              <a:t> If you plan to incorporate encryption for the hidden data, you will need cryptographic libraries such as the Java Cryptography Architecture (JCA) or Bouncy Castle to implement encryption and decryption algorithms like AES (Advanced Encryption Standard)</a:t>
            </a:r>
            <a:endParaRPr lang="en-IN" dirty="0">
              <a:effectLst/>
              <a:latin typeface="Times New Roman" panose="02020603050405020304" pitchFamily="18" charset="0"/>
              <a:ea typeface="Times New Roman" panose="02020603050405020304" pitchFamily="18" charset="0"/>
            </a:endParaRPr>
          </a:p>
          <a:p>
            <a:pPr marL="0" indent="0">
              <a:buNone/>
            </a:pPr>
            <a:br>
              <a:rPr lang="en-US"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71636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59D5-3E91-5CF7-99BD-0C33EE7AE33F}"/>
              </a:ext>
            </a:extLst>
          </p:cNvPr>
          <p:cNvSpPr>
            <a:spLocks noGrp="1"/>
          </p:cNvSpPr>
          <p:nvPr>
            <p:ph type="title"/>
          </p:nvPr>
        </p:nvSpPr>
        <p:spPr/>
        <p:txBody>
          <a:bodyPr/>
          <a:lstStyle/>
          <a:p>
            <a:r>
              <a:rPr lang="en-IN" sz="3400" b="1" cap="all" dirty="0">
                <a:effectLst>
                  <a:outerShdw blurRad="50800" dist="63500" dir="2700000" algn="tl" rotWithShape="0">
                    <a:srgbClr val="000000">
                      <a:alpha val="48000"/>
                    </a:srgbClr>
                  </a:outerShdw>
                </a:effectLst>
                <a:latin typeface="+mj-lt"/>
                <a:ea typeface="+mj-ea"/>
                <a:cs typeface="+mj-cs"/>
              </a:rPr>
              <a:t>Implementation</a:t>
            </a:r>
            <a:br>
              <a:rPr kumimoji="0" lang="en-IN" sz="3400" b="1" i="0" u="none" strike="noStrike" kern="1200" cap="all" spc="0" normalizeH="0" baseline="0" noProof="0" dirty="0">
                <a:ln>
                  <a:noFill/>
                </a:ln>
                <a:solidFill>
                  <a:schemeClr val="tx1"/>
                </a:solidFill>
                <a:effectLst>
                  <a:outerShdw blurRad="50800" dist="63500" dir="2700000" algn="tl" rotWithShape="0">
                    <a:srgbClr val="000000">
                      <a:alpha val="48000"/>
                    </a:srgbClr>
                  </a:outerShdw>
                </a:effectLst>
                <a:uLnTx/>
                <a:uFillTx/>
                <a:latin typeface="+mj-lt"/>
                <a:ea typeface="+mj-ea"/>
                <a:cs typeface="+mj-cs"/>
              </a:rPr>
            </a:br>
            <a:endParaRPr lang="en-IN" dirty="0"/>
          </a:p>
        </p:txBody>
      </p:sp>
      <p:sp>
        <p:nvSpPr>
          <p:cNvPr id="3" name="Content Placeholder 2">
            <a:extLst>
              <a:ext uri="{FF2B5EF4-FFF2-40B4-BE49-F238E27FC236}">
                <a16:creationId xmlns:a16="http://schemas.microsoft.com/office/drawing/2014/main" id="{52705359-856C-269D-78F9-5AF4F7F894C3}"/>
              </a:ext>
            </a:extLst>
          </p:cNvPr>
          <p:cNvSpPr>
            <a:spLocks noGrp="1"/>
          </p:cNvSpPr>
          <p:nvPr>
            <p:ph idx="1"/>
          </p:nvPr>
        </p:nvSpPr>
        <p:spPr/>
        <p:txBody>
          <a:bodyPr>
            <a:normAutofit lnSpcReduction="10000"/>
          </a:bodyPr>
          <a:lstStyle/>
          <a:p>
            <a:pPr algn="just"/>
            <a:r>
              <a:rPr lang="en-US" b="1" dirty="0">
                <a:effectLst/>
                <a:latin typeface="Times New Roman" panose="02020603050405020304" pitchFamily="18" charset="0"/>
                <a:ea typeface="Times New Roman" panose="02020603050405020304" pitchFamily="18" charset="0"/>
              </a:rPr>
              <a:t>LSB Encoding Process</a:t>
            </a:r>
            <a:endParaRPr lang="en-IN" b="1"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 The LSB encoding process involves the following steps:</a:t>
            </a:r>
            <a:endParaRPr lang="en-IN" dirty="0">
              <a:effectLst/>
              <a:latin typeface="Times New Roman" panose="02020603050405020304" pitchFamily="18" charset="0"/>
              <a:ea typeface="Times New Roman" panose="02020603050405020304" pitchFamily="18" charset="0"/>
            </a:endParaRPr>
          </a:p>
          <a:p>
            <a:pPr marL="342900" marR="1397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Convert secret data: The secret information to be hidden is converted into a binary format.</a:t>
            </a:r>
            <a:endParaRPr lang="en-IN" dirty="0">
              <a:effectLst/>
              <a:latin typeface="Times New Roman" panose="02020603050405020304" pitchFamily="18" charset="0"/>
              <a:ea typeface="Times New Roman" panose="02020603050405020304" pitchFamily="18" charset="0"/>
            </a:endParaRPr>
          </a:p>
          <a:p>
            <a:pPr marL="342900" marR="1397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Iterate through pixels: Each pixel in the image is accessed sequentially.</a:t>
            </a:r>
            <a:endParaRPr lang="en-IN" dirty="0">
              <a:effectLst/>
              <a:latin typeface="Times New Roman" panose="02020603050405020304" pitchFamily="18" charset="0"/>
              <a:ea typeface="Times New Roman" panose="02020603050405020304" pitchFamily="18" charset="0"/>
            </a:endParaRPr>
          </a:p>
          <a:p>
            <a:pPr marL="342900" marR="1397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Retrieve pixel values: The RGB color values of each pixel are retrieved.</a:t>
            </a:r>
            <a:endParaRPr lang="en-IN" dirty="0">
              <a:effectLst/>
              <a:latin typeface="Times New Roman" panose="02020603050405020304" pitchFamily="18" charset="0"/>
              <a:ea typeface="Times New Roman" panose="02020603050405020304" pitchFamily="18" charset="0"/>
            </a:endParaRPr>
          </a:p>
          <a:p>
            <a:pPr marL="342900" marR="1397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Modify LSBs: The least significant bit(s) of the color values are altered to match the corresponding bits of the secret data.</a:t>
            </a:r>
            <a:endParaRPr lang="en-IN" dirty="0">
              <a:effectLst/>
              <a:latin typeface="Times New Roman" panose="02020603050405020304" pitchFamily="18" charset="0"/>
              <a:ea typeface="Times New Roman" panose="02020603050405020304" pitchFamily="18" charset="0"/>
            </a:endParaRPr>
          </a:p>
          <a:p>
            <a:pPr marL="342900" marR="13970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Update modified pixels: The modified pixel values are updated in the image.</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85579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DD9B0-A704-1EF5-9137-394C6ED0F2BF}"/>
              </a:ext>
            </a:extLst>
          </p:cNvPr>
          <p:cNvSpPr>
            <a:spLocks noGrp="1"/>
          </p:cNvSpPr>
          <p:nvPr>
            <p:ph idx="1"/>
          </p:nvPr>
        </p:nvSpPr>
        <p:spPr>
          <a:xfrm>
            <a:off x="913795" y="333375"/>
            <a:ext cx="10353762" cy="5457825"/>
          </a:xfrm>
        </p:spPr>
        <p:txBody>
          <a:bodyPr>
            <a:normAutofit fontScale="25000" lnSpcReduction="20000"/>
          </a:bodyPr>
          <a:lstStyle/>
          <a:p>
            <a:pPr marL="0" indent="0" algn="just">
              <a:buNone/>
            </a:pPr>
            <a:r>
              <a:rPr lang="en-US" sz="8000" b="1" dirty="0">
                <a:effectLst/>
                <a:latin typeface="Times New Roman" panose="02020603050405020304" pitchFamily="18" charset="0"/>
                <a:ea typeface="Times New Roman" panose="02020603050405020304" pitchFamily="18" charset="0"/>
              </a:rPr>
              <a:t>    Embedding Capacity and Visual Impact </a:t>
            </a:r>
            <a:endParaRPr lang="en-IN" sz="8000" dirty="0">
              <a:effectLst/>
              <a:latin typeface="Times New Roman" panose="02020603050405020304" pitchFamily="18" charset="0"/>
              <a:ea typeface="Times New Roman" panose="02020603050405020304" pitchFamily="18" charset="0"/>
            </a:endParaRPr>
          </a:p>
          <a:p>
            <a:pPr marL="342900" marR="139700" lvl="0" indent="-342900" algn="just">
              <a:buFont typeface="Symbol" panose="05050102010706020507" pitchFamily="18" charset="2"/>
              <a:buChar char=""/>
            </a:pPr>
            <a:r>
              <a:rPr lang="en-US" sz="8000" dirty="0">
                <a:effectLst/>
                <a:latin typeface="Times New Roman" panose="02020603050405020304" pitchFamily="18" charset="0"/>
                <a:ea typeface="Times New Roman" panose="02020603050405020304" pitchFamily="18" charset="0"/>
              </a:rPr>
              <a:t>The LSB algorithm's embedding capacity depends on the number of LSBs modified per pixel. By modifying a single LSB, the algorithm achieves a higher embedding capacity but may introduce more visual distortion. Conversely, modifying fewer LSBs minimizes visual impact but reduces the amount of data that can be concealed.</a:t>
            </a:r>
            <a:endParaRPr lang="en-IN" sz="8000" dirty="0">
              <a:effectLst/>
              <a:latin typeface="Times New Roman" panose="02020603050405020304" pitchFamily="18" charset="0"/>
              <a:ea typeface="Times New Roman" panose="02020603050405020304" pitchFamily="18" charset="0"/>
            </a:endParaRPr>
          </a:p>
          <a:p>
            <a:pPr marL="0" marR="137795" indent="0" algn="just">
              <a:lnSpc>
                <a:spcPct val="115000"/>
              </a:lnSpc>
              <a:spcBef>
                <a:spcPts val="1000"/>
              </a:spcBef>
              <a:spcAft>
                <a:spcPts val="0"/>
              </a:spcAft>
              <a:buNone/>
            </a:pPr>
            <a:br>
              <a:rPr lang="en-US" sz="8000" dirty="0">
                <a:effectLst/>
                <a:latin typeface="Times New Roman" panose="02020603050405020304" pitchFamily="18" charset="0"/>
                <a:ea typeface="Times New Roman" panose="02020603050405020304" pitchFamily="18" charset="0"/>
              </a:rPr>
            </a:br>
            <a:r>
              <a:rPr lang="en-US" sz="8000" b="1" dirty="0">
                <a:effectLst/>
                <a:latin typeface="Times New Roman" panose="02020603050405020304" pitchFamily="18" charset="0"/>
                <a:ea typeface="Times New Roman" panose="02020603050405020304" pitchFamily="18" charset="0"/>
              </a:rPr>
              <a:t>LSB Decoding Process</a:t>
            </a:r>
            <a:endParaRPr lang="en-IN" sz="8000" dirty="0">
              <a:effectLst/>
              <a:latin typeface="Times New Roman" panose="02020603050405020304" pitchFamily="18" charset="0"/>
              <a:ea typeface="Times New Roman" panose="02020603050405020304" pitchFamily="18" charset="0"/>
            </a:endParaRPr>
          </a:p>
          <a:p>
            <a:pPr marL="139700" marR="137795" algn="just">
              <a:lnSpc>
                <a:spcPct val="115000"/>
              </a:lnSpc>
              <a:spcBef>
                <a:spcPts val="1000"/>
              </a:spcBef>
              <a:spcAft>
                <a:spcPts val="0"/>
              </a:spcAft>
            </a:pPr>
            <a:r>
              <a:rPr lang="en-US" sz="8000" dirty="0">
                <a:effectLst/>
                <a:latin typeface="Times New Roman" panose="02020603050405020304" pitchFamily="18" charset="0"/>
                <a:ea typeface="Times New Roman" panose="02020603050405020304" pitchFamily="18" charset="0"/>
              </a:rPr>
              <a:t>To extract the hidden data from the steganographic image, the LSB decoding process is performed:</a:t>
            </a:r>
            <a:endParaRPr lang="en-IN" sz="8000" dirty="0">
              <a:effectLst/>
              <a:latin typeface="Times New Roman" panose="02020603050405020304" pitchFamily="18" charset="0"/>
              <a:ea typeface="Times New Roman" panose="02020603050405020304" pitchFamily="18" charset="0"/>
            </a:endParaRPr>
          </a:p>
          <a:p>
            <a:pPr marR="137795" algn="just">
              <a:lnSpc>
                <a:spcPct val="115000"/>
              </a:lnSpc>
            </a:pPr>
            <a:r>
              <a:rPr lang="en-US" sz="8000" dirty="0">
                <a:effectLst/>
                <a:latin typeface="Times New Roman" panose="02020603050405020304" pitchFamily="18" charset="0"/>
                <a:ea typeface="Times New Roman" panose="02020603050405020304" pitchFamily="18" charset="0"/>
              </a:rPr>
              <a:t> Iterate through pixels: Each pixel in the steganographic image is accessed sequentially.</a:t>
            </a:r>
            <a:endParaRPr lang="en-IN" sz="8000" dirty="0">
              <a:effectLst/>
              <a:latin typeface="Times New Roman" panose="02020603050405020304" pitchFamily="18" charset="0"/>
              <a:ea typeface="Times New Roman" panose="02020603050405020304" pitchFamily="18" charset="0"/>
            </a:endParaRPr>
          </a:p>
          <a:p>
            <a:pPr marL="342900" marR="137795" lvl="0" indent="-342900" algn="just">
              <a:lnSpc>
                <a:spcPct val="115000"/>
              </a:lnSpc>
              <a:spcBef>
                <a:spcPts val="1000"/>
              </a:spcBef>
              <a:spcAft>
                <a:spcPts val="0"/>
              </a:spcAft>
              <a:buFont typeface="Symbol" panose="05050102010706020507" pitchFamily="18" charset="2"/>
              <a:buChar char=""/>
              <a:tabLst>
                <a:tab pos="457200" algn="l"/>
              </a:tabLst>
            </a:pPr>
            <a:r>
              <a:rPr lang="en-US" sz="8000" dirty="0">
                <a:effectLst/>
                <a:latin typeface="Times New Roman" panose="02020603050405020304" pitchFamily="18" charset="0"/>
                <a:ea typeface="Times New Roman" panose="02020603050405020304" pitchFamily="18" charset="0"/>
              </a:rPr>
              <a:t>Retrieve pixel values: The RGB color values of each pixel are retrieved.</a:t>
            </a:r>
            <a:endParaRPr lang="en-IN" sz="8000" dirty="0">
              <a:effectLst/>
              <a:latin typeface="Times New Roman" panose="02020603050405020304" pitchFamily="18" charset="0"/>
              <a:ea typeface="Times New Roman" panose="02020603050405020304" pitchFamily="18" charset="0"/>
            </a:endParaRPr>
          </a:p>
          <a:p>
            <a:pPr marL="342900" marR="137795" lvl="0" indent="-342900" algn="just">
              <a:lnSpc>
                <a:spcPct val="115000"/>
              </a:lnSpc>
              <a:spcBef>
                <a:spcPts val="1000"/>
              </a:spcBef>
              <a:spcAft>
                <a:spcPts val="0"/>
              </a:spcAft>
              <a:buFont typeface="Symbol" panose="05050102010706020507" pitchFamily="18" charset="2"/>
              <a:buChar char=""/>
              <a:tabLst>
                <a:tab pos="457200" algn="l"/>
              </a:tabLst>
            </a:pPr>
            <a:r>
              <a:rPr lang="en-US" sz="8000" dirty="0">
                <a:effectLst/>
                <a:latin typeface="Times New Roman" panose="02020603050405020304" pitchFamily="18" charset="0"/>
                <a:ea typeface="Times New Roman" panose="02020603050405020304" pitchFamily="18" charset="0"/>
              </a:rPr>
              <a:t>Extract LSBs: The least significant bit(s) of the color values are extracted to reconstruct the binary representation of the hidden data.</a:t>
            </a:r>
            <a:endParaRPr lang="en-IN" sz="8000" dirty="0">
              <a:effectLst/>
              <a:latin typeface="Times New Roman" panose="02020603050405020304" pitchFamily="18" charset="0"/>
              <a:ea typeface="Times New Roman" panose="02020603050405020304" pitchFamily="18" charset="0"/>
            </a:endParaRPr>
          </a:p>
          <a:p>
            <a:pPr marL="0" marR="137795" indent="0" algn="just">
              <a:lnSpc>
                <a:spcPct val="115000"/>
              </a:lnSpc>
              <a:spcBef>
                <a:spcPts val="1000"/>
              </a:spcBef>
              <a:spcAft>
                <a:spcPts val="0"/>
              </a:spcAft>
              <a:buNone/>
            </a:pPr>
            <a:r>
              <a:rPr lang="en-US" sz="8000" b="1" dirty="0">
                <a:effectLst/>
                <a:latin typeface="Times New Roman" panose="02020603050405020304" pitchFamily="18" charset="0"/>
                <a:ea typeface="Times New Roman" panose="02020603050405020304" pitchFamily="18" charset="0"/>
              </a:rPr>
              <a:t>  </a:t>
            </a:r>
          </a:p>
          <a:p>
            <a:pPr marL="0" marR="137795" indent="0" algn="just">
              <a:lnSpc>
                <a:spcPct val="115000"/>
              </a:lnSpc>
              <a:spcBef>
                <a:spcPts val="1000"/>
              </a:spcBef>
              <a:spcAft>
                <a:spcPts val="0"/>
              </a:spcAft>
              <a:buNone/>
            </a:pPr>
            <a:r>
              <a:rPr lang="en-US" sz="8000" b="1" dirty="0">
                <a:effectLst/>
                <a:latin typeface="Times New Roman" panose="02020603050405020304" pitchFamily="18" charset="0"/>
                <a:ea typeface="Times New Roman" panose="02020603050405020304" pitchFamily="18" charset="0"/>
              </a:rPr>
              <a:t>Data Recovery and Verification</a:t>
            </a:r>
            <a:endParaRPr lang="en-IN" sz="8000" dirty="0">
              <a:effectLst/>
              <a:latin typeface="Times New Roman" panose="02020603050405020304" pitchFamily="18" charset="0"/>
              <a:ea typeface="Times New Roman" panose="02020603050405020304" pitchFamily="18" charset="0"/>
            </a:endParaRPr>
          </a:p>
          <a:p>
            <a:pPr marL="139700" marR="137795" algn="just">
              <a:lnSpc>
                <a:spcPct val="115000"/>
              </a:lnSpc>
              <a:spcBef>
                <a:spcPts val="1000"/>
              </a:spcBef>
              <a:spcAft>
                <a:spcPts val="0"/>
              </a:spcAft>
            </a:pPr>
            <a:r>
              <a:rPr lang="en-US" sz="8000" dirty="0">
                <a:effectLst/>
                <a:latin typeface="Times New Roman" panose="02020603050405020304" pitchFamily="18" charset="0"/>
                <a:ea typeface="Times New Roman" panose="02020603050405020304" pitchFamily="18" charset="0"/>
              </a:rPr>
              <a:t>Once the binary representation of the hidden data is reconstructed, it can be converted back to its original format (e.g., text, binary, or any other data type). Data recovery also involves verifying the integrity and authenticity of the extracted data to ensure its reliability.</a:t>
            </a:r>
            <a:endParaRPr lang="en-IN" sz="80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1783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AD40-D1B8-4F95-5B0D-0B2F19965D97}"/>
              </a:ext>
            </a:extLst>
          </p:cNvPr>
          <p:cNvSpPr>
            <a:spLocks noGrp="1"/>
          </p:cNvSpPr>
          <p:nvPr>
            <p:ph type="title"/>
          </p:nvPr>
        </p:nvSpPr>
        <p:spPr/>
        <p:txBody>
          <a:bodyPr/>
          <a:lstStyle/>
          <a:p>
            <a:r>
              <a:rPr kumimoji="0" lang="en-IN" sz="3400" b="1" i="0" u="none" strike="noStrike" kern="1200" cap="all" spc="0" normalizeH="0" baseline="0" noProof="0" dirty="0">
                <a:ln>
                  <a:noFill/>
                </a:ln>
                <a:solidFill>
                  <a:schemeClr val="tx1"/>
                </a:solidFill>
                <a:effectLst>
                  <a:outerShdw blurRad="50800" dist="63500" dir="2700000" algn="tl" rotWithShape="0">
                    <a:srgbClr val="000000">
                      <a:alpha val="48000"/>
                    </a:srgbClr>
                  </a:outerShdw>
                </a:effectLst>
                <a:uLnTx/>
                <a:uFillTx/>
                <a:latin typeface="+mj-lt"/>
                <a:ea typeface="+mj-ea"/>
                <a:cs typeface="+mj-cs"/>
              </a:rPr>
              <a:t>results</a:t>
            </a:r>
            <a:br>
              <a:rPr kumimoji="0" lang="en-IN" sz="3400" b="1" i="0" u="none" strike="noStrike" kern="1200" cap="all" spc="0" normalizeH="0" baseline="0" noProof="0" dirty="0">
                <a:ln>
                  <a:noFill/>
                </a:ln>
                <a:solidFill>
                  <a:schemeClr val="tx1"/>
                </a:solidFill>
                <a:effectLst>
                  <a:outerShdw blurRad="50800" dist="63500" dir="2700000" algn="tl" rotWithShape="0">
                    <a:srgbClr val="000000">
                      <a:alpha val="48000"/>
                    </a:srgbClr>
                  </a:outerShdw>
                </a:effectLst>
                <a:uLnTx/>
                <a:uFillTx/>
                <a:latin typeface="+mj-lt"/>
                <a:ea typeface="+mj-ea"/>
                <a:cs typeface="+mj-cs"/>
              </a:rPr>
            </a:br>
            <a:endParaRPr lang="en-IN" dirty="0"/>
          </a:p>
        </p:txBody>
      </p:sp>
      <p:sp>
        <p:nvSpPr>
          <p:cNvPr id="3" name="Content Placeholder 2">
            <a:extLst>
              <a:ext uri="{FF2B5EF4-FFF2-40B4-BE49-F238E27FC236}">
                <a16:creationId xmlns:a16="http://schemas.microsoft.com/office/drawing/2014/main" id="{0DA99F94-B0AD-3F77-C03C-98796BCE226C}"/>
              </a:ext>
            </a:extLst>
          </p:cNvPr>
          <p:cNvSpPr>
            <a:spLocks noGrp="1"/>
          </p:cNvSpPr>
          <p:nvPr>
            <p:ph idx="1"/>
          </p:nvPr>
        </p:nvSpPr>
        <p:spPr/>
        <p:txBody>
          <a:bodyPr>
            <a:normAutofit fontScale="32500" lnSpcReduction="20000"/>
          </a:bodyPr>
          <a:lstStyle/>
          <a:p>
            <a:pPr marL="66040" marR="62865" algn="just">
              <a:spcBef>
                <a:spcPts val="1280"/>
              </a:spcBef>
              <a:spcAft>
                <a:spcPts val="0"/>
              </a:spcAft>
            </a:pPr>
            <a:r>
              <a:rPr lang="en-US" sz="6200" dirty="0">
                <a:effectLst/>
                <a:latin typeface="Times New Roman" panose="02020603050405020304" pitchFamily="18" charset="0"/>
                <a:ea typeface="Times New Roman" panose="02020603050405020304" pitchFamily="18" charset="0"/>
              </a:rPr>
              <a:t>The result of image steganography is a steganographic image that appears visually similar to the original cover image but contains hidden data embedded within it. The exact nature of the result depends on the specific steganography technique used and the parameters chosen during the embedding process.</a:t>
            </a:r>
            <a:endParaRPr lang="en-IN" sz="6200" dirty="0">
              <a:effectLst/>
              <a:latin typeface="Times New Roman" panose="02020603050405020304" pitchFamily="18" charset="0"/>
              <a:ea typeface="Times New Roman" panose="02020603050405020304" pitchFamily="18" charset="0"/>
            </a:endParaRPr>
          </a:p>
          <a:p>
            <a:pPr marR="62865" algn="just">
              <a:spcBef>
                <a:spcPts val="1280"/>
              </a:spcBef>
            </a:pPr>
            <a:r>
              <a:rPr lang="en-US" sz="6200" dirty="0">
                <a:effectLst/>
                <a:latin typeface="Times New Roman" panose="02020603050405020304" pitchFamily="18" charset="0"/>
                <a:ea typeface="Times New Roman" panose="02020603050405020304" pitchFamily="18" charset="0"/>
              </a:rPr>
              <a:t>When the steganographic image is viewed without knowledge of the hidden data, it should not raise suspicion or indicate the presence of any additional information. The goal is to make the steganographic modifications undetectable to casual observers.</a:t>
            </a:r>
            <a:endParaRPr lang="en-IN" sz="6200" dirty="0">
              <a:effectLst/>
              <a:latin typeface="Times New Roman" panose="02020603050405020304" pitchFamily="18" charset="0"/>
              <a:ea typeface="Times New Roman" panose="02020603050405020304" pitchFamily="18" charset="0"/>
            </a:endParaRPr>
          </a:p>
          <a:p>
            <a:pPr marR="62865" algn="just">
              <a:spcBef>
                <a:spcPts val="1280"/>
              </a:spcBef>
            </a:pPr>
            <a:r>
              <a:rPr lang="en-US" sz="6200" dirty="0">
                <a:effectLst/>
                <a:latin typeface="Times New Roman" panose="02020603050405020304" pitchFamily="18" charset="0"/>
                <a:ea typeface="Times New Roman" panose="02020603050405020304" pitchFamily="18" charset="0"/>
              </a:rPr>
              <a:t>To extract the hidden data from the steganographic image, one needs to use a compatible decoder or extraction algorithm. The extraction process reverses the embedding process and retrieves the original hidden data, allowing the recipient to access the concealed information.</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26491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1426-27BA-1112-10E5-B1EA95122D2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263EC50-E10D-442B-CA4A-C58D27C22FB8}"/>
              </a:ext>
            </a:extLst>
          </p:cNvPr>
          <p:cNvSpPr>
            <a:spLocks noGrp="1"/>
          </p:cNvSpPr>
          <p:nvPr>
            <p:ph idx="1"/>
          </p:nvPr>
        </p:nvSpPr>
        <p:spPr/>
        <p:txBody>
          <a:bodyPr/>
          <a:lstStyle/>
          <a:p>
            <a:pPr marL="0" indent="0" algn="just">
              <a:buNone/>
            </a:pPr>
            <a:r>
              <a:rPr lang="en-US" dirty="0"/>
              <a:t>In conclusion, this digital steganography project aims to develop a reliable and robust steganography system using Java that can provide high levels of security, accuracy, and usability. The project will implement common steganography techniques and evaluate their performance and security through testing and analysis. The outcome of the project will be a user-friendly interface that allows for easy use and accessibility by a wide range of users. Ultimately, this project will contribute to the field of digital security and privacy, and will help individuals and organizations protect their sensitive information and communications.</a:t>
            </a:r>
            <a:endParaRPr lang="en-IN" dirty="0"/>
          </a:p>
        </p:txBody>
      </p:sp>
    </p:spTree>
    <p:extLst>
      <p:ext uri="{BB962C8B-B14F-4D97-AF65-F5344CB8AC3E}">
        <p14:creationId xmlns:p14="http://schemas.microsoft.com/office/powerpoint/2010/main" val="115669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8829-58BB-D284-9BC6-B533628FA29A}"/>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4E026EBA-2C9A-5862-97A8-A5817DCFFEFF}"/>
              </a:ext>
            </a:extLst>
          </p:cNvPr>
          <p:cNvSpPr>
            <a:spLocks noGrp="1"/>
          </p:cNvSpPr>
          <p:nvPr>
            <p:ph idx="1"/>
          </p:nvPr>
        </p:nvSpPr>
        <p:spPr/>
        <p:txBody>
          <a:bodyPr>
            <a:normAutofit fontScale="92500" lnSpcReduction="10000"/>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Champakamala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 Padmini and D. Radhika "Least significant bit algorithm for image steganography" International Journal of Advanced Computer Technology vol. 3 no. 4 pp. 34-38 2014.</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 V. Tyagi "Image steganography using least significant bit with cryptography" Journal of global research in computer science vol. 3 no. 3 pp. 53-55 2012.</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3. C.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Varade</a:t>
            </a:r>
            <a:r>
              <a:rPr lang="en-IN" sz="1800" dirty="0">
                <a:effectLst/>
                <a:latin typeface="Calibri" panose="020F0502020204030204" pitchFamily="34" charset="0"/>
                <a:ea typeface="Calibri" panose="020F0502020204030204" pitchFamily="34" charset="0"/>
                <a:cs typeface="Times New Roman" panose="02020603050405020304" pitchFamily="18" charset="0"/>
              </a:rPr>
              <a:t> D. Shaikh 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Gund</a:t>
            </a:r>
            <a:r>
              <a:rPr lang="en-IN" sz="1800" dirty="0">
                <a:effectLst/>
                <a:latin typeface="Calibri" panose="020F0502020204030204" pitchFamily="34" charset="0"/>
                <a:ea typeface="Calibri" panose="020F0502020204030204" pitchFamily="34" charset="0"/>
                <a:cs typeface="Times New Roman" panose="02020603050405020304" pitchFamily="18" charset="0"/>
              </a:rPr>
              <a:t> V. Kumar and S. Qureshi "A technique for data hiding using audio and video steganography" International Journal of advanced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Reseach</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Computer Science and Software Engineering vol. 6 no. 2 2016.</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4. Y. Zhang C. Qin W. Zhang F. Liu and X. Luo "On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faulttolerant</a:t>
            </a:r>
            <a:r>
              <a:rPr lang="en-IN" sz="1800" dirty="0">
                <a:effectLst/>
                <a:latin typeface="Calibri" panose="020F0502020204030204" pitchFamily="34" charset="0"/>
                <a:ea typeface="Calibri" panose="020F0502020204030204" pitchFamily="34" charset="0"/>
                <a:cs typeface="Times New Roman" panose="02020603050405020304" pitchFamily="18" charset="0"/>
              </a:rPr>
              <a:t> performance for a class of robust image steganography" Signal Processing vol. 146 pp. 99-111 2018.</a:t>
            </a:r>
          </a:p>
          <a:p>
            <a:endParaRPr lang="en-IN" dirty="0"/>
          </a:p>
        </p:txBody>
      </p:sp>
    </p:spTree>
    <p:extLst>
      <p:ext uri="{BB962C8B-B14F-4D97-AF65-F5344CB8AC3E}">
        <p14:creationId xmlns:p14="http://schemas.microsoft.com/office/powerpoint/2010/main" val="288932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D5E4-AB70-6250-2A27-32E4F46AA9DE}"/>
              </a:ext>
            </a:extLst>
          </p:cNvPr>
          <p:cNvSpPr>
            <a:spLocks noGrp="1"/>
          </p:cNvSpPr>
          <p:nvPr>
            <p:ph type="ctrTitle"/>
          </p:nvPr>
        </p:nvSpPr>
        <p:spPr>
          <a:xfrm>
            <a:off x="1293119" y="604299"/>
            <a:ext cx="9001462" cy="893984"/>
          </a:xfrm>
        </p:spPr>
        <p:txBody>
          <a:bodyPr>
            <a:normAutofit/>
          </a:bodyPr>
          <a:lstStyle/>
          <a:p>
            <a:r>
              <a:rPr lang="en-IN" sz="4400" dirty="0"/>
              <a:t>AGENDA</a:t>
            </a:r>
          </a:p>
        </p:txBody>
      </p:sp>
      <p:sp>
        <p:nvSpPr>
          <p:cNvPr id="3" name="Subtitle 2">
            <a:extLst>
              <a:ext uri="{FF2B5EF4-FFF2-40B4-BE49-F238E27FC236}">
                <a16:creationId xmlns:a16="http://schemas.microsoft.com/office/drawing/2014/main" id="{596BDAAF-50A4-4E58-60FA-8775D73F1CF2}"/>
              </a:ext>
            </a:extLst>
          </p:cNvPr>
          <p:cNvSpPr>
            <a:spLocks noGrp="1"/>
          </p:cNvSpPr>
          <p:nvPr>
            <p:ph type="subTitle" idx="1"/>
          </p:nvPr>
        </p:nvSpPr>
        <p:spPr>
          <a:xfrm>
            <a:off x="1065475" y="1498283"/>
            <a:ext cx="10281036" cy="4755417"/>
          </a:xfrm>
        </p:spPr>
        <p:txBody>
          <a:bodyPr>
            <a:normAutofit/>
          </a:bodyPr>
          <a:lstStyle/>
          <a:p>
            <a:pPr algn="just"/>
            <a:r>
              <a:rPr lang="en-US" sz="2000" dirty="0"/>
              <a:t>The agenda of a digital steganography project is to develop techniques and tools for hiding data within digital media, in such a way that the presence of the hidden data is not detectable to an observer. The goal is to provide a secure and efficient means of transmitting sensitive information, while maintaining confidentiality and avoiding detection by third parties. The project may involve researching and developing new steganographic algorithms, implementing these algorithms in software tools, and testing the effectiveness of the tools under various scenarios and conditions. The project may also explore the limitations and vulnerabilities of steganography, and consider strategies for detecting and countering steganographic attacks.</a:t>
            </a:r>
          </a:p>
        </p:txBody>
      </p:sp>
    </p:spTree>
    <p:extLst>
      <p:ext uri="{BB962C8B-B14F-4D97-AF65-F5344CB8AC3E}">
        <p14:creationId xmlns:p14="http://schemas.microsoft.com/office/powerpoint/2010/main" val="18120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EF66-ED9B-A5DF-5875-227A9CD2C653}"/>
              </a:ext>
            </a:extLst>
          </p:cNvPr>
          <p:cNvSpPr>
            <a:spLocks noGrp="1"/>
          </p:cNvSpPr>
          <p:nvPr>
            <p:ph type="ctrTitle"/>
          </p:nvPr>
        </p:nvSpPr>
        <p:spPr>
          <a:xfrm>
            <a:off x="3422708" y="604007"/>
            <a:ext cx="5182812" cy="1001273"/>
          </a:xfrm>
        </p:spPr>
        <p:txBody>
          <a:bodyPr>
            <a:normAutofit fontScale="90000"/>
          </a:bodyPr>
          <a:lstStyle/>
          <a:p>
            <a:r>
              <a:rPr lang="en-IN" sz="4800" dirty="0"/>
              <a:t>INTRODUCTION</a:t>
            </a:r>
          </a:p>
        </p:txBody>
      </p:sp>
      <p:sp>
        <p:nvSpPr>
          <p:cNvPr id="5" name="Subtitle 4">
            <a:extLst>
              <a:ext uri="{FF2B5EF4-FFF2-40B4-BE49-F238E27FC236}">
                <a16:creationId xmlns:a16="http://schemas.microsoft.com/office/drawing/2014/main" id="{7B40FC7E-E84F-5816-2A11-66EBD75846B6}"/>
              </a:ext>
            </a:extLst>
          </p:cNvPr>
          <p:cNvSpPr>
            <a:spLocks noGrp="1"/>
          </p:cNvSpPr>
          <p:nvPr>
            <p:ph type="subTitle" idx="1"/>
          </p:nvPr>
        </p:nvSpPr>
        <p:spPr>
          <a:xfrm>
            <a:off x="1314450" y="1848652"/>
            <a:ext cx="9282281" cy="5162550"/>
          </a:xfrm>
        </p:spPr>
        <p:txBody>
          <a:bodyPr>
            <a:normAutofit fontScale="32500" lnSpcReduction="20000"/>
          </a:bodyPr>
          <a:lstStyle/>
          <a:p>
            <a:pPr algn="just"/>
            <a:r>
              <a:rPr lang="en-US" sz="6200" dirty="0"/>
              <a:t>Digital steganography is the practice of hiding a message or information    within another digital file, such as an image or audio file, in a way that is not  visible or detectable by others who are not aware of the hidden information. This technique has a variety of potential applications, from digital security  and privacy to covert communication and information sharing. </a:t>
            </a:r>
          </a:p>
          <a:p>
            <a:pPr algn="just"/>
            <a:r>
              <a:rPr lang="en-US" sz="6200" dirty="0"/>
              <a:t>The purpose of this project is to implement a digital steganography system using the Java programming language. Java is a popular and powerful programming  language that is well-suited for developing secure and robust applications. By using Java, we can ensure that our steganography system is reliable and  scalable, and can be used in a variety of different contexts and environments.</a:t>
            </a:r>
          </a:p>
          <a:p>
            <a:pPr algn="l"/>
            <a:endParaRPr lang="en-US" sz="6200" dirty="0"/>
          </a:p>
          <a:p>
            <a:endParaRPr lang="en-US" sz="6200" dirty="0"/>
          </a:p>
          <a:p>
            <a:r>
              <a:rPr lang="en-US" dirty="0"/>
              <a:t>*</a:t>
            </a:r>
            <a:endParaRPr lang="en-IN" dirty="0"/>
          </a:p>
        </p:txBody>
      </p:sp>
    </p:spTree>
    <p:extLst>
      <p:ext uri="{BB962C8B-B14F-4D97-AF65-F5344CB8AC3E}">
        <p14:creationId xmlns:p14="http://schemas.microsoft.com/office/powerpoint/2010/main" val="257920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1F6E-68A6-6D87-605B-3E91ED34E8A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A5F7A90-F212-4978-BF68-285873FD0F35}"/>
              </a:ext>
            </a:extLst>
          </p:cNvPr>
          <p:cNvSpPr>
            <a:spLocks noGrp="1"/>
          </p:cNvSpPr>
          <p:nvPr>
            <p:ph idx="1"/>
          </p:nvPr>
        </p:nvSpPr>
        <p:spPr/>
        <p:txBody>
          <a:bodyPr/>
          <a:lstStyle/>
          <a:p>
            <a:pPr marL="0" indent="0" algn="just">
              <a:buNone/>
            </a:pPr>
            <a:r>
              <a:rPr lang="en-US" dirty="0"/>
              <a:t>Our project goals include the ability to encode and decode hidden messages within digital images using a variety of different encoding methods and  algorithms. We also aim to develop a user-friendly interface that allows users to easily select and encode/decode images, and to customize various settings  such as message length and encoding method. Ultimately, we hope that this project will contribute to the field of digital security and privacy, and will  help individuals and organizations protect their sensitive information and communications.</a:t>
            </a:r>
            <a:endParaRPr lang="en-IN" dirty="0"/>
          </a:p>
          <a:p>
            <a:pPr marL="0" indent="0">
              <a:buNone/>
            </a:pPr>
            <a:endParaRPr lang="en-IN" dirty="0"/>
          </a:p>
        </p:txBody>
      </p:sp>
    </p:spTree>
    <p:extLst>
      <p:ext uri="{BB962C8B-B14F-4D97-AF65-F5344CB8AC3E}">
        <p14:creationId xmlns:p14="http://schemas.microsoft.com/office/powerpoint/2010/main" val="1487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2B08-DF4C-D5B2-8728-4F388F965A8F}"/>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1B1835EE-322B-0232-B265-C1816BD6B71D}"/>
              </a:ext>
            </a:extLst>
          </p:cNvPr>
          <p:cNvSpPr>
            <a:spLocks noGrp="1"/>
          </p:cNvSpPr>
          <p:nvPr>
            <p:ph idx="1"/>
          </p:nvPr>
        </p:nvSpPr>
        <p:spPr/>
        <p:txBody>
          <a:bodyPr>
            <a:normAutofit fontScale="92500" lnSpcReduction="20000"/>
          </a:bodyPr>
          <a:lstStyle/>
          <a:p>
            <a:pPr marL="0" indent="0" algn="just">
              <a:buNone/>
            </a:pPr>
            <a:r>
              <a:rPr lang="en-US" dirty="0"/>
              <a:t> Digital steganography is motivated by the need to protect sensitive or confidential information from unauthorized access or detection. With the increasing reliance on digital communication and information sharing, it has become more important than ever to develop secure and effective methods of hiding information within digital files. By using digital steganography, individuals and organizations can protect their information from being intercepted or monitored by third parties, whether intentionally or inadvertently. This can be particularly important in fields such as intelligence, law enforcement, and military operations, where secrecy and confidentiality are crucial. Additionally, digital steganography can be used for more benign purposes, such as hiding personal messages within images or audio files for fun or privacy reasons. Overall, digital steganography provides a powerful and flexible tool for protecting and sharing information in the digital age.</a:t>
            </a:r>
            <a:endParaRPr lang="en-IN" dirty="0"/>
          </a:p>
        </p:txBody>
      </p:sp>
    </p:spTree>
    <p:extLst>
      <p:ext uri="{BB962C8B-B14F-4D97-AF65-F5344CB8AC3E}">
        <p14:creationId xmlns:p14="http://schemas.microsoft.com/office/powerpoint/2010/main" val="165133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7C3C-4579-EA21-DA5D-E0F3B2013C1D}"/>
              </a:ext>
            </a:extLst>
          </p:cNvPr>
          <p:cNvSpPr>
            <a:spLocks noGrp="1"/>
          </p:cNvSpPr>
          <p:nvPr>
            <p:ph type="title"/>
          </p:nvPr>
        </p:nvSpPr>
        <p:spPr>
          <a:xfrm>
            <a:off x="892041" y="0"/>
            <a:ext cx="10353761" cy="950401"/>
          </a:xfrm>
        </p:spPr>
        <p:txBody>
          <a:bodyPr/>
          <a:lstStyle/>
          <a:p>
            <a:r>
              <a:rPr lang="en-IN" dirty="0"/>
              <a:t>LITERATURE SURVEY</a:t>
            </a:r>
          </a:p>
        </p:txBody>
      </p:sp>
      <p:graphicFrame>
        <p:nvGraphicFramePr>
          <p:cNvPr id="7" name="Table 7">
            <a:extLst>
              <a:ext uri="{FF2B5EF4-FFF2-40B4-BE49-F238E27FC236}">
                <a16:creationId xmlns:a16="http://schemas.microsoft.com/office/drawing/2014/main" id="{60165172-CF1E-41B4-E9B4-05CDBA64D488}"/>
              </a:ext>
            </a:extLst>
          </p:cNvPr>
          <p:cNvGraphicFramePr>
            <a:graphicFrameLocks noGrp="1"/>
          </p:cNvGraphicFramePr>
          <p:nvPr>
            <p:ph idx="1"/>
            <p:extLst>
              <p:ext uri="{D42A27DB-BD31-4B8C-83A1-F6EECF244321}">
                <p14:modId xmlns:p14="http://schemas.microsoft.com/office/powerpoint/2010/main" val="174587039"/>
              </p:ext>
            </p:extLst>
          </p:nvPr>
        </p:nvGraphicFramePr>
        <p:xfrm>
          <a:off x="892041" y="712276"/>
          <a:ext cx="10634662" cy="5895869"/>
        </p:xfrm>
        <a:graphic>
          <a:graphicData uri="http://schemas.openxmlformats.org/drawingml/2006/table">
            <a:tbl>
              <a:tblPr firstRow="1" bandRow="1">
                <a:tableStyleId>{073A0DAA-6AF3-43AB-8588-CEC1D06C72B9}</a:tableStyleId>
              </a:tblPr>
              <a:tblGrid>
                <a:gridCol w="1308234">
                  <a:extLst>
                    <a:ext uri="{9D8B030D-6E8A-4147-A177-3AD203B41FA5}">
                      <a16:colId xmlns:a16="http://schemas.microsoft.com/office/drawing/2014/main" val="1940619138"/>
                    </a:ext>
                  </a:extLst>
                </a:gridCol>
                <a:gridCol w="3035905">
                  <a:extLst>
                    <a:ext uri="{9D8B030D-6E8A-4147-A177-3AD203B41FA5}">
                      <a16:colId xmlns:a16="http://schemas.microsoft.com/office/drawing/2014/main" val="2360311416"/>
                    </a:ext>
                  </a:extLst>
                </a:gridCol>
                <a:gridCol w="3721658">
                  <a:extLst>
                    <a:ext uri="{9D8B030D-6E8A-4147-A177-3AD203B41FA5}">
                      <a16:colId xmlns:a16="http://schemas.microsoft.com/office/drawing/2014/main" val="1098750534"/>
                    </a:ext>
                  </a:extLst>
                </a:gridCol>
                <a:gridCol w="2568865">
                  <a:extLst>
                    <a:ext uri="{9D8B030D-6E8A-4147-A177-3AD203B41FA5}">
                      <a16:colId xmlns:a16="http://schemas.microsoft.com/office/drawing/2014/main" val="307647436"/>
                    </a:ext>
                  </a:extLst>
                </a:gridCol>
              </a:tblGrid>
              <a:tr h="811196">
                <a:tc>
                  <a:txBody>
                    <a:bodyPr/>
                    <a:lstStyle/>
                    <a:p>
                      <a:r>
                        <a:rPr lang="en-IN" dirty="0"/>
                        <a:t>    </a:t>
                      </a:r>
                    </a:p>
                    <a:p>
                      <a:r>
                        <a:rPr lang="en-IN" dirty="0"/>
                        <a:t>     SL NO</a:t>
                      </a:r>
                    </a:p>
                  </a:txBody>
                  <a:tcPr/>
                </a:tc>
                <a:tc>
                  <a:txBody>
                    <a:bodyPr/>
                    <a:lstStyle/>
                    <a:p>
                      <a:endParaRPr lang="en-IN" dirty="0"/>
                    </a:p>
                    <a:p>
                      <a:r>
                        <a:rPr lang="en-IN" dirty="0"/>
                        <a:t>  Paper Title</a:t>
                      </a:r>
                    </a:p>
                  </a:txBody>
                  <a:tcPr/>
                </a:tc>
                <a:tc>
                  <a:txBody>
                    <a:bodyPr/>
                    <a:lstStyle/>
                    <a:p>
                      <a:endParaRPr lang="en-IN" dirty="0"/>
                    </a:p>
                    <a:p>
                      <a:r>
                        <a:rPr lang="en-IN" dirty="0"/>
                        <a:t> Authors</a:t>
                      </a:r>
                    </a:p>
                  </a:txBody>
                  <a:tcPr/>
                </a:tc>
                <a:tc>
                  <a:txBody>
                    <a:bodyPr/>
                    <a:lstStyle/>
                    <a:p>
                      <a:endParaRPr lang="en-IN" dirty="0"/>
                    </a:p>
                    <a:p>
                      <a:r>
                        <a:rPr lang="en-IN" dirty="0"/>
                        <a:t>References</a:t>
                      </a:r>
                    </a:p>
                  </a:txBody>
                  <a:tcPr/>
                </a:tc>
                <a:extLst>
                  <a:ext uri="{0D108BD9-81ED-4DB2-BD59-A6C34878D82A}">
                    <a16:rowId xmlns:a16="http://schemas.microsoft.com/office/drawing/2014/main" val="2566721190"/>
                  </a:ext>
                </a:extLst>
              </a:tr>
              <a:tr h="1241066">
                <a:tc>
                  <a:txBody>
                    <a:bodyPr/>
                    <a:lstStyle/>
                    <a:p>
                      <a:r>
                        <a:rPr lang="en-IN" dirty="0"/>
                        <a:t>1</a:t>
                      </a:r>
                    </a:p>
                  </a:txBody>
                  <a:tcPr/>
                </a:tc>
                <a:tc>
                  <a:txBody>
                    <a:bodyPr/>
                    <a:lstStyle/>
                    <a:p>
                      <a:pPr fontAlgn="base"/>
                      <a:r>
                        <a:rPr lang="en-US" dirty="0">
                          <a:effectLst/>
                        </a:rPr>
                        <a:t>"Digital Watermarking for Color Image Using DHWT and LSB"</a:t>
                      </a:r>
                      <a:endParaRPr lang="en-IN" dirty="0">
                        <a:effectLst/>
                      </a:endParaRPr>
                    </a:p>
                  </a:txBody>
                  <a:tcPr anchor="ctr"/>
                </a:tc>
                <a:tc>
                  <a:txBody>
                    <a:bodyPr/>
                    <a:lstStyle/>
                    <a:p>
                      <a:pPr fontAlgn="base"/>
                      <a:r>
                        <a:rPr lang="en-US" dirty="0">
                          <a:effectLst/>
                        </a:rPr>
                        <a:t>Alvin, A. </a:t>
                      </a:r>
                      <a:r>
                        <a:rPr lang="en-US" dirty="0" err="1">
                          <a:effectLst/>
                        </a:rPr>
                        <a:t>Wicaksana</a:t>
                      </a:r>
                      <a:r>
                        <a:rPr lang="en-US" dirty="0">
                          <a:effectLst/>
                        </a:rPr>
                        <a:t> and M. I. </a:t>
                      </a:r>
                      <a:r>
                        <a:rPr lang="en-US" dirty="0" err="1">
                          <a:effectLst/>
                        </a:rPr>
                        <a:t>Prasetiyowati</a:t>
                      </a:r>
                      <a:endParaRPr lang="en-US" dirty="0">
                        <a:effectLst/>
                      </a:endParaRPr>
                    </a:p>
                  </a:txBody>
                  <a:tcPr anchor="ctr"/>
                </a:tc>
                <a:tc>
                  <a:txBody>
                    <a:bodyPr/>
                    <a:lstStyle/>
                    <a:p>
                      <a:pPr fontAlgn="base"/>
                      <a:r>
                        <a:rPr lang="en-IN" dirty="0">
                          <a:effectLst/>
                        </a:rPr>
                        <a:t> https://ieeexplore.ieee.org/stamp/stamp.jsp?tp=&amp;arnumber=8981835&amp;isnumber=8981808</a:t>
                      </a:r>
                    </a:p>
                  </a:txBody>
                  <a:tcPr anchor="ctr"/>
                </a:tc>
                <a:extLst>
                  <a:ext uri="{0D108BD9-81ED-4DB2-BD59-A6C34878D82A}">
                    <a16:rowId xmlns:a16="http://schemas.microsoft.com/office/drawing/2014/main" val="1554178111"/>
                  </a:ext>
                </a:extLst>
              </a:tr>
              <a:tr h="1607437">
                <a:tc>
                  <a:txBody>
                    <a:bodyPr/>
                    <a:lstStyle/>
                    <a:p>
                      <a:r>
                        <a:rPr lang="en-IN" dirty="0"/>
                        <a:t>2</a:t>
                      </a:r>
                    </a:p>
                  </a:txBody>
                  <a:tcPr/>
                </a:tc>
                <a:tc>
                  <a:txBody>
                    <a:bodyPr/>
                    <a:lstStyle/>
                    <a:p>
                      <a:pPr fontAlgn="base"/>
                      <a:r>
                        <a:rPr lang="en-US" dirty="0">
                          <a:effectLst/>
                        </a:rPr>
                        <a:t> "A Robust Method for Data Hiding via Combination of </a:t>
                      </a:r>
                      <a:r>
                        <a:rPr lang="en-US" dirty="0" err="1">
                          <a:effectLst/>
                        </a:rPr>
                        <a:t>Colour</a:t>
                      </a:r>
                      <a:r>
                        <a:rPr lang="en-US" dirty="0">
                          <a:effectLst/>
                        </a:rPr>
                        <a:t> Images and PDF Files"</a:t>
                      </a:r>
                      <a:endParaRPr lang="en-IN" dirty="0">
                        <a:effectLst/>
                      </a:endParaRPr>
                    </a:p>
                  </a:txBody>
                  <a:tcPr anchor="ctr"/>
                </a:tc>
                <a:tc>
                  <a:txBody>
                    <a:bodyPr/>
                    <a:lstStyle/>
                    <a:p>
                      <a:pPr fontAlgn="base"/>
                      <a:r>
                        <a:rPr lang="en-US" dirty="0">
                          <a:effectLst/>
                        </a:rPr>
                        <a:t>D. Bhattacharyya and A. </a:t>
                      </a:r>
                      <a:r>
                        <a:rPr lang="en-US" dirty="0" err="1">
                          <a:effectLst/>
                        </a:rPr>
                        <a:t>Haveliya</a:t>
                      </a:r>
                      <a:endParaRPr lang="en-US" dirty="0">
                        <a:effectLst/>
                      </a:endParaRPr>
                    </a:p>
                  </a:txBody>
                  <a:tcPr anchor="ctr"/>
                </a:tc>
                <a:tc>
                  <a:txBody>
                    <a:bodyPr/>
                    <a:lstStyle/>
                    <a:p>
                      <a:pPr fontAlgn="base"/>
                      <a:r>
                        <a:rPr lang="en-IN" dirty="0">
                          <a:effectLst/>
                        </a:rPr>
                        <a:t> https://ieeexplore.ieee.org/stamp/stamp.jsp?tp=&amp;arnumber=6200768&amp;isnumber=6200561</a:t>
                      </a:r>
                    </a:p>
                  </a:txBody>
                  <a:tcPr anchor="ctr"/>
                </a:tc>
                <a:extLst>
                  <a:ext uri="{0D108BD9-81ED-4DB2-BD59-A6C34878D82A}">
                    <a16:rowId xmlns:a16="http://schemas.microsoft.com/office/drawing/2014/main" val="2037313092"/>
                  </a:ext>
                </a:extLst>
              </a:tr>
              <a:tr h="2014196">
                <a:tc>
                  <a:txBody>
                    <a:bodyPr/>
                    <a:lstStyle/>
                    <a:p>
                      <a:r>
                        <a:rPr lang="en-US" dirty="0"/>
                        <a:t>3</a:t>
                      </a:r>
                      <a:endParaRPr lang="en-IN" dirty="0"/>
                    </a:p>
                  </a:txBody>
                  <a:tcPr/>
                </a:tc>
                <a:tc>
                  <a:txBody>
                    <a:bodyPr/>
                    <a:lstStyle/>
                    <a:p>
                      <a:pPr fontAlgn="base"/>
                      <a:r>
                        <a:rPr lang="en-US" dirty="0">
                          <a:effectLst/>
                        </a:rPr>
                        <a:t>"Steganalysis Based on Weighted </a:t>
                      </a:r>
                      <a:r>
                        <a:rPr lang="en-US" dirty="0" err="1">
                          <a:effectLst/>
                        </a:rPr>
                        <a:t>Stego</a:t>
                      </a:r>
                      <a:r>
                        <a:rPr lang="en-US" dirty="0">
                          <a:effectLst/>
                        </a:rPr>
                        <a:t>-Image for 2LSB Replacement Steganography" </a:t>
                      </a:r>
                      <a:endParaRPr lang="en-IN" dirty="0">
                        <a:effectLst/>
                      </a:endParaRPr>
                    </a:p>
                  </a:txBody>
                  <a:tcPr anchor="ctr"/>
                </a:tc>
                <a:tc>
                  <a:txBody>
                    <a:bodyPr/>
                    <a:lstStyle/>
                    <a:p>
                      <a:pPr fontAlgn="base"/>
                      <a:r>
                        <a:rPr lang="en-US" dirty="0">
                          <a:effectLst/>
                        </a:rPr>
                        <a:t>M. Ye, F. Liu, C. Yang and X. He</a:t>
                      </a:r>
                    </a:p>
                  </a:txBody>
                  <a:tcPr anchor="ctr"/>
                </a:tc>
                <a:tc>
                  <a:txBody>
                    <a:bodyPr/>
                    <a:lstStyle/>
                    <a:p>
                      <a:pPr fontAlgn="base"/>
                      <a:r>
                        <a:rPr lang="en-IN" dirty="0">
                          <a:effectLst/>
                        </a:rPr>
                        <a:t> https://ieeexplore.ieee.org/stamp/stamp.jsp?tp=&amp;arnumber=5337197&amp;isnumber=5337075</a:t>
                      </a:r>
                    </a:p>
                  </a:txBody>
                  <a:tcPr anchor="ctr"/>
                </a:tc>
                <a:extLst>
                  <a:ext uri="{0D108BD9-81ED-4DB2-BD59-A6C34878D82A}">
                    <a16:rowId xmlns:a16="http://schemas.microsoft.com/office/drawing/2014/main" val="215383833"/>
                  </a:ext>
                </a:extLst>
              </a:tr>
            </a:tbl>
          </a:graphicData>
        </a:graphic>
      </p:graphicFrame>
    </p:spTree>
    <p:extLst>
      <p:ext uri="{BB962C8B-B14F-4D97-AF65-F5344CB8AC3E}">
        <p14:creationId xmlns:p14="http://schemas.microsoft.com/office/powerpoint/2010/main" val="365944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EC9E4E7-EAA0-0125-884D-A4D05BD83EEA}"/>
              </a:ext>
            </a:extLst>
          </p:cNvPr>
          <p:cNvGraphicFramePr>
            <a:graphicFrameLocks noGrp="1"/>
          </p:cNvGraphicFramePr>
          <p:nvPr>
            <p:ph idx="1"/>
            <p:extLst>
              <p:ext uri="{D42A27DB-BD31-4B8C-83A1-F6EECF244321}">
                <p14:modId xmlns:p14="http://schemas.microsoft.com/office/powerpoint/2010/main" val="2878573912"/>
              </p:ext>
            </p:extLst>
          </p:nvPr>
        </p:nvGraphicFramePr>
        <p:xfrm>
          <a:off x="828675" y="752475"/>
          <a:ext cx="10353676" cy="4378593"/>
        </p:xfrm>
        <a:graphic>
          <a:graphicData uri="http://schemas.openxmlformats.org/drawingml/2006/table">
            <a:tbl>
              <a:tblPr firstRow="1" bandRow="1">
                <a:tableStyleId>{073A0DAA-6AF3-43AB-8588-CEC1D06C72B9}</a:tableStyleId>
              </a:tblPr>
              <a:tblGrid>
                <a:gridCol w="1466850">
                  <a:extLst>
                    <a:ext uri="{9D8B030D-6E8A-4147-A177-3AD203B41FA5}">
                      <a16:colId xmlns:a16="http://schemas.microsoft.com/office/drawing/2014/main" val="783017259"/>
                    </a:ext>
                  </a:extLst>
                </a:gridCol>
                <a:gridCol w="3048894">
                  <a:extLst>
                    <a:ext uri="{9D8B030D-6E8A-4147-A177-3AD203B41FA5}">
                      <a16:colId xmlns:a16="http://schemas.microsoft.com/office/drawing/2014/main" val="689933195"/>
                    </a:ext>
                  </a:extLst>
                </a:gridCol>
                <a:gridCol w="1971875">
                  <a:extLst>
                    <a:ext uri="{9D8B030D-6E8A-4147-A177-3AD203B41FA5}">
                      <a16:colId xmlns:a16="http://schemas.microsoft.com/office/drawing/2014/main" val="935159596"/>
                    </a:ext>
                  </a:extLst>
                </a:gridCol>
                <a:gridCol w="3866057">
                  <a:extLst>
                    <a:ext uri="{9D8B030D-6E8A-4147-A177-3AD203B41FA5}">
                      <a16:colId xmlns:a16="http://schemas.microsoft.com/office/drawing/2014/main" val="115372762"/>
                    </a:ext>
                  </a:extLst>
                </a:gridCol>
              </a:tblGrid>
              <a:tr h="688909">
                <a:tc>
                  <a:txBody>
                    <a:bodyPr/>
                    <a:lstStyle/>
                    <a:p>
                      <a:pPr fontAlgn="b"/>
                      <a:r>
                        <a:rPr lang="en-IN" b="1" dirty="0">
                          <a:effectLst/>
                        </a:rPr>
                        <a:t>     SL No</a:t>
                      </a:r>
                    </a:p>
                  </a:txBody>
                  <a:tcPr anchor="b"/>
                </a:tc>
                <a:tc>
                  <a:txBody>
                    <a:bodyPr/>
                    <a:lstStyle/>
                    <a:p>
                      <a:endParaRPr lang="en-IN" dirty="0"/>
                    </a:p>
                    <a:p>
                      <a:r>
                        <a:rPr lang="en-IN" dirty="0"/>
                        <a:t>  Paper Title</a:t>
                      </a:r>
                    </a:p>
                  </a:txBody>
                  <a:tcPr/>
                </a:tc>
                <a:tc>
                  <a:txBody>
                    <a:bodyPr/>
                    <a:lstStyle/>
                    <a:p>
                      <a:endParaRPr lang="en-IN" dirty="0"/>
                    </a:p>
                    <a:p>
                      <a:r>
                        <a:rPr lang="en-IN" dirty="0"/>
                        <a:t> Authors</a:t>
                      </a:r>
                    </a:p>
                  </a:txBody>
                  <a:tcPr/>
                </a:tc>
                <a:tc>
                  <a:txBody>
                    <a:bodyPr/>
                    <a:lstStyle/>
                    <a:p>
                      <a:endParaRPr lang="en-IN" dirty="0"/>
                    </a:p>
                    <a:p>
                      <a:r>
                        <a:rPr lang="en-IN" dirty="0"/>
                        <a:t>References</a:t>
                      </a:r>
                    </a:p>
                  </a:txBody>
                  <a:tcPr/>
                </a:tc>
                <a:extLst>
                  <a:ext uri="{0D108BD9-81ED-4DB2-BD59-A6C34878D82A}">
                    <a16:rowId xmlns:a16="http://schemas.microsoft.com/office/drawing/2014/main" val="1542908446"/>
                  </a:ext>
                </a:extLst>
              </a:tr>
              <a:tr h="1844842">
                <a:tc>
                  <a:txBody>
                    <a:bodyPr/>
                    <a:lstStyle/>
                    <a:p>
                      <a:pPr fontAlgn="base"/>
                      <a:r>
                        <a:rPr lang="en-IN" dirty="0">
                          <a:effectLst/>
                        </a:rPr>
                        <a:t>4</a:t>
                      </a:r>
                    </a:p>
                  </a:txBody>
                  <a:tcPr anchor="ctr"/>
                </a:tc>
                <a:tc>
                  <a:txBody>
                    <a:bodyPr/>
                    <a:lstStyle/>
                    <a:p>
                      <a:pPr fontAlgn="base"/>
                      <a:r>
                        <a:rPr lang="en-US" dirty="0">
                          <a:effectLst/>
                        </a:rPr>
                        <a:t>"Digital Steganography and Watermarking for Digital Images: A Review of Current Research Directions"</a:t>
                      </a:r>
                      <a:endParaRPr lang="en-IN" dirty="0">
                        <a:effectLst/>
                      </a:endParaRPr>
                    </a:p>
                  </a:txBody>
                  <a:tcPr anchor="ctr"/>
                </a:tc>
                <a:tc>
                  <a:txBody>
                    <a:bodyPr/>
                    <a:lstStyle/>
                    <a:p>
                      <a:pPr fontAlgn="base"/>
                      <a:r>
                        <a:rPr lang="en-US" dirty="0">
                          <a:effectLst/>
                        </a:rPr>
                        <a:t>O. </a:t>
                      </a:r>
                      <a:r>
                        <a:rPr lang="en-US" dirty="0" err="1">
                          <a:effectLst/>
                        </a:rPr>
                        <a:t>Evsutin</a:t>
                      </a:r>
                      <a:r>
                        <a:rPr lang="en-US" dirty="0">
                          <a:effectLst/>
                        </a:rPr>
                        <a:t>, A. </a:t>
                      </a:r>
                      <a:r>
                        <a:rPr lang="en-US" dirty="0" err="1">
                          <a:effectLst/>
                        </a:rPr>
                        <a:t>Melman</a:t>
                      </a:r>
                      <a:r>
                        <a:rPr lang="en-US" dirty="0">
                          <a:effectLst/>
                        </a:rPr>
                        <a:t> and R. </a:t>
                      </a:r>
                      <a:r>
                        <a:rPr lang="en-US" dirty="0" err="1">
                          <a:effectLst/>
                        </a:rPr>
                        <a:t>Meshcheryakov</a:t>
                      </a:r>
                      <a:endParaRPr lang="en-US" dirty="0">
                        <a:effectLst/>
                      </a:endParaRPr>
                    </a:p>
                  </a:txBody>
                  <a:tcPr anchor="ctr"/>
                </a:tc>
                <a:tc>
                  <a:txBody>
                    <a:bodyPr/>
                    <a:lstStyle/>
                    <a:p>
                      <a:pPr fontAlgn="base"/>
                      <a:r>
                        <a:rPr lang="en-US" dirty="0">
                          <a:effectLst/>
                        </a:rPr>
                        <a:t>https://ieeexplore.ieee.org/stamp/stamp.jsp?tp=&amp;arnumber=9187785&amp;isnumber=8948470</a:t>
                      </a:r>
                    </a:p>
                  </a:txBody>
                  <a:tcPr anchor="ctr"/>
                </a:tc>
                <a:extLst>
                  <a:ext uri="{0D108BD9-81ED-4DB2-BD59-A6C34878D82A}">
                    <a16:rowId xmlns:a16="http://schemas.microsoft.com/office/drawing/2014/main" val="1513110625"/>
                  </a:ext>
                </a:extLst>
              </a:tr>
              <a:tr h="1844842">
                <a:tc>
                  <a:txBody>
                    <a:bodyPr/>
                    <a:lstStyle/>
                    <a:p>
                      <a:pPr fontAlgn="base"/>
                      <a:r>
                        <a:rPr lang="en-US" dirty="0">
                          <a:effectLst/>
                        </a:rPr>
                        <a:t>5</a:t>
                      </a:r>
                    </a:p>
                  </a:txBody>
                  <a:tcPr anchor="ctr"/>
                </a:tc>
                <a:tc>
                  <a:txBody>
                    <a:bodyPr/>
                    <a:lstStyle/>
                    <a:p>
                      <a:pPr fontAlgn="base"/>
                      <a:r>
                        <a:rPr lang="en-US" dirty="0">
                          <a:effectLst/>
                        </a:rPr>
                        <a:t>"Data hiding in a digital image with FPGA implementation"</a:t>
                      </a:r>
                    </a:p>
                  </a:txBody>
                  <a:tcPr anchor="ctr"/>
                </a:tc>
                <a:tc>
                  <a:txBody>
                    <a:bodyPr/>
                    <a:lstStyle/>
                    <a:p>
                      <a:pPr fontAlgn="base"/>
                      <a:r>
                        <a:rPr lang="en-US" dirty="0" err="1">
                          <a:effectLst/>
                        </a:rPr>
                        <a:t>Premalatha</a:t>
                      </a:r>
                      <a:r>
                        <a:rPr lang="en-US" dirty="0">
                          <a:effectLst/>
                        </a:rPr>
                        <a:t> P and </a:t>
                      </a:r>
                      <a:r>
                        <a:rPr lang="en-US" dirty="0" err="1">
                          <a:effectLst/>
                        </a:rPr>
                        <a:t>Amsaveni</a:t>
                      </a:r>
                      <a:r>
                        <a:rPr lang="en-US" dirty="0">
                          <a:effectLst/>
                        </a:rPr>
                        <a:t> A</a:t>
                      </a:r>
                    </a:p>
                  </a:txBody>
                  <a:tcPr anchor="ctr"/>
                </a:tc>
                <a:tc>
                  <a:txBody>
                    <a:bodyPr/>
                    <a:lstStyle/>
                    <a:p>
                      <a:pPr fontAlgn="base"/>
                      <a:r>
                        <a:rPr lang="en-US" dirty="0">
                          <a:effectLst/>
                        </a:rPr>
                        <a:t>https://ieeexplore.ieee.org/stamp/stamp.jsp?tp=&amp;arnumber=7916641&amp;isnumber=7916604</a:t>
                      </a:r>
                    </a:p>
                  </a:txBody>
                  <a:tcPr anchor="ctr"/>
                </a:tc>
                <a:extLst>
                  <a:ext uri="{0D108BD9-81ED-4DB2-BD59-A6C34878D82A}">
                    <a16:rowId xmlns:a16="http://schemas.microsoft.com/office/drawing/2014/main" val="1294752982"/>
                  </a:ext>
                </a:extLst>
              </a:tr>
            </a:tbl>
          </a:graphicData>
        </a:graphic>
      </p:graphicFrame>
    </p:spTree>
    <p:extLst>
      <p:ext uri="{BB962C8B-B14F-4D97-AF65-F5344CB8AC3E}">
        <p14:creationId xmlns:p14="http://schemas.microsoft.com/office/powerpoint/2010/main" val="267708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549-699B-A47C-D8B1-C091E7386E99}"/>
              </a:ext>
            </a:extLst>
          </p:cNvPr>
          <p:cNvSpPr>
            <a:spLocks noGrp="1"/>
          </p:cNvSpPr>
          <p:nvPr>
            <p:ph type="title"/>
          </p:nvPr>
        </p:nvSpPr>
        <p:spPr/>
        <p:txBody>
          <a:bodyPr/>
          <a:lstStyle/>
          <a:p>
            <a:r>
              <a:rPr lang="en-IN" dirty="0"/>
              <a:t>PROBLEM STATMENT</a:t>
            </a:r>
          </a:p>
        </p:txBody>
      </p:sp>
      <p:sp>
        <p:nvSpPr>
          <p:cNvPr id="3" name="Content Placeholder 2">
            <a:extLst>
              <a:ext uri="{FF2B5EF4-FFF2-40B4-BE49-F238E27FC236}">
                <a16:creationId xmlns:a16="http://schemas.microsoft.com/office/drawing/2014/main" id="{695B7DC0-D96E-BDD7-8A51-206270996E17}"/>
              </a:ext>
            </a:extLst>
          </p:cNvPr>
          <p:cNvSpPr>
            <a:spLocks noGrp="1"/>
          </p:cNvSpPr>
          <p:nvPr>
            <p:ph idx="1"/>
          </p:nvPr>
        </p:nvSpPr>
        <p:spPr/>
        <p:txBody>
          <a:bodyPr/>
          <a:lstStyle/>
          <a:p>
            <a:pPr marL="0" indent="0" algn="just">
              <a:buNone/>
            </a:pPr>
            <a:r>
              <a:rPr lang="en-US" dirty="0"/>
              <a:t>The problem addressed by digital steganography is the need to protect sensitive information by hiding it within digital files in a way that is undetectable by unauthorized parties. However, the security and effectiveness of digital steganography systems can vary, and there is a need for reliable and robust systems that can be used in various applications. The goal of this project is to develop a secure and user-friendly steganography system using Java.</a:t>
            </a:r>
            <a:endParaRPr lang="en-IN" dirty="0"/>
          </a:p>
        </p:txBody>
      </p:sp>
    </p:spTree>
    <p:extLst>
      <p:ext uri="{BB962C8B-B14F-4D97-AF65-F5344CB8AC3E}">
        <p14:creationId xmlns:p14="http://schemas.microsoft.com/office/powerpoint/2010/main" val="22420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8A09-CF8B-D713-8F24-252991C4E63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1589A69F-7D87-5469-AEE8-AAD76F6B9D16}"/>
              </a:ext>
            </a:extLst>
          </p:cNvPr>
          <p:cNvSpPr>
            <a:spLocks noGrp="1"/>
          </p:cNvSpPr>
          <p:nvPr>
            <p:ph idx="1"/>
          </p:nvPr>
        </p:nvSpPr>
        <p:spPr>
          <a:xfrm>
            <a:off x="1017161" y="1825720"/>
            <a:ext cx="10353761" cy="4152336"/>
          </a:xfrm>
        </p:spPr>
        <p:txBody>
          <a:bodyPr>
            <a:normAutofit fontScale="77500" lnSpcReduction="20000"/>
          </a:bodyPr>
          <a:lstStyle/>
          <a:p>
            <a:pPr algn="just"/>
            <a:r>
              <a:rPr lang="en-US" dirty="0"/>
              <a:t> </a:t>
            </a:r>
            <a:r>
              <a:rPr lang="en-US" sz="2400" dirty="0"/>
              <a:t>Develop a steganography system using Java programming language</a:t>
            </a:r>
          </a:p>
          <a:p>
            <a:pPr algn="just"/>
            <a:r>
              <a:rPr lang="en-US" sz="2400" dirty="0"/>
              <a:t> Implement common steganography techniques such as Least Significant Bit (LSB) and    Discrete Cosine Transform (DCT)</a:t>
            </a:r>
          </a:p>
          <a:p>
            <a:pPr algn="just"/>
            <a:r>
              <a:rPr lang="en-US" sz="2400" dirty="0"/>
              <a:t> Evaluate the performance and security of the implemented system through testing and analysis</a:t>
            </a:r>
          </a:p>
          <a:p>
            <a:pPr algn="just"/>
            <a:r>
              <a:rPr lang="en-US" sz="2400" dirty="0"/>
              <a:t>Explore potential improvements to the steganography system, such as the use of encryption or more sophisticated algorithms</a:t>
            </a:r>
          </a:p>
          <a:p>
            <a:pPr algn="just"/>
            <a:r>
              <a:rPr lang="en-US" sz="2400" dirty="0"/>
              <a:t>Create a user-friendly interface for the steganography system to allow for easy use and accessibility by a wide range of users</a:t>
            </a:r>
          </a:p>
          <a:p>
            <a:pPr algn="just"/>
            <a:r>
              <a:rPr lang="en-US" sz="2400" dirty="0"/>
              <a:t> Document the development process, including design decisions, implementation details, and testing procedures, to allow for future maintenance and   improvement of the system.</a:t>
            </a:r>
            <a:endParaRPr lang="en-IN" sz="2400" dirty="0"/>
          </a:p>
        </p:txBody>
      </p:sp>
    </p:spTree>
    <p:extLst>
      <p:ext uri="{BB962C8B-B14F-4D97-AF65-F5344CB8AC3E}">
        <p14:creationId xmlns:p14="http://schemas.microsoft.com/office/powerpoint/2010/main" val="2571199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822</TotalTime>
  <Words>1960</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Rockwell</vt:lpstr>
      <vt:lpstr>Symbol</vt:lpstr>
      <vt:lpstr>Times New Roman</vt:lpstr>
      <vt:lpstr>Damask</vt:lpstr>
      <vt:lpstr>SIDDAGANGA INSTITUTE OF TECHNOLOGY, TUMAKURU- 3   COMPUTER SCIENCE ENGINEERING  “DIGITAL STEGANOGRAPHY”    By   MAHESH G 1SI20CS056 DHANARAJ CHANDRASHEKHAR NANDIKOPPA 1SI20CS032   Batch Id: A19    Under the guidance of  GURURAJ S P  M.Tech  </vt:lpstr>
      <vt:lpstr>AGENDA</vt:lpstr>
      <vt:lpstr>INTRODUCTION</vt:lpstr>
      <vt:lpstr>INTRODUCTION</vt:lpstr>
      <vt:lpstr>MOTIVATION</vt:lpstr>
      <vt:lpstr>LITERATURE SURVEY</vt:lpstr>
      <vt:lpstr>PowerPoint Presentation</vt:lpstr>
      <vt:lpstr>PROBLEM STATMENT</vt:lpstr>
      <vt:lpstr>OBJECTIVES</vt:lpstr>
      <vt:lpstr>SYSTEM ARCHITECTURE</vt:lpstr>
      <vt:lpstr>PowerPoint Presentation</vt:lpstr>
      <vt:lpstr>Tools and platform</vt:lpstr>
      <vt:lpstr>PowerPoint Presentation</vt:lpstr>
      <vt:lpstr>Implementation </vt:lpstr>
      <vt:lpstr>PowerPoint Presentation</vt:lpstr>
      <vt:lpstr>results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Javeria Kouser</dc:creator>
  <cp:lastModifiedBy>mahesh g</cp:lastModifiedBy>
  <cp:revision>12</cp:revision>
  <dcterms:created xsi:type="dcterms:W3CDTF">2023-02-14T07:40:18Z</dcterms:created>
  <dcterms:modified xsi:type="dcterms:W3CDTF">2023-07-07T16:01:00Z</dcterms:modified>
</cp:coreProperties>
</file>