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BBC28-FD59-41AD-8BA3-BF6729057B9D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F74B0-388A-457D-B4F9-92B550D56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893244">
            <a:off x="1341968" y="1468167"/>
            <a:ext cx="25908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3896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955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23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598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42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12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73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342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76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95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722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Owner\AppData\Local\Microsoft\Windows\Temporary Internet Files\Content.IE5\18X3X63O\MP900448543[1]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20890100">
            <a:off x="1295400" y="1524000"/>
            <a:ext cx="236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81400"/>
            <a:ext cx="82296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643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Segoe Print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Segoe Print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/>
          </a:solidFill>
          <a:latin typeface="Segoe Prin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Segoe Prin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Segoe Prin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1" kern="1200">
          <a:solidFill>
            <a:schemeClr val="tx1"/>
          </a:solidFill>
          <a:latin typeface="Segoe Prin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 smtClean="0"/>
              <a:t>Presented By- </a:t>
            </a:r>
            <a:r>
              <a:rPr lang="en-US" sz="1800" dirty="0" err="1" smtClean="0"/>
              <a:t>Dhanashri</a:t>
            </a:r>
            <a:r>
              <a:rPr lang="en-US" sz="1800" dirty="0" smtClean="0"/>
              <a:t> </a:t>
            </a:r>
            <a:r>
              <a:rPr lang="en-US" sz="1800" dirty="0" err="1" smtClean="0"/>
              <a:t>Ostwal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Normalization</a:t>
            </a:r>
            <a:endParaRPr lang="en-US" sz="6600" dirty="0"/>
          </a:p>
        </p:txBody>
      </p:sp>
    </p:spTree>
    <p:extLst>
      <p:ext uri="{BB962C8B-B14F-4D97-AF65-F5344CB8AC3E}">
        <p14:creationId xmlns="" xmlns:p14="http://schemas.microsoft.com/office/powerpoint/2010/main" val="9522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Scenario 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981200"/>
          </a:xfrm>
        </p:spPr>
        <p:txBody>
          <a:bodyPr/>
          <a:lstStyle/>
          <a:p>
            <a:r>
              <a:rPr lang="en-US" dirty="0" smtClean="0"/>
              <a:t>Normalization up to 2NF</a:t>
            </a:r>
          </a:p>
          <a:p>
            <a:r>
              <a:rPr lang="en-US" dirty="0" smtClean="0"/>
              <a:t>Turns out to be in BCNF automatically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 NF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4038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Rocky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Action,</a:t>
                      </a:r>
                      <a:r>
                        <a:rPr lang="en-US" baseline="0" dirty="0" smtClean="0"/>
                        <a:t> 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Deewar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Action,</a:t>
                      </a:r>
                      <a:r>
                        <a:rPr lang="en-US" baseline="0" dirty="0" smtClean="0"/>
                        <a:t> Drama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4864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Print" pitchFamily="2" charset="0"/>
              </a:rPr>
              <a:t>To convert to 1NF, all values have to be atomic.</a:t>
            </a:r>
            <a:endParaRPr lang="en-US" b="1" dirty="0">
              <a:latin typeface="Segoe Prin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NF-</a:t>
            </a:r>
            <a:br>
              <a:rPr lang="en-US" dirty="0" smtClean="0"/>
            </a:br>
            <a:r>
              <a:rPr lang="en-US" dirty="0" smtClean="0"/>
              <a:t>Atomic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5814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film_id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genre_id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Rocky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Rocky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Deewar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Deewar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4864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Print" pitchFamily="2" charset="0"/>
              </a:rPr>
              <a:t>To convert it to 2NF, non-key attributes have to be dependent on key attributes. Here, </a:t>
            </a:r>
            <a:r>
              <a:rPr lang="en-US" b="1" dirty="0" err="1" smtClean="0">
                <a:latin typeface="Segoe Print" pitchFamily="2" charset="0"/>
              </a:rPr>
              <a:t>film_title</a:t>
            </a:r>
            <a:r>
              <a:rPr lang="en-US" b="1" dirty="0" smtClean="0">
                <a:latin typeface="Segoe Print" pitchFamily="2" charset="0"/>
              </a:rPr>
              <a:t> and genre are not fully functionally dependent on the keys film_id, genre_id</a:t>
            </a:r>
            <a:endParaRPr lang="en-US" b="1" dirty="0">
              <a:latin typeface="Segoe Prin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2 NF-</a:t>
            </a:r>
            <a:br>
              <a:rPr lang="en-US" sz="2800" dirty="0" smtClean="0"/>
            </a:br>
            <a:r>
              <a:rPr lang="en-US" sz="2800" dirty="0" smtClean="0"/>
              <a:t>Full dependency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3886200"/>
          <a:ext cx="228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film_id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film_title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Rocky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Deewar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066800" y="5486400"/>
          <a:ext cx="2057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genre_id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562600" y="3962400"/>
          <a:ext cx="2057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film_id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genre_id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1014374">
            <a:off x="5065100" y="1500174"/>
            <a:ext cx="393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Segoe Print" pitchFamily="2" charset="0"/>
              </a:rPr>
              <a:t>Is it in BCNF? =&gt; YES!!</a:t>
            </a:r>
            <a:endParaRPr lang="en-US" sz="2400" b="1" dirty="0">
              <a:latin typeface="Segoe Prin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Scenario 2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Normalization up to 3 NF</a:t>
            </a:r>
          </a:p>
          <a:p>
            <a:r>
              <a:rPr lang="en-US" dirty="0" smtClean="0"/>
              <a:t>Turns out to be in BCNF automatically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 NF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9624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studio_name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movie_title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studio_city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city_temperature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Warner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Potter,</a:t>
                      </a:r>
                      <a:r>
                        <a:rPr lang="en-US" baseline="0" dirty="0" smtClean="0"/>
                        <a:t> Hobbit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 Angeles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MGM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 Angeles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Dreamworks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8674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Print" pitchFamily="2" charset="0"/>
              </a:rPr>
              <a:t>movie_title here, have atomic values</a:t>
            </a:r>
            <a:endParaRPr lang="en-US" sz="2000" b="1" dirty="0">
              <a:latin typeface="Segoe Prin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NF - Atomic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6576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studio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movie_title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studio_city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city_temperature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Warner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 Angeles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 Warner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Hobbit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 Angeles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MGM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 Angeles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DreamWorks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565767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Print" pitchFamily="2" charset="0"/>
              </a:rPr>
              <a:t>To convert it to 2NF, non-key attributes have to be dependent on key attributes. Here, studio_city and city_temp are not fully functionally dependent on the keys studio, movie_title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2 NF – </a:t>
            </a:r>
            <a:br>
              <a:rPr lang="en-US" sz="2800" dirty="0" smtClean="0"/>
            </a:br>
            <a:r>
              <a:rPr lang="en-US" sz="2800" dirty="0" smtClean="0"/>
              <a:t>Full dependency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4038600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studio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movie_title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Warner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 Potter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Warner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Hobbit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MGM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DreamWorks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Harry</a:t>
                      </a:r>
                      <a:r>
                        <a:rPr lang="en-US" baseline="0" dirty="0" smtClean="0"/>
                        <a:t> Potter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114800" y="4114800"/>
          <a:ext cx="45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studio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studio_city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city_temp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Warner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 Angeles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MGM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 Angeles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DreamWorks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61722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Print" pitchFamily="2" charset="0"/>
              </a:rPr>
              <a:t>Here, we see transitivity between studio_city and city_temp. Hence, the table gets split.</a:t>
            </a:r>
            <a:endParaRPr lang="en-US" b="1" dirty="0">
              <a:latin typeface="Segoe Prin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3 NF – </a:t>
            </a:r>
            <a:br>
              <a:rPr lang="en-US" sz="2800" dirty="0" smtClean="0"/>
            </a:br>
            <a:r>
              <a:rPr lang="en-US" sz="2800" dirty="0" smtClean="0"/>
              <a:t>Transitivity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4648200"/>
          <a:ext cx="2971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1485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studio_city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Warner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 Angeles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MGM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 Angeles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DreamWorks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191000" y="4648200"/>
          <a:ext cx="2971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1485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studio_city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city_temp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Los Angeles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Scenario 3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905000"/>
          </a:xfrm>
        </p:spPr>
        <p:txBody>
          <a:bodyPr/>
          <a:lstStyle/>
          <a:p>
            <a:r>
              <a:rPr lang="en-US" dirty="0" smtClean="0"/>
              <a:t>Normalization up to BCNF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Our Goal for Today?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normalization and their forms (so that we do not have to study this topic for our final exams again</a:t>
            </a:r>
            <a:endParaRPr lang="en-US" dirty="0"/>
          </a:p>
        </p:txBody>
      </p:sp>
      <p:pic>
        <p:nvPicPr>
          <p:cNvPr id="1026" name="Picture 2" descr="C:\Users\Dhanashri\AppData\Local\Microsoft\Windows\Temporary Internet Files\Content.IE5\O61N4KL8\15560-illustration-of-a-yellow-smiley-face-pv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4419600"/>
            <a:ext cx="83820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 NF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8862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movie_title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KKHH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AB, 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Baghban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Kajol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KKHH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Evening, Morning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NF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9624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876300"/>
                <a:gridCol w="11811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actor_id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movie_id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movie_title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shift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KKHH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Baghban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Kajol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KKHH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Kajol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KKHH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Baghban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NF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4038600"/>
          <a:ext cx="51815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/>
                <a:gridCol w="788187"/>
                <a:gridCol w="875763"/>
                <a:gridCol w="1094704"/>
                <a:gridCol w="13866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actor_id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shift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Kajol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Kajol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343400" y="2438400"/>
          <a:ext cx="457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movie_id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movie_title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KKHH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Baghban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NJ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096000" y="4191000"/>
          <a:ext cx="28194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actor_id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movie_id</a:t>
                      </a:r>
                      <a:endParaRPr lang="en-US" u="sng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NF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4114800"/>
          <a:ext cx="4495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/>
                <a:gridCol w="1123950"/>
                <a:gridCol w="1123950"/>
                <a:gridCol w="1123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actor_id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shift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Kajol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Kajol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morning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410200" y="4495800"/>
          <a:ext cx="2819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role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payment</a:t>
                      </a:r>
                      <a:endParaRPr lang="en-US" u="none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20L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19600" y="685800"/>
            <a:ext cx="396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Print" pitchFamily="2" charset="0"/>
              </a:rPr>
              <a:t>To normalize the table to BCNF, we need to have functional dependency X-&gt;Y where X is a super key.</a:t>
            </a:r>
          </a:p>
          <a:p>
            <a:endParaRPr lang="en-US" b="1" dirty="0" smtClean="0">
              <a:latin typeface="Segoe Print" pitchFamily="2" charset="0"/>
            </a:endParaRPr>
          </a:p>
          <a:p>
            <a:r>
              <a:rPr lang="en-US" b="1" dirty="0" smtClean="0">
                <a:latin typeface="Segoe Print" pitchFamily="2" charset="0"/>
              </a:rPr>
              <a:t>We observe that, in the functional dependency </a:t>
            </a:r>
          </a:p>
          <a:p>
            <a:r>
              <a:rPr lang="en-US" b="1" dirty="0" smtClean="0">
                <a:latin typeface="Segoe Print" pitchFamily="2" charset="0"/>
              </a:rPr>
              <a:t>actor_id-&gt; actor_name, actor_id is not a super key. So we decompose the table to obtain BCNF</a:t>
            </a:r>
            <a:endParaRPr lang="en-US" b="1" dirty="0">
              <a:latin typeface="Segoe Print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4114800"/>
          <a:ext cx="457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actor_id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Kajol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67400" y="4038600"/>
          <a:ext cx="22479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/>
                <a:gridCol w="1123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actor_id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shift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morning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Scenario 4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Normalization up to 4NF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 NF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400" y="3733800"/>
          <a:ext cx="8610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58166"/>
                <a:gridCol w="1274355"/>
                <a:gridCol w="870461"/>
                <a:gridCol w="1267391"/>
                <a:gridCol w="1267391"/>
                <a:gridCol w="1201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movie_title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KKHH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action, 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Baghban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Kajol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KKHH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Evening, Morning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action, drama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NF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400" y="3200400"/>
          <a:ext cx="89154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838200"/>
                <a:gridCol w="1066800"/>
                <a:gridCol w="1066800"/>
                <a:gridCol w="990600"/>
                <a:gridCol w="762000"/>
                <a:gridCol w="1066800"/>
                <a:gridCol w="11430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actor_id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movie_id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movie_title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shift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payment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genre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KKHH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KKHH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Baghban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Kajol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KKHH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Kajol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KKHH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Kajol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KKHH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Kajol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KKHH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NF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191000" y="1066800"/>
          <a:ext cx="480060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143000"/>
                <a:gridCol w="762000"/>
                <a:gridCol w="990600"/>
                <a:gridCol w="1143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actor_id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shift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Kajol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Kajol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52400" y="4495800"/>
          <a:ext cx="4572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movie_id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movie_title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genre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KKHH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Baghban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KKHH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638800" y="4648200"/>
          <a:ext cx="2819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actor_id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movie_id</a:t>
                      </a:r>
                      <a:endParaRPr lang="en-US" u="sng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NF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4114800"/>
          <a:ext cx="4495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/>
                <a:gridCol w="1123950"/>
                <a:gridCol w="1123950"/>
                <a:gridCol w="1123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actor_id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shift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Kajol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Kajol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morning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410200" y="4495800"/>
          <a:ext cx="2819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role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payment</a:t>
                      </a:r>
                      <a:endParaRPr lang="en-US" u="none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20L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19600" y="685800"/>
            <a:ext cx="396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Print" pitchFamily="2" charset="0"/>
              </a:rPr>
              <a:t>To normalize the table to BCNF, we need to have functional dependency X-&gt;Y where X is a super key.</a:t>
            </a:r>
          </a:p>
          <a:p>
            <a:endParaRPr lang="en-US" b="1" dirty="0" smtClean="0">
              <a:latin typeface="Segoe Print" pitchFamily="2" charset="0"/>
            </a:endParaRPr>
          </a:p>
          <a:p>
            <a:r>
              <a:rPr lang="en-US" b="1" dirty="0" smtClean="0">
                <a:latin typeface="Segoe Print" pitchFamily="2" charset="0"/>
              </a:rPr>
              <a:t>We observe that, in the functional dependency </a:t>
            </a:r>
          </a:p>
          <a:p>
            <a:r>
              <a:rPr lang="en-US" b="1" dirty="0" smtClean="0">
                <a:latin typeface="Segoe Print" pitchFamily="2" charset="0"/>
              </a:rPr>
              <a:t>actor_id-&gt; actor_name, actor_id is not a super key. So we decompose the table to obtain BCNF</a:t>
            </a:r>
            <a:endParaRPr lang="en-US" b="1" dirty="0">
              <a:latin typeface="Segoe Print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What is Normalization?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Normalization</a:t>
            </a:r>
            <a:r>
              <a:rPr lang="en-US" b="0" dirty="0" smtClean="0"/>
              <a:t> is the process of organizing data in a database. </a:t>
            </a:r>
          </a:p>
          <a:p>
            <a:r>
              <a:rPr lang="en-US" b="0" dirty="0" smtClean="0"/>
              <a:t>This includes </a:t>
            </a:r>
          </a:p>
          <a:p>
            <a:pPr lvl="1"/>
            <a:r>
              <a:rPr lang="en-US" b="0" dirty="0" smtClean="0"/>
              <a:t>creating tables </a:t>
            </a:r>
          </a:p>
          <a:p>
            <a:pPr lvl="1"/>
            <a:r>
              <a:rPr lang="en-US" b="0" dirty="0" smtClean="0"/>
              <a:t>establishing relationships between those tables according to rules designed both to protect the data and to make the database more flexible by eliminating redundancy and inconsistent dependency.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4114800"/>
          <a:ext cx="457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actor_id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Kajol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67400" y="4038600"/>
          <a:ext cx="22479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/>
                <a:gridCol w="1123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actor_id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shift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morning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4 NF –</a:t>
            </a:r>
            <a:br>
              <a:rPr lang="en-US" sz="2800" dirty="0" smtClean="0"/>
            </a:br>
            <a:r>
              <a:rPr lang="en-US" sz="2800" dirty="0" smtClean="0"/>
              <a:t>No multi values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38600" y="914400"/>
          <a:ext cx="4953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/>
                <a:gridCol w="1238250"/>
                <a:gridCol w="1238250"/>
                <a:gridCol w="1238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movie_id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movie_title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genre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KKHH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Baghban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KKHH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200" y="29718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Print" pitchFamily="2" charset="0"/>
              </a:rPr>
              <a:t>Here, we see that there are multi values in the table. Hence, we split it further</a:t>
            </a:r>
            <a:endParaRPr lang="en-US" dirty="0">
              <a:latin typeface="Segoe Print" pitchFamily="2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33400" y="4495800"/>
          <a:ext cx="371475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/>
                <a:gridCol w="1238250"/>
                <a:gridCol w="1238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movie_id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movie_title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KKHH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Dallas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Baghban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NJ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029200" y="4495800"/>
          <a:ext cx="24765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/>
                <a:gridCol w="1238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movie_id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genre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098" name="Picture 2" descr="C:\Users\Dhanashri\AppData\Local\Microsoft\Windows\Temporary Internet Files\Content.IE5\132U4SJ8\15557-illustration-of-a-yellow-smiley-face-pv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057400"/>
            <a:ext cx="3048000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Thank you!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Why to Normalize?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reduce duplicity</a:t>
            </a:r>
          </a:p>
          <a:p>
            <a:r>
              <a:rPr lang="en-US" dirty="0" smtClean="0"/>
              <a:t>To find the data easily</a:t>
            </a:r>
          </a:p>
          <a:p>
            <a:r>
              <a:rPr lang="en-US" dirty="0" smtClean="0"/>
              <a:t>To maintain it efficiently</a:t>
            </a:r>
          </a:p>
          <a:p>
            <a:r>
              <a:rPr lang="en-US" dirty="0" smtClean="0"/>
              <a:t>No Garbage creation</a:t>
            </a:r>
            <a:endParaRPr lang="en-US" dirty="0"/>
          </a:p>
        </p:txBody>
      </p:sp>
      <p:pic>
        <p:nvPicPr>
          <p:cNvPr id="2050" name="Picture 2" descr="C:\Users\Dhanashri\AppData\Local\Microsoft\Windows\Temporary Internet Files\Content.IE5\132U4SJ8\15557-illustration-of-a-yellow-smiley-face-pv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057400"/>
            <a:ext cx="890016" cy="10853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unique key</a:t>
            </a:r>
          </a:p>
          <a:p>
            <a:r>
              <a:rPr lang="en-US" dirty="0" smtClean="0"/>
              <a:t>Each field should contain ONE value</a:t>
            </a:r>
          </a:p>
          <a:p>
            <a:r>
              <a:rPr lang="en-US" dirty="0" smtClean="0"/>
              <a:t>No repeating groups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non-key field should be dependent on the entire primary key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non-key fields are dependent on another non-key field (Transitivity)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X -&gt; Y, X is a super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In simple words, the non-key attributes REVEAL the values of the key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multi value dependency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1014</Words>
  <Application>Microsoft Office PowerPoint</Application>
  <PresentationFormat>On-screen Show (4:3)</PresentationFormat>
  <Paragraphs>611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Presented By- Dhanashri Ostwal</vt:lpstr>
      <vt:lpstr>Our Goal for Today?</vt:lpstr>
      <vt:lpstr>What is Normalization?</vt:lpstr>
      <vt:lpstr>Why to Normalize?</vt:lpstr>
      <vt:lpstr>1 NF</vt:lpstr>
      <vt:lpstr>2 NF</vt:lpstr>
      <vt:lpstr>3 NF</vt:lpstr>
      <vt:lpstr>BCNF</vt:lpstr>
      <vt:lpstr>4 NF</vt:lpstr>
      <vt:lpstr>Scenario 1</vt:lpstr>
      <vt:lpstr>0 NF</vt:lpstr>
      <vt:lpstr>1 NF- Atomic</vt:lpstr>
      <vt:lpstr>2 NF- Full dependency</vt:lpstr>
      <vt:lpstr>Scenario 2</vt:lpstr>
      <vt:lpstr>0 NF</vt:lpstr>
      <vt:lpstr>1 NF - Atomic</vt:lpstr>
      <vt:lpstr>2 NF –  Full dependency</vt:lpstr>
      <vt:lpstr>3 NF –  Transitivity</vt:lpstr>
      <vt:lpstr>Scenario 3</vt:lpstr>
      <vt:lpstr>0 NF</vt:lpstr>
      <vt:lpstr>1 NF</vt:lpstr>
      <vt:lpstr>2 NF</vt:lpstr>
      <vt:lpstr>3 NF</vt:lpstr>
      <vt:lpstr>BCNF</vt:lpstr>
      <vt:lpstr>Scenario 4</vt:lpstr>
      <vt:lpstr>0 NF</vt:lpstr>
      <vt:lpstr>1 NF</vt:lpstr>
      <vt:lpstr>2 NF</vt:lpstr>
      <vt:lpstr>3 NF</vt:lpstr>
      <vt:lpstr>BCNF</vt:lpstr>
      <vt:lpstr>4 NF – No multi values</vt:lpstr>
      <vt:lpstr>Questions?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www.brainybetty.com</dc:creator>
  <cp:lastModifiedBy>Dhanashri</cp:lastModifiedBy>
  <cp:revision>49</cp:revision>
  <dcterms:created xsi:type="dcterms:W3CDTF">2012-07-05T13:18:19Z</dcterms:created>
  <dcterms:modified xsi:type="dcterms:W3CDTF">2015-12-07T20:38:33Z</dcterms:modified>
</cp:coreProperties>
</file>