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YAMINIPRIYA%20J%20EMPLOYEE%20EXCEL%20DATA.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A629-854A-965E-020C5751EFBB}"/>
            </c:ext>
          </c:extLst>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A629-854A-965E-020C5751EFBB}"/>
            </c:ext>
          </c:extLst>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3-A629-854A-965E-020C5751EFBB}"/>
            </c:ext>
          </c:extLst>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4-A629-854A-965E-020C5751EFBB}"/>
            </c:ext>
          </c:extLst>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14"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12-09-2024</a:t>
            </a:fld>
            <a:endParaRPr lang="en-IN"/>
          </a:p>
        </p:txBody>
      </p:sp>
      <p:sp>
        <p:nvSpPr>
          <p:cNvPr id="1048715"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16"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8"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2667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9"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700" name="Holder 3"/>
          <p:cNvSpPr>
            <a:spLocks noGrp="1"/>
          </p:cNvSpPr>
          <p:nvPr>
            <p:ph type="body" idx="1"/>
          </p:nvPr>
        </p:nvSpPr>
        <p:spPr>
          <a:xfrm>
            <a:off x="609600" y="1577340"/>
            <a:ext cx="10972800" cy="266700"/>
          </a:xfrm>
        </p:spPr>
        <p:txBody>
          <a:bodyPr lIns="0" tIns="0" rIns="0" bIns="0"/>
          <a:lstStyle/>
          <a:p>
            <a:endParaRPr/>
          </a:p>
        </p:txBody>
      </p:sp>
      <p:sp>
        <p:nvSpPr>
          <p:cNvPr id="1048701"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2"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1048703"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704"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705" name="Holder 3"/>
          <p:cNvSpPr>
            <a:spLocks noGrp="1"/>
          </p:cNvSpPr>
          <p:nvPr>
            <p:ph sz="half" idx="2"/>
          </p:nvPr>
        </p:nvSpPr>
        <p:spPr>
          <a:xfrm>
            <a:off x="609600" y="1577340"/>
            <a:ext cx="5303520" cy="266700"/>
          </a:xfrm>
          <a:prstGeom prst="rect">
            <a:avLst/>
          </a:prstGeom>
        </p:spPr>
        <p:txBody>
          <a:bodyPr wrap="square" lIns="0" tIns="0" rIns="0" bIns="0">
            <a:spAutoFit/>
          </a:bodyPr>
          <a:lstStyle/>
          <a:p>
            <a:endParaRPr/>
          </a:p>
        </p:txBody>
      </p:sp>
      <p:sp>
        <p:nvSpPr>
          <p:cNvPr id="1048706" name="Holder 4"/>
          <p:cNvSpPr>
            <a:spLocks noGrp="1"/>
          </p:cNvSpPr>
          <p:nvPr>
            <p:ph sz="half" idx="3"/>
          </p:nvPr>
        </p:nvSpPr>
        <p:spPr>
          <a:xfrm>
            <a:off x="6278880" y="1577340"/>
            <a:ext cx="5303520" cy="266700"/>
          </a:xfrm>
          <a:prstGeom prst="rect">
            <a:avLst/>
          </a:prstGeom>
        </p:spPr>
        <p:txBody>
          <a:bodyPr wrap="square" lIns="0" tIns="0" rIns="0" bIns="0">
            <a:spAutoFit/>
          </a:bodyPr>
          <a:lstStyle/>
          <a:p>
            <a:endParaRPr/>
          </a:p>
        </p:txBody>
      </p:sp>
      <p:sp>
        <p:nvSpPr>
          <p:cNvPr id="1048707"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8"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1048709"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10"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11"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1048712"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7.png" /><Relationship Id="rId1" Type="http://schemas.openxmlformats.org/officeDocument/2006/relationships/slideLayout" Target="../slideLayouts/slideLayout4.xml" /><Relationship Id="rId4" Type="http://schemas.openxmlformats.org/officeDocument/2006/relationships/image" Target="../media/image8.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2554542" y="3314150"/>
            <a:ext cx="8610600" cy="1938992"/>
          </a:xfrm>
          <a:prstGeom prst="rect">
            <a:avLst/>
          </a:prstGeom>
          <a:noFill/>
        </p:spPr>
        <p:txBody>
          <a:bodyPr wrap="square" rtlCol="0">
            <a:spAutoFit/>
          </a:bodyPr>
          <a:lstStyle/>
          <a:p>
            <a:r>
              <a:rPr lang="en-US" sz="2400" dirty="0"/>
              <a:t>STUDENT NAME:</a:t>
            </a:r>
            <a:r>
              <a:rPr lang="en-IN" sz="2400" dirty="0"/>
              <a:t> </a:t>
            </a:r>
            <a:r>
              <a:rPr lang="en-IN" sz="2400" dirty="0" err="1"/>
              <a:t>Dhanasekar</a:t>
            </a:r>
            <a:r>
              <a:rPr lang="en-IN" sz="2400" dirty="0"/>
              <a:t>. R</a:t>
            </a:r>
            <a:endParaRPr lang="en-US" sz="2800" dirty="0"/>
          </a:p>
          <a:p>
            <a:r>
              <a:rPr lang="en-US" sz="2400" dirty="0"/>
              <a:t>REGISTER NO:</a:t>
            </a:r>
            <a:r>
              <a:rPr lang="en-IN" sz="2400" dirty="0"/>
              <a:t>122202960</a:t>
            </a:r>
            <a:endParaRPr sz="2800" dirty="0"/>
          </a:p>
          <a:p>
            <a:r>
              <a:rPr lang="en-US" sz="2400" dirty="0"/>
              <a:t>DEPARTMENT:</a:t>
            </a:r>
            <a:r>
              <a:rPr lang="en-IN" sz="2400" dirty="0"/>
              <a:t> B.COM (Corporate </a:t>
            </a:r>
            <a:r>
              <a:rPr lang="en-IN" sz="2400" dirty="0" err="1"/>
              <a:t>secretaryship</a:t>
            </a:r>
            <a:r>
              <a:rPr lang="en-IN" sz="2400" dirty="0"/>
              <a:t>) </a:t>
            </a:r>
            <a:endParaRPr lang="en-US" sz="2800" dirty="0"/>
          </a:p>
          <a:p>
            <a:r>
              <a:rPr lang="en-US" sz="2400" dirty="0"/>
              <a:t>COLLEGE</a:t>
            </a:r>
            <a:r>
              <a:rPr lang="en-IN" sz="2400" dirty="0"/>
              <a:t>: </a:t>
            </a:r>
            <a:r>
              <a:rPr lang="en-US" altLang="en-GB" sz="2400" dirty="0"/>
              <a:t>Sree muthukumaraswamy college </a:t>
            </a:r>
            <a:endParaRPr lang="en-US" sz="28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70" name="object 6"/>
          <p:cNvPicPr>
            <a:picLocks/>
          </p:cNvPicPr>
          <p:nvPr/>
        </p:nvPicPr>
        <p:blipFill>
          <a:blip r:embed="rId2" cstate="print"/>
          <a:stretch>
            <a:fillRect/>
          </a:stretch>
        </p:blipFill>
        <p:spPr>
          <a:xfrm>
            <a:off x="1666875" y="6467475"/>
            <a:ext cx="76200" cy="177800"/>
          </a:xfrm>
          <a:prstGeom prst="rect">
            <a:avLst/>
          </a:prstGeom>
        </p:spPr>
      </p:pic>
      <p:sp>
        <p:nvSpPr>
          <p:cNvPr id="104868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89" name="object 8"/>
          <p:cNvSpPr txBox="1"/>
          <p:nvPr/>
        </p:nvSpPr>
        <p:spPr>
          <a:xfrm>
            <a:off x="739775" y="291147"/>
            <a:ext cx="3303904" cy="14611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90"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2097171" name="object 6"/>
          <p:cNvPicPr>
            <a:picLocks/>
          </p:cNvPicPr>
          <p:nvPr/>
        </p:nvPicPr>
        <p:blipFill>
          <a:blip r:embed="rId3" cstate="print"/>
          <a:stretch>
            <a:fillRect/>
          </a:stretch>
        </p:blipFill>
        <p:spPr>
          <a:xfrm>
            <a:off x="6366867" y="291147"/>
            <a:ext cx="3014943" cy="2887822"/>
          </a:xfrm>
          <a:prstGeom prst="rect">
            <a:avLst/>
          </a:prstGeom>
        </p:spPr>
      </p:pic>
      <p:sp>
        <p:nvSpPr>
          <p:cNvPr id="1048691" name="TextBox 1"/>
          <p:cNvSpPr txBox="1"/>
          <p:nvPr/>
        </p:nvSpPr>
        <p:spPr>
          <a:xfrm>
            <a:off x="764698" y="1720840"/>
            <a:ext cx="6557962" cy="3558540"/>
          </a:xfrm>
          <a:prstGeom prst="rect">
            <a:avLst/>
          </a:prstGeom>
          <a:noFill/>
        </p:spPr>
        <p:txBody>
          <a:bodyPr wrap="square" rtlCol="0">
            <a:spAutoFit/>
          </a:bodyPr>
          <a:lstStyle/>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DATA COLLECTION 
Identification 
Gathering 
Preparation 
DATA CLEANING </a:t>
            </a:r>
          </a:p>
          <a:p>
            <a:pPr marL="285750" indent="-285750" algn="just">
              <a:buFont typeface="Arial" panose="020B0604020202020204" pitchFamily="34" charset="0"/>
              <a:buChar char="•"/>
            </a:pPr>
            <a:r>
              <a:rPr lang="en-IN" dirty="0"/>
              <a:t>Standardization 
Correction
Validation 
SUMMARY </a:t>
            </a:r>
          </a:p>
          <a:p>
            <a:pPr marL="285750" indent="-285750" algn="just">
              <a:buFont typeface="Arial" panose="020B0604020202020204" pitchFamily="34" charset="0"/>
              <a:buChar char="•"/>
            </a:pPr>
            <a:r>
              <a:rPr lang="en-IN" dirty="0"/>
              <a:t>Data analysis involves examining, transforming, and </a:t>
            </a:r>
            <a:r>
              <a:rPr lang="en-IN" dirty="0" err="1"/>
              <a:t>modeling</a:t>
            </a:r>
            <a:r>
              <a:rPr lang="en-IN" dirty="0"/>
              <a:t> data to extract meaningful insights, identify patterns, and support decision-making.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9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9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72" name="object 6"/>
          <p:cNvPicPr>
            <a:picLocks/>
          </p:cNvPicPr>
          <p:nvPr/>
        </p:nvPicPr>
        <p:blipFill>
          <a:blip r:embed="rId2" cstate="print"/>
          <a:stretch>
            <a:fillRect/>
          </a:stretch>
        </p:blipFill>
        <p:spPr>
          <a:xfrm>
            <a:off x="1666875" y="6467475"/>
            <a:ext cx="76200" cy="177800"/>
          </a:xfrm>
          <a:prstGeom prst="rect">
            <a:avLst/>
          </a:prstGeom>
        </p:spPr>
      </p:pic>
      <p:sp>
        <p:nvSpPr>
          <p:cNvPr id="1048695" name="object 7"/>
          <p:cNvSpPr txBox="1">
            <a:spLocks noGrp="1"/>
          </p:cNvSpPr>
          <p:nvPr>
            <p:ph type="title"/>
          </p:nvPr>
        </p:nvSpPr>
        <p:spPr>
          <a:xfrm>
            <a:off x="755332" y="385444"/>
            <a:ext cx="3637857" cy="737236"/>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96"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7" name="Title 1"/>
          <p:cNvSpPr>
            <a:spLocks noGrp="1"/>
          </p:cNvSpPr>
          <p:nvPr>
            <p:ph type="title"/>
          </p:nvPr>
        </p:nvSpPr>
        <p:spPr>
          <a:xfrm>
            <a:off x="755332" y="385444"/>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98" name="TextBox 2"/>
          <p:cNvSpPr txBox="1"/>
          <p:nvPr/>
        </p:nvSpPr>
        <p:spPr>
          <a:xfrm>
            <a:off x="514231" y="1625202"/>
            <a:ext cx="8120776" cy="1920241"/>
          </a:xfrm>
          <a:prstGeom prst="rect">
            <a:avLst/>
          </a:prstGeom>
          <a:noFill/>
        </p:spPr>
        <p:txBody>
          <a:bodyPr wrap="square" rtlCol="0">
            <a:spAutoFit/>
          </a:bodyPr>
          <a:lstStyle/>
          <a:p>
            <a:pPr marL="285750" indent="-28575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lang="en-IN" sz="2000" dirty="0"/>
              <a:t>ployee satisfaction.</a:t>
            </a:r>
            <a:endParaRPr lang="en-US" dirty="0"/>
          </a:p>
        </p:txBody>
      </p:sp>
      <p:pic>
        <p:nvPicPr>
          <p:cNvPr id="2097173" name="Picture 3"/>
          <p:cNvPicPr>
            <a:picLocks noChangeAspect="1"/>
          </p:cNvPicPr>
          <p:nvPr/>
        </p:nvPicPr>
        <p:blipFill>
          <a:blip r:embed="rId2"/>
          <a:stretch>
            <a:fillRect/>
          </a:stretch>
        </p:blipFill>
        <p:spPr>
          <a:xfrm>
            <a:off x="2625422" y="4107317"/>
            <a:ext cx="4670728" cy="200054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412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3589597" cy="737236"/>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834072" y="575055"/>
            <a:ext cx="7527463" cy="6388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50" name="TextBox 10"/>
          <p:cNvSpPr txBox="1"/>
          <p:nvPr/>
        </p:nvSpPr>
        <p:spPr>
          <a:xfrm>
            <a:off x="676274" y="1857374"/>
            <a:ext cx="7556507" cy="2847340"/>
          </a:xfrm>
          <a:prstGeom prst="rect">
            <a:avLst/>
          </a:prstGeom>
          <a:noFill/>
        </p:spPr>
        <p:txBody>
          <a:bodyPr wrap="square" rtlCol="0">
            <a:spAutoFit/>
          </a:bodyPr>
          <a:lstStyle/>
          <a:p>
            <a:pPr algn="l"/>
            <a:endParaRPr lang="en-IN" dirty="0"/>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Utilize Excel to ef</a:t>
            </a:r>
            <a:r>
              <a:rPr lang="en-US" altLang="en-GB" sz="2400" dirty="0">
                <a:latin typeface="Times New Roman" panose="02020603050405020304" pitchFamily="18" charset="0"/>
                <a:cs typeface="Times New Roman" panose="02020603050405020304" pitchFamily="18" charset="0"/>
              </a:rPr>
              <a:t>fci</a:t>
            </a:r>
            <a:r>
              <a:rPr lang="en-IN" sz="2400" dirty="0">
                <a:latin typeface="Times New Roman" panose="02020603050405020304" pitchFamily="18" charset="0"/>
                <a:cs typeface="Times New Roman" panose="02020603050405020304" pitchFamily="18" charset="0"/>
              </a:rPr>
              <a:t>ently analyse employee data by leveraging functions such as PivotTables, and </a:t>
            </a:r>
            <a:r>
              <a:rPr lang="en-US" altLang="en-GB" sz="2400" dirty="0">
                <a:latin typeface="Times New Roman" panose="02020603050405020304" pitchFamily="18" charset="0"/>
                <a:cs typeface="Times New Roman" panose="02020603050405020304" pitchFamily="18" charset="0"/>
              </a:rPr>
              <a:t>conditional formatting</a:t>
            </a:r>
            <a:r>
              <a:rPr lang="en-IN" sz="2400" dirty="0">
                <a:latin typeface="Times New Roman" panose="02020603050405020304" pitchFamily="18" charset="0"/>
                <a:cs typeface="Times New Roman" panose="02020603050405020304" pitchFamily="18" charset="0"/>
              </a:rPr>
              <a:t>. 
This enables the identification of key trends, such as current employee rates, performance levels.
Decision-making processes by visualizing this data through pie chart.”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2"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3"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4"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5"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6" name="TextBox 10"/>
          <p:cNvSpPr txBox="1"/>
          <p:nvPr/>
        </p:nvSpPr>
        <p:spPr>
          <a:xfrm>
            <a:off x="990600" y="2133600"/>
            <a:ext cx="7924800" cy="802640"/>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1048657" name="TextBox 8"/>
          <p:cNvSpPr txBox="1"/>
          <p:nvPr/>
        </p:nvSpPr>
        <p:spPr>
          <a:xfrm>
            <a:off x="676275" y="1725483"/>
            <a:ext cx="7924799" cy="4358640"/>
          </a:xfrm>
          <a:prstGeom prst="rect">
            <a:avLst/>
          </a:prstGeom>
          <a:noFill/>
        </p:spPr>
        <p:txBody>
          <a:bodyPr wrap="square" rtlCol="0">
            <a:spAutoFit/>
          </a:bodyPr>
          <a:lstStyle/>
          <a:p>
            <a:pPr marL="285750" indent="-28575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58"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9"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1"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62"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63" name="TextBox 6"/>
          <p:cNvSpPr txBox="1"/>
          <p:nvPr/>
        </p:nvSpPr>
        <p:spPr>
          <a:xfrm>
            <a:off x="5193506" y="2523529"/>
            <a:ext cx="1828800" cy="358141"/>
          </a:xfrm>
          <a:prstGeom prst="rect">
            <a:avLst/>
          </a:prstGeom>
          <a:noFill/>
        </p:spPr>
        <p:txBody>
          <a:bodyPr wrap="square" rtlCol="0">
            <a:spAutoFit/>
          </a:bodyPr>
          <a:lstStyle/>
          <a:p>
            <a:pPr algn="l"/>
            <a:endParaRPr lang="en-US" dirty="0"/>
          </a:p>
        </p:txBody>
      </p:sp>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3" name="object 5"/>
            <p:cNvPicPr>
              <a:picLocks/>
            </p:cNvPicPr>
            <p:nvPr/>
          </p:nvPicPr>
          <p:blipFill>
            <a:blip r:embed="rId3" cstate="print"/>
            <a:stretch>
              <a:fillRect/>
            </a:stretch>
          </p:blipFill>
          <p:spPr>
            <a:xfrm>
              <a:off x="7991475" y="2933700"/>
              <a:ext cx="2762250" cy="3257550"/>
            </a:xfrm>
            <a:prstGeom prst="rect">
              <a:avLst/>
            </a:prstGeom>
          </p:spPr>
        </p:pic>
      </p:grpSp>
      <p:grpSp>
        <p:nvGrpSpPr>
          <p:cNvPr id="38" name="object 2"/>
          <p:cNvGrpSpPr/>
          <p:nvPr/>
        </p:nvGrpSpPr>
        <p:grpSpPr>
          <a:xfrm>
            <a:off x="8143875" y="3086100"/>
            <a:ext cx="2762250" cy="3257550"/>
            <a:chOff x="7991475" y="2933700"/>
            <a:chExt cx="2762250" cy="3257550"/>
          </a:xfrm>
        </p:grpSpPr>
        <p:sp>
          <p:nvSpPr>
            <p:cNvPr id="1048666"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7"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4" name="object 5"/>
            <p:cNvPicPr>
              <a:picLocks/>
            </p:cNvPicPr>
            <p:nvPr/>
          </p:nvPicPr>
          <p:blipFill>
            <a:blip r:embed="rId3" cstate="print"/>
            <a:stretch>
              <a:fillRect/>
            </a:stretch>
          </p:blipFill>
          <p:spPr>
            <a:xfrm>
              <a:off x="7991475" y="2933700"/>
              <a:ext cx="2762250" cy="3257550"/>
            </a:xfrm>
            <a:prstGeom prst="rect">
              <a:avLst/>
            </a:prstGeom>
          </p:spPr>
        </p:pic>
      </p:grpSp>
      <p:sp>
        <p:nvSpPr>
          <p:cNvPr id="1048668" name="TextBox 8"/>
          <p:cNvSpPr txBox="1"/>
          <p:nvPr/>
        </p:nvSpPr>
        <p:spPr>
          <a:xfrm>
            <a:off x="5193506" y="2523529"/>
            <a:ext cx="1828800" cy="358141"/>
          </a:xfrm>
          <a:prstGeom prst="rect">
            <a:avLst/>
          </a:prstGeom>
          <a:noFill/>
        </p:spPr>
        <p:txBody>
          <a:bodyPr wrap="square" rtlCol="0">
            <a:spAutoFit/>
          </a:bodyPr>
          <a:lstStyle/>
          <a:p>
            <a:pPr algn="l"/>
            <a:endParaRPr lang="en-US" dirty="0"/>
          </a:p>
        </p:txBody>
      </p:sp>
      <p:pic>
        <p:nvPicPr>
          <p:cNvPr id="2097165" name="Picture 13"/>
          <p:cNvPicPr>
            <a:picLocks noChangeAspect="1"/>
          </p:cNvPicPr>
          <p:nvPr/>
        </p:nvPicPr>
        <p:blipFill>
          <a:blip r:embed="rId4"/>
          <a:stretch>
            <a:fillRect/>
          </a:stretch>
        </p:blipFill>
        <p:spPr>
          <a:xfrm>
            <a:off x="2019300" y="3132877"/>
            <a:ext cx="4676775" cy="2686897"/>
          </a:xfrm>
          <a:prstGeom prst="rect">
            <a:avLst/>
          </a:prstGeom>
        </p:spPr>
      </p:pic>
      <p:sp>
        <p:nvSpPr>
          <p:cNvPr id="1048669" name="TextBox 18"/>
          <p:cNvSpPr txBox="1"/>
          <p:nvPr/>
        </p:nvSpPr>
        <p:spPr>
          <a:xfrm>
            <a:off x="5193506" y="2523529"/>
            <a:ext cx="1828800" cy="358141"/>
          </a:xfrm>
          <a:prstGeom prst="rect">
            <a:avLst/>
          </a:prstGeom>
          <a:noFill/>
        </p:spPr>
        <p:txBody>
          <a:bodyPr wrap="square" rtlCol="0">
            <a:spAutoFit/>
          </a:bodyPr>
          <a:lstStyle/>
          <a:p>
            <a:pPr algn="l"/>
            <a:endParaRPr lang="en-US" dirty="0"/>
          </a:p>
        </p:txBody>
      </p:sp>
      <p:sp>
        <p:nvSpPr>
          <p:cNvPr id="1048670" name="TextBox 19"/>
          <p:cNvSpPr txBox="1"/>
          <p:nvPr/>
        </p:nvSpPr>
        <p:spPr>
          <a:xfrm>
            <a:off x="517922" y="1643575"/>
            <a:ext cx="6093618" cy="1158241"/>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The end users of the employee data analysis are HR managers, team leads, and senior management.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6" name="object 2"/>
          <p:cNvPicPr>
            <a:picLocks/>
          </p:cNvPicPr>
          <p:nvPr/>
        </p:nvPicPr>
        <p:blipFill>
          <a:blip r:embed="rId2" cstate="print"/>
          <a:stretch>
            <a:fillRect/>
          </a:stretch>
        </p:blipFill>
        <p:spPr>
          <a:xfrm>
            <a:off x="0" y="1476375"/>
            <a:ext cx="2695574" cy="3248025"/>
          </a:xfrm>
          <a:prstGeom prst="rect">
            <a:avLst/>
          </a:prstGeom>
        </p:spPr>
      </p:pic>
      <p:sp>
        <p:nvSpPr>
          <p:cNvPr id="104867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2"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74"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7" name="object 7"/>
          <p:cNvPicPr>
            <a:picLocks/>
          </p:cNvPicPr>
          <p:nvPr/>
        </p:nvPicPr>
        <p:blipFill>
          <a:blip r:embed="rId3" cstate="print"/>
          <a:stretch>
            <a:fillRect/>
          </a:stretch>
        </p:blipFill>
        <p:spPr>
          <a:xfrm>
            <a:off x="676275" y="6467475"/>
            <a:ext cx="2143125" cy="200025"/>
          </a:xfrm>
          <a:prstGeom prst="rect">
            <a:avLst/>
          </a:prstGeom>
        </p:spPr>
      </p:pic>
      <p:sp>
        <p:nvSpPr>
          <p:cNvPr id="1048675"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76" name="TextBox 7"/>
          <p:cNvSpPr txBox="1"/>
          <p:nvPr/>
        </p:nvSpPr>
        <p:spPr>
          <a:xfrm>
            <a:off x="3786188" y="2233424"/>
            <a:ext cx="5748337" cy="2936240"/>
          </a:xfrm>
          <a:prstGeom prst="rect">
            <a:avLst/>
          </a:prstGeom>
          <a:noFill/>
        </p:spPr>
        <p:txBody>
          <a:bodyPr wrap="square" rtlCol="0">
            <a:spAutoFit/>
          </a:bodyPr>
          <a:lstStyle/>
          <a:p>
            <a:pPr marL="342900" indent="-342900" algn="l">
              <a:buFont typeface="+mj-lt"/>
              <a:buAutoNum type="arabicPeriod"/>
            </a:pPr>
            <a:r>
              <a:rPr lang="en-IN" sz="2400" dirty="0">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Title 1"/>
          <p:cNvSpPr>
            <a:spLocks noGrp="1"/>
          </p:cNvSpPr>
          <p:nvPr>
            <p:ph type="title"/>
          </p:nvPr>
        </p:nvSpPr>
        <p:spPr>
          <a:xfrm>
            <a:off x="755332" y="385444"/>
            <a:ext cx="10681335" cy="723901"/>
          </a:xfrm>
        </p:spPr>
        <p:txBody>
          <a:bodyPr/>
          <a:lstStyle/>
          <a:p>
            <a:r>
              <a:rPr lang="en-IN" dirty="0"/>
              <a:t>Dataset Description</a:t>
            </a:r>
          </a:p>
        </p:txBody>
      </p:sp>
      <p:pic>
        <p:nvPicPr>
          <p:cNvPr id="2097168" name="object 2"/>
          <p:cNvPicPr>
            <a:picLocks/>
          </p:cNvPicPr>
          <p:nvPr/>
        </p:nvPicPr>
        <p:blipFill>
          <a:blip r:embed="rId2" cstate="print"/>
          <a:stretch>
            <a:fillRect/>
          </a:stretch>
        </p:blipFill>
        <p:spPr>
          <a:xfrm>
            <a:off x="7090172" y="2083593"/>
            <a:ext cx="2695574" cy="3248025"/>
          </a:xfrm>
          <a:prstGeom prst="rect">
            <a:avLst/>
          </a:prstGeom>
          <a:effectLst>
            <a:outerShdw blurRad="50800" dist="38100" dir="5400000" algn="t" rotWithShape="0">
              <a:prstClr val="black">
                <a:alpha val="40000"/>
              </a:prstClr>
            </a:outerShdw>
          </a:effectLst>
        </p:spPr>
      </p:pic>
      <p:sp>
        <p:nvSpPr>
          <p:cNvPr id="1048678" name="TextBox 2"/>
          <p:cNvSpPr txBox="1"/>
          <p:nvPr/>
        </p:nvSpPr>
        <p:spPr>
          <a:xfrm>
            <a:off x="1585913" y="2083594"/>
            <a:ext cx="6772275" cy="3025141"/>
          </a:xfrm>
          <a:prstGeom prst="rect">
            <a:avLst/>
          </a:prstGeom>
          <a:noFill/>
        </p:spPr>
        <p:txBody>
          <a:bodyPr wrap="square" rtlCol="0">
            <a:spAutoFit/>
          </a:bodyPr>
          <a:lstStyle/>
          <a:p>
            <a:pPr marL="342900" indent="-342900" algn="l">
              <a:buFont typeface="+mj-lt"/>
              <a:buAutoNum type="arabicPeriod"/>
            </a:pPr>
            <a:r>
              <a:rPr lang="en-IN" dirty="0"/>
              <a:t>EMPLOYEE ID 
FIRST NAME
LAST NAME
BUSINESS UNIT 
EMPLOYEE TYPE
EMPLOYEE CLASSIFICATION TYPE
GENDER
PERFORMANCE SCORE
CURRENT EMPLOYEE RATE
PERFORMANCE LEVEL</a:t>
            </a:r>
          </a:p>
          <a:p>
            <a:pPr algn="l"/>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1"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2"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9" name="object 6"/>
          <p:cNvPicPr>
            <a:picLocks/>
          </p:cNvPicPr>
          <p:nvPr/>
        </p:nvPicPr>
        <p:blipFill>
          <a:blip r:embed="rId2" cstate="print"/>
          <a:stretch>
            <a:fillRect/>
          </a:stretch>
        </p:blipFill>
        <p:spPr>
          <a:xfrm>
            <a:off x="7010209" y="2095500"/>
            <a:ext cx="2466975" cy="3419475"/>
          </a:xfrm>
          <a:prstGeom prst="rect">
            <a:avLst/>
          </a:prstGeom>
        </p:spPr>
      </p:pic>
      <p:sp>
        <p:nvSpPr>
          <p:cNvPr id="1048683"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84"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85" name="TextBox 8"/>
          <p:cNvSpPr txBox="1"/>
          <p:nvPr/>
        </p:nvSpPr>
        <p:spPr>
          <a:xfrm>
            <a:off x="2707005" y="2354703"/>
            <a:ext cx="3186589" cy="954107"/>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86" name="TextBox 9"/>
          <p:cNvSpPr txBox="1"/>
          <p:nvPr/>
        </p:nvSpPr>
        <p:spPr>
          <a:xfrm>
            <a:off x="752475" y="3075690"/>
            <a:ext cx="5924167" cy="1158241"/>
          </a:xfrm>
          <a:prstGeom prst="rect">
            <a:avLst/>
          </a:prstGeom>
          <a:noFill/>
        </p:spPr>
        <p:txBody>
          <a:bodyPr wrap="square" rtlCol="0" anchor="ctr">
            <a:spAutoFit/>
          </a:bodyPr>
          <a:lstStyle/>
          <a:p>
            <a:pPr algn="ctr"/>
            <a:r>
              <a:rPr lang="en-IN" sz="3600" dirty="0">
                <a:solidFill>
                  <a:schemeClr val="accent2"/>
                </a:solidFill>
                <a:latin typeface="Algerian" pitchFamily="82" charset="0"/>
              </a:rPr>
              <a:t>Performance level</a:t>
            </a:r>
            <a:r>
              <a:rPr lang="en-IN" dirty="0"/>
              <a:t>
=IFS(Z9&gt;=5,”VERY HIGH”,Z9&gt;=4,”HIGH”,Z9&gt;=3,”MED”,TRUE,”LOW”)</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Anusree. R</cp:lastModifiedBy>
  <cp:revision>1</cp:revision>
  <dcterms:created xsi:type="dcterms:W3CDTF">2024-03-29T04:07:22Z</dcterms:created>
  <dcterms:modified xsi:type="dcterms:W3CDTF">2024-09-12T06:27:21Z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