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dirty="0"/>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Dhanasree R</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:950821104013</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l" rtl="0">
              <a:lnSpc>
                <a:spcPct val="100000"/>
              </a:lnSpc>
              <a:spcBef>
                <a:spcPts val="0"/>
              </a:spcBef>
              <a:spcAft>
                <a:spcPts val="0"/>
              </a:spcAft>
              <a:buNone/>
            </a:pPr>
            <a:r>
              <a:rPr lang="en" b="1" dirty="0"/>
              <a:t>                              </a:t>
            </a:r>
            <a:endParaRPr b="1" dirty="0"/>
          </a:p>
          <a:p>
            <a:pPr marL="0" lvl="0" indent="0" algn="l" rtl="0">
              <a:spcBef>
                <a:spcPts val="0"/>
              </a:spcBef>
              <a:spcAft>
                <a:spcPts val="0"/>
              </a:spcAft>
              <a:buSzPts val="1100"/>
              <a:buNone/>
            </a:pPr>
            <a:r>
              <a:rPr lang="en" b="1" dirty="0"/>
              <a:t>                                                                                                    </a:t>
            </a:r>
            <a:endParaRPr b="1" dirty="0"/>
          </a:p>
          <a:p>
            <a:pPr marL="0" lvl="0" indent="0" algn="l" rtl="0">
              <a:spcBef>
                <a:spcPts val="0"/>
              </a:spcBef>
              <a:spcAft>
                <a:spcPts val="0"/>
              </a:spcAft>
              <a:buSzPts val="1100"/>
              <a:buNone/>
            </a:pPr>
            <a:endParaRPr sz="1600" b="1" dirty="0">
              <a:solidFill>
                <a:schemeClr val="dk1"/>
              </a:solidFill>
            </a:endParaRPr>
          </a:p>
          <a:p>
            <a:pPr marL="0" lvl="0" indent="0" algn="l" rtl="0">
              <a:spcBef>
                <a:spcPts val="0"/>
              </a:spcBef>
              <a:spcAft>
                <a:spcPts val="0"/>
              </a:spcAft>
              <a:buSzPts val="1100"/>
              <a:buNone/>
            </a:pPr>
            <a:r>
              <a:rPr lang="en" sz="1600" b="1" dirty="0">
                <a:solidFill>
                  <a:schemeClr val="dk1"/>
                </a:solidFill>
              </a:rPr>
              <a:t>                                                                 </a:t>
            </a: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b="1" dirty="0"/>
              <a:t>                                                             </a:t>
            </a:r>
            <a:r>
              <a:rPr lang="en" sz="1600" b="1" dirty="0"/>
              <a:t>Blog Page</a:t>
            </a:r>
            <a:endParaRPr sz="1600"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b="1" dirty="0"/>
              <a:t>Functionality : </a:t>
            </a:r>
            <a:r>
              <a:rPr lang="en" dirty="0"/>
              <a:t>Users contribute by adding questions and choices.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SzPts val="1100"/>
              <a:buNone/>
            </a:pPr>
            <a:r>
              <a:rPr lang="en" b="1" dirty="0"/>
              <a:t>Admin Privileges : </a:t>
            </a:r>
            <a:r>
              <a:rPr lang="en" dirty="0"/>
              <a:t>Only administrators add users and groups.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SzPts val="1100"/>
              <a:buNone/>
            </a:pPr>
            <a:r>
              <a:rPr lang="en" b="1" dirty="0"/>
              <a:t>Special Login :</a:t>
            </a:r>
            <a:r>
              <a:rPr lang="en" dirty="0"/>
              <a:t> Users access enhanced features.</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 b="1" dirty="0"/>
              <a:t>Speaker Notes:</a:t>
            </a:r>
            <a:endParaRPr b="1" dirty="0"/>
          </a:p>
          <a:p>
            <a:pPr marL="0" lvl="0" indent="0" algn="l" rtl="0">
              <a:spcBef>
                <a:spcPts val="0"/>
              </a:spcBef>
              <a:spcAft>
                <a:spcPts val="0"/>
              </a:spcAft>
              <a:buSzPts val="1100"/>
              <a:buNone/>
            </a:pPr>
            <a:endParaRPr dirty="0"/>
          </a:p>
          <a:p>
            <a:pPr marL="457200" lvl="0" indent="-317500" algn="l" rtl="0">
              <a:spcBef>
                <a:spcPts val="0"/>
              </a:spcBef>
              <a:spcAft>
                <a:spcPts val="0"/>
              </a:spcAft>
              <a:buSzPts val="1400"/>
              <a:buChar char="●"/>
            </a:pPr>
            <a:r>
              <a:rPr lang="en" dirty="0"/>
              <a:t>Blog page enables community interaction.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Users add questions and choices.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Admins manage users and groups.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Special login grants users enhanced features.</a:t>
            </a:r>
            <a:endParaRPr dirty="0"/>
          </a:p>
          <a:p>
            <a:pPr marL="0" lvl="0" indent="0" algn="l" rtl="0">
              <a:spcBef>
                <a:spcPts val="0"/>
              </a:spcBef>
              <a:spcAft>
                <a:spcPts val="0"/>
              </a:spcAft>
              <a:buSzPts val="1100"/>
              <a:buNone/>
            </a:pPr>
            <a:endParaRPr dirty="0"/>
          </a:p>
          <a:p>
            <a:pPr>
              <a:buSzPts val="1100"/>
            </a:pPr>
            <a:r>
              <a:rPr lang="en-IN" sz="1400" b="1" i="0" u="none" strike="noStrike" cap="none" dirty="0">
                <a:solidFill>
                  <a:schemeClr val="dk1"/>
                </a:solidFill>
              </a:rPr>
              <a:t>Source: Dhanasree R</a:t>
            </a:r>
            <a:br>
              <a:rPr lang="en-IN" sz="1800" dirty="0"/>
            </a:br>
            <a:endParaRPr dirty="0"/>
          </a:p>
          <a:p>
            <a:pPr marL="0" lvl="0" indent="0" algn="l" rtl="0">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Dhanasree R</a:t>
            </a:r>
            <a:endParaRPr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Abstract</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2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Django for Secure Online Voting :</a:t>
            </a:r>
            <a:endParaRPr sz="1200" b="1" dirty="0">
              <a:solidFill>
                <a:srgbClr val="213163"/>
              </a:solidFill>
            </a:endParaRPr>
          </a:p>
          <a:p>
            <a:pPr marL="0" lvl="0" indent="0" algn="l" rtl="0">
              <a:spcBef>
                <a:spcPts val="0"/>
              </a:spcBef>
              <a:spcAft>
                <a:spcPts val="0"/>
              </a:spcAft>
              <a:buClr>
                <a:schemeClr val="dk1"/>
              </a:buClr>
              <a:buSzPts val="1100"/>
              <a:buFont typeface="Arial"/>
              <a:buNone/>
            </a:pPr>
            <a:endParaRPr lang="en-US" sz="1200" dirty="0">
              <a:solidFill>
                <a:srgbClr val="213163"/>
              </a:solidFill>
            </a:endParaRPr>
          </a:p>
          <a:p>
            <a:pPr marL="0" lvl="0" indent="0" algn="l" rtl="0">
              <a:spcBef>
                <a:spcPts val="0"/>
              </a:spcBef>
              <a:spcAft>
                <a:spcPts val="0"/>
              </a:spcAft>
              <a:buClr>
                <a:schemeClr val="dk1"/>
              </a:buClr>
              <a:buSzPts val="1100"/>
              <a:buFont typeface="Arial"/>
              <a:buNone/>
            </a:pPr>
            <a:r>
              <a:rPr lang="en-US" sz="1200" dirty="0">
                <a:solidFill>
                  <a:srgbClr val="213163"/>
                </a:solidFill>
              </a:rPr>
              <a:t>   This presentation explores building secure online voting applications with Django, a powerful Python web framework. We'll showcase:</a:t>
            </a:r>
          </a:p>
          <a:p>
            <a:pPr marL="0" lvl="0" indent="0" algn="l" rtl="0">
              <a:spcBef>
                <a:spcPts val="0"/>
              </a:spcBef>
              <a:spcAft>
                <a:spcPts val="0"/>
              </a:spcAft>
              <a:buClr>
                <a:schemeClr val="dk1"/>
              </a:buClr>
              <a:buSzPts val="1100"/>
              <a:buFont typeface="Arial"/>
              <a:buNone/>
            </a:pPr>
            <a:endParaRPr lang="en-US" sz="1200" dirty="0">
              <a:solidFill>
                <a:srgbClr val="213163"/>
              </a:solidFill>
            </a:endParaRPr>
          </a:p>
          <a:p>
            <a:pPr marL="457200" lvl="0" indent="-304800" algn="l" rtl="0">
              <a:spcBef>
                <a:spcPts val="0"/>
              </a:spcBef>
              <a:spcAft>
                <a:spcPts val="0"/>
              </a:spcAft>
              <a:buClr>
                <a:srgbClr val="213163"/>
              </a:buClr>
              <a:buSzPts val="1200"/>
              <a:buChar char="●"/>
            </a:pPr>
            <a:r>
              <a:rPr lang="en-US" sz="1200" dirty="0">
                <a:solidFill>
                  <a:srgbClr val="213163"/>
                </a:solidFill>
              </a:rPr>
              <a:t>Rapid Development</a:t>
            </a:r>
          </a:p>
          <a:p>
            <a:pPr marL="457200" lvl="0" indent="-304800" algn="l" rtl="0">
              <a:spcBef>
                <a:spcPts val="0"/>
              </a:spcBef>
              <a:spcAft>
                <a:spcPts val="0"/>
              </a:spcAft>
              <a:buClr>
                <a:srgbClr val="213163"/>
              </a:buClr>
              <a:buSzPts val="1200"/>
              <a:buChar char="●"/>
            </a:pPr>
            <a:r>
              <a:rPr lang="en-US" sz="1200" dirty="0">
                <a:solidFill>
                  <a:srgbClr val="213163"/>
                </a:solidFill>
              </a:rPr>
              <a:t>Secure Voting</a:t>
            </a:r>
          </a:p>
          <a:p>
            <a:pPr marL="457200" lvl="0" indent="-304800" algn="l" rtl="0">
              <a:spcBef>
                <a:spcPts val="0"/>
              </a:spcBef>
              <a:spcAft>
                <a:spcPts val="0"/>
              </a:spcAft>
              <a:buClr>
                <a:srgbClr val="213163"/>
              </a:buClr>
              <a:buSzPts val="1200"/>
              <a:buChar char="●"/>
            </a:pPr>
            <a:r>
              <a:rPr lang="en-US" sz="1200" dirty="0">
                <a:solidFill>
                  <a:srgbClr val="213163"/>
                </a:solidFill>
              </a:rPr>
              <a:t>Scalability</a:t>
            </a:r>
          </a:p>
          <a:p>
            <a:pPr marL="457200" lvl="0" indent="0" algn="l" rtl="0">
              <a:spcBef>
                <a:spcPts val="0"/>
              </a:spcBef>
              <a:spcAft>
                <a:spcPts val="0"/>
              </a:spcAft>
              <a:buNone/>
            </a:pPr>
            <a:endParaRPr lang="en-US" sz="1200" dirty="0">
              <a:solidFill>
                <a:srgbClr val="213163"/>
              </a:solidFill>
            </a:endParaRPr>
          </a:p>
          <a:p>
            <a:pPr marL="0" lvl="0" indent="0" algn="l" rtl="0">
              <a:spcBef>
                <a:spcPts val="0"/>
              </a:spcBef>
              <a:spcAft>
                <a:spcPts val="0"/>
              </a:spcAft>
              <a:buClr>
                <a:schemeClr val="dk1"/>
              </a:buClr>
              <a:buSzPts val="1100"/>
              <a:buFont typeface="Arial"/>
              <a:buNone/>
            </a:pPr>
            <a:r>
              <a:rPr lang="en-US" sz="1200" dirty="0">
                <a:solidFill>
                  <a:srgbClr val="213163"/>
                </a:solidFill>
              </a:rPr>
              <a:t>Explore user registration, voting security, and administrative controls. See how Django creates secure online voting systems.</a:t>
            </a:r>
          </a:p>
          <a:p>
            <a:pPr marL="0" lvl="0" indent="0" algn="l" rtl="0">
              <a:spcBef>
                <a:spcPts val="0"/>
              </a:spcBef>
              <a:spcAft>
                <a:spcPts val="0"/>
              </a:spcAft>
              <a:buClr>
                <a:schemeClr val="dk1"/>
              </a:buClr>
              <a:buSzPts val="1100"/>
              <a:buFont typeface="Arial"/>
              <a:buNone/>
            </a:pPr>
            <a:endParaRPr lang="en-US"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:Dhanasree 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Dhanasree 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a:t>
            </a:r>
            <a:r>
              <a:rPr lang="en-US" sz="1200" dirty="0">
                <a:solidFill>
                  <a:srgbClr val="213163"/>
                </a:solidFill>
              </a:rPr>
              <a:t>Dhanasree R</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b="0" i="0" u="none" strike="noStrike" cap="none" dirty="0">
                <a:solidFill>
                  <a:srgbClr val="213163"/>
                </a:solidFill>
                <a:latin typeface="Arial"/>
                <a:ea typeface="Arial"/>
                <a:cs typeface="Arial"/>
                <a:sym typeface="Arial"/>
              </a:rPr>
              <a:t>Dhanasree R</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217086" y="467591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200" b="0" i="0" u="none" strike="noStrike" cap="none" dirty="0">
                <a:solidFill>
                  <a:srgbClr val="213163"/>
                </a:solidFill>
                <a:latin typeface="Arial"/>
                <a:ea typeface="Arial"/>
                <a:cs typeface="Arial"/>
                <a:sym typeface="Arial"/>
              </a:rPr>
              <a:t>Dhanasree R</a:t>
            </a: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dirty="0">
                <a:solidFill>
                  <a:srgbClr val="374151"/>
                </a:solidFill>
                <a:latin typeface="Times New Roman"/>
                <a:ea typeface="Times New Roman"/>
                <a:cs typeface="Times New Roman"/>
                <a:sym typeface="Times New Roman"/>
              </a:rPr>
              <a:t>Speaker Notes:</a:t>
            </a:r>
            <a:endParaRPr sz="1600" b="1"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dirty="0">
                <a:solidFill>
                  <a:srgbClr val="374151"/>
                </a:solidFill>
                <a:latin typeface="Times New Roman"/>
                <a:ea typeface="Times New Roman"/>
                <a:cs typeface="Times New Roman"/>
                <a:sym typeface="Times New Roman"/>
              </a:rPr>
              <a:t>Our proposed solution is to develop a secure online voting system using Django:</a:t>
            </a:r>
            <a:endParaRPr sz="1500"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dirty="0">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dirty="0">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0" y="4675910"/>
            <a:ext cx="5214300" cy="322200"/>
          </a:xfrm>
          <a:prstGeom prst="rect">
            <a:avLst/>
          </a:prstGeom>
          <a:noFill/>
          <a:ln>
            <a:noFill/>
          </a:ln>
        </p:spPr>
        <p:txBody>
          <a:bodyPr spcFirstLastPara="1" wrap="square" lIns="91425" tIns="91425" rIns="91425" bIns="91425" anchor="t" anchorCtr="0">
            <a:noAutofit/>
          </a:bodyPr>
          <a:lstStyle/>
          <a:p>
            <a:r>
              <a:rPr lang="en" sz="1700" b="0" i="0" u="none" strike="noStrike" cap="none" dirty="0">
                <a:solidFill>
                  <a:schemeClr val="dk1"/>
                </a:solidFill>
                <a:latin typeface="Arial"/>
                <a:ea typeface="Arial"/>
                <a:cs typeface="Arial"/>
                <a:sym typeface="Arial"/>
              </a:rPr>
              <a:t>Source : </a:t>
            </a:r>
            <a:r>
              <a:rPr lang="en-IN" sz="1800" b="0" i="0" u="none" strike="noStrike" cap="none" dirty="0">
                <a:solidFill>
                  <a:srgbClr val="213163"/>
                </a:solidFill>
                <a:latin typeface="Arial"/>
                <a:ea typeface="Arial"/>
                <a:cs typeface="Arial"/>
                <a:sym typeface="Arial"/>
              </a:rPr>
              <a:t>Dhanasree R</a:t>
            </a:r>
            <a:endParaRPr lang="en-IN" sz="1800" dirty="0">
              <a:solidFill>
                <a:srgbClr val="213163"/>
              </a:solidFill>
            </a:endParaRPr>
          </a:p>
          <a:p>
            <a:pPr marL="0" marR="0" lvl="0" indent="0" algn="l" rtl="0">
              <a:lnSpc>
                <a:spcPct val="100000"/>
              </a:lnSpc>
              <a:spcBef>
                <a:spcPts val="0"/>
              </a:spcBef>
              <a:spcAft>
                <a:spcPts val="0"/>
              </a:spcAft>
              <a:buNone/>
            </a:pP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340681" y="4715045"/>
            <a:ext cx="5314500" cy="322200"/>
          </a:xfrm>
          <a:prstGeom prst="rect">
            <a:avLst/>
          </a:prstGeom>
          <a:noFill/>
          <a:ln>
            <a:noFill/>
          </a:ln>
        </p:spPr>
        <p:txBody>
          <a:bodyPr spcFirstLastPara="1" wrap="square" lIns="91425" tIns="91425" rIns="91425" bIns="91425" anchor="t" anchorCtr="0">
            <a:noAutofit/>
          </a:bodyPr>
          <a:lstStyle/>
          <a:p>
            <a:r>
              <a:rPr lang="en" sz="1500" b="0" i="0" u="none" strike="noStrike" cap="none" dirty="0">
                <a:solidFill>
                  <a:schemeClr val="dk1"/>
                </a:solidFill>
                <a:latin typeface="Arial"/>
                <a:ea typeface="Arial"/>
                <a:cs typeface="Arial"/>
                <a:sym typeface="Arial"/>
              </a:rPr>
              <a:t>Source : </a:t>
            </a:r>
            <a:r>
              <a:rPr lang="en-IN" sz="1600" b="0" i="0" u="none" strike="noStrike" cap="none" dirty="0">
                <a:solidFill>
                  <a:srgbClr val="213163"/>
                </a:solidFill>
                <a:latin typeface="Arial"/>
                <a:ea typeface="Arial"/>
                <a:cs typeface="Arial"/>
                <a:sym typeface="Arial"/>
              </a:rPr>
              <a:t>Dhanasree R</a:t>
            </a:r>
            <a:endParaRPr lang="en-IN" sz="1600" dirty="0">
              <a:solidFill>
                <a:srgbClr val="213163"/>
              </a:solidFill>
            </a:endParaRPr>
          </a:p>
          <a:p>
            <a:pPr marL="0" marR="0" lvl="0" indent="0" algn="l" rtl="0">
              <a:lnSpc>
                <a:spcPct val="100000"/>
              </a:lnSpc>
              <a:spcBef>
                <a:spcPts val="0"/>
              </a:spcBef>
              <a:spcAft>
                <a:spcPts val="0"/>
              </a:spcAft>
              <a:buNone/>
            </a:pP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254763" y="4623960"/>
            <a:ext cx="5976300" cy="322200"/>
          </a:xfrm>
          <a:prstGeom prst="rect">
            <a:avLst/>
          </a:prstGeom>
          <a:noFill/>
          <a:ln>
            <a:noFill/>
          </a:ln>
        </p:spPr>
        <p:txBody>
          <a:bodyPr spcFirstLastPara="1" wrap="square" lIns="91425" tIns="91425" rIns="91425" bIns="91425" anchor="t" anchorCtr="0">
            <a:noAutofit/>
          </a:bodyPr>
          <a:lstStyle/>
          <a:p>
            <a:r>
              <a:rPr lang="en" sz="1500" b="0" i="0" u="none" strike="noStrike" cap="none" dirty="0">
                <a:solidFill>
                  <a:schemeClr val="dk1"/>
                </a:solidFill>
                <a:latin typeface="Arial"/>
                <a:ea typeface="Arial"/>
                <a:cs typeface="Arial"/>
                <a:sym typeface="Arial"/>
              </a:rPr>
              <a:t>Source : </a:t>
            </a:r>
            <a:r>
              <a:rPr lang="en-IN" sz="1600" b="0" i="0" u="none" strike="noStrike" cap="none" dirty="0">
                <a:solidFill>
                  <a:srgbClr val="213163"/>
                </a:solidFill>
                <a:latin typeface="Arial"/>
                <a:ea typeface="Arial"/>
                <a:cs typeface="Arial"/>
                <a:sym typeface="Arial"/>
              </a:rPr>
              <a:t>Dhanasree R</a:t>
            </a:r>
            <a:endParaRPr lang="en-IN" sz="1600" dirty="0">
              <a:solidFill>
                <a:srgbClr val="213163"/>
              </a:solidFill>
            </a:endParaRPr>
          </a:p>
          <a:p>
            <a:pPr marL="0" marR="0" lvl="0" indent="0" algn="l" rtl="0">
              <a:lnSpc>
                <a:spcPct val="100000"/>
              </a:lnSpc>
              <a:spcBef>
                <a:spcPts val="0"/>
              </a:spcBef>
              <a:spcAft>
                <a:spcPts val="0"/>
              </a:spcAft>
              <a:buNone/>
            </a:pP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(16:9)</PresentationFormat>
  <Paragraphs>300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Dhanasree R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Source: Dhanasree R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DHANASREE R</cp:lastModifiedBy>
  <cp:revision>1</cp:revision>
  <dcterms:modified xsi:type="dcterms:W3CDTF">2024-04-11T14:17:59Z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