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lvl="0">
      <a:defRPr lang="en-US"/>
    </a:defPPr>
    <a:lvl1pPr algn="l" defTabSz="914400" eaLnBrk="1" hangingPunct="1" latinLnBrk="0" lvl="0" marL="0" rtl="0">
      <a:defRPr sz="1800" kern="1200">
        <a:solidFill>
          <a:schemeClr val="tx1"/>
        </a:solidFill>
        <a:latin typeface="+mn-lt"/>
        <a:ea typeface="+mn-ea"/>
        <a:cs typeface="+mn-cs"/>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9.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41"/>
          </a:xfrm>
          <a:prstGeom prst="rect"/>
          <a:noFill/>
        </p:spPr>
        <p:txBody>
          <a:bodyPr rtlCol="0" wrap="square">
            <a:spAutoFit/>
          </a:bodyPr>
          <a:p>
            <a:r>
              <a:rPr dirty="0" sz="2400" lang="en-US"/>
              <a:t>STUDENT NAME:</a:t>
            </a:r>
            <a:r>
              <a:rPr dirty="0" sz="2400" lang="en-IN"/>
              <a:t> </a:t>
            </a:r>
            <a:r>
              <a:rPr dirty="0" sz="2400" lang="en-US"/>
              <a:t> </a:t>
            </a:r>
            <a:r>
              <a:rPr dirty="0" sz="2400" lang="en-US"/>
              <a:t>D</a:t>
            </a:r>
            <a:r>
              <a:rPr dirty="0" sz="2400" lang="en-US"/>
              <a:t>H</a:t>
            </a:r>
            <a:r>
              <a:rPr dirty="0" sz="2400" lang="en-US"/>
              <a:t>A</a:t>
            </a:r>
            <a:r>
              <a:rPr dirty="0" sz="2400" lang="en-US"/>
              <a:t>N</a:t>
            </a:r>
            <a:r>
              <a:rPr dirty="0" sz="2400" lang="en-US"/>
              <a:t>A</a:t>
            </a:r>
            <a:r>
              <a:rPr dirty="0" sz="2400" lang="en-US"/>
              <a:t> </a:t>
            </a:r>
            <a:r>
              <a:rPr dirty="0" sz="2400" lang="en-US"/>
              <a:t>S</a:t>
            </a:r>
            <a:r>
              <a:rPr dirty="0" sz="2400" lang="en-US"/>
              <a:t>H</a:t>
            </a:r>
            <a:r>
              <a:rPr dirty="0" sz="2400" lang="en-US"/>
              <a:t>R</a:t>
            </a:r>
            <a:r>
              <a:rPr dirty="0" sz="2400" lang="en-US"/>
              <a:t>E</a:t>
            </a:r>
            <a:r>
              <a:rPr dirty="0" sz="2400" lang="en-US"/>
              <a:t>E</a:t>
            </a:r>
            <a:r>
              <a:rPr dirty="0" sz="2400" lang="en-US"/>
              <a:t> </a:t>
            </a:r>
            <a:r>
              <a:rPr dirty="0" sz="2400" lang="en-US"/>
              <a:t>.</a:t>
            </a:r>
            <a:r>
              <a:rPr dirty="0" sz="2400" lang="en-US"/>
              <a:t>K</a:t>
            </a:r>
            <a:r>
              <a:rPr dirty="0" sz="2400" lang="en-US"/>
              <a:t> </a:t>
            </a:r>
            <a:endParaRPr dirty="0" sz="2400" lang="en-US"/>
          </a:p>
          <a:p>
            <a:r>
              <a:rPr dirty="0" sz="2400" lang="en-US"/>
              <a:t>REGISTER NO:</a:t>
            </a:r>
            <a:r>
              <a:rPr dirty="0" sz="2400" lang="en-IN"/>
              <a:t> 122201</a:t>
            </a:r>
            <a:r>
              <a:rPr dirty="0" sz="2400" lang="en-US"/>
              <a:t>8</a:t>
            </a:r>
            <a:r>
              <a:rPr dirty="0" sz="2400" lang="en-US"/>
              <a:t>9</a:t>
            </a:r>
            <a:r>
              <a:rPr dirty="0" sz="2400" lang="en-US"/>
              <a:t>0</a:t>
            </a:r>
            <a:endParaRPr dirty="0" sz="2400" lang="en-US"/>
          </a:p>
          <a:p>
            <a:r>
              <a:rPr dirty="0" sz="2400" lang="en-US"/>
              <a:t>DEPARTMENT:</a:t>
            </a:r>
            <a:r>
              <a:rPr dirty="0" sz="2400" lang="en-IN"/>
              <a:t> </a:t>
            </a:r>
            <a:r>
              <a:rPr dirty="0" sz="2400" lang="en-IN" err="1"/>
              <a:t>lll</a:t>
            </a:r>
            <a:r>
              <a:rPr dirty="0" sz="2400" lang="en-IN"/>
              <a:t> </a:t>
            </a:r>
            <a:r>
              <a:rPr dirty="0" sz="2400" lang="en-IN" err="1"/>
              <a:t>B.com</a:t>
            </a:r>
            <a:r>
              <a:rPr dirty="0" sz="2400" lang="en-IN"/>
              <a:t>(</a:t>
            </a:r>
            <a:r>
              <a:rPr dirty="0" sz="2400" lang="en-IN" err="1"/>
              <a:t>cs</a:t>
            </a:r>
            <a:r>
              <a:rPr dirty="0" sz="2400" lang="en-IN"/>
              <a:t>) </a:t>
            </a:r>
          </a:p>
          <a:p>
            <a:r>
              <a:rPr dirty="0" sz="2400" lang="en-IN"/>
              <a:t>COLLEGE: Chevalier </a:t>
            </a:r>
            <a:r>
              <a:rPr dirty="0" sz="2400" lang="en-IN" err="1"/>
              <a:t>T.Thomas</a:t>
            </a:r>
            <a:r>
              <a:rPr dirty="0" sz="2400" lang="en-IN"/>
              <a:t> Elizabeth college</a:t>
            </a:r>
          </a:p>
          <a:p>
            <a:r>
              <a:rPr dirty="0" sz="2400" lang="en-IN"/>
              <a:t>                     For women</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1"/>
          <p:cNvSpPr txBox="1"/>
          <p:nvPr/>
        </p:nvSpPr>
        <p:spPr>
          <a:xfrm>
            <a:off x="1528075" y="2698512"/>
            <a:ext cx="5486400" cy="1754326"/>
          </a:xfrm>
          <a:prstGeom prst="rect"/>
          <a:noFill/>
        </p:spPr>
        <p:txBody>
          <a:bodyPr rtlCol="0" wrap="square">
            <a:spAutoFit/>
          </a:bodyPr>
          <a:p>
            <a:pPr algn="l"/>
            <a:r>
              <a:rPr b="1" dirty="0" lang="en-IN"/>
              <a:t>Microsoft Excel spreadsheets allow individuals to organize and display their data visually with models. Excel models are an effective way to forecast future events and occurrences. Learning about Excel </a:t>
            </a:r>
            <a:r>
              <a:rPr b="1" dirty="0" lang="en-IN" err="1"/>
              <a:t>modeling</a:t>
            </a:r>
            <a:r>
              <a:rPr b="1" dirty="0" lang="en-IN"/>
              <a:t> can help you make better decisions and predictions for your organization based on past data.</a:t>
            </a:r>
            <a:endParaRPr b="1"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9" name="Picture 1"/>
          <p:cNvPicPr>
            <a:picLocks noChangeAspect="1"/>
          </p:cNvPicPr>
          <p:nvPr/>
        </p:nvPicPr>
        <p:blipFill>
          <a:blip xmlns:r="http://schemas.openxmlformats.org/officeDocument/2006/relationships" r:embed="rId2"/>
          <a:srcRect/>
          <a:stretch>
            <a:fillRect/>
          </a:stretch>
        </p:blipFill>
        <p:spPr>
          <a:xfrm>
            <a:off x="1015603" y="1321435"/>
            <a:ext cx="7324725" cy="457454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TextBox 2"/>
          <p:cNvSpPr txBox="1"/>
          <p:nvPr/>
        </p:nvSpPr>
        <p:spPr>
          <a:xfrm>
            <a:off x="1224904" y="2219398"/>
            <a:ext cx="5889812" cy="2031325"/>
          </a:xfrm>
          <a:prstGeom prst="rect"/>
          <a:noFill/>
        </p:spPr>
        <p:txBody>
          <a:bodyPr rtlCol="0" wrap="square">
            <a:spAutoFit/>
          </a:bodyPr>
          <a:p>
            <a:pPr algn="l"/>
            <a:r>
              <a:rPr b="1" dirty="0" lang="en-IN"/>
              <a:t>By leveraging predictive </a:t>
            </a:r>
            <a:r>
              <a:rPr b="1" dirty="0" lang="en-IN" err="1"/>
              <a:t>modeling</a:t>
            </a:r>
            <a:r>
              <a:rPr b="1" dirty="0" lang="en-IN"/>
              <a:t> to identify key turnover factors and implementing targeted retention strategies, we aim to reduce employee turnover by 15% within a year. This approach will enhance employee satisfaction, lower recruitment and training costs, and improve overall productivity and morale, leading to a more stable and successful organization.</a:t>
            </a:r>
            <a:endParaRPr b="1"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1022791" y="2451854"/>
            <a:ext cx="5987609" cy="3025141"/>
          </a:xfrm>
          <a:prstGeom prst="rect"/>
          <a:noFill/>
        </p:spPr>
        <p:txBody>
          <a:bodyPr rtlCol="0" wrap="square">
            <a:spAutoFit/>
          </a:bodyPr>
          <a:p>
            <a:pPr algn="l"/>
            <a:r>
              <a:rPr b="1" dirty="0" lang="en-IN"/>
              <a:t>High employee turnover is hurting our organization’s productivity, morale, and finances, with a 25% increase over the past year. 
Key reasons include lack of career growth, insufficient compensation, and poor work-life balance. 
Our goal is to reduce turnover by 15% within the next 12 months.</a:t>
            </a:r>
            <a:endParaRPr b="1"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1634021" y="2645093"/>
            <a:ext cx="5376379" cy="1958341"/>
          </a:xfrm>
          <a:prstGeom prst="rect"/>
          <a:noFill/>
        </p:spPr>
        <p:txBody>
          <a:bodyPr rtlCol="0" wrap="square">
            <a:spAutoFit/>
          </a:bodyPr>
          <a:p>
            <a:pPr algn="l"/>
            <a:r>
              <a:rPr b="1" dirty="0" lang="en-IN"/>
              <a:t>The project aims to reduce the organization’s employee turnover rate, which has risen by 25% over the past year, impacting productivity, morale, and costs. We will identify root causes, such as career growth, compensation, and work-life balance, and implement strategies to achieve a 15% reduction in turnover within the next 12 months.</a:t>
            </a:r>
            <a:endParaRPr b="1"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1124664" y="1931487"/>
            <a:ext cx="4371262" cy="3825240"/>
          </a:xfrm>
          <a:prstGeom prst="rect"/>
          <a:noFill/>
        </p:spPr>
        <p:txBody>
          <a:bodyPr rtlCol="0" wrap="square">
            <a:spAutoFit/>
          </a:bodyPr>
          <a:p>
            <a:pPr algn="l"/>
            <a:r>
              <a:rPr b="1" dirty="0" lang="en-IN"/>
              <a:t>The end users of this project are the organization’s employees and managers. 
Employees will benefit from improved career development opportunities, better compensation, and enhanced work-life balance, while managers will experience reduced turnover, improved team stability, and higher productivity. 
Additionally, the human resources team will utilize the strategies and tools developed to monitor and maintain employee satisfaction and retention.</a:t>
            </a:r>
            <a:endParaRPr b="1"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7"/>
          <p:cNvSpPr txBox="1"/>
          <p:nvPr/>
        </p:nvSpPr>
        <p:spPr>
          <a:xfrm>
            <a:off x="3862974" y="2281555"/>
            <a:ext cx="5036534" cy="3139321"/>
          </a:xfrm>
          <a:prstGeom prst="rect"/>
          <a:noFill/>
        </p:spPr>
        <p:txBody>
          <a:bodyPr rtlCol="0" wrap="square">
            <a:spAutoFit/>
          </a:bodyPr>
          <a:p>
            <a:pPr algn="l"/>
            <a:r>
              <a:rPr b="1" dirty="0" lang="en-IN"/>
              <a:t>Our solution is a comprehensive employee retention strategy that focuses on improving career development opportunities, offering competitive compensation, and promoting better work-life balance. This approach aims to reduce turnover by enhancing employee satisfaction and engagement, leading to lower recruitment and training costs, improved productivity, and a stronger workplace culture. The value proposition is a more stable, motivated workforce that contributes to long-term organizational success and competitiveness.</a:t>
            </a:r>
            <a:endParaRPr b="1"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p:txBody>
          <a:bodyPr/>
          <a:p>
            <a:r>
              <a:rPr dirty="0" lang="en-IN"/>
              <a:t>Dataset Description</a:t>
            </a:r>
          </a:p>
        </p:txBody>
      </p:sp>
      <p:sp>
        <p:nvSpPr>
          <p:cNvPr id="1048670" name="TextBox 2"/>
          <p:cNvSpPr txBox="1"/>
          <p:nvPr/>
        </p:nvSpPr>
        <p:spPr>
          <a:xfrm>
            <a:off x="1136888" y="1735893"/>
            <a:ext cx="5877587" cy="2031325"/>
          </a:xfrm>
          <a:prstGeom prst="rect"/>
          <a:noFill/>
        </p:spPr>
        <p:txBody>
          <a:bodyPr rtlCol="0" wrap="square">
            <a:spAutoFit/>
          </a:bodyPr>
          <a:p>
            <a:pPr algn="l"/>
            <a:r>
              <a:rPr b="1" dirty="0" lang="en-IN"/>
              <a:t>Our solution goes beyond traditional retention strategies by using data-driven insights to create a personalized employee experience. By leveraging predictive analytics, we can identify at-risk employees and proactively address their concerns with tailored career development plans, personalized incentives, and customized work-life balance initiatives</a:t>
            </a:r>
            <a:endParaRPr b="1" dirty="0" lang="en-US"/>
          </a:p>
        </p:txBody>
      </p:sp>
      <p:pic>
        <p:nvPicPr>
          <p:cNvPr id="2097165" name="Picture 3"/>
          <p:cNvPicPr>
            <a:picLocks noChangeAspect="1"/>
          </p:cNvPicPr>
          <p:nvPr/>
        </p:nvPicPr>
        <p:blipFill>
          <a:blip xmlns:r="http://schemas.openxmlformats.org/officeDocument/2006/relationships" r:embed="rId1"/>
          <a:srcRect/>
          <a:stretch>
            <a:fillRect/>
          </a:stretch>
        </p:blipFill>
        <p:spPr>
          <a:xfrm>
            <a:off x="7014476" y="696516"/>
            <a:ext cx="4754852" cy="5470657"/>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533650" y="1695450"/>
            <a:ext cx="8534018" cy="4832092"/>
          </a:xfrm>
          <a:prstGeom prst="rect"/>
          <a:noFill/>
        </p:spPr>
        <p:txBody>
          <a:bodyPr rtlCol="0" wrap="square">
            <a:spAutoFit/>
          </a:bodyPr>
          <a:p>
            <a:pPr algn="l">
              <a:buFont typeface="Arial" panose="020B0604020202020204" pitchFamily="34" charset="0"/>
              <a:buChar char="•"/>
            </a:pPr>
            <a:r>
              <a:rPr b="0" dirty="0" sz="2800" i="0" lang="en-IN">
                <a:solidFill>
                  <a:srgbClr val="0D0D0D"/>
                </a:solidFill>
                <a:effectLst/>
                <a:latin typeface="Times New Roman" panose="02020603050405020304" pitchFamily="18" charset="0"/>
                <a:cs typeface="Times New Roman" panose="02020603050405020304" pitchFamily="18" charset="0"/>
              </a:rPr>
              <a:t>We will employ predictive </a:t>
            </a:r>
            <a:r>
              <a:rPr b="0" dirty="0" sz="2800" i="0" lang="en-IN" err="1">
                <a:solidFill>
                  <a:srgbClr val="0D0D0D"/>
                </a:solidFill>
                <a:effectLst/>
                <a:latin typeface="Times New Roman" panose="02020603050405020304" pitchFamily="18" charset="0"/>
                <a:cs typeface="Times New Roman" panose="02020603050405020304" pitchFamily="18" charset="0"/>
              </a:rPr>
              <a:t>modeling</a:t>
            </a:r>
            <a:r>
              <a:rPr b="0" dirty="0" sz="2800" i="0" lang="en-IN">
                <a:solidFill>
                  <a:srgbClr val="0D0D0D"/>
                </a:solidFill>
                <a:effectLst/>
                <a:latin typeface="Times New Roman" panose="02020603050405020304" pitchFamily="18" charset="0"/>
                <a:cs typeface="Times New Roman" panose="02020603050405020304" pitchFamily="18" charset="0"/>
              </a:rPr>
              <a:t> techniques, including logistic regression and machine learning algorithms like decision trees and random forests, to </a:t>
            </a:r>
            <a:r>
              <a:rPr b="0" dirty="0" sz="2800" i="0" lang="en-IN" err="1">
                <a:solidFill>
                  <a:srgbClr val="0D0D0D"/>
                </a:solidFill>
                <a:effectLst/>
                <a:latin typeface="Times New Roman" panose="02020603050405020304" pitchFamily="18" charset="0"/>
                <a:cs typeface="Times New Roman" panose="02020603050405020304" pitchFamily="18" charset="0"/>
              </a:rPr>
              <a:t>analyze</a:t>
            </a:r>
            <a:r>
              <a:rPr b="0" dirty="0" sz="2800" i="0" lang="en-IN">
                <a:solidFill>
                  <a:srgbClr val="0D0D0D"/>
                </a:solidFill>
                <a:effectLst/>
                <a:latin typeface="Times New Roman" panose="02020603050405020304" pitchFamily="18" charset="0"/>
                <a:cs typeface="Times New Roman" panose="02020603050405020304" pitchFamily="18" charset="0"/>
              </a:rPr>
              <a:t> employee data and identify factors influencing turnover. This approach will enable us to forecast which employees are at risk of leaving and understand the underlying causes, allowing for targeted interventions such as personalized development plans and tailored incentives to reduce turnover and improve overall employee satisfaction.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dc:creator>Redmi K20 Pro</dc:creator>
  <cp:lastModifiedBy>919514490690</cp:lastModifiedBy>
  <dcterms:created xsi:type="dcterms:W3CDTF">2024-09-02T15:49:06Z</dcterms:created>
  <dcterms:modified xsi:type="dcterms:W3CDTF">2024-09-02T15:49:06Z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c1664210291b4a71947fb333626b5b06</vt:lpwstr>
  </property>
</Properties>
</file>