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g\employee_data%20char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b\Downloads\certificate%206\Project%20-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4451041137934081E-2"/>
          <c:y val="0.14909581970974237"/>
          <c:w val="0.65849733291159451"/>
          <c:h val="0.4148979906923399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C7E-49EC-96CD-F4F598A4D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361301960"/>
        <c:axId val="361299216"/>
      </c:barChart>
      <c:catAx>
        <c:axId val="361301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1299216"/>
        <c:crosses val="autoZero"/>
        <c:auto val="1"/>
        <c:lblAlgn val="ctr"/>
        <c:lblOffset val="100"/>
        <c:noMultiLvlLbl val="0"/>
      </c:catAx>
      <c:valAx>
        <c:axId val="36129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13019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[Project -8.xlsx]Sheet2!Sheet2</c:name>
    <c:fmtId val="-1"/>
  </c:pivotSource>
  <c:chart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5615485564304464E-2"/>
          <c:y val="5.5555555555555552E-2"/>
          <c:w val="0.53232830271216103"/>
          <c:h val="0.74429461942257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5">
                    <a:shade val="76000"/>
                  </a:schemeClr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3484</c:v>
                </c:pt>
                <c:pt idx="1">
                  <c:v>3486</c:v>
                </c:pt>
                <c:pt idx="3">
                  <c:v>3485</c:v>
                </c:pt>
                <c:pt idx="4">
                  <c:v>3483</c:v>
                </c:pt>
                <c:pt idx="5">
                  <c:v>3480</c:v>
                </c:pt>
                <c:pt idx="6">
                  <c:v>3481</c:v>
                </c:pt>
                <c:pt idx="7">
                  <c:v>3479</c:v>
                </c:pt>
                <c:pt idx="9">
                  <c:v>3478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5">
                    <a:tint val="77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2">
                  <c:v>3482</c:v>
                </c:pt>
                <c:pt idx="8">
                  <c:v>3477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300392"/>
        <c:axId val="361300784"/>
      </c:barChart>
      <c:catAx>
        <c:axId val="36130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00784"/>
        <c:crosses val="autoZero"/>
        <c:auto val="1"/>
        <c:lblAlgn val="ctr"/>
        <c:lblOffset val="100"/>
        <c:noMultiLvlLbl val="0"/>
      </c:catAx>
      <c:valAx>
        <c:axId val="36130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30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US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4F491-3A64-4ED4-976C-A6950E6704F4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DAAC08-F985-41E0-B918-54BBCE3FB9D0}">
      <dgm:prSet/>
      <dgm:spPr/>
      <dgm:t>
        <a:bodyPr/>
        <a:lstStyle/>
        <a:p>
          <a:pPr rtl="0"/>
          <a:r>
            <a:rPr lang="en-US" smtClean="0"/>
            <a:t>Conduct an initial review to clean and preprocess the data for consistency and accuracy. This includes handling missing or ambiguous entries in performance scores, employee status, and termination descriptions.</a:t>
          </a:r>
          <a:endParaRPr lang="en-US"/>
        </a:p>
      </dgm:t>
    </dgm:pt>
    <dgm:pt modelId="{485CAD83-1439-413C-820D-46D619F6D74D}" type="parTrans" cxnId="{DC0D0660-A1DD-49F6-A113-AD523D396697}">
      <dgm:prSet/>
      <dgm:spPr/>
      <dgm:t>
        <a:bodyPr/>
        <a:lstStyle/>
        <a:p>
          <a:endParaRPr lang="en-US"/>
        </a:p>
      </dgm:t>
    </dgm:pt>
    <dgm:pt modelId="{1B18A6A4-27A7-4965-98A8-4C59BC1EF2F9}" type="sibTrans" cxnId="{DC0D0660-A1DD-49F6-A113-AD523D396697}">
      <dgm:prSet/>
      <dgm:spPr/>
      <dgm:t>
        <a:bodyPr/>
        <a:lstStyle/>
        <a:p>
          <a:endParaRPr lang="en-US"/>
        </a:p>
      </dgm:t>
    </dgm:pt>
    <dgm:pt modelId="{264325E2-F523-4EC1-A304-2994BAE2162F}">
      <dgm:prSet/>
      <dgm:spPr/>
      <dgm:t>
        <a:bodyPr/>
        <a:lstStyle/>
        <a:p>
          <a:pPr rtl="0"/>
          <a:r>
            <a:rPr lang="en-US" smtClean="0"/>
            <a:t>Analyze the performance scores and ratings of employees across different business units, job functions, and employment types to identify trends and areas for improvement.</a:t>
          </a:r>
          <a:endParaRPr lang="en-US"/>
        </a:p>
      </dgm:t>
    </dgm:pt>
    <dgm:pt modelId="{9FB3DEFA-0605-415A-A228-5E34C55E7597}" type="parTrans" cxnId="{1DDE86BC-9D4A-4F7D-A456-AACE31B9E88C}">
      <dgm:prSet/>
      <dgm:spPr/>
      <dgm:t>
        <a:bodyPr/>
        <a:lstStyle/>
        <a:p>
          <a:endParaRPr lang="en-US"/>
        </a:p>
      </dgm:t>
    </dgm:pt>
    <dgm:pt modelId="{62F64E39-641A-44D4-A1C1-39B764CFE2E5}" type="sibTrans" cxnId="{1DDE86BC-9D4A-4F7D-A456-AACE31B9E88C}">
      <dgm:prSet/>
      <dgm:spPr/>
      <dgm:t>
        <a:bodyPr/>
        <a:lstStyle/>
        <a:p>
          <a:endParaRPr lang="en-US"/>
        </a:p>
      </dgm:t>
    </dgm:pt>
    <dgm:pt modelId="{00571FD5-9582-4591-91B7-0B9329014E28}">
      <dgm:prSet/>
      <dgm:spPr/>
      <dgm:t>
        <a:bodyPr/>
        <a:lstStyle/>
        <a:p>
          <a:pPr rtl="0"/>
          <a:r>
            <a:rPr lang="en-US" smtClean="0"/>
            <a:t>Assess the effectiveness of different business units by analyzing employee performance, job functions, and pay zones to identify high-performing and underperforming areas.</a:t>
          </a:r>
          <a:endParaRPr lang="en-US"/>
        </a:p>
      </dgm:t>
    </dgm:pt>
    <dgm:pt modelId="{1D4907B8-C9FD-4A85-AB0B-5B4D2F69FF86}" type="parTrans" cxnId="{38D78E45-01D7-4792-A9AF-431C055ED26C}">
      <dgm:prSet/>
      <dgm:spPr/>
      <dgm:t>
        <a:bodyPr/>
        <a:lstStyle/>
        <a:p>
          <a:endParaRPr lang="en-US"/>
        </a:p>
      </dgm:t>
    </dgm:pt>
    <dgm:pt modelId="{79130817-783C-4A52-9858-6B6BF8907A0A}" type="sibTrans" cxnId="{38D78E45-01D7-4792-A9AF-431C055ED26C}">
      <dgm:prSet/>
      <dgm:spPr/>
      <dgm:t>
        <a:bodyPr/>
        <a:lstStyle/>
        <a:p>
          <a:endParaRPr lang="en-US"/>
        </a:p>
      </dgm:t>
    </dgm:pt>
    <dgm:pt modelId="{322B11A5-0C3A-4902-B40C-ACBDB86730D6}">
      <dgm:prSet/>
      <dgm:spPr/>
      <dgm:t>
        <a:bodyPr/>
        <a:lstStyle/>
        <a:p>
          <a:pPr rtl="0"/>
          <a:r>
            <a:rPr lang="en-US" smtClean="0"/>
            <a:t>Evaluate the relationship between supervisors and their team's performance ratings to determine if certain supervisors are associated with better or worse outcomes.</a:t>
          </a:r>
          <a:endParaRPr lang="en-US"/>
        </a:p>
      </dgm:t>
    </dgm:pt>
    <dgm:pt modelId="{1686439E-9A83-4F31-B01E-7FA501CF482A}" type="parTrans" cxnId="{BFDFF227-6373-4119-BBBD-AD812C597A28}">
      <dgm:prSet/>
      <dgm:spPr/>
      <dgm:t>
        <a:bodyPr/>
        <a:lstStyle/>
        <a:p>
          <a:endParaRPr lang="en-US"/>
        </a:p>
      </dgm:t>
    </dgm:pt>
    <dgm:pt modelId="{40798E95-6B3D-46D5-BB7F-532D7C870A89}" type="sibTrans" cxnId="{BFDFF227-6373-4119-BBBD-AD812C597A28}">
      <dgm:prSet/>
      <dgm:spPr/>
      <dgm:t>
        <a:bodyPr/>
        <a:lstStyle/>
        <a:p>
          <a:endParaRPr lang="en-US"/>
        </a:p>
      </dgm:t>
    </dgm:pt>
    <dgm:pt modelId="{DB411965-8FE3-4FF5-8792-1AAF07168D0B}" type="pres">
      <dgm:prSet presAssocID="{1454F491-3A64-4ED4-976C-A6950E6704F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1E4A93-F522-456F-8A86-021766D456DD}" type="pres">
      <dgm:prSet presAssocID="{1454F491-3A64-4ED4-976C-A6950E6704F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3721DB-6F8C-49F1-8347-286664918762}" type="pres">
      <dgm:prSet presAssocID="{1454F491-3A64-4ED4-976C-A6950E6704F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FFF116-EBCA-430D-B949-86F221C01EDF}" type="pres">
      <dgm:prSet presAssocID="{1454F491-3A64-4ED4-976C-A6950E6704F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AEC0DC-ACFF-4CA5-AF4F-0139D21C42AE}" type="pres">
      <dgm:prSet presAssocID="{1454F491-3A64-4ED4-976C-A6950E6704F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E635767-FC1D-4FB3-B2D7-EF1F22F3BEAE}" type="presOf" srcId="{1454F491-3A64-4ED4-976C-A6950E6704F4}" destId="{DB411965-8FE3-4FF5-8792-1AAF07168D0B}" srcOrd="0" destOrd="0" presId="urn:microsoft.com/office/officeart/2005/8/layout/pyramid4"/>
    <dgm:cxn modelId="{DC0D0660-A1DD-49F6-A113-AD523D396697}" srcId="{1454F491-3A64-4ED4-976C-A6950E6704F4}" destId="{00DAAC08-F985-41E0-B918-54BBCE3FB9D0}" srcOrd="0" destOrd="0" parTransId="{485CAD83-1439-413C-820D-46D619F6D74D}" sibTransId="{1B18A6A4-27A7-4965-98A8-4C59BC1EF2F9}"/>
    <dgm:cxn modelId="{9EB17450-C7A5-49C4-A2D9-F639FA13CC81}" type="presOf" srcId="{322B11A5-0C3A-4902-B40C-ACBDB86730D6}" destId="{D8AEC0DC-ACFF-4CA5-AF4F-0139D21C42AE}" srcOrd="0" destOrd="0" presId="urn:microsoft.com/office/officeart/2005/8/layout/pyramid4"/>
    <dgm:cxn modelId="{7EBFE664-5A31-44DB-B438-112D5F165723}" type="presOf" srcId="{00DAAC08-F985-41E0-B918-54BBCE3FB9D0}" destId="{441E4A93-F522-456F-8A86-021766D456DD}" srcOrd="0" destOrd="0" presId="urn:microsoft.com/office/officeart/2005/8/layout/pyramid4"/>
    <dgm:cxn modelId="{A9F095C0-0173-4090-B967-0067A8D99CFB}" type="presOf" srcId="{00571FD5-9582-4591-91B7-0B9329014E28}" destId="{10FFF116-EBCA-430D-B949-86F221C01EDF}" srcOrd="0" destOrd="0" presId="urn:microsoft.com/office/officeart/2005/8/layout/pyramid4"/>
    <dgm:cxn modelId="{512D00AC-9E5B-4460-AFD7-04C126D78B9D}" type="presOf" srcId="{264325E2-F523-4EC1-A304-2994BAE2162F}" destId="{EB3721DB-6F8C-49F1-8347-286664918762}" srcOrd="0" destOrd="0" presId="urn:microsoft.com/office/officeart/2005/8/layout/pyramid4"/>
    <dgm:cxn modelId="{BFDFF227-6373-4119-BBBD-AD812C597A28}" srcId="{1454F491-3A64-4ED4-976C-A6950E6704F4}" destId="{322B11A5-0C3A-4902-B40C-ACBDB86730D6}" srcOrd="3" destOrd="0" parTransId="{1686439E-9A83-4F31-B01E-7FA501CF482A}" sibTransId="{40798E95-6B3D-46D5-BB7F-532D7C870A89}"/>
    <dgm:cxn modelId="{1DDE86BC-9D4A-4F7D-A456-AACE31B9E88C}" srcId="{1454F491-3A64-4ED4-976C-A6950E6704F4}" destId="{264325E2-F523-4EC1-A304-2994BAE2162F}" srcOrd="1" destOrd="0" parTransId="{9FB3DEFA-0605-415A-A228-5E34C55E7597}" sibTransId="{62F64E39-641A-44D4-A1C1-39B764CFE2E5}"/>
    <dgm:cxn modelId="{38D78E45-01D7-4792-A9AF-431C055ED26C}" srcId="{1454F491-3A64-4ED4-976C-A6950E6704F4}" destId="{00571FD5-9582-4591-91B7-0B9329014E28}" srcOrd="2" destOrd="0" parTransId="{1D4907B8-C9FD-4A85-AB0B-5B4D2F69FF86}" sibTransId="{79130817-783C-4A52-9858-6B6BF8907A0A}"/>
    <dgm:cxn modelId="{2F1000F2-3C62-4A11-B87D-002B37A8F703}" type="presParOf" srcId="{DB411965-8FE3-4FF5-8792-1AAF07168D0B}" destId="{441E4A93-F522-456F-8A86-021766D456DD}" srcOrd="0" destOrd="0" presId="urn:microsoft.com/office/officeart/2005/8/layout/pyramid4"/>
    <dgm:cxn modelId="{D467AD14-CFD5-4A4A-BF68-F1F93D95D2BE}" type="presParOf" srcId="{DB411965-8FE3-4FF5-8792-1AAF07168D0B}" destId="{EB3721DB-6F8C-49F1-8347-286664918762}" srcOrd="1" destOrd="0" presId="urn:microsoft.com/office/officeart/2005/8/layout/pyramid4"/>
    <dgm:cxn modelId="{F7C9DF45-DE2F-4C44-87DF-7C6A36BCAC80}" type="presParOf" srcId="{DB411965-8FE3-4FF5-8792-1AAF07168D0B}" destId="{10FFF116-EBCA-430D-B949-86F221C01EDF}" srcOrd="2" destOrd="0" presId="urn:microsoft.com/office/officeart/2005/8/layout/pyramid4"/>
    <dgm:cxn modelId="{5A6A3F5E-EDCB-4F5D-91F4-D1A3DD81DE68}" type="presParOf" srcId="{DB411965-8FE3-4FF5-8792-1AAF07168D0B}" destId="{D8AEC0DC-ACFF-4CA5-AF4F-0139D21C42A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orgChart1" loCatId="hierarchy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 dirty="0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2D60A6E4-ECFE-4097-BA64-BA448DA6D4D1}" type="pres">
      <dgm:prSet presAssocID="{658CD5FA-649D-409A-AB13-5590FFB290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1E281A-7671-489C-86A6-59AB93AA5817}" type="pres">
      <dgm:prSet presAssocID="{A866F0C3-EE89-4A00-9F86-DE76FA9C32F5}" presName="hierRoot1" presStyleCnt="0">
        <dgm:presLayoutVars>
          <dgm:hierBranch val="init"/>
        </dgm:presLayoutVars>
      </dgm:prSet>
      <dgm:spPr/>
    </dgm:pt>
    <dgm:pt modelId="{D165E9CC-31C5-4612-BE09-F80568789636}" type="pres">
      <dgm:prSet presAssocID="{A866F0C3-EE89-4A00-9F86-DE76FA9C32F5}" presName="rootComposite1" presStyleCnt="0"/>
      <dgm:spPr/>
    </dgm:pt>
    <dgm:pt modelId="{601D565F-A472-4CF1-ABE8-B45FA2883EDD}" type="pres">
      <dgm:prSet presAssocID="{A866F0C3-EE89-4A00-9F86-DE76FA9C32F5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F7206-B27B-446F-A747-79B93A888158}" type="pres">
      <dgm:prSet presAssocID="{A866F0C3-EE89-4A00-9F86-DE76FA9C32F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66BCC0-1E1E-4378-9138-2C098A269551}" type="pres">
      <dgm:prSet presAssocID="{A866F0C3-EE89-4A00-9F86-DE76FA9C32F5}" presName="hierChild2" presStyleCnt="0"/>
      <dgm:spPr/>
    </dgm:pt>
    <dgm:pt modelId="{6AD51814-DC6D-4143-9061-4301020BFD68}" type="pres">
      <dgm:prSet presAssocID="{A866F0C3-EE89-4A00-9F86-DE76FA9C32F5}" presName="hierChild3" presStyleCnt="0"/>
      <dgm:spPr/>
    </dgm:pt>
    <dgm:pt modelId="{4DA9EDA5-E6EF-441A-B1FE-7FD356311239}" type="pres">
      <dgm:prSet presAssocID="{1D244653-2238-4EA4-82F4-89DE61AD31BC}" presName="hierRoot1" presStyleCnt="0">
        <dgm:presLayoutVars>
          <dgm:hierBranch val="init"/>
        </dgm:presLayoutVars>
      </dgm:prSet>
      <dgm:spPr/>
    </dgm:pt>
    <dgm:pt modelId="{402D592F-0224-4A48-8DA8-C37B2D3D1BF5}" type="pres">
      <dgm:prSet presAssocID="{1D244653-2238-4EA4-82F4-89DE61AD31BC}" presName="rootComposite1" presStyleCnt="0"/>
      <dgm:spPr/>
    </dgm:pt>
    <dgm:pt modelId="{D17A22C0-D40F-4311-9811-78BE5F9EE6BF}" type="pres">
      <dgm:prSet presAssocID="{1D244653-2238-4EA4-82F4-89DE61AD31BC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CA520-6696-48B5-BDBD-0FF02ED68EF2}" type="pres">
      <dgm:prSet presAssocID="{1D244653-2238-4EA4-82F4-89DE61AD31B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C0F4FBF-ACE5-4EC6-8109-95BBB3FBE970}" type="pres">
      <dgm:prSet presAssocID="{1D244653-2238-4EA4-82F4-89DE61AD31BC}" presName="hierChild2" presStyleCnt="0"/>
      <dgm:spPr/>
    </dgm:pt>
    <dgm:pt modelId="{B1E301CD-80AA-4A77-B2D7-60AD0EE5564B}" type="pres">
      <dgm:prSet presAssocID="{1D244653-2238-4EA4-82F4-89DE61AD31BC}" presName="hierChild3" presStyleCnt="0"/>
      <dgm:spPr/>
    </dgm:pt>
    <dgm:pt modelId="{BF7C416A-B68C-4F6B-B940-21AF69B80B3F}" type="pres">
      <dgm:prSet presAssocID="{FD41BEA5-4598-4803-B3D4-E724E987CACC}" presName="hierRoot1" presStyleCnt="0">
        <dgm:presLayoutVars>
          <dgm:hierBranch val="init"/>
        </dgm:presLayoutVars>
      </dgm:prSet>
      <dgm:spPr/>
    </dgm:pt>
    <dgm:pt modelId="{D7E9A8D1-AE1D-4BBF-87B1-4DC0AF90D3A9}" type="pres">
      <dgm:prSet presAssocID="{FD41BEA5-4598-4803-B3D4-E724E987CACC}" presName="rootComposite1" presStyleCnt="0"/>
      <dgm:spPr/>
    </dgm:pt>
    <dgm:pt modelId="{2D60D3B4-0F55-4FA7-B27E-FFCC994FA409}" type="pres">
      <dgm:prSet presAssocID="{FD41BEA5-4598-4803-B3D4-E724E987CACC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5A9748-C0AD-4F37-9C1A-76DFF2D1ADFA}" type="pres">
      <dgm:prSet presAssocID="{FD41BEA5-4598-4803-B3D4-E724E987CA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4C8742E-1C8C-4A9C-BA62-DF0164057CD5}" type="pres">
      <dgm:prSet presAssocID="{FD41BEA5-4598-4803-B3D4-E724E987CACC}" presName="hierChild2" presStyleCnt="0"/>
      <dgm:spPr/>
    </dgm:pt>
    <dgm:pt modelId="{07B69DB2-C834-46E9-9AB6-CB11431D50FF}" type="pres">
      <dgm:prSet presAssocID="{FD41BEA5-4598-4803-B3D4-E724E987CACC}" presName="hierChild3" presStyleCnt="0"/>
      <dgm:spPr/>
    </dgm:pt>
    <dgm:pt modelId="{11C61D9B-5209-4B76-9936-42E5F35D7E49}" type="pres">
      <dgm:prSet presAssocID="{38731D6D-5C8D-443E-A8A3-65A9E3716F3E}" presName="hierRoot1" presStyleCnt="0">
        <dgm:presLayoutVars>
          <dgm:hierBranch val="init"/>
        </dgm:presLayoutVars>
      </dgm:prSet>
      <dgm:spPr/>
    </dgm:pt>
    <dgm:pt modelId="{365417FE-DE87-4741-8A5F-A44625694513}" type="pres">
      <dgm:prSet presAssocID="{38731D6D-5C8D-443E-A8A3-65A9E3716F3E}" presName="rootComposite1" presStyleCnt="0"/>
      <dgm:spPr/>
    </dgm:pt>
    <dgm:pt modelId="{34F2AEBE-DDBF-4B03-9ECF-CA6FB9DA5133}" type="pres">
      <dgm:prSet presAssocID="{38731D6D-5C8D-443E-A8A3-65A9E3716F3E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CCFB8-F8F2-441C-94D8-5844155E63F0}" type="pres">
      <dgm:prSet presAssocID="{38731D6D-5C8D-443E-A8A3-65A9E3716F3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DAFCF1B-E9B1-4370-91AF-4DD6AF3B162A}" type="pres">
      <dgm:prSet presAssocID="{38731D6D-5C8D-443E-A8A3-65A9E3716F3E}" presName="hierChild2" presStyleCnt="0"/>
      <dgm:spPr/>
    </dgm:pt>
    <dgm:pt modelId="{E52720C0-8801-4128-ADF8-FCA3B75C7D84}" type="pres">
      <dgm:prSet presAssocID="{38731D6D-5C8D-443E-A8A3-65A9E3716F3E}" presName="hierChild3" presStyleCnt="0"/>
      <dgm:spPr/>
    </dgm:pt>
    <dgm:pt modelId="{B9927C5E-BA71-4388-A030-2748E0E776A3}" type="pres">
      <dgm:prSet presAssocID="{F38AD4C5-235E-4450-BFD9-70E9C2CE6F84}" presName="hierRoot1" presStyleCnt="0">
        <dgm:presLayoutVars>
          <dgm:hierBranch val="init"/>
        </dgm:presLayoutVars>
      </dgm:prSet>
      <dgm:spPr/>
    </dgm:pt>
    <dgm:pt modelId="{CBE57E88-551F-4321-8E2F-17F9557027BE}" type="pres">
      <dgm:prSet presAssocID="{F38AD4C5-235E-4450-BFD9-70E9C2CE6F84}" presName="rootComposite1" presStyleCnt="0"/>
      <dgm:spPr/>
    </dgm:pt>
    <dgm:pt modelId="{3C1325B9-97FB-427B-B521-9EB30F7098AF}" type="pres">
      <dgm:prSet presAssocID="{F38AD4C5-235E-4450-BFD9-70E9C2CE6F84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20AAC-31EC-4F98-862E-EE5F8F1B9E84}" type="pres">
      <dgm:prSet presAssocID="{F38AD4C5-235E-4450-BFD9-70E9C2CE6F8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1E2ED2A-FA48-4C33-A0E4-E450E5FB2124}" type="pres">
      <dgm:prSet presAssocID="{F38AD4C5-235E-4450-BFD9-70E9C2CE6F84}" presName="hierChild2" presStyleCnt="0"/>
      <dgm:spPr/>
    </dgm:pt>
    <dgm:pt modelId="{1393DD39-F09A-49F7-BADB-642725F0C9D7}" type="pres">
      <dgm:prSet presAssocID="{F38AD4C5-235E-4450-BFD9-70E9C2CE6F84}" presName="hierChild3" presStyleCnt="0"/>
      <dgm:spPr/>
    </dgm:pt>
  </dgm:ptLst>
  <dgm:cxnLst>
    <dgm:cxn modelId="{2B1D02AE-13D2-4C11-9CAC-342926D5DF8D}" type="presOf" srcId="{A866F0C3-EE89-4A00-9F86-DE76FA9C32F5}" destId="{09EF7206-B27B-446F-A747-79B93A888158}" srcOrd="1" destOrd="0" presId="urn:microsoft.com/office/officeart/2005/8/layout/orgChart1"/>
    <dgm:cxn modelId="{A776068D-0B18-4C12-B37F-5AA4BA9A3F66}" type="presOf" srcId="{658CD5FA-649D-409A-AB13-5590FFB290F1}" destId="{2D60A6E4-ECFE-4097-BA64-BA448DA6D4D1}" srcOrd="0" destOrd="0" presId="urn:microsoft.com/office/officeart/2005/8/layout/orgChart1"/>
    <dgm:cxn modelId="{89045FB0-B07B-4D62-B53A-1FCA6B0AA5CF}" type="presOf" srcId="{F38AD4C5-235E-4450-BFD9-70E9C2CE6F84}" destId="{4E820AAC-31EC-4F98-862E-EE5F8F1B9E84}" srcOrd="1" destOrd="0" presId="urn:microsoft.com/office/officeart/2005/8/layout/orgChart1"/>
    <dgm:cxn modelId="{ED2E2D17-E419-4F3F-8DAC-AE5478680977}" type="presOf" srcId="{A866F0C3-EE89-4A00-9F86-DE76FA9C32F5}" destId="{601D565F-A472-4CF1-ABE8-B45FA2883EDD}" srcOrd="0" destOrd="0" presId="urn:microsoft.com/office/officeart/2005/8/layout/orgChart1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E3EB3D41-D836-4BA8-B415-D23B81DE7A26}" type="presOf" srcId="{1D244653-2238-4EA4-82F4-89DE61AD31BC}" destId="{D17A22C0-D40F-4311-9811-78BE5F9EE6BF}" srcOrd="0" destOrd="0" presId="urn:microsoft.com/office/officeart/2005/8/layout/orgChart1"/>
    <dgm:cxn modelId="{F0562BB3-DA58-4D73-A903-59743A00999A}" type="presOf" srcId="{FD41BEA5-4598-4803-B3D4-E724E987CACC}" destId="{865A9748-C0AD-4F37-9C1A-76DFF2D1ADFA}" srcOrd="1" destOrd="0" presId="urn:microsoft.com/office/officeart/2005/8/layout/orgChart1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B7D9DC2F-2283-4895-B00E-FB7A1725C14E}" type="presOf" srcId="{F38AD4C5-235E-4450-BFD9-70E9C2CE6F84}" destId="{3C1325B9-97FB-427B-B521-9EB30F7098AF}" srcOrd="0" destOrd="0" presId="urn:microsoft.com/office/officeart/2005/8/layout/orgChart1"/>
    <dgm:cxn modelId="{94815152-C9CB-46FC-83A5-C0C895931844}" type="presOf" srcId="{FD41BEA5-4598-4803-B3D4-E724E987CACC}" destId="{2D60D3B4-0F55-4FA7-B27E-FFCC994FA409}" srcOrd="0" destOrd="0" presId="urn:microsoft.com/office/officeart/2005/8/layout/orgChart1"/>
    <dgm:cxn modelId="{8E9028E7-67BD-4D09-B1B1-E3F986892AB5}" type="presOf" srcId="{1D244653-2238-4EA4-82F4-89DE61AD31BC}" destId="{15BCA520-6696-48B5-BDBD-0FF02ED68EF2}" srcOrd="1" destOrd="0" presId="urn:microsoft.com/office/officeart/2005/8/layout/orgChart1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0F863230-76E6-4E4B-AFFF-FF5B3432E96D}" type="presOf" srcId="{38731D6D-5C8D-443E-A8A3-65A9E3716F3E}" destId="{AA2CCFB8-F8F2-441C-94D8-5844155E63F0}" srcOrd="1" destOrd="0" presId="urn:microsoft.com/office/officeart/2005/8/layout/orgChart1"/>
    <dgm:cxn modelId="{97F97172-86FE-4984-9882-340E2A391D2E}" type="presOf" srcId="{38731D6D-5C8D-443E-A8A3-65A9E3716F3E}" destId="{34F2AEBE-DDBF-4B03-9ECF-CA6FB9DA5133}" srcOrd="0" destOrd="0" presId="urn:microsoft.com/office/officeart/2005/8/layout/orgChart1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B7F68A50-432C-4458-95F7-66BA16417625}" type="presParOf" srcId="{2D60A6E4-ECFE-4097-BA64-BA448DA6D4D1}" destId="{DA1E281A-7671-489C-86A6-59AB93AA5817}" srcOrd="0" destOrd="0" presId="urn:microsoft.com/office/officeart/2005/8/layout/orgChart1"/>
    <dgm:cxn modelId="{1666087E-2B18-4C9A-89F9-16A9B3034C04}" type="presParOf" srcId="{DA1E281A-7671-489C-86A6-59AB93AA5817}" destId="{D165E9CC-31C5-4612-BE09-F80568789636}" srcOrd="0" destOrd="0" presId="urn:microsoft.com/office/officeart/2005/8/layout/orgChart1"/>
    <dgm:cxn modelId="{B7268711-343F-484A-8828-94E2C666C396}" type="presParOf" srcId="{D165E9CC-31C5-4612-BE09-F80568789636}" destId="{601D565F-A472-4CF1-ABE8-B45FA2883EDD}" srcOrd="0" destOrd="0" presId="urn:microsoft.com/office/officeart/2005/8/layout/orgChart1"/>
    <dgm:cxn modelId="{E7B41B53-2768-4FD8-862A-A1203A7FBCEE}" type="presParOf" srcId="{D165E9CC-31C5-4612-BE09-F80568789636}" destId="{09EF7206-B27B-446F-A747-79B93A888158}" srcOrd="1" destOrd="0" presId="urn:microsoft.com/office/officeart/2005/8/layout/orgChart1"/>
    <dgm:cxn modelId="{316CCE9E-A3E1-43FD-820E-1A91F4124A6B}" type="presParOf" srcId="{DA1E281A-7671-489C-86A6-59AB93AA5817}" destId="{B766BCC0-1E1E-4378-9138-2C098A269551}" srcOrd="1" destOrd="0" presId="urn:microsoft.com/office/officeart/2005/8/layout/orgChart1"/>
    <dgm:cxn modelId="{FDAB194C-3A7D-4A97-A8E8-703295FAC7B3}" type="presParOf" srcId="{DA1E281A-7671-489C-86A6-59AB93AA5817}" destId="{6AD51814-DC6D-4143-9061-4301020BFD68}" srcOrd="2" destOrd="0" presId="urn:microsoft.com/office/officeart/2005/8/layout/orgChart1"/>
    <dgm:cxn modelId="{AA1FD9EF-AB82-4634-A1A4-E9B96A760351}" type="presParOf" srcId="{2D60A6E4-ECFE-4097-BA64-BA448DA6D4D1}" destId="{4DA9EDA5-E6EF-441A-B1FE-7FD356311239}" srcOrd="1" destOrd="0" presId="urn:microsoft.com/office/officeart/2005/8/layout/orgChart1"/>
    <dgm:cxn modelId="{FA89BF2E-11F9-4F0D-8C1A-3A74BA929C98}" type="presParOf" srcId="{4DA9EDA5-E6EF-441A-B1FE-7FD356311239}" destId="{402D592F-0224-4A48-8DA8-C37B2D3D1BF5}" srcOrd="0" destOrd="0" presId="urn:microsoft.com/office/officeart/2005/8/layout/orgChart1"/>
    <dgm:cxn modelId="{8A9CF581-4B45-49B3-9000-2AD56EDFDC33}" type="presParOf" srcId="{402D592F-0224-4A48-8DA8-C37B2D3D1BF5}" destId="{D17A22C0-D40F-4311-9811-78BE5F9EE6BF}" srcOrd="0" destOrd="0" presId="urn:microsoft.com/office/officeart/2005/8/layout/orgChart1"/>
    <dgm:cxn modelId="{899C1285-88E1-42D1-AE4B-217D1FF29704}" type="presParOf" srcId="{402D592F-0224-4A48-8DA8-C37B2D3D1BF5}" destId="{15BCA520-6696-48B5-BDBD-0FF02ED68EF2}" srcOrd="1" destOrd="0" presId="urn:microsoft.com/office/officeart/2005/8/layout/orgChart1"/>
    <dgm:cxn modelId="{727D1D54-AC35-49C0-A5AD-33C937A945B1}" type="presParOf" srcId="{4DA9EDA5-E6EF-441A-B1FE-7FD356311239}" destId="{5C0F4FBF-ACE5-4EC6-8109-95BBB3FBE970}" srcOrd="1" destOrd="0" presId="urn:microsoft.com/office/officeart/2005/8/layout/orgChart1"/>
    <dgm:cxn modelId="{DD3799B2-B651-42A9-9334-E1BE7ED7564A}" type="presParOf" srcId="{4DA9EDA5-E6EF-441A-B1FE-7FD356311239}" destId="{B1E301CD-80AA-4A77-B2D7-60AD0EE5564B}" srcOrd="2" destOrd="0" presId="urn:microsoft.com/office/officeart/2005/8/layout/orgChart1"/>
    <dgm:cxn modelId="{A0D2EB85-A2E4-4851-953E-9F0DE98FF95B}" type="presParOf" srcId="{2D60A6E4-ECFE-4097-BA64-BA448DA6D4D1}" destId="{BF7C416A-B68C-4F6B-B940-21AF69B80B3F}" srcOrd="2" destOrd="0" presId="urn:microsoft.com/office/officeart/2005/8/layout/orgChart1"/>
    <dgm:cxn modelId="{D577010D-FD86-49B6-97F9-69D2BAC98DC2}" type="presParOf" srcId="{BF7C416A-B68C-4F6B-B940-21AF69B80B3F}" destId="{D7E9A8D1-AE1D-4BBF-87B1-4DC0AF90D3A9}" srcOrd="0" destOrd="0" presId="urn:microsoft.com/office/officeart/2005/8/layout/orgChart1"/>
    <dgm:cxn modelId="{273C58C1-218B-4414-A6B7-3085E14A3A60}" type="presParOf" srcId="{D7E9A8D1-AE1D-4BBF-87B1-4DC0AF90D3A9}" destId="{2D60D3B4-0F55-4FA7-B27E-FFCC994FA409}" srcOrd="0" destOrd="0" presId="urn:microsoft.com/office/officeart/2005/8/layout/orgChart1"/>
    <dgm:cxn modelId="{90B37209-4A30-4BD4-A44F-2632338D752A}" type="presParOf" srcId="{D7E9A8D1-AE1D-4BBF-87B1-4DC0AF90D3A9}" destId="{865A9748-C0AD-4F37-9C1A-76DFF2D1ADFA}" srcOrd="1" destOrd="0" presId="urn:microsoft.com/office/officeart/2005/8/layout/orgChart1"/>
    <dgm:cxn modelId="{350CD42E-260A-4D5A-A1BE-AED485A8D7F3}" type="presParOf" srcId="{BF7C416A-B68C-4F6B-B940-21AF69B80B3F}" destId="{F4C8742E-1C8C-4A9C-BA62-DF0164057CD5}" srcOrd="1" destOrd="0" presId="urn:microsoft.com/office/officeart/2005/8/layout/orgChart1"/>
    <dgm:cxn modelId="{35491568-0E52-47D5-B4F4-3614FDB3C5E8}" type="presParOf" srcId="{BF7C416A-B68C-4F6B-B940-21AF69B80B3F}" destId="{07B69DB2-C834-46E9-9AB6-CB11431D50FF}" srcOrd="2" destOrd="0" presId="urn:microsoft.com/office/officeart/2005/8/layout/orgChart1"/>
    <dgm:cxn modelId="{501E94BC-F6AA-441C-A057-347EC50825C1}" type="presParOf" srcId="{2D60A6E4-ECFE-4097-BA64-BA448DA6D4D1}" destId="{11C61D9B-5209-4B76-9936-42E5F35D7E49}" srcOrd="3" destOrd="0" presId="urn:microsoft.com/office/officeart/2005/8/layout/orgChart1"/>
    <dgm:cxn modelId="{FBF215F1-BDA7-4341-AF7D-306964231410}" type="presParOf" srcId="{11C61D9B-5209-4B76-9936-42E5F35D7E49}" destId="{365417FE-DE87-4741-8A5F-A44625694513}" srcOrd="0" destOrd="0" presId="urn:microsoft.com/office/officeart/2005/8/layout/orgChart1"/>
    <dgm:cxn modelId="{4279EC41-EF54-4B3E-8821-EAA1D7E2A2CB}" type="presParOf" srcId="{365417FE-DE87-4741-8A5F-A44625694513}" destId="{34F2AEBE-DDBF-4B03-9ECF-CA6FB9DA5133}" srcOrd="0" destOrd="0" presId="urn:microsoft.com/office/officeart/2005/8/layout/orgChart1"/>
    <dgm:cxn modelId="{F2C02559-B3C3-4064-A017-26E1B52D054C}" type="presParOf" srcId="{365417FE-DE87-4741-8A5F-A44625694513}" destId="{AA2CCFB8-F8F2-441C-94D8-5844155E63F0}" srcOrd="1" destOrd="0" presId="urn:microsoft.com/office/officeart/2005/8/layout/orgChart1"/>
    <dgm:cxn modelId="{E4CBD831-DBB7-4AA3-B790-BD59B477F8BB}" type="presParOf" srcId="{11C61D9B-5209-4B76-9936-42E5F35D7E49}" destId="{DDAFCF1B-E9B1-4370-91AF-4DD6AF3B162A}" srcOrd="1" destOrd="0" presId="urn:microsoft.com/office/officeart/2005/8/layout/orgChart1"/>
    <dgm:cxn modelId="{D29527BD-9324-4BAE-AA82-1CDD3D5C0445}" type="presParOf" srcId="{11C61D9B-5209-4B76-9936-42E5F35D7E49}" destId="{E52720C0-8801-4128-ADF8-FCA3B75C7D84}" srcOrd="2" destOrd="0" presId="urn:microsoft.com/office/officeart/2005/8/layout/orgChart1"/>
    <dgm:cxn modelId="{02B756CB-0D03-475D-A1F4-8E90D59CA123}" type="presParOf" srcId="{2D60A6E4-ECFE-4097-BA64-BA448DA6D4D1}" destId="{B9927C5E-BA71-4388-A030-2748E0E776A3}" srcOrd="4" destOrd="0" presId="urn:microsoft.com/office/officeart/2005/8/layout/orgChart1"/>
    <dgm:cxn modelId="{3B8180B9-9B34-4EE6-9A6C-2ACAD420EF97}" type="presParOf" srcId="{B9927C5E-BA71-4388-A030-2748E0E776A3}" destId="{CBE57E88-551F-4321-8E2F-17F9557027BE}" srcOrd="0" destOrd="0" presId="urn:microsoft.com/office/officeart/2005/8/layout/orgChart1"/>
    <dgm:cxn modelId="{3A8C1506-5137-4507-9D4A-185F726E8A24}" type="presParOf" srcId="{CBE57E88-551F-4321-8E2F-17F9557027BE}" destId="{3C1325B9-97FB-427B-B521-9EB30F7098AF}" srcOrd="0" destOrd="0" presId="urn:microsoft.com/office/officeart/2005/8/layout/orgChart1"/>
    <dgm:cxn modelId="{10200DB3-3037-4D80-87B6-3E978A592CE0}" type="presParOf" srcId="{CBE57E88-551F-4321-8E2F-17F9557027BE}" destId="{4E820AAC-31EC-4F98-862E-EE5F8F1B9E84}" srcOrd="1" destOrd="0" presId="urn:microsoft.com/office/officeart/2005/8/layout/orgChart1"/>
    <dgm:cxn modelId="{E0837F9D-7ACE-4DD8-B97B-442917A34CD7}" type="presParOf" srcId="{B9927C5E-BA71-4388-A030-2748E0E776A3}" destId="{71E2ED2A-FA48-4C33-A0E4-E450E5FB2124}" srcOrd="1" destOrd="0" presId="urn:microsoft.com/office/officeart/2005/8/layout/orgChart1"/>
    <dgm:cxn modelId="{FD73DFBB-F148-41BE-8712-365094C8518D}" type="presParOf" srcId="{B9927C5E-BA71-4388-A030-2748E0E776A3}" destId="{1393DD39-F09A-49F7-BADB-642725F0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4A93-F522-456F-8A86-021766D456DD}">
      <dsp:nvSpPr>
        <dsp:cNvPr id="0" name=""/>
        <dsp:cNvSpPr/>
      </dsp:nvSpPr>
      <dsp:spPr>
        <a:xfrm>
          <a:off x="3280893" y="0"/>
          <a:ext cx="2453425" cy="245342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Conduct an initial review to clean and preprocess the data for consistency and accuracy. This includes handling missing or ambiguous entries in performance scores, employee status, and termination descriptions.</a:t>
          </a:r>
          <a:endParaRPr lang="en-US" sz="800" kern="1200"/>
        </a:p>
      </dsp:txBody>
      <dsp:txXfrm>
        <a:off x="3894249" y="1226713"/>
        <a:ext cx="1226713" cy="1226712"/>
      </dsp:txXfrm>
    </dsp:sp>
    <dsp:sp modelId="{EB3721DB-6F8C-49F1-8347-286664918762}">
      <dsp:nvSpPr>
        <dsp:cNvPr id="0" name=""/>
        <dsp:cNvSpPr/>
      </dsp:nvSpPr>
      <dsp:spPr>
        <a:xfrm>
          <a:off x="2054180" y="2453425"/>
          <a:ext cx="2453425" cy="2453425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Analyze the performance scores and ratings of employees across different business units, job functions, and employment types to identify trends and areas for improvement.</a:t>
          </a:r>
          <a:endParaRPr lang="en-US" sz="800" kern="1200"/>
        </a:p>
      </dsp:txBody>
      <dsp:txXfrm>
        <a:off x="2667536" y="3680138"/>
        <a:ext cx="1226713" cy="1226712"/>
      </dsp:txXfrm>
    </dsp:sp>
    <dsp:sp modelId="{10FFF116-EBCA-430D-B949-86F221C01EDF}">
      <dsp:nvSpPr>
        <dsp:cNvPr id="0" name=""/>
        <dsp:cNvSpPr/>
      </dsp:nvSpPr>
      <dsp:spPr>
        <a:xfrm rot="10800000">
          <a:off x="3280893" y="2453425"/>
          <a:ext cx="2453425" cy="2453425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Assess the effectiveness of different business units by analyzing employee performance, job functions, and pay zones to identify high-performing and underperforming areas.</a:t>
          </a:r>
          <a:endParaRPr lang="en-US" sz="800" kern="1200"/>
        </a:p>
      </dsp:txBody>
      <dsp:txXfrm rot="10800000">
        <a:off x="3894249" y="2453425"/>
        <a:ext cx="1226713" cy="1226712"/>
      </dsp:txXfrm>
    </dsp:sp>
    <dsp:sp modelId="{D8AEC0DC-ACFF-4CA5-AF4F-0139D21C42AE}">
      <dsp:nvSpPr>
        <dsp:cNvPr id="0" name=""/>
        <dsp:cNvSpPr/>
      </dsp:nvSpPr>
      <dsp:spPr>
        <a:xfrm>
          <a:off x="4507605" y="2453425"/>
          <a:ext cx="2453425" cy="2453425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Evaluate the relationship between supervisors and their team's performance ratings to determine if certain supervisors are associated with better or worse outcomes.</a:t>
          </a:r>
          <a:endParaRPr lang="en-US" sz="800" kern="1200"/>
        </a:p>
      </dsp:txBody>
      <dsp:txXfrm>
        <a:off x="5120961" y="3680138"/>
        <a:ext cx="1226713" cy="1226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D565F-A472-4CF1-ABE8-B45FA2883EDD}">
      <dsp:nvSpPr>
        <dsp:cNvPr id="0" name=""/>
        <dsp:cNvSpPr/>
      </dsp:nvSpPr>
      <dsp:spPr>
        <a:xfrm>
          <a:off x="796" y="1616454"/>
          <a:ext cx="1596354" cy="7981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Human Resources (HR) Department  </a:t>
          </a:r>
        </a:p>
      </dsp:txBody>
      <dsp:txXfrm>
        <a:off x="796" y="1616454"/>
        <a:ext cx="1596354" cy="798177"/>
      </dsp:txXfrm>
    </dsp:sp>
    <dsp:sp modelId="{D17A22C0-D40F-4311-9811-78BE5F9EE6BF}">
      <dsp:nvSpPr>
        <dsp:cNvPr id="0" name=""/>
        <dsp:cNvSpPr/>
      </dsp:nvSpPr>
      <dsp:spPr>
        <a:xfrm>
          <a:off x="1932385" y="1616454"/>
          <a:ext cx="1596354" cy="7981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Department Managers (Sales &amp; Production)</a:t>
          </a:r>
        </a:p>
      </dsp:txBody>
      <dsp:txXfrm>
        <a:off x="1932385" y="1616454"/>
        <a:ext cx="1596354" cy="798177"/>
      </dsp:txXfrm>
    </dsp:sp>
    <dsp:sp modelId="{2D60D3B4-0F55-4FA7-B27E-FFCC994FA409}">
      <dsp:nvSpPr>
        <dsp:cNvPr id="0" name=""/>
        <dsp:cNvSpPr/>
      </dsp:nvSpPr>
      <dsp:spPr>
        <a:xfrm>
          <a:off x="3863974" y="1616454"/>
          <a:ext cx="1596354" cy="7981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Senior Leadership/Executives</a:t>
          </a:r>
        </a:p>
      </dsp:txBody>
      <dsp:txXfrm>
        <a:off x="3863974" y="1616454"/>
        <a:ext cx="1596354" cy="798177"/>
      </dsp:txXfrm>
    </dsp:sp>
    <dsp:sp modelId="{34F2AEBE-DDBF-4B03-9ECF-CA6FB9DA5133}">
      <dsp:nvSpPr>
        <dsp:cNvPr id="0" name=""/>
        <dsp:cNvSpPr/>
      </dsp:nvSpPr>
      <dsp:spPr>
        <a:xfrm>
          <a:off x="5795563" y="1616454"/>
          <a:ext cx="1596354" cy="7981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Employees</a:t>
          </a:r>
        </a:p>
      </dsp:txBody>
      <dsp:txXfrm>
        <a:off x="5795563" y="1616454"/>
        <a:ext cx="1596354" cy="798177"/>
      </dsp:txXfrm>
    </dsp:sp>
    <dsp:sp modelId="{3C1325B9-97FB-427B-B521-9EB30F7098AF}">
      <dsp:nvSpPr>
        <dsp:cNvPr id="0" name=""/>
        <dsp:cNvSpPr/>
      </dsp:nvSpPr>
      <dsp:spPr>
        <a:xfrm>
          <a:off x="7727152" y="1616454"/>
          <a:ext cx="1596354" cy="7981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Finance/Compensation Teams</a:t>
          </a:r>
        </a:p>
      </dsp:txBody>
      <dsp:txXfrm>
        <a:off x="7727152" y="1616454"/>
        <a:ext cx="1596354" cy="79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636104" y="3452191"/>
            <a:ext cx="10588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</a:t>
            </a:r>
            <a:r>
              <a:rPr lang="en-US" sz="2400" dirty="0" smtClean="0"/>
              <a:t>DHANASRI S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dirty="0" smtClean="0"/>
              <a:t>.:  312204566</a:t>
            </a:r>
            <a:endParaRPr lang="en-US" sz="2400" dirty="0"/>
          </a:p>
          <a:p>
            <a:r>
              <a:rPr lang="en-US" sz="2400" dirty="0"/>
              <a:t>DEPARTMENT:    COMMERCE</a:t>
            </a:r>
          </a:p>
          <a:p>
            <a:r>
              <a:rPr lang="en-US" sz="2400" dirty="0"/>
              <a:t>COLLEGE:          K.C.S KASI NADAR COLLEGE OF ARTS AND SCIENCE 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E8AB570A-50DD-4AC7-96F1-8169B324E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566204"/>
              </p:ext>
            </p:extLst>
          </p:nvPr>
        </p:nvGraphicFramePr>
        <p:xfrm>
          <a:off x="6471920" y="1785328"/>
          <a:ext cx="5171440" cy="470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732871"/>
              </p:ext>
            </p:extLst>
          </p:nvPr>
        </p:nvGraphicFramePr>
        <p:xfrm>
          <a:off x="1259983" y="1877094"/>
          <a:ext cx="6145370" cy="3905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231259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F81060-0014-4B65-9A40-3816E13FC2E4}"/>
              </a:ext>
            </a:extLst>
          </p:cNvPr>
          <p:cNvSpPr txBox="1"/>
          <p:nvPr/>
        </p:nvSpPr>
        <p:spPr>
          <a:xfrm>
            <a:off x="596348" y="1248058"/>
            <a:ext cx="85605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performance analysis, recommend strategies to address performance discrepancies and enhance overall employee performance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Findings on supervisor effectiveness will inform targeted training programs to improve management practices and support employee development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Insights will be gained into how supervisor effectiveness impacts employee performance, which could inform training and development programs for supervisors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Recommendations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will be made to leverage successful practices identified in high-performing units and address challenges in underperforming areas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onboarding processes for future start employees based on their performance and integration needs, ensuring smoother transitions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will be assessed for compliance with employment regulations, ensuring that all employee classifications and pay zones align with legal standards.</a:t>
            </a: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745108" y="371248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8" y="1526398"/>
            <a:ext cx="7421116" cy="38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8AC415-C681-421E-B395-E370663B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105" y="1823761"/>
            <a:ext cx="9382959" cy="44459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is a need to assess and address diversity and inclusion within the employee population based on gender, race, and marital status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data shows varying performance ratings across different employees and job functions. Understanding the root causes behind these discrepancies is crucial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mix of full-time, part-time, contract, and temporary employees, along with different termination types, suggests possible issues with employee retention and job satisfaction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units and locations are represented in the data. Analyzing performance and employment trends across these units can identify areas of strength and those needing improvement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the data reflects compliance with employment regulations, especially in terms of classifications, pay zones, and employee types.</a:t>
            </a: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80012131"/>
              </p:ext>
            </p:extLst>
          </p:nvPr>
        </p:nvGraphicFramePr>
        <p:xfrm>
          <a:off x="811369" y="1751527"/>
          <a:ext cx="9015211" cy="49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76288"/>
              </p:ext>
            </p:extLst>
          </p:nvPr>
        </p:nvGraphicFramePr>
        <p:xfrm>
          <a:off x="399245" y="1571223"/>
          <a:ext cx="9324304" cy="4031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620A2CE-FFE9-4505-8508-445497B29450}"/>
              </a:ext>
            </a:extLst>
          </p:cNvPr>
          <p:cNvSpPr txBox="1"/>
          <p:nvPr/>
        </p:nvSpPr>
        <p:spPr>
          <a:xfrm>
            <a:off x="556590" y="2491409"/>
            <a:ext cx="9765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 Background Color Shading, Data Bars, Values.</a:t>
            </a:r>
            <a:endParaRPr lang="en-US" dirty="0"/>
          </a:p>
          <a:p>
            <a:endParaRPr lang="en-US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and Sorting - </a:t>
            </a:r>
            <a:r>
              <a:rPr lang="en-US" sz="2000" dirty="0"/>
              <a:t>Identify specific employee performance groups, such as those with exceeds, needs improvement and fully meets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employee Id.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 with Trend </a:t>
            </a:r>
            <a:r>
              <a:rPr lang="en-US" sz="2000" dirty="0" smtClean="0"/>
              <a:t>line.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/>
              <a:t>: The pay zone or salary band to which the employee's compensation falls.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TABLE: </a:t>
            </a:r>
            <a:r>
              <a:rPr lang="en-US" sz="2000" dirty="0" smtClean="0"/>
              <a:t>Employee ID, First Name, Performance Score.</a:t>
            </a:r>
          </a:p>
          <a:p>
            <a:endParaRPr lang="en-US" sz="2000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CHART: </a:t>
            </a:r>
            <a:r>
              <a:rPr lang="en-US" sz="2000" dirty="0" smtClean="0"/>
              <a:t>Report </a:t>
            </a:r>
            <a:r>
              <a:rPr lang="en-US" sz="2000" dirty="0"/>
              <a:t>of Employee Performance based on their Employee Id is represent in Values and Performance Score presented as Column </a:t>
            </a:r>
            <a:r>
              <a:rPr lang="en-US" sz="2000" dirty="0" smtClean="0"/>
              <a:t>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626</TotalTime>
  <Words>665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52</cp:revision>
  <dcterms:created xsi:type="dcterms:W3CDTF">2024-08-21T00:32:52Z</dcterms:created>
  <dcterms:modified xsi:type="dcterms:W3CDTF">2024-08-28T06:14:09Z</dcterms:modified>
</cp:coreProperties>
</file>