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Lst>
  <p:sldSz cy="5143500" cx="9144000"/>
  <p:notesSz cx="6858000" cy="9144000"/>
  <p:embeddedFontLst>
    <p:embeddedFont>
      <p:font typeface="Sarabun"/>
      <p:regular r:id="rId96"/>
      <p:bold r:id="rId97"/>
      <p:italic r:id="rId98"/>
      <p:boldItalic r:id="rId99"/>
    </p:embeddedFont>
    <p:embeddedFont>
      <p:font typeface="Lato"/>
      <p:regular r:id="rId100"/>
      <p:bold r:id="rId101"/>
      <p:italic r:id="rId102"/>
      <p:boldItalic r:id="rId103"/>
    </p:embeddedFont>
    <p:embeddedFont>
      <p:font typeface="Helvetica Neue"/>
      <p:regular r:id="rId104"/>
      <p:bold r:id="rId105"/>
      <p:italic r:id="rId106"/>
      <p:boldItalic r:id="rId107"/>
    </p:embeddedFont>
    <p:embeddedFont>
      <p:font typeface="Helvetica Neue Light"/>
      <p:regular r:id="rId108"/>
      <p:bold r:id="rId109"/>
      <p:italic r:id="rId110"/>
      <p:boldItalic r:id="rId111"/>
    </p:embeddedFont>
    <p:embeddedFont>
      <p:font typeface="Sarabun Light"/>
      <p:regular r:id="rId112"/>
      <p:bold r:id="rId113"/>
      <p:italic r:id="rId114"/>
      <p:boldItalic r:id="rId1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guide id="3" pos="5472">
          <p15:clr>
            <a:srgbClr val="9AA0A6"/>
          </p15:clr>
        </p15:guide>
        <p15:guide id="4" pos="288">
          <p15:clr>
            <a:srgbClr val="9AA0A6"/>
          </p15:clr>
        </p15:guide>
        <p15:guide id="5" pos="2016">
          <p15:clr>
            <a:srgbClr val="9AA0A6"/>
          </p15:clr>
        </p15:guide>
        <p15:guide id="6" pos="3744">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37DCFBF-D533-4100-BC34-36AE1FF6336E}">
  <a:tblStyle styleId="{E37DCFBF-D533-4100-BC34-36AE1FF6336E}"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1214241-7014-4F73-A9BB-6E6144E8E8AF}"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F16D4224-E19D-4EC2-8968-C5E80E1E96F6}" styleName="Table_2">
    <a:wholeTbl>
      <a:tcTxStyle b="off" i="off">
        <a:font>
          <a:latin typeface="Helvetica Neue"/>
          <a:ea typeface="Helvetica Neue"/>
          <a:cs typeface="Helvetica Neue"/>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solidFill>
        </a:fill>
      </a:tcStyle>
    </a:wholeTbl>
    <a:band1H>
      <a:tcTxStyle/>
    </a:band1H>
    <a:band2H>
      <a:tcTxStyle b="off" i="off"/>
      <a:tcStyle>
        <a:fill>
          <a:solidFill>
            <a:srgbClr val="E3E5E8"/>
          </a:solidFill>
        </a:fill>
      </a:tcStyle>
    </a:band2H>
    <a:band1V>
      <a:tcTxStyle/>
    </a:band1V>
    <a:band2V>
      <a:tcTxStyle/>
    </a:band2V>
    <a:lastCol>
      <a:tcTxStyle/>
    </a:lastCol>
    <a:firstCol>
      <a:tcTxStyle b="on" i="off">
        <a:font>
          <a:latin typeface="Helvetica Neue"/>
          <a:ea typeface="Helvetica Neue"/>
          <a:cs typeface="Helvetica Neue"/>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0076B9"/>
          </a:solidFill>
        </a:fill>
      </a:tcStyle>
    </a:firstCol>
    <a:lastRow>
      <a:tcTxStyle b="off" i="off">
        <a:font>
          <a:latin typeface="Helvetica Neue"/>
          <a:ea typeface="Helvetica Neue"/>
          <a:cs typeface="Helvetica Neue"/>
        </a:font>
        <a:srgbClr val="000000"/>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rgbClr val="3797C6"/>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solidFill>
        </a:fill>
      </a:tcStyle>
    </a:lastRow>
    <a:seCell>
      <a:tcTxStyle/>
    </a:seCell>
    <a:swCell>
      <a:tcTxStyle/>
    </a:swCell>
    <a:firstRow>
      <a:tcTxStyle b="on" i="off">
        <a:font>
          <a:latin typeface="Helvetica Neue"/>
          <a:ea typeface="Helvetica Neue"/>
          <a:cs typeface="Helvetica Neue"/>
        </a:font>
        <a:srgbClr val="FFFFFF"/>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004C7F"/>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 pos="5472"/>
        <p:guide pos="288"/>
        <p:guide pos="2016"/>
        <p:guide pos="3744"/>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HelveticaNeue-boldItalic.fntdata"/><Relationship Id="rId106" Type="http://schemas.openxmlformats.org/officeDocument/2006/relationships/font" Target="fonts/HelveticaNeue-italic.fntdata"/><Relationship Id="rId105" Type="http://schemas.openxmlformats.org/officeDocument/2006/relationships/font" Target="fonts/HelveticaNeue-bold.fntdata"/><Relationship Id="rId104" Type="http://schemas.openxmlformats.org/officeDocument/2006/relationships/font" Target="fonts/HelveticaNeue-regular.fntdata"/><Relationship Id="rId109" Type="http://schemas.openxmlformats.org/officeDocument/2006/relationships/font" Target="fonts/HelveticaNeueLight-bold.fntdata"/><Relationship Id="rId108" Type="http://schemas.openxmlformats.org/officeDocument/2006/relationships/font" Target="fonts/HelveticaNeueLight-regular.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Lato-boldItalic.fntdata"/><Relationship Id="rId102" Type="http://schemas.openxmlformats.org/officeDocument/2006/relationships/font" Target="fonts/Lato-italic.fntdata"/><Relationship Id="rId101" Type="http://schemas.openxmlformats.org/officeDocument/2006/relationships/font" Target="fonts/Lato-bold.fntdata"/><Relationship Id="rId100" Type="http://schemas.openxmlformats.org/officeDocument/2006/relationships/font" Target="fonts/Lato-regular.fntdata"/><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font" Target="fonts/Sarabun-bold.fntdata"/><Relationship Id="rId96" Type="http://schemas.openxmlformats.org/officeDocument/2006/relationships/font" Target="fonts/Sarabun-regular.fntdata"/><Relationship Id="rId11" Type="http://schemas.openxmlformats.org/officeDocument/2006/relationships/slide" Target="slides/slide5.xml"/><Relationship Id="rId99" Type="http://schemas.openxmlformats.org/officeDocument/2006/relationships/font" Target="fonts/Sarabun-boldItalic.fntdata"/><Relationship Id="rId10" Type="http://schemas.openxmlformats.org/officeDocument/2006/relationships/slide" Target="slides/slide4.xml"/><Relationship Id="rId98" Type="http://schemas.openxmlformats.org/officeDocument/2006/relationships/font" Target="fonts/Sarabun-italic.fntdata"/><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5" Type="http://schemas.openxmlformats.org/officeDocument/2006/relationships/font" Target="fonts/SarabunLight-boldItalic.fntdata"/><Relationship Id="rId15" Type="http://schemas.openxmlformats.org/officeDocument/2006/relationships/slide" Target="slides/slide9.xml"/><Relationship Id="rId110" Type="http://schemas.openxmlformats.org/officeDocument/2006/relationships/font" Target="fonts/HelveticaNeueLight-italic.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font" Target="fonts/SarabunLight-italic.fntdata"/><Relationship Id="rId18" Type="http://schemas.openxmlformats.org/officeDocument/2006/relationships/slide" Target="slides/slide12.xml"/><Relationship Id="rId113" Type="http://schemas.openxmlformats.org/officeDocument/2006/relationships/font" Target="fonts/SarabunLight-bold.fntdata"/><Relationship Id="rId112" Type="http://schemas.openxmlformats.org/officeDocument/2006/relationships/font" Target="fonts/SarabunLight-regular.fntdata"/><Relationship Id="rId111" Type="http://schemas.openxmlformats.org/officeDocument/2006/relationships/font" Target="fonts/HelveticaNeueLight-boldItalic.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f9406a9a37_1_1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f9406a9a37_1_1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f9406a9a37_1_15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f9406a9a37_1_15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f9406a9a37_1_16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2" name="Google Shape;222;gf9406a9a37_1_16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f9406a9a37_1_1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f9406a9a37_1_1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f9406a9a37_1_16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f9406a9a37_1_16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26c335d73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26c335d73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f9406a9a37_1_16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f9406a9a37_1_16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f318a0417a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f318a0417a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1f679183a7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1f679183a7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1f679183a75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1f679183a75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1f679183a75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1f679183a75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f9406a9a37_1_1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f9406a9a37_1_1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g1f679183a75_0_1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6" name="Google Shape;316;g1f679183a75_0_1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f679183a75_0_1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f679183a75_0_1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1f679183a75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1f679183a75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g1f679183a7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8" name="Google Shape;358;g1f679183a7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f679183a75_0_2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f679183a75_0_2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1f679183a75_0_2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1f679183a75_0_2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5" name="Shape 375"/>
        <p:cNvGrpSpPr/>
        <p:nvPr/>
      </p:nvGrpSpPr>
      <p:grpSpPr>
        <a:xfrm>
          <a:off x="0" y="0"/>
          <a:ext cx="0" cy="0"/>
          <a:chOff x="0" y="0"/>
          <a:chExt cx="0" cy="0"/>
        </a:xfrm>
      </p:grpSpPr>
      <p:sp>
        <p:nvSpPr>
          <p:cNvPr id="376" name="Google Shape;376;g1f679183a75_0_2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7" name="Google Shape;377;g1f679183a75_0_2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1f679183a75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3" name="Google Shape;383;g1f679183a75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1f679183a75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1f679183a75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3" name="Shape 393"/>
        <p:cNvGrpSpPr/>
        <p:nvPr/>
      </p:nvGrpSpPr>
      <p:grpSpPr>
        <a:xfrm>
          <a:off x="0" y="0"/>
          <a:ext cx="0" cy="0"/>
          <a:chOff x="0" y="0"/>
          <a:chExt cx="0" cy="0"/>
        </a:xfrm>
      </p:grpSpPr>
      <p:sp>
        <p:nvSpPr>
          <p:cNvPr id="394" name="Google Shape;394;g326c335d731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5" name="Google Shape;395;g326c335d731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f9406a9a37_1_1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f9406a9a37_1_1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9" name="Shape 399"/>
        <p:cNvGrpSpPr/>
        <p:nvPr/>
      </p:nvGrpSpPr>
      <p:grpSpPr>
        <a:xfrm>
          <a:off x="0" y="0"/>
          <a:ext cx="0" cy="0"/>
          <a:chOff x="0" y="0"/>
          <a:chExt cx="0" cy="0"/>
        </a:xfrm>
      </p:grpSpPr>
      <p:sp>
        <p:nvSpPr>
          <p:cNvPr id="400" name="Google Shape;400;g1f679183a7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1" name="Google Shape;401;g1f679183a7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f679183a75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f679183a75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1" name="Shape 411"/>
        <p:cNvGrpSpPr/>
        <p:nvPr/>
      </p:nvGrpSpPr>
      <p:grpSpPr>
        <a:xfrm>
          <a:off x="0" y="0"/>
          <a:ext cx="0" cy="0"/>
          <a:chOff x="0" y="0"/>
          <a:chExt cx="0" cy="0"/>
        </a:xfrm>
      </p:grpSpPr>
      <p:sp>
        <p:nvSpPr>
          <p:cNvPr id="412" name="Google Shape;412;g1f679183a75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3" name="Google Shape;413;g1f679183a75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1f679183a75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1f679183a75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3" name="Shape 423"/>
        <p:cNvGrpSpPr/>
        <p:nvPr/>
      </p:nvGrpSpPr>
      <p:grpSpPr>
        <a:xfrm>
          <a:off x="0" y="0"/>
          <a:ext cx="0" cy="0"/>
          <a:chOff x="0" y="0"/>
          <a:chExt cx="0" cy="0"/>
        </a:xfrm>
      </p:grpSpPr>
      <p:sp>
        <p:nvSpPr>
          <p:cNvPr id="424" name="Google Shape;424;g1f679183a75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5" name="Google Shape;425;g1f679183a75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1f679183a75_0_4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1f679183a75_0_4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1f679183a75_0_4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0" name="Google Shape;450;g1f679183a75_0_4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1f679183a75_0_4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1f679183a75_0_4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f679183a75_0_4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f679183a75_0_4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1f679183a75_0_4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1f679183a75_0_4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f9406a9a37_1_15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0" name="Google Shape;170;gf9406a9a37_1_15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1f679183a75_0_4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1f679183a75_0_4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1f679183a75_0_4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1f679183a75_0_4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8" name="Shape 498"/>
        <p:cNvGrpSpPr/>
        <p:nvPr/>
      </p:nvGrpSpPr>
      <p:grpSpPr>
        <a:xfrm>
          <a:off x="0" y="0"/>
          <a:ext cx="0" cy="0"/>
          <a:chOff x="0" y="0"/>
          <a:chExt cx="0" cy="0"/>
        </a:xfrm>
      </p:grpSpPr>
      <p:sp>
        <p:nvSpPr>
          <p:cNvPr id="499" name="Google Shape;499;g1f679183a75_0_5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0" name="Google Shape;500;g1f679183a75_0_5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f679183a75_0_5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f679183a75_0_5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1f679183a75_0_5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1f679183a75_0_5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9" name="Shape 519"/>
        <p:cNvGrpSpPr/>
        <p:nvPr/>
      </p:nvGrpSpPr>
      <p:grpSpPr>
        <a:xfrm>
          <a:off x="0" y="0"/>
          <a:ext cx="0" cy="0"/>
          <a:chOff x="0" y="0"/>
          <a:chExt cx="0" cy="0"/>
        </a:xfrm>
      </p:grpSpPr>
      <p:sp>
        <p:nvSpPr>
          <p:cNvPr id="520" name="Google Shape;520;g1f679183a75_0_5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1" name="Google Shape;521;g1f679183a75_0_5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1f679183a75_0_5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1f679183a75_0_5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7" name="Shape 537"/>
        <p:cNvGrpSpPr/>
        <p:nvPr/>
      </p:nvGrpSpPr>
      <p:grpSpPr>
        <a:xfrm>
          <a:off x="0" y="0"/>
          <a:ext cx="0" cy="0"/>
          <a:chOff x="0" y="0"/>
          <a:chExt cx="0" cy="0"/>
        </a:xfrm>
      </p:grpSpPr>
      <p:sp>
        <p:nvSpPr>
          <p:cNvPr id="538" name="Google Shape;538;g1f679183a75_0_5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9" name="Google Shape;539;g1f679183a75_0_5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f679183a75_0_6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f679183a75_0_6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g1f679183a75_0_4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1" name="Google Shape;551;g1f679183a75_0_4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f9406a9a37_1_15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f9406a9a37_1_15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e6829455d0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e6829455d0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e6829455d0_1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e6829455d0_1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g1e6829455d0_1_1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8" name="Google Shape;568;g1e6829455d0_1_1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1e6829455d0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1e6829455d0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1e6829455d0_1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1e6829455d0_1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1e6829455d0_1_1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1e6829455d0_1_1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1f679183a75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1f679183a75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326c335d731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326c335d731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6" name="Shape 606"/>
        <p:cNvGrpSpPr/>
        <p:nvPr/>
      </p:nvGrpSpPr>
      <p:grpSpPr>
        <a:xfrm>
          <a:off x="0" y="0"/>
          <a:ext cx="0" cy="0"/>
          <a:chOff x="0" y="0"/>
          <a:chExt cx="0" cy="0"/>
        </a:xfrm>
      </p:grpSpPr>
      <p:sp>
        <p:nvSpPr>
          <p:cNvPr id="607" name="Google Shape;607;g1e6829455d0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8" name="Google Shape;608;g1e6829455d0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3" name="Shape 613"/>
        <p:cNvGrpSpPr/>
        <p:nvPr/>
      </p:nvGrpSpPr>
      <p:grpSpPr>
        <a:xfrm>
          <a:off x="0" y="0"/>
          <a:ext cx="0" cy="0"/>
          <a:chOff x="0" y="0"/>
          <a:chExt cx="0" cy="0"/>
        </a:xfrm>
      </p:grpSpPr>
      <p:sp>
        <p:nvSpPr>
          <p:cNvPr id="614" name="Google Shape;614;g1e6829455d0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5" name="Google Shape;615;g1e6829455d0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f9406a9a37_1_13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f9406a9a37_1_13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e6829455d0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1e6829455d0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1e6829455d0_1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1e6829455d0_1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f679183a75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f679183a75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g1f679183a75_0_6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9" name="Google Shape;649;g1f679183a75_0_6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g1f679183a75_0_6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1" name="Google Shape;661;g1f679183a75_0_6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g1f679183a75_0_6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7" name="Google Shape;667;g1f679183a75_0_6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f679183a75_0_6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f679183a75_0_6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e6829455d0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e6829455d0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5" name="Shape 685"/>
        <p:cNvGrpSpPr/>
        <p:nvPr/>
      </p:nvGrpSpPr>
      <p:grpSpPr>
        <a:xfrm>
          <a:off x="0" y="0"/>
          <a:ext cx="0" cy="0"/>
          <a:chOff x="0" y="0"/>
          <a:chExt cx="0" cy="0"/>
        </a:xfrm>
      </p:grpSpPr>
      <p:sp>
        <p:nvSpPr>
          <p:cNvPr id="686" name="Google Shape;686;g1f679183a75_0_6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7" name="Google Shape;687;g1f679183a75_0_6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1" name="Shape 691"/>
        <p:cNvGrpSpPr/>
        <p:nvPr/>
      </p:nvGrpSpPr>
      <p:grpSpPr>
        <a:xfrm>
          <a:off x="0" y="0"/>
          <a:ext cx="0" cy="0"/>
          <a:chOff x="0" y="0"/>
          <a:chExt cx="0" cy="0"/>
        </a:xfrm>
      </p:grpSpPr>
      <p:sp>
        <p:nvSpPr>
          <p:cNvPr id="692" name="Google Shape;692;g1e6829455d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3" name="Google Shape;693;g1e6829455d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f9406a9a37_1_1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1" name="Google Shape;191;gf9406a9a37_1_1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e6829455d0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1e6829455d0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g1e6829455d0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7" name="Google Shape;707;g1e6829455d0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2" name="Shape 712"/>
        <p:cNvGrpSpPr/>
        <p:nvPr/>
      </p:nvGrpSpPr>
      <p:grpSpPr>
        <a:xfrm>
          <a:off x="0" y="0"/>
          <a:ext cx="0" cy="0"/>
          <a:chOff x="0" y="0"/>
          <a:chExt cx="0" cy="0"/>
        </a:xfrm>
      </p:grpSpPr>
      <p:sp>
        <p:nvSpPr>
          <p:cNvPr id="713" name="Google Shape;713;g1e6829455d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4" name="Google Shape;714;g1e6829455d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g1e6829455d0_1_1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3" name="Google Shape;723;g1e6829455d0_1_1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7" name="Shape 727"/>
        <p:cNvGrpSpPr/>
        <p:nvPr/>
      </p:nvGrpSpPr>
      <p:grpSpPr>
        <a:xfrm>
          <a:off x="0" y="0"/>
          <a:ext cx="0" cy="0"/>
          <a:chOff x="0" y="0"/>
          <a:chExt cx="0" cy="0"/>
        </a:xfrm>
      </p:grpSpPr>
      <p:sp>
        <p:nvSpPr>
          <p:cNvPr id="728" name="Google Shape;728;g1e6829455d0_1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9" name="Google Shape;729;g1e6829455d0_1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3" name="Shape 733"/>
        <p:cNvGrpSpPr/>
        <p:nvPr/>
      </p:nvGrpSpPr>
      <p:grpSpPr>
        <a:xfrm>
          <a:off x="0" y="0"/>
          <a:ext cx="0" cy="0"/>
          <a:chOff x="0" y="0"/>
          <a:chExt cx="0" cy="0"/>
        </a:xfrm>
      </p:grpSpPr>
      <p:sp>
        <p:nvSpPr>
          <p:cNvPr id="734" name="Google Shape;734;g1e6829455d0_1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5" name="Google Shape;735;g1e6829455d0_1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8" name="Shape 738"/>
        <p:cNvGrpSpPr/>
        <p:nvPr/>
      </p:nvGrpSpPr>
      <p:grpSpPr>
        <a:xfrm>
          <a:off x="0" y="0"/>
          <a:ext cx="0" cy="0"/>
          <a:chOff x="0" y="0"/>
          <a:chExt cx="0" cy="0"/>
        </a:xfrm>
      </p:grpSpPr>
      <p:sp>
        <p:nvSpPr>
          <p:cNvPr id="739" name="Google Shape;739;g1e6829455d0_3_56: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0" name="Google Shape;740;g1e6829455d0_3_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4" name="Shape 744"/>
        <p:cNvGrpSpPr/>
        <p:nvPr/>
      </p:nvGrpSpPr>
      <p:grpSpPr>
        <a:xfrm>
          <a:off x="0" y="0"/>
          <a:ext cx="0" cy="0"/>
          <a:chOff x="0" y="0"/>
          <a:chExt cx="0" cy="0"/>
        </a:xfrm>
      </p:grpSpPr>
      <p:sp>
        <p:nvSpPr>
          <p:cNvPr id="745" name="Google Shape;745;g1e6829455d0_3_61: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g1e6829455d0_3_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2" name="Shape 752"/>
        <p:cNvGrpSpPr/>
        <p:nvPr/>
      </p:nvGrpSpPr>
      <p:grpSpPr>
        <a:xfrm>
          <a:off x="0" y="0"/>
          <a:ext cx="0" cy="0"/>
          <a:chOff x="0" y="0"/>
          <a:chExt cx="0" cy="0"/>
        </a:xfrm>
      </p:grpSpPr>
      <p:sp>
        <p:nvSpPr>
          <p:cNvPr id="753" name="Google Shape;753;g1e6829455d0_3_6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4" name="Google Shape;754;g1e6829455d0_3_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4" name="Shape 764"/>
        <p:cNvGrpSpPr/>
        <p:nvPr/>
      </p:nvGrpSpPr>
      <p:grpSpPr>
        <a:xfrm>
          <a:off x="0" y="0"/>
          <a:ext cx="0" cy="0"/>
          <a:chOff x="0" y="0"/>
          <a:chExt cx="0" cy="0"/>
        </a:xfrm>
      </p:grpSpPr>
      <p:sp>
        <p:nvSpPr>
          <p:cNvPr id="765" name="Google Shape;765;g1e6829455d0_3_7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6" name="Google Shape;766;g1e6829455d0_3_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f9406a9a37_1_16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f9406a9a37_1_16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6" name="Shape 776"/>
        <p:cNvGrpSpPr/>
        <p:nvPr/>
      </p:nvGrpSpPr>
      <p:grpSpPr>
        <a:xfrm>
          <a:off x="0" y="0"/>
          <a:ext cx="0" cy="0"/>
          <a:chOff x="0" y="0"/>
          <a:chExt cx="0" cy="0"/>
        </a:xfrm>
      </p:grpSpPr>
      <p:sp>
        <p:nvSpPr>
          <p:cNvPr id="777" name="Google Shape;777;g1e6829455d0_3_90: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8" name="Google Shape;778;g1e6829455d0_3_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g1e6829455d0_3_9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7" name="Google Shape;787;g1e6829455d0_3_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6" name="Shape 796"/>
        <p:cNvGrpSpPr/>
        <p:nvPr/>
      </p:nvGrpSpPr>
      <p:grpSpPr>
        <a:xfrm>
          <a:off x="0" y="0"/>
          <a:ext cx="0" cy="0"/>
          <a:chOff x="0" y="0"/>
          <a:chExt cx="0" cy="0"/>
        </a:xfrm>
      </p:grpSpPr>
      <p:sp>
        <p:nvSpPr>
          <p:cNvPr id="797" name="Google Shape;797;g1e6829455d0_3_108: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8" name="Google Shape;798;g1e6829455d0_3_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g1e6829455d0_1_2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11" name="Google Shape;811;g1e6829455d0_1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2" name="Shape 822"/>
        <p:cNvGrpSpPr/>
        <p:nvPr/>
      </p:nvGrpSpPr>
      <p:grpSpPr>
        <a:xfrm>
          <a:off x="0" y="0"/>
          <a:ext cx="0" cy="0"/>
          <a:chOff x="0" y="0"/>
          <a:chExt cx="0" cy="0"/>
        </a:xfrm>
      </p:grpSpPr>
      <p:sp>
        <p:nvSpPr>
          <p:cNvPr id="823" name="Google Shape;823;g1e6829455d0_3_13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4" name="Google Shape;824;g1e6829455d0_3_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4" name="Shape 834"/>
        <p:cNvGrpSpPr/>
        <p:nvPr/>
      </p:nvGrpSpPr>
      <p:grpSpPr>
        <a:xfrm>
          <a:off x="0" y="0"/>
          <a:ext cx="0" cy="0"/>
          <a:chOff x="0" y="0"/>
          <a:chExt cx="0" cy="0"/>
        </a:xfrm>
      </p:grpSpPr>
      <p:sp>
        <p:nvSpPr>
          <p:cNvPr id="835" name="Google Shape;835;g1e6829455d0_1_42: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6" name="Google Shape;836;g1e6829455d0_1_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6" name="Shape 846"/>
        <p:cNvGrpSpPr/>
        <p:nvPr/>
      </p:nvGrpSpPr>
      <p:grpSpPr>
        <a:xfrm>
          <a:off x="0" y="0"/>
          <a:ext cx="0" cy="0"/>
          <a:chOff x="0" y="0"/>
          <a:chExt cx="0" cy="0"/>
        </a:xfrm>
      </p:grpSpPr>
      <p:sp>
        <p:nvSpPr>
          <p:cNvPr id="847" name="Google Shape;847;g1e6829455d0_3_154: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8" name="Google Shape;848;g1e6829455d0_3_1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2" name="Shape 852"/>
        <p:cNvGrpSpPr/>
        <p:nvPr/>
      </p:nvGrpSpPr>
      <p:grpSpPr>
        <a:xfrm>
          <a:off x="0" y="0"/>
          <a:ext cx="0" cy="0"/>
          <a:chOff x="0" y="0"/>
          <a:chExt cx="0" cy="0"/>
        </a:xfrm>
      </p:grpSpPr>
      <p:sp>
        <p:nvSpPr>
          <p:cNvPr id="853" name="Google Shape;853;g1e6829455d0_3_159:notes"/>
          <p:cNvSpPr txBox="1"/>
          <p:nvPr>
            <p:ph idx="1" type="body"/>
          </p:nvPr>
        </p:nvSpPr>
        <p:spPr>
          <a:xfrm>
            <a:off x="914400" y="4343400"/>
            <a:ext cx="50292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4" name="Google Shape;854;g1e6829455d0_3_1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8" name="Shape 858"/>
        <p:cNvGrpSpPr/>
        <p:nvPr/>
      </p:nvGrpSpPr>
      <p:grpSpPr>
        <a:xfrm>
          <a:off x="0" y="0"/>
          <a:ext cx="0" cy="0"/>
          <a:chOff x="0" y="0"/>
          <a:chExt cx="0" cy="0"/>
        </a:xfrm>
      </p:grpSpPr>
      <p:sp>
        <p:nvSpPr>
          <p:cNvPr id="859" name="Google Shape;859;g1e6829455d0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0" name="Google Shape;860;g1e6829455d0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5" name="Shape 865"/>
        <p:cNvGrpSpPr/>
        <p:nvPr/>
      </p:nvGrpSpPr>
      <p:grpSpPr>
        <a:xfrm>
          <a:off x="0" y="0"/>
          <a:ext cx="0" cy="0"/>
          <a:chOff x="0" y="0"/>
          <a:chExt cx="0" cy="0"/>
        </a:xfrm>
      </p:grpSpPr>
      <p:sp>
        <p:nvSpPr>
          <p:cNvPr id="866" name="Google Shape;866;g1e6829455d0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7" name="Google Shape;867;g1e6829455d0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f9406a9a37_1_15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f9406a9a37_1_15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4200"/>
              <a:buFont typeface="Helvetica Neue Light"/>
              <a:buNone/>
              <a:defRPr sz="4200">
                <a:solidFill>
                  <a:schemeClr val="dk2"/>
                </a:solidFill>
                <a:latin typeface="Helvetica Neue Light"/>
                <a:ea typeface="Helvetica Neue Light"/>
                <a:cs typeface="Helvetica Neue Light"/>
                <a:sym typeface="Helvetica Neue Light"/>
              </a:defRPr>
            </a:lvl1pPr>
            <a:lvl2pPr lvl="1">
              <a:spcBef>
                <a:spcPts val="0"/>
              </a:spcBef>
              <a:spcAft>
                <a:spcPts val="0"/>
              </a:spcAft>
              <a:buClr>
                <a:schemeClr val="dk2"/>
              </a:buClr>
              <a:buSzPts val="4200"/>
              <a:buNone/>
              <a:defRPr sz="4200">
                <a:solidFill>
                  <a:schemeClr val="dk2"/>
                </a:solidFill>
              </a:defRPr>
            </a:lvl2pPr>
            <a:lvl3pPr lvl="2">
              <a:spcBef>
                <a:spcPts val="0"/>
              </a:spcBef>
              <a:spcAft>
                <a:spcPts val="0"/>
              </a:spcAft>
              <a:buClr>
                <a:schemeClr val="dk2"/>
              </a:buClr>
              <a:buSzPts val="4200"/>
              <a:buNone/>
              <a:defRPr sz="4200">
                <a:solidFill>
                  <a:schemeClr val="dk2"/>
                </a:solidFill>
              </a:defRPr>
            </a:lvl3pPr>
            <a:lvl4pPr lvl="3">
              <a:spcBef>
                <a:spcPts val="0"/>
              </a:spcBef>
              <a:spcAft>
                <a:spcPts val="0"/>
              </a:spcAft>
              <a:buClr>
                <a:schemeClr val="dk2"/>
              </a:buClr>
              <a:buSzPts val="4200"/>
              <a:buNone/>
              <a:defRPr sz="4200">
                <a:solidFill>
                  <a:schemeClr val="dk2"/>
                </a:solidFill>
              </a:defRPr>
            </a:lvl4pPr>
            <a:lvl5pPr lvl="4">
              <a:spcBef>
                <a:spcPts val="0"/>
              </a:spcBef>
              <a:spcAft>
                <a:spcPts val="0"/>
              </a:spcAft>
              <a:buClr>
                <a:schemeClr val="dk2"/>
              </a:buClr>
              <a:buSzPts val="4200"/>
              <a:buNone/>
              <a:defRPr sz="4200">
                <a:solidFill>
                  <a:schemeClr val="dk2"/>
                </a:solidFill>
              </a:defRPr>
            </a:lvl5pPr>
            <a:lvl6pPr lvl="5">
              <a:spcBef>
                <a:spcPts val="0"/>
              </a:spcBef>
              <a:spcAft>
                <a:spcPts val="0"/>
              </a:spcAft>
              <a:buClr>
                <a:schemeClr val="dk2"/>
              </a:buClr>
              <a:buSzPts val="4200"/>
              <a:buNone/>
              <a:defRPr sz="4200">
                <a:solidFill>
                  <a:schemeClr val="dk2"/>
                </a:solidFill>
              </a:defRPr>
            </a:lvl6pPr>
            <a:lvl7pPr lvl="6">
              <a:spcBef>
                <a:spcPts val="0"/>
              </a:spcBef>
              <a:spcAft>
                <a:spcPts val="0"/>
              </a:spcAft>
              <a:buClr>
                <a:schemeClr val="dk2"/>
              </a:buClr>
              <a:buSzPts val="4200"/>
              <a:buNone/>
              <a:defRPr sz="4200">
                <a:solidFill>
                  <a:schemeClr val="dk2"/>
                </a:solidFill>
              </a:defRPr>
            </a:lvl7pPr>
            <a:lvl8pPr lvl="7">
              <a:spcBef>
                <a:spcPts val="0"/>
              </a:spcBef>
              <a:spcAft>
                <a:spcPts val="0"/>
              </a:spcAft>
              <a:buClr>
                <a:schemeClr val="dk2"/>
              </a:buClr>
              <a:buSzPts val="4200"/>
              <a:buNone/>
              <a:defRPr sz="4200">
                <a:solidFill>
                  <a:schemeClr val="dk2"/>
                </a:solidFill>
              </a:defRPr>
            </a:lvl8pPr>
            <a:lvl9pPr lvl="8">
              <a:spcBef>
                <a:spcPts val="0"/>
              </a:spcBef>
              <a:spcAft>
                <a:spcPts val="0"/>
              </a:spcAft>
              <a:buClr>
                <a:schemeClr val="dk2"/>
              </a:buClr>
              <a:buSzPts val="4200"/>
              <a:buNone/>
              <a:defRPr sz="4200">
                <a:solidFill>
                  <a:schemeClr val="dk2"/>
                </a:solidFill>
              </a:defRPr>
            </a:lvl9pPr>
          </a:lstStyle>
          <a:p/>
        </p:txBody>
      </p:sp>
      <p:sp>
        <p:nvSpPr>
          <p:cNvPr id="12" name="Google Shape;12;p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grpSp>
        <p:nvGrpSpPr>
          <p:cNvPr id="13" name="Google Shape;13;p2"/>
          <p:cNvGrpSpPr/>
          <p:nvPr/>
        </p:nvGrpSpPr>
        <p:grpSpPr>
          <a:xfrm>
            <a:off x="830392" y="1191256"/>
            <a:ext cx="745763" cy="45826"/>
            <a:chOff x="4580561" y="2589004"/>
            <a:chExt cx="1064464" cy="25200"/>
          </a:xfrm>
        </p:grpSpPr>
        <p:sp>
          <p:nvSpPr>
            <p:cNvPr id="14" name="Google Shape;14;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7" name="Google Shape;17;p2"/>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86" name="Shape 86"/>
        <p:cNvGrpSpPr/>
        <p:nvPr/>
      </p:nvGrpSpPr>
      <p:grpSpPr>
        <a:xfrm>
          <a:off x="0" y="0"/>
          <a:ext cx="0" cy="0"/>
          <a:chOff x="0" y="0"/>
          <a:chExt cx="0" cy="0"/>
        </a:xfrm>
      </p:grpSpPr>
      <p:sp>
        <p:nvSpPr>
          <p:cNvPr id="87" name="Google Shape;87;p11"/>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1"/>
          <p:cNvSpPr txBox="1"/>
          <p:nvPr>
            <p:ph type="title"/>
          </p:nvPr>
        </p:nvSpPr>
        <p:spPr>
          <a:xfrm>
            <a:off x="730000" y="1318650"/>
            <a:ext cx="3300900" cy="9675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89" name="Google Shape;89;p11"/>
          <p:cNvSpPr txBox="1"/>
          <p:nvPr>
            <p:ph idx="1" type="body"/>
          </p:nvPr>
        </p:nvSpPr>
        <p:spPr>
          <a:xfrm>
            <a:off x="730000" y="2409950"/>
            <a:ext cx="3300900" cy="1597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grpSp>
        <p:nvGrpSpPr>
          <p:cNvPr id="90" name="Google Shape;90;p11"/>
          <p:cNvGrpSpPr/>
          <p:nvPr/>
        </p:nvGrpSpPr>
        <p:grpSpPr>
          <a:xfrm>
            <a:off x="830392" y="1191256"/>
            <a:ext cx="745763" cy="45826"/>
            <a:chOff x="4580561" y="2589004"/>
            <a:chExt cx="1064464" cy="25200"/>
          </a:xfrm>
        </p:grpSpPr>
        <p:sp>
          <p:nvSpPr>
            <p:cNvPr id="91" name="Google Shape;91;p1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2" name="Google Shape;92;p1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3" name="Google Shape;93;p1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94" name="Google Shape;94;p11"/>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finition">
  <p:cSld name="MAIN_POINT">
    <p:bg>
      <p:bgPr>
        <a:solidFill>
          <a:schemeClr val="accent6"/>
        </a:solidFill>
      </p:bgPr>
    </p:bg>
    <p:spTree>
      <p:nvGrpSpPr>
        <p:cNvPr id="95" name="Shape 95"/>
        <p:cNvGrpSpPr/>
        <p:nvPr/>
      </p:nvGrpSpPr>
      <p:grpSpPr>
        <a:xfrm>
          <a:off x="0" y="0"/>
          <a:ext cx="0" cy="0"/>
          <a:chOff x="0" y="0"/>
          <a:chExt cx="0" cy="0"/>
        </a:xfrm>
      </p:grpSpPr>
      <p:grpSp>
        <p:nvGrpSpPr>
          <p:cNvPr id="96" name="Google Shape;96;p12"/>
          <p:cNvGrpSpPr/>
          <p:nvPr/>
        </p:nvGrpSpPr>
        <p:grpSpPr>
          <a:xfrm>
            <a:off x="830392" y="4169130"/>
            <a:ext cx="745763" cy="45826"/>
            <a:chOff x="4580561" y="2589004"/>
            <a:chExt cx="1064464" cy="25200"/>
          </a:xfrm>
        </p:grpSpPr>
        <p:sp>
          <p:nvSpPr>
            <p:cNvPr id="97" name="Google Shape;97;p12"/>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2"/>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9" name="Google Shape;99;p12"/>
          <p:cNvSpPr txBox="1"/>
          <p:nvPr>
            <p:ph type="title"/>
          </p:nvPr>
        </p:nvSpPr>
        <p:spPr>
          <a:xfrm>
            <a:off x="729450" y="1394525"/>
            <a:ext cx="7021200" cy="1160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00" name="Google Shape;100;p1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
        <p:nvSpPr>
          <p:cNvPr id="101" name="Google Shape;101;p12"/>
          <p:cNvSpPr txBox="1"/>
          <p:nvPr/>
        </p:nvSpPr>
        <p:spPr>
          <a:xfrm>
            <a:off x="7515475" y="308850"/>
            <a:ext cx="1319700" cy="46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100">
                <a:solidFill>
                  <a:srgbClr val="FFFFFF"/>
                </a:solidFill>
                <a:latin typeface="Sarabun Light"/>
                <a:ea typeface="Sarabun Light"/>
                <a:cs typeface="Sarabun Light"/>
                <a:sym typeface="Sarabun Light"/>
              </a:rPr>
              <a:t>Definition</a:t>
            </a:r>
            <a:endParaRPr sz="2100">
              <a:solidFill>
                <a:srgbClr val="FFFFFF"/>
              </a:solidFill>
              <a:latin typeface="Sarabun Light"/>
              <a:ea typeface="Sarabun Light"/>
              <a:cs typeface="Sarabun Light"/>
              <a:sym typeface="Sarabun Light"/>
            </a:endParaRPr>
          </a:p>
        </p:txBody>
      </p:sp>
      <p:sp>
        <p:nvSpPr>
          <p:cNvPr id="102" name="Google Shape;102;p12"/>
          <p:cNvSpPr txBox="1"/>
          <p:nvPr>
            <p:ph idx="1" type="subTitle"/>
          </p:nvPr>
        </p:nvSpPr>
        <p:spPr>
          <a:xfrm>
            <a:off x="729450" y="2470850"/>
            <a:ext cx="7909200" cy="655200"/>
          </a:xfrm>
          <a:prstGeom prst="rect">
            <a:avLst/>
          </a:prstGeom>
        </p:spPr>
        <p:txBody>
          <a:bodyPr anchorCtr="0" anchor="t" bIns="91425" lIns="91425" spcFirstLastPara="1" rIns="91425" wrap="square" tIns="91425">
            <a:noAutofit/>
          </a:bodyPr>
          <a:lstStyle>
            <a:lvl1pPr lvl="0">
              <a:spcBef>
                <a:spcPts val="0"/>
              </a:spcBef>
              <a:spcAft>
                <a:spcPts val="0"/>
              </a:spcAft>
              <a:buClr>
                <a:srgbClr val="FFFFFF"/>
              </a:buClr>
              <a:buSzPts val="1800"/>
              <a:buNone/>
              <a:defRPr>
                <a:solidFill>
                  <a:srgbClr val="FFFFFF"/>
                </a:solidFill>
              </a:defRPr>
            </a:lvl1pPr>
            <a:lvl2pPr lvl="1">
              <a:spcBef>
                <a:spcPts val="1600"/>
              </a:spcBef>
              <a:spcAft>
                <a:spcPts val="0"/>
              </a:spcAft>
              <a:buSzPts val="1800"/>
              <a:buNone/>
              <a:defRPr/>
            </a:lvl2pPr>
            <a:lvl3pPr lvl="2">
              <a:spcBef>
                <a:spcPts val="1600"/>
              </a:spcBef>
              <a:spcAft>
                <a:spcPts val="0"/>
              </a:spcAft>
              <a:buSzPts val="1800"/>
              <a:buNone/>
              <a:defRPr/>
            </a:lvl3pPr>
            <a:lvl4pPr lvl="3">
              <a:spcBef>
                <a:spcPts val="1600"/>
              </a:spcBef>
              <a:spcAft>
                <a:spcPts val="0"/>
              </a:spcAft>
              <a:buSzPts val="1800"/>
              <a:buNone/>
              <a:defRPr/>
            </a:lvl4pPr>
            <a:lvl5pPr lvl="4">
              <a:spcBef>
                <a:spcPts val="1600"/>
              </a:spcBef>
              <a:spcAft>
                <a:spcPts val="0"/>
              </a:spcAft>
              <a:buSzPts val="1800"/>
              <a:buNone/>
              <a:defRPr/>
            </a:lvl5pPr>
            <a:lvl6pPr lvl="5">
              <a:spcBef>
                <a:spcPts val="1600"/>
              </a:spcBef>
              <a:spcAft>
                <a:spcPts val="0"/>
              </a:spcAft>
              <a:buSzPts val="1800"/>
              <a:buNone/>
              <a:defRPr/>
            </a:lvl6pPr>
            <a:lvl7pPr lvl="6">
              <a:spcBef>
                <a:spcPts val="1600"/>
              </a:spcBef>
              <a:spcAft>
                <a:spcPts val="0"/>
              </a:spcAft>
              <a:buSzPts val="1800"/>
              <a:buNone/>
              <a:defRPr/>
            </a:lvl7pPr>
            <a:lvl8pPr lvl="7">
              <a:spcBef>
                <a:spcPts val="1600"/>
              </a:spcBef>
              <a:spcAft>
                <a:spcPts val="0"/>
              </a:spcAft>
              <a:buSzPts val="1800"/>
              <a:buNone/>
              <a:defRPr/>
            </a:lvl8pPr>
            <a:lvl9pPr lvl="8">
              <a:spcBef>
                <a:spcPts val="1600"/>
              </a:spcBef>
              <a:spcAft>
                <a:spcPts val="1600"/>
              </a:spcAft>
              <a:buSzPts val="18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03" name="Shape 103"/>
        <p:cNvGrpSpPr/>
        <p:nvPr/>
      </p:nvGrpSpPr>
      <p:grpSpPr>
        <a:xfrm>
          <a:off x="0" y="0"/>
          <a:ext cx="0" cy="0"/>
          <a:chOff x="0" y="0"/>
          <a:chExt cx="0" cy="0"/>
        </a:xfrm>
      </p:grpSpPr>
      <p:sp>
        <p:nvSpPr>
          <p:cNvPr id="104" name="Google Shape;104;p13"/>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3"/>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06" name="Google Shape;106;p13"/>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grpSp>
        <p:nvGrpSpPr>
          <p:cNvPr id="107" name="Google Shape;107;p13"/>
          <p:cNvGrpSpPr/>
          <p:nvPr/>
        </p:nvGrpSpPr>
        <p:grpSpPr>
          <a:xfrm>
            <a:off x="830392" y="1191256"/>
            <a:ext cx="745763" cy="45826"/>
            <a:chOff x="4580561" y="2589004"/>
            <a:chExt cx="1064464" cy="25200"/>
          </a:xfrm>
        </p:grpSpPr>
        <p:sp>
          <p:nvSpPr>
            <p:cNvPr id="108" name="Google Shape;108;p13"/>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3"/>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0" name="Google Shape;110;p13"/>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111" name="Google Shape;111;p1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112" name="Google Shape;112;p13"/>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1">
  <p:cSld name="SECTION_TITLE_AND_DESCRIPTION_1">
    <p:spTree>
      <p:nvGrpSpPr>
        <p:cNvPr id="113" name="Shape 113"/>
        <p:cNvGrpSpPr/>
        <p:nvPr/>
      </p:nvGrpSpPr>
      <p:grpSpPr>
        <a:xfrm>
          <a:off x="0" y="0"/>
          <a:ext cx="0" cy="0"/>
          <a:chOff x="0" y="0"/>
          <a:chExt cx="0" cy="0"/>
        </a:xfrm>
      </p:grpSpPr>
      <p:sp>
        <p:nvSpPr>
          <p:cNvPr id="114" name="Google Shape;114;p14"/>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4"/>
          <p:cNvSpPr txBox="1"/>
          <p:nvPr>
            <p:ph type="title"/>
          </p:nvPr>
        </p:nvSpPr>
        <p:spPr>
          <a:xfrm>
            <a:off x="310175" y="349457"/>
            <a:ext cx="4092900" cy="5358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grpSp>
        <p:nvGrpSpPr>
          <p:cNvPr id="116" name="Google Shape;116;p14"/>
          <p:cNvGrpSpPr/>
          <p:nvPr/>
        </p:nvGrpSpPr>
        <p:grpSpPr>
          <a:xfrm>
            <a:off x="358058" y="222009"/>
            <a:ext cx="924593" cy="45826"/>
            <a:chOff x="4580561" y="2589004"/>
            <a:chExt cx="1064464" cy="25200"/>
          </a:xfrm>
        </p:grpSpPr>
        <p:sp>
          <p:nvSpPr>
            <p:cNvPr id="117" name="Google Shape;117;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4"/>
          <p:cNvSpPr txBox="1"/>
          <p:nvPr>
            <p:ph idx="1" type="body"/>
          </p:nvPr>
        </p:nvSpPr>
        <p:spPr>
          <a:xfrm>
            <a:off x="242000" y="966875"/>
            <a:ext cx="4039200" cy="38415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a:lvl2pPr>
            <a:lvl3pPr indent="-342900" lvl="2" marL="1371600" rtl="0">
              <a:spcBef>
                <a:spcPts val="1600"/>
              </a:spcBef>
              <a:spcAft>
                <a:spcPts val="0"/>
              </a:spcAft>
              <a:buSzPts val="1800"/>
              <a:buChar char="■"/>
              <a:defRPr/>
            </a:lvl3pPr>
            <a:lvl4pPr indent="-342900" lvl="3" marL="1828800" rtl="0">
              <a:spcBef>
                <a:spcPts val="1600"/>
              </a:spcBef>
              <a:spcAft>
                <a:spcPts val="0"/>
              </a:spcAft>
              <a:buSzPts val="1800"/>
              <a:buChar char="●"/>
              <a:defRPr/>
            </a:lvl4pPr>
            <a:lvl5pPr indent="-342900" lvl="4" marL="2286000" rtl="0">
              <a:spcBef>
                <a:spcPts val="1600"/>
              </a:spcBef>
              <a:spcAft>
                <a:spcPts val="0"/>
              </a:spcAft>
              <a:buSzPts val="1800"/>
              <a:buChar char="○"/>
              <a:defRPr/>
            </a:lvl5pPr>
            <a:lvl6pPr indent="-342900" lvl="5" marL="2743200" rtl="0">
              <a:spcBef>
                <a:spcPts val="1600"/>
              </a:spcBef>
              <a:spcAft>
                <a:spcPts val="0"/>
              </a:spcAft>
              <a:buSzPts val="1800"/>
              <a:buChar char="■"/>
              <a:defRPr/>
            </a:lvl6pPr>
            <a:lvl7pPr indent="-342900" lvl="6" marL="3200400" rtl="0">
              <a:spcBef>
                <a:spcPts val="1600"/>
              </a:spcBef>
              <a:spcAft>
                <a:spcPts val="0"/>
              </a:spcAft>
              <a:buSzPts val="1800"/>
              <a:buChar char="●"/>
              <a:defRPr/>
            </a:lvl7pPr>
            <a:lvl8pPr indent="-342900" lvl="7" marL="3657600" rtl="0">
              <a:spcBef>
                <a:spcPts val="1600"/>
              </a:spcBef>
              <a:spcAft>
                <a:spcPts val="0"/>
              </a:spcAft>
              <a:buSzPts val="1800"/>
              <a:buChar char="○"/>
              <a:defRPr/>
            </a:lvl8pPr>
            <a:lvl9pPr indent="-342900" lvl="8" marL="4114800" rtl="0">
              <a:spcBef>
                <a:spcPts val="1600"/>
              </a:spcBef>
              <a:spcAft>
                <a:spcPts val="1600"/>
              </a:spcAft>
              <a:buSzPts val="1800"/>
              <a:buChar char="■"/>
              <a:defRPr/>
            </a:lvl9pPr>
          </a:lstStyle>
          <a:p/>
        </p:txBody>
      </p:sp>
      <p:sp>
        <p:nvSpPr>
          <p:cNvPr id="120" name="Google Shape;120;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121" name="Google Shape;121;p14"/>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22" name="Shape 122"/>
        <p:cNvGrpSpPr/>
        <p:nvPr/>
      </p:nvGrpSpPr>
      <p:grpSpPr>
        <a:xfrm>
          <a:off x="0" y="0"/>
          <a:ext cx="0" cy="0"/>
          <a:chOff x="0" y="0"/>
          <a:chExt cx="0" cy="0"/>
        </a:xfrm>
      </p:grpSpPr>
      <p:sp>
        <p:nvSpPr>
          <p:cNvPr id="123" name="Google Shape;123;p15"/>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124" name="Google Shape;124;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5" name="Shape 125"/>
        <p:cNvGrpSpPr/>
        <p:nvPr/>
      </p:nvGrpSpPr>
      <p:grpSpPr>
        <a:xfrm>
          <a:off x="0" y="0"/>
          <a:ext cx="0" cy="0"/>
          <a:chOff x="0" y="0"/>
          <a:chExt cx="0" cy="0"/>
        </a:xfrm>
      </p:grpSpPr>
      <p:sp>
        <p:nvSpPr>
          <p:cNvPr id="126" name="Google Shape;126;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bg>
      <p:bgPr>
        <a:solidFill>
          <a:schemeClr val="accent6"/>
        </a:solidFill>
      </p:bgPr>
    </p:bg>
    <p:spTree>
      <p:nvGrpSpPr>
        <p:cNvPr id="127" name="Shape 127"/>
        <p:cNvGrpSpPr/>
        <p:nvPr/>
      </p:nvGrpSpPr>
      <p:grpSpPr>
        <a:xfrm>
          <a:off x="0" y="0"/>
          <a:ext cx="0" cy="0"/>
          <a:chOff x="0" y="0"/>
          <a:chExt cx="0" cy="0"/>
        </a:xfrm>
      </p:grpSpPr>
      <p:grpSp>
        <p:nvGrpSpPr>
          <p:cNvPr id="128" name="Google Shape;128;p17"/>
          <p:cNvGrpSpPr/>
          <p:nvPr/>
        </p:nvGrpSpPr>
        <p:grpSpPr>
          <a:xfrm>
            <a:off x="830392" y="4169130"/>
            <a:ext cx="745763" cy="45826"/>
            <a:chOff x="4580561" y="2589004"/>
            <a:chExt cx="1064464" cy="25200"/>
          </a:xfrm>
        </p:grpSpPr>
        <p:sp>
          <p:nvSpPr>
            <p:cNvPr id="129" name="Google Shape;129;p17"/>
            <p:cNvSpPr/>
            <p:nvPr/>
          </p:nvSpPr>
          <p:spPr>
            <a:xfrm rot="-5400000">
              <a:off x="5366325" y="2335504"/>
              <a:ext cx="25200" cy="5322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7"/>
            <p:cNvSpPr/>
            <p:nvPr/>
          </p:nvSpPr>
          <p:spPr>
            <a:xfrm rot="-5400000">
              <a:off x="4836311" y="2333254"/>
              <a:ext cx="25200" cy="5367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17"/>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rtl="0">
              <a:spcBef>
                <a:spcPts val="0"/>
              </a:spcBef>
              <a:spcAft>
                <a:spcPts val="0"/>
              </a:spcAft>
              <a:buClr>
                <a:schemeClr val="dk2"/>
              </a:buClr>
              <a:buSzPts val="3600"/>
              <a:buNone/>
              <a:defRPr sz="3600">
                <a:solidFill>
                  <a:schemeClr val="dk2"/>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2" name="Google Shape;132;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graphics">
  <p:cSld name="2. Title Only">
    <p:spTree>
      <p:nvGrpSpPr>
        <p:cNvPr id="133" name="Shape 133"/>
        <p:cNvGrpSpPr/>
        <p:nvPr/>
      </p:nvGrpSpPr>
      <p:grpSpPr>
        <a:xfrm>
          <a:off x="0" y="0"/>
          <a:ext cx="0" cy="0"/>
          <a:chOff x="0" y="0"/>
          <a:chExt cx="0" cy="0"/>
        </a:xfrm>
      </p:grpSpPr>
      <p:sp>
        <p:nvSpPr>
          <p:cNvPr id="134" name="Google Shape;134;p18"/>
          <p:cNvSpPr txBox="1"/>
          <p:nvPr>
            <p:ph type="title"/>
          </p:nvPr>
        </p:nvSpPr>
        <p:spPr>
          <a:xfrm>
            <a:off x="457200" y="280375"/>
            <a:ext cx="8520600" cy="508800"/>
          </a:xfrm>
          <a:prstGeom prst="rect">
            <a:avLst/>
          </a:prstGeom>
          <a:noFill/>
          <a:ln>
            <a:noFill/>
          </a:ln>
        </p:spPr>
        <p:txBody>
          <a:bodyPr anchorCtr="0" anchor="t" bIns="91425" lIns="91425" spcFirstLastPara="1" rIns="91425" wrap="square" tIns="91425">
            <a:noAutofit/>
          </a:bodyPr>
          <a:lstStyle>
            <a:lvl1pPr lvl="0" rtl="0" algn="l">
              <a:lnSpc>
                <a:spcPct val="100000"/>
              </a:lnSpc>
              <a:spcBef>
                <a:spcPts val="0"/>
              </a:spcBef>
              <a:spcAft>
                <a:spcPts val="0"/>
              </a:spcAft>
              <a:buSzPts val="2600"/>
              <a:buNone/>
              <a:defRPr sz="2400"/>
            </a:lvl1pPr>
            <a:lvl2pPr lvl="1" rtl="0" algn="l">
              <a:lnSpc>
                <a:spcPct val="100000"/>
              </a:lnSpc>
              <a:spcBef>
                <a:spcPts val="0"/>
              </a:spcBef>
              <a:spcAft>
                <a:spcPts val="0"/>
              </a:spcAft>
              <a:buSzPts val="2600"/>
              <a:buNone/>
              <a:defRPr sz="2400"/>
            </a:lvl2pPr>
            <a:lvl3pPr lvl="2" rtl="0" algn="l">
              <a:lnSpc>
                <a:spcPct val="100000"/>
              </a:lnSpc>
              <a:spcBef>
                <a:spcPts val="0"/>
              </a:spcBef>
              <a:spcAft>
                <a:spcPts val="0"/>
              </a:spcAft>
              <a:buSzPts val="2600"/>
              <a:buNone/>
              <a:defRPr sz="2400"/>
            </a:lvl3pPr>
            <a:lvl4pPr lvl="3" rtl="0" algn="l">
              <a:lnSpc>
                <a:spcPct val="100000"/>
              </a:lnSpc>
              <a:spcBef>
                <a:spcPts val="0"/>
              </a:spcBef>
              <a:spcAft>
                <a:spcPts val="0"/>
              </a:spcAft>
              <a:buSzPts val="2600"/>
              <a:buNone/>
              <a:defRPr sz="2400"/>
            </a:lvl4pPr>
            <a:lvl5pPr lvl="4" rtl="0" algn="l">
              <a:lnSpc>
                <a:spcPct val="100000"/>
              </a:lnSpc>
              <a:spcBef>
                <a:spcPts val="0"/>
              </a:spcBef>
              <a:spcAft>
                <a:spcPts val="0"/>
              </a:spcAft>
              <a:buSzPts val="2600"/>
              <a:buNone/>
              <a:defRPr sz="2400"/>
            </a:lvl5pPr>
            <a:lvl6pPr lvl="5" rtl="0" algn="l">
              <a:lnSpc>
                <a:spcPct val="100000"/>
              </a:lnSpc>
              <a:spcBef>
                <a:spcPts val="0"/>
              </a:spcBef>
              <a:spcAft>
                <a:spcPts val="0"/>
              </a:spcAft>
              <a:buSzPts val="2600"/>
              <a:buNone/>
              <a:defRPr sz="2400"/>
            </a:lvl6pPr>
            <a:lvl7pPr lvl="6" rtl="0" algn="l">
              <a:lnSpc>
                <a:spcPct val="100000"/>
              </a:lnSpc>
              <a:spcBef>
                <a:spcPts val="0"/>
              </a:spcBef>
              <a:spcAft>
                <a:spcPts val="0"/>
              </a:spcAft>
              <a:buSzPts val="2600"/>
              <a:buNone/>
              <a:defRPr sz="2400"/>
            </a:lvl7pPr>
            <a:lvl8pPr lvl="7" rtl="0" algn="l">
              <a:lnSpc>
                <a:spcPct val="100000"/>
              </a:lnSpc>
              <a:spcBef>
                <a:spcPts val="0"/>
              </a:spcBef>
              <a:spcAft>
                <a:spcPts val="0"/>
              </a:spcAft>
              <a:buSzPts val="2600"/>
              <a:buNone/>
              <a:defRPr sz="2400"/>
            </a:lvl8pPr>
            <a:lvl9pPr lvl="8" rtl="0" algn="l">
              <a:lnSpc>
                <a:spcPct val="100000"/>
              </a:lnSpc>
              <a:spcBef>
                <a:spcPts val="0"/>
              </a:spcBef>
              <a:spcAft>
                <a:spcPts val="0"/>
              </a:spcAft>
              <a:buSzPts val="2600"/>
              <a:buNone/>
              <a:defRPr sz="2400"/>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_3">
  <p:cSld name="TITLE_ONLY_3">
    <p:spTree>
      <p:nvGrpSpPr>
        <p:cNvPr id="135" name="Shape 135"/>
        <p:cNvGrpSpPr/>
        <p:nvPr/>
      </p:nvGrpSpPr>
      <p:grpSpPr>
        <a:xfrm>
          <a:off x="0" y="0"/>
          <a:ext cx="0" cy="0"/>
          <a:chOff x="0" y="0"/>
          <a:chExt cx="0" cy="0"/>
        </a:xfrm>
      </p:grpSpPr>
      <p:sp>
        <p:nvSpPr>
          <p:cNvPr id="136" name="Google Shape;136;p19"/>
          <p:cNvSpPr/>
          <p:nvPr/>
        </p:nvSpPr>
        <p:spPr>
          <a:xfrm>
            <a:off x="0" y="0"/>
            <a:ext cx="9144000" cy="45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7" name="Google Shape;137;p19"/>
          <p:cNvGrpSpPr/>
          <p:nvPr/>
        </p:nvGrpSpPr>
        <p:grpSpPr>
          <a:xfrm>
            <a:off x="830392" y="886456"/>
            <a:ext cx="745763" cy="45826"/>
            <a:chOff x="4580561" y="2589004"/>
            <a:chExt cx="1064464" cy="25200"/>
          </a:xfrm>
        </p:grpSpPr>
        <p:sp>
          <p:nvSpPr>
            <p:cNvPr id="138" name="Google Shape;138;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0" name="Google Shape;140;p19"/>
          <p:cNvSpPr txBox="1"/>
          <p:nvPr>
            <p:ph type="title"/>
          </p:nvPr>
        </p:nvSpPr>
        <p:spPr>
          <a:xfrm>
            <a:off x="729450" y="10138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600"/>
              <a:buFont typeface="Sarabun"/>
              <a:buNone/>
              <a:defRPr b="0" sz="2600">
                <a:solidFill>
                  <a:schemeClr val="dk2"/>
                </a:solidFill>
                <a:latin typeface="Sarabun"/>
                <a:ea typeface="Sarabun"/>
                <a:cs typeface="Sarabun"/>
                <a:sym typeface="Sarabun"/>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141" name="Google Shape;14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_POINT_2">
  <p:cSld name="MAIN_POINT_2">
    <p:bg>
      <p:bgPr>
        <a:solidFill>
          <a:schemeClr val="accent3"/>
        </a:solidFill>
      </p:bgPr>
    </p:bg>
    <p:spTree>
      <p:nvGrpSpPr>
        <p:cNvPr id="142" name="Shape 142"/>
        <p:cNvGrpSpPr/>
        <p:nvPr/>
      </p:nvGrpSpPr>
      <p:grpSpPr>
        <a:xfrm>
          <a:off x="0" y="0"/>
          <a:ext cx="0" cy="0"/>
          <a:chOff x="0" y="0"/>
          <a:chExt cx="0" cy="0"/>
        </a:xfrm>
      </p:grpSpPr>
      <p:grpSp>
        <p:nvGrpSpPr>
          <p:cNvPr id="143" name="Google Shape;143;p20"/>
          <p:cNvGrpSpPr/>
          <p:nvPr/>
        </p:nvGrpSpPr>
        <p:grpSpPr>
          <a:xfrm>
            <a:off x="830392" y="4169130"/>
            <a:ext cx="745763" cy="45826"/>
            <a:chOff x="4580561" y="2589004"/>
            <a:chExt cx="1064464" cy="25200"/>
          </a:xfrm>
        </p:grpSpPr>
        <p:sp>
          <p:nvSpPr>
            <p:cNvPr id="144" name="Google Shape;14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6" name="Google Shape;146;p2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47" name="Google Shape;14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8" name="Shape 18"/>
        <p:cNvGrpSpPr/>
        <p:nvPr/>
      </p:nvGrpSpPr>
      <p:grpSpPr>
        <a:xfrm>
          <a:off x="0" y="0"/>
          <a:ext cx="0" cy="0"/>
          <a:chOff x="0" y="0"/>
          <a:chExt cx="0" cy="0"/>
        </a:xfrm>
      </p:grpSpPr>
      <p:grpSp>
        <p:nvGrpSpPr>
          <p:cNvPr id="19" name="Google Shape;19;p3"/>
          <p:cNvGrpSpPr/>
          <p:nvPr/>
        </p:nvGrpSpPr>
        <p:grpSpPr>
          <a:xfrm>
            <a:off x="830392" y="1191256"/>
            <a:ext cx="745763" cy="45826"/>
            <a:chOff x="4580561" y="2589004"/>
            <a:chExt cx="1064464" cy="25200"/>
          </a:xfrm>
        </p:grpSpPr>
        <p:sp>
          <p:nvSpPr>
            <p:cNvPr id="20" name="Google Shape;20;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 name="Google Shape;22;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3" name="Google Shape;23;p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TITLE_AND_BODY_2">
    <p:spTree>
      <p:nvGrpSpPr>
        <p:cNvPr id="148" name="Shape 148"/>
        <p:cNvGrpSpPr/>
        <p:nvPr/>
      </p:nvGrpSpPr>
      <p:grpSpPr>
        <a:xfrm>
          <a:off x="0" y="0"/>
          <a:ext cx="0" cy="0"/>
          <a:chOff x="0" y="0"/>
          <a:chExt cx="0" cy="0"/>
        </a:xfrm>
      </p:grpSpPr>
      <p:sp>
        <p:nvSpPr>
          <p:cNvPr id="149" name="Google Shape;149;p21"/>
          <p:cNvSpPr txBox="1"/>
          <p:nvPr>
            <p:ph idx="12" type="sldNum"/>
          </p:nvPr>
        </p:nvSpPr>
        <p:spPr>
          <a:xfrm>
            <a:off x="4482789" y="4902398"/>
            <a:ext cx="174900" cy="177300"/>
          </a:xfrm>
          <a:prstGeom prst="rect">
            <a:avLst/>
          </a:prstGeom>
          <a:noFill/>
          <a:ln>
            <a:noFill/>
          </a:ln>
        </p:spPr>
        <p:txBody>
          <a:bodyPr anchorCtr="0" anchor="t" bIns="26775" lIns="26775" spcFirstLastPara="1" rIns="26775" wrap="square" tIns="26775">
            <a:spAutoFit/>
          </a:bodyPr>
          <a:lstStyle>
            <a:lvl1pPr indent="0" lvl="0" marL="0" algn="ctr">
              <a:lnSpc>
                <a:spcPct val="100000"/>
              </a:lnSpc>
              <a:spcBef>
                <a:spcPts val="0"/>
              </a:spcBef>
              <a:spcAft>
                <a:spcPts val="0"/>
              </a:spcAft>
              <a:buClr>
                <a:srgbClr val="000000"/>
              </a:buClr>
              <a:buSzPts val="800"/>
              <a:buFont typeface="Helvetica Neue Light"/>
              <a:buNone/>
              <a:defRPr b="0" sz="800">
                <a:latin typeface="Helvetica Neue Light"/>
                <a:ea typeface="Helvetica Neue Light"/>
                <a:cs typeface="Helvetica Neue Light"/>
                <a:sym typeface="Helvetica Neue Light"/>
              </a:defRPr>
            </a:lvl1pPr>
            <a:lvl2pPr indent="0" lvl="1" marL="0" algn="ctr">
              <a:lnSpc>
                <a:spcPct val="100000"/>
              </a:lnSpc>
              <a:spcBef>
                <a:spcPts val="0"/>
              </a:spcBef>
              <a:spcAft>
                <a:spcPts val="0"/>
              </a:spcAft>
              <a:buClr>
                <a:srgbClr val="000000"/>
              </a:buClr>
              <a:buSzPts val="800"/>
              <a:buFont typeface="Helvetica Neue Light"/>
              <a:buNone/>
              <a:defRPr b="0" sz="800">
                <a:latin typeface="Helvetica Neue Light"/>
                <a:ea typeface="Helvetica Neue Light"/>
                <a:cs typeface="Helvetica Neue Light"/>
                <a:sym typeface="Helvetica Neue Light"/>
              </a:defRPr>
            </a:lvl2pPr>
            <a:lvl3pPr indent="0" lvl="2" marL="0" algn="ctr">
              <a:lnSpc>
                <a:spcPct val="100000"/>
              </a:lnSpc>
              <a:spcBef>
                <a:spcPts val="0"/>
              </a:spcBef>
              <a:spcAft>
                <a:spcPts val="0"/>
              </a:spcAft>
              <a:buClr>
                <a:srgbClr val="000000"/>
              </a:buClr>
              <a:buSzPts val="800"/>
              <a:buFont typeface="Helvetica Neue Light"/>
              <a:buNone/>
              <a:defRPr b="0" sz="800">
                <a:latin typeface="Helvetica Neue Light"/>
                <a:ea typeface="Helvetica Neue Light"/>
                <a:cs typeface="Helvetica Neue Light"/>
                <a:sym typeface="Helvetica Neue Light"/>
              </a:defRPr>
            </a:lvl3pPr>
            <a:lvl4pPr indent="0" lvl="3" marL="0" algn="ctr">
              <a:lnSpc>
                <a:spcPct val="100000"/>
              </a:lnSpc>
              <a:spcBef>
                <a:spcPts val="0"/>
              </a:spcBef>
              <a:spcAft>
                <a:spcPts val="0"/>
              </a:spcAft>
              <a:buClr>
                <a:srgbClr val="000000"/>
              </a:buClr>
              <a:buSzPts val="800"/>
              <a:buFont typeface="Helvetica Neue Light"/>
              <a:buNone/>
              <a:defRPr b="0" sz="800">
                <a:latin typeface="Helvetica Neue Light"/>
                <a:ea typeface="Helvetica Neue Light"/>
                <a:cs typeface="Helvetica Neue Light"/>
                <a:sym typeface="Helvetica Neue Light"/>
              </a:defRPr>
            </a:lvl4pPr>
            <a:lvl5pPr indent="0" lvl="4" marL="0" algn="ctr">
              <a:lnSpc>
                <a:spcPct val="100000"/>
              </a:lnSpc>
              <a:spcBef>
                <a:spcPts val="0"/>
              </a:spcBef>
              <a:spcAft>
                <a:spcPts val="0"/>
              </a:spcAft>
              <a:buClr>
                <a:srgbClr val="000000"/>
              </a:buClr>
              <a:buSzPts val="800"/>
              <a:buFont typeface="Helvetica Neue Light"/>
              <a:buNone/>
              <a:defRPr b="0" sz="800">
                <a:latin typeface="Helvetica Neue Light"/>
                <a:ea typeface="Helvetica Neue Light"/>
                <a:cs typeface="Helvetica Neue Light"/>
                <a:sym typeface="Helvetica Neue Light"/>
              </a:defRPr>
            </a:lvl5pPr>
            <a:lvl6pPr indent="0" lvl="5" marL="0" algn="ctr">
              <a:lnSpc>
                <a:spcPct val="100000"/>
              </a:lnSpc>
              <a:spcBef>
                <a:spcPts val="0"/>
              </a:spcBef>
              <a:spcAft>
                <a:spcPts val="0"/>
              </a:spcAft>
              <a:buClr>
                <a:srgbClr val="000000"/>
              </a:buClr>
              <a:buSzPts val="800"/>
              <a:buFont typeface="Helvetica Neue Light"/>
              <a:buNone/>
              <a:defRPr b="0" sz="800">
                <a:latin typeface="Helvetica Neue Light"/>
                <a:ea typeface="Helvetica Neue Light"/>
                <a:cs typeface="Helvetica Neue Light"/>
                <a:sym typeface="Helvetica Neue Light"/>
              </a:defRPr>
            </a:lvl6pPr>
            <a:lvl7pPr indent="0" lvl="6" marL="0" algn="ctr">
              <a:lnSpc>
                <a:spcPct val="100000"/>
              </a:lnSpc>
              <a:spcBef>
                <a:spcPts val="0"/>
              </a:spcBef>
              <a:spcAft>
                <a:spcPts val="0"/>
              </a:spcAft>
              <a:buClr>
                <a:srgbClr val="000000"/>
              </a:buClr>
              <a:buSzPts val="800"/>
              <a:buFont typeface="Helvetica Neue Light"/>
              <a:buNone/>
              <a:defRPr b="0" sz="800">
                <a:latin typeface="Helvetica Neue Light"/>
                <a:ea typeface="Helvetica Neue Light"/>
                <a:cs typeface="Helvetica Neue Light"/>
                <a:sym typeface="Helvetica Neue Light"/>
              </a:defRPr>
            </a:lvl7pPr>
            <a:lvl8pPr indent="0" lvl="7" marL="0" algn="ctr">
              <a:lnSpc>
                <a:spcPct val="100000"/>
              </a:lnSpc>
              <a:spcBef>
                <a:spcPts val="0"/>
              </a:spcBef>
              <a:spcAft>
                <a:spcPts val="0"/>
              </a:spcAft>
              <a:buClr>
                <a:srgbClr val="000000"/>
              </a:buClr>
              <a:buSzPts val="800"/>
              <a:buFont typeface="Helvetica Neue Light"/>
              <a:buNone/>
              <a:defRPr b="0" sz="800">
                <a:latin typeface="Helvetica Neue Light"/>
                <a:ea typeface="Helvetica Neue Light"/>
                <a:cs typeface="Helvetica Neue Light"/>
                <a:sym typeface="Helvetica Neue Light"/>
              </a:defRPr>
            </a:lvl8pPr>
            <a:lvl9pPr indent="0" lvl="8" marL="0" algn="ctr">
              <a:lnSpc>
                <a:spcPct val="100000"/>
              </a:lnSpc>
              <a:spcBef>
                <a:spcPts val="0"/>
              </a:spcBef>
              <a:spcAft>
                <a:spcPts val="0"/>
              </a:spcAft>
              <a:buClr>
                <a:srgbClr val="000000"/>
              </a:buClr>
              <a:buSzPts val="800"/>
              <a:buFont typeface="Helvetica Neue Light"/>
              <a:buNone/>
              <a:defRPr b="0" sz="800">
                <a:latin typeface="Helvetica Neue Light"/>
                <a:ea typeface="Helvetica Neue Light"/>
                <a:cs typeface="Helvetica Neue Light"/>
                <a:sym typeface="Helvetica Neue Light"/>
              </a:defRPr>
            </a:lvl9pPr>
          </a:lstStyle>
          <a:p>
            <a:pPr indent="0" lvl="0" marL="0" rtl="0" algn="ctr">
              <a:spcBef>
                <a:spcPts val="0"/>
              </a:spcBef>
              <a:spcAft>
                <a:spcPts val="0"/>
              </a:spcAft>
              <a:buNone/>
            </a:pPr>
            <a:fld id="{00000000-1234-1234-1234-123412341234}" type="slidenum">
              <a:rPr lang="en"/>
              <a:t>‹#›</a:t>
            </a:fld>
            <a:endParaRPr sz="1000">
              <a:latin typeface="Lato"/>
              <a:ea typeface="Lato"/>
              <a:cs typeface="Lato"/>
              <a:sym typeface="Lato"/>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estion">
  <p:cSld name="SECTION_HEADER_1">
    <p:bg>
      <p:bgPr>
        <a:solidFill>
          <a:schemeClr val="accent2"/>
        </a:solidFill>
      </p:bgPr>
    </p:bg>
    <p:spTree>
      <p:nvGrpSpPr>
        <p:cNvPr id="24" name="Shape 24"/>
        <p:cNvGrpSpPr/>
        <p:nvPr/>
      </p:nvGrpSpPr>
      <p:grpSpPr>
        <a:xfrm>
          <a:off x="0" y="0"/>
          <a:ext cx="0" cy="0"/>
          <a:chOff x="0" y="0"/>
          <a:chExt cx="0" cy="0"/>
        </a:xfrm>
      </p:grpSpPr>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29" name="Google Shape;29;p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pic>
        <p:nvPicPr>
          <p:cNvPr id="30" name="Google Shape;30;p4"/>
          <p:cNvPicPr preferRelativeResize="0"/>
          <p:nvPr/>
        </p:nvPicPr>
        <p:blipFill>
          <a:blip r:embed="rId2">
            <a:alphaModFix/>
          </a:blip>
          <a:stretch>
            <a:fillRect/>
          </a:stretch>
        </p:blipFill>
        <p:spPr>
          <a:xfrm>
            <a:off x="7015450" y="3286150"/>
            <a:ext cx="1154650" cy="1154650"/>
          </a:xfrm>
          <a:prstGeom prst="rect">
            <a:avLst/>
          </a:prstGeom>
          <a:noFill/>
          <a:ln>
            <a:noFill/>
          </a:ln>
        </p:spPr>
      </p:pic>
      <p:pic>
        <p:nvPicPr>
          <p:cNvPr id="31" name="Google Shape;31;p4"/>
          <p:cNvPicPr preferRelativeResize="0"/>
          <p:nvPr/>
        </p:nvPicPr>
        <p:blipFill>
          <a:blip r:embed="rId2">
            <a:alphaModFix/>
          </a:blip>
          <a:stretch>
            <a:fillRect/>
          </a:stretch>
        </p:blipFill>
        <p:spPr>
          <a:xfrm>
            <a:off x="7601825" y="2762350"/>
            <a:ext cx="1154650" cy="1154650"/>
          </a:xfrm>
          <a:prstGeom prst="rect">
            <a:avLst/>
          </a:prstGeom>
          <a:noFill/>
          <a:ln>
            <a:noFill/>
          </a:ln>
        </p:spPr>
      </p:pic>
      <p:pic>
        <p:nvPicPr>
          <p:cNvPr id="32" name="Google Shape;32;p4"/>
          <p:cNvPicPr preferRelativeResize="0"/>
          <p:nvPr/>
        </p:nvPicPr>
        <p:blipFill>
          <a:blip r:embed="rId2">
            <a:alphaModFix/>
          </a:blip>
          <a:stretch>
            <a:fillRect/>
          </a:stretch>
        </p:blipFill>
        <p:spPr>
          <a:xfrm>
            <a:off x="7744125" y="3520325"/>
            <a:ext cx="1154650" cy="115465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3" name="Shape 33"/>
        <p:cNvGrpSpPr/>
        <p:nvPr/>
      </p:nvGrpSpPr>
      <p:grpSpPr>
        <a:xfrm>
          <a:off x="0" y="0"/>
          <a:ext cx="0" cy="0"/>
          <a:chOff x="0" y="0"/>
          <a:chExt cx="0" cy="0"/>
        </a:xfrm>
      </p:grpSpPr>
      <p:sp>
        <p:nvSpPr>
          <p:cNvPr id="34" name="Google Shape;34;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800"/>
              <a:buNone/>
              <a:defRPr>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36" name="Google Shape;36;p5"/>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grpSp>
        <p:nvGrpSpPr>
          <p:cNvPr id="37" name="Google Shape;37;p5"/>
          <p:cNvGrpSpPr/>
          <p:nvPr/>
        </p:nvGrpSpPr>
        <p:grpSpPr>
          <a:xfrm>
            <a:off x="830392" y="1191256"/>
            <a:ext cx="745763" cy="45826"/>
            <a:chOff x="4580561" y="2589004"/>
            <a:chExt cx="1064464" cy="25200"/>
          </a:xfrm>
        </p:grpSpPr>
        <p:sp>
          <p:nvSpPr>
            <p:cNvPr id="38" name="Google Shape;38;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41" name="Google Shape;41;p5"/>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ocuslide">
  <p:cSld name="TITLE_AND_BODY_1">
    <p:spTree>
      <p:nvGrpSpPr>
        <p:cNvPr id="42" name="Shape 42"/>
        <p:cNvGrpSpPr/>
        <p:nvPr/>
      </p:nvGrpSpPr>
      <p:grpSpPr>
        <a:xfrm>
          <a:off x="0" y="0"/>
          <a:ext cx="0" cy="0"/>
          <a:chOff x="0" y="0"/>
          <a:chExt cx="0" cy="0"/>
        </a:xfrm>
      </p:grpSpPr>
      <p:sp>
        <p:nvSpPr>
          <p:cNvPr id="43" name="Google Shape;43;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txBox="1"/>
          <p:nvPr>
            <p:ph type="title"/>
          </p:nvPr>
        </p:nvSpPr>
        <p:spPr>
          <a:xfrm>
            <a:off x="424650" y="632850"/>
            <a:ext cx="8280900" cy="5352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2800"/>
              <a:buNone/>
              <a:defRPr>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45" name="Google Shape;45;p6"/>
          <p:cNvSpPr txBox="1"/>
          <p:nvPr>
            <p:ph idx="1" type="body"/>
          </p:nvPr>
        </p:nvSpPr>
        <p:spPr>
          <a:xfrm>
            <a:off x="424650" y="1316875"/>
            <a:ext cx="8280900" cy="36153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a:lvl2pPr>
            <a:lvl3pPr indent="-342900" lvl="2" marL="1371600" rtl="0">
              <a:spcBef>
                <a:spcPts val="1600"/>
              </a:spcBef>
              <a:spcAft>
                <a:spcPts val="0"/>
              </a:spcAft>
              <a:buSzPts val="1800"/>
              <a:buChar char="■"/>
              <a:defRPr/>
            </a:lvl3pPr>
            <a:lvl4pPr indent="-342900" lvl="3" marL="1828800" rtl="0">
              <a:spcBef>
                <a:spcPts val="1600"/>
              </a:spcBef>
              <a:spcAft>
                <a:spcPts val="0"/>
              </a:spcAft>
              <a:buSzPts val="1800"/>
              <a:buChar char="●"/>
              <a:defRPr/>
            </a:lvl4pPr>
            <a:lvl5pPr indent="-342900" lvl="4" marL="2286000" rtl="0">
              <a:spcBef>
                <a:spcPts val="1600"/>
              </a:spcBef>
              <a:spcAft>
                <a:spcPts val="0"/>
              </a:spcAft>
              <a:buSzPts val="1800"/>
              <a:buChar char="○"/>
              <a:defRPr/>
            </a:lvl5pPr>
            <a:lvl6pPr indent="-342900" lvl="5" marL="2743200" rtl="0">
              <a:spcBef>
                <a:spcPts val="1600"/>
              </a:spcBef>
              <a:spcAft>
                <a:spcPts val="0"/>
              </a:spcAft>
              <a:buSzPts val="1800"/>
              <a:buChar char="■"/>
              <a:defRPr/>
            </a:lvl6pPr>
            <a:lvl7pPr indent="-342900" lvl="6" marL="3200400" rtl="0">
              <a:spcBef>
                <a:spcPts val="1600"/>
              </a:spcBef>
              <a:spcAft>
                <a:spcPts val="0"/>
              </a:spcAft>
              <a:buSzPts val="1800"/>
              <a:buChar char="●"/>
              <a:defRPr/>
            </a:lvl7pPr>
            <a:lvl8pPr indent="-342900" lvl="7" marL="3657600" rtl="0">
              <a:spcBef>
                <a:spcPts val="1600"/>
              </a:spcBef>
              <a:spcAft>
                <a:spcPts val="0"/>
              </a:spcAft>
              <a:buSzPts val="1800"/>
              <a:buChar char="○"/>
              <a:defRPr/>
            </a:lvl8pPr>
            <a:lvl9pPr indent="-342900" lvl="8" marL="4114800" rtl="0">
              <a:spcBef>
                <a:spcPts val="1600"/>
              </a:spcBef>
              <a:spcAft>
                <a:spcPts val="1600"/>
              </a:spcAft>
              <a:buSzPts val="1800"/>
              <a:buChar char="■"/>
              <a:defRPr/>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pic>
        <p:nvPicPr>
          <p:cNvPr id="47" name="Google Shape;47;p6"/>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sp>
        <p:nvSpPr>
          <p:cNvPr id="49" name="Google Shape;49;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7"/>
          <p:cNvSpPr txBox="1"/>
          <p:nvPr>
            <p:ph type="title"/>
          </p:nvPr>
        </p:nvSpPr>
        <p:spPr>
          <a:xfrm>
            <a:off x="727800" y="1030925"/>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51" name="Google Shape;51;p7"/>
          <p:cNvSpPr txBox="1"/>
          <p:nvPr>
            <p:ph idx="1" type="body"/>
          </p:nvPr>
        </p:nvSpPr>
        <p:spPr>
          <a:xfrm>
            <a:off x="727725" y="1730000"/>
            <a:ext cx="3774300" cy="2964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grpSp>
        <p:nvGrpSpPr>
          <p:cNvPr id="52" name="Google Shape;52;p7"/>
          <p:cNvGrpSpPr/>
          <p:nvPr/>
        </p:nvGrpSpPr>
        <p:grpSpPr>
          <a:xfrm>
            <a:off x="828742" y="903531"/>
            <a:ext cx="745763" cy="45826"/>
            <a:chOff x="4580561" y="2589004"/>
            <a:chExt cx="1064464" cy="25200"/>
          </a:xfrm>
        </p:grpSpPr>
        <p:sp>
          <p:nvSpPr>
            <p:cNvPr id="53" name="Google Shape;53;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4" name="Google Shape;54;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5" name="Google Shape;55;p7"/>
          <p:cNvSpPr txBox="1"/>
          <p:nvPr>
            <p:ph idx="2" type="body"/>
          </p:nvPr>
        </p:nvSpPr>
        <p:spPr>
          <a:xfrm>
            <a:off x="4642000" y="1730000"/>
            <a:ext cx="3774300" cy="29649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42900" lvl="1" marL="914400">
              <a:spcBef>
                <a:spcPts val="1600"/>
              </a:spcBef>
              <a:spcAft>
                <a:spcPts val="0"/>
              </a:spcAft>
              <a:buSzPts val="1800"/>
              <a:buChar char="○"/>
              <a:defRPr/>
            </a:lvl2pPr>
            <a:lvl3pPr indent="-342900" lvl="2" marL="1371600">
              <a:spcBef>
                <a:spcPts val="1600"/>
              </a:spcBef>
              <a:spcAft>
                <a:spcPts val="0"/>
              </a:spcAft>
              <a:buSzPts val="1800"/>
              <a:buChar char="■"/>
              <a:defRPr/>
            </a:lvl3pPr>
            <a:lvl4pPr indent="-342900" lvl="3" marL="1828800">
              <a:spcBef>
                <a:spcPts val="1600"/>
              </a:spcBef>
              <a:spcAft>
                <a:spcPts val="0"/>
              </a:spcAft>
              <a:buSzPts val="1800"/>
              <a:buChar char="●"/>
              <a:defRPr/>
            </a:lvl4pPr>
            <a:lvl5pPr indent="-342900" lvl="4" marL="2286000">
              <a:spcBef>
                <a:spcPts val="1600"/>
              </a:spcBef>
              <a:spcAft>
                <a:spcPts val="0"/>
              </a:spcAft>
              <a:buSzPts val="1800"/>
              <a:buChar char="○"/>
              <a:defRPr/>
            </a:lvl5pPr>
            <a:lvl6pPr indent="-342900" lvl="5" marL="2743200">
              <a:spcBef>
                <a:spcPts val="1600"/>
              </a:spcBef>
              <a:spcAft>
                <a:spcPts val="0"/>
              </a:spcAft>
              <a:buSzPts val="1800"/>
              <a:buChar char="■"/>
              <a:defRPr/>
            </a:lvl6pPr>
            <a:lvl7pPr indent="-342900" lvl="6" marL="3200400">
              <a:spcBef>
                <a:spcPts val="1600"/>
              </a:spcBef>
              <a:spcAft>
                <a:spcPts val="0"/>
              </a:spcAft>
              <a:buSzPts val="1800"/>
              <a:buChar char="●"/>
              <a:defRPr/>
            </a:lvl7pPr>
            <a:lvl8pPr indent="-342900" lvl="7" marL="3657600">
              <a:spcBef>
                <a:spcPts val="1600"/>
              </a:spcBef>
              <a:spcAft>
                <a:spcPts val="0"/>
              </a:spcAft>
              <a:buSzPts val="1800"/>
              <a:buChar char="○"/>
              <a:defRPr/>
            </a:lvl8pPr>
            <a:lvl9pPr indent="-342900" lvl="8" marL="4114800">
              <a:spcBef>
                <a:spcPts val="1600"/>
              </a:spcBef>
              <a:spcAft>
                <a:spcPts val="1600"/>
              </a:spcAft>
              <a:buSzPts val="1800"/>
              <a:buChar char="■"/>
              <a:defRPr/>
            </a:lvl9pPr>
          </a:lstStyle>
          <a:p/>
        </p:txBody>
      </p:sp>
      <p:sp>
        <p:nvSpPr>
          <p:cNvPr id="56" name="Google Shape;56;p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pic>
        <p:nvPicPr>
          <p:cNvPr id="57" name="Google Shape;57;p7"/>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8"/>
          <p:cNvSpPr/>
          <p:nvPr/>
        </p:nvSpPr>
        <p:spPr>
          <a:xfrm>
            <a:off x="0" y="0"/>
            <a:ext cx="9144000" cy="45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8"/>
          <p:cNvSpPr txBox="1"/>
          <p:nvPr>
            <p:ph type="title"/>
          </p:nvPr>
        </p:nvSpPr>
        <p:spPr>
          <a:xfrm>
            <a:off x="729450" y="10138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Clr>
                <a:schemeClr val="dk2"/>
              </a:buClr>
              <a:buSzPts val="2600"/>
              <a:buNone/>
              <a:defRPr sz="2600">
                <a:solidFill>
                  <a:schemeClr val="dk2"/>
                </a:solidFill>
              </a:defRPr>
            </a:lvl1pPr>
            <a:lvl2pPr lvl="1">
              <a:spcBef>
                <a:spcPts val="0"/>
              </a:spcBef>
              <a:spcAft>
                <a:spcPts val="0"/>
              </a:spcAft>
              <a:buClr>
                <a:schemeClr val="dk2"/>
              </a:buClr>
              <a:buSzPts val="2600"/>
              <a:buNone/>
              <a:defRPr sz="2600">
                <a:solidFill>
                  <a:schemeClr val="dk2"/>
                </a:solidFill>
              </a:defRPr>
            </a:lvl2pPr>
            <a:lvl3pPr lvl="2">
              <a:spcBef>
                <a:spcPts val="0"/>
              </a:spcBef>
              <a:spcAft>
                <a:spcPts val="0"/>
              </a:spcAft>
              <a:buClr>
                <a:schemeClr val="dk2"/>
              </a:buClr>
              <a:buSzPts val="2600"/>
              <a:buNone/>
              <a:defRPr sz="2600">
                <a:solidFill>
                  <a:schemeClr val="dk2"/>
                </a:solidFill>
              </a:defRPr>
            </a:lvl3pPr>
            <a:lvl4pPr lvl="3">
              <a:spcBef>
                <a:spcPts val="0"/>
              </a:spcBef>
              <a:spcAft>
                <a:spcPts val="0"/>
              </a:spcAft>
              <a:buClr>
                <a:schemeClr val="dk2"/>
              </a:buClr>
              <a:buSzPts val="2600"/>
              <a:buNone/>
              <a:defRPr sz="2600">
                <a:solidFill>
                  <a:schemeClr val="dk2"/>
                </a:solidFill>
              </a:defRPr>
            </a:lvl4pPr>
            <a:lvl5pPr lvl="4">
              <a:spcBef>
                <a:spcPts val="0"/>
              </a:spcBef>
              <a:spcAft>
                <a:spcPts val="0"/>
              </a:spcAft>
              <a:buClr>
                <a:schemeClr val="dk2"/>
              </a:buClr>
              <a:buSzPts val="2600"/>
              <a:buNone/>
              <a:defRPr sz="2600">
                <a:solidFill>
                  <a:schemeClr val="dk2"/>
                </a:solidFill>
              </a:defRPr>
            </a:lvl5pPr>
            <a:lvl6pPr lvl="5">
              <a:spcBef>
                <a:spcPts val="0"/>
              </a:spcBef>
              <a:spcAft>
                <a:spcPts val="0"/>
              </a:spcAft>
              <a:buClr>
                <a:schemeClr val="dk2"/>
              </a:buClr>
              <a:buSzPts val="2600"/>
              <a:buNone/>
              <a:defRPr sz="2600">
                <a:solidFill>
                  <a:schemeClr val="dk2"/>
                </a:solidFill>
              </a:defRPr>
            </a:lvl6pPr>
            <a:lvl7pPr lvl="6">
              <a:spcBef>
                <a:spcPts val="0"/>
              </a:spcBef>
              <a:spcAft>
                <a:spcPts val="0"/>
              </a:spcAft>
              <a:buClr>
                <a:schemeClr val="dk2"/>
              </a:buClr>
              <a:buSzPts val="2600"/>
              <a:buNone/>
              <a:defRPr sz="2600">
                <a:solidFill>
                  <a:schemeClr val="dk2"/>
                </a:solidFill>
              </a:defRPr>
            </a:lvl7pPr>
            <a:lvl8pPr lvl="7">
              <a:spcBef>
                <a:spcPts val="0"/>
              </a:spcBef>
              <a:spcAft>
                <a:spcPts val="0"/>
              </a:spcAft>
              <a:buClr>
                <a:schemeClr val="dk2"/>
              </a:buClr>
              <a:buSzPts val="2600"/>
              <a:buNone/>
              <a:defRPr sz="2600">
                <a:solidFill>
                  <a:schemeClr val="dk2"/>
                </a:solidFill>
              </a:defRPr>
            </a:lvl8pPr>
            <a:lvl9pPr lvl="8">
              <a:spcBef>
                <a:spcPts val="0"/>
              </a:spcBef>
              <a:spcAft>
                <a:spcPts val="0"/>
              </a:spcAft>
              <a:buClr>
                <a:schemeClr val="dk2"/>
              </a:buClr>
              <a:buSzPts val="2600"/>
              <a:buNone/>
              <a:defRPr sz="2600">
                <a:solidFill>
                  <a:schemeClr val="dk2"/>
                </a:solidFill>
              </a:defRPr>
            </a:lvl9pPr>
          </a:lstStyle>
          <a:p/>
        </p:txBody>
      </p:sp>
      <p:sp>
        <p:nvSpPr>
          <p:cNvPr id="61" name="Google Shape;61;p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grpSp>
        <p:nvGrpSpPr>
          <p:cNvPr id="62" name="Google Shape;62;p8"/>
          <p:cNvGrpSpPr/>
          <p:nvPr/>
        </p:nvGrpSpPr>
        <p:grpSpPr>
          <a:xfrm>
            <a:off x="830392" y="886456"/>
            <a:ext cx="745763" cy="45826"/>
            <a:chOff x="4580561" y="2589004"/>
            <a:chExt cx="1064464" cy="25200"/>
          </a:xfrm>
        </p:grpSpPr>
        <p:sp>
          <p:nvSpPr>
            <p:cNvPr id="63" name="Google Shape;63;p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65" name="Google Shape;65;p8"/>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de">
  <p:cSld name="TITLE_ONLY_1">
    <p:spTree>
      <p:nvGrpSpPr>
        <p:cNvPr id="66" name="Shape 66"/>
        <p:cNvGrpSpPr/>
        <p:nvPr/>
      </p:nvGrpSpPr>
      <p:grpSpPr>
        <a:xfrm>
          <a:off x="0" y="0"/>
          <a:ext cx="0" cy="0"/>
          <a:chOff x="0" y="0"/>
          <a:chExt cx="0" cy="0"/>
        </a:xfrm>
      </p:grpSpPr>
      <p:sp>
        <p:nvSpPr>
          <p:cNvPr id="67" name="Google Shape;67;p9"/>
          <p:cNvSpPr/>
          <p:nvPr/>
        </p:nvSpPr>
        <p:spPr>
          <a:xfrm>
            <a:off x="0" y="0"/>
            <a:ext cx="9144000" cy="45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9"/>
          <p:cNvSpPr txBox="1"/>
          <p:nvPr>
            <p:ph type="title"/>
          </p:nvPr>
        </p:nvSpPr>
        <p:spPr>
          <a:xfrm>
            <a:off x="729450" y="10138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70" name="Google Shape;70;p9"/>
          <p:cNvGrpSpPr/>
          <p:nvPr/>
        </p:nvGrpSpPr>
        <p:grpSpPr>
          <a:xfrm>
            <a:off x="830392" y="886456"/>
            <a:ext cx="745763" cy="45826"/>
            <a:chOff x="4580561" y="2589004"/>
            <a:chExt cx="1064464" cy="25200"/>
          </a:xfrm>
        </p:grpSpPr>
        <p:sp>
          <p:nvSpPr>
            <p:cNvPr id="71" name="Google Shape;71;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3" name="Google Shape;73;p9"/>
          <p:cNvSpPr txBox="1"/>
          <p:nvPr>
            <p:ph idx="1" type="subTitle"/>
          </p:nvPr>
        </p:nvSpPr>
        <p:spPr>
          <a:xfrm>
            <a:off x="729450" y="1736675"/>
            <a:ext cx="3891600" cy="3080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500"/>
              <a:buFont typeface="Consolas"/>
              <a:buNone/>
              <a:defRPr sz="1500">
                <a:latin typeface="Consolas"/>
                <a:ea typeface="Consolas"/>
                <a:cs typeface="Consolas"/>
                <a:sym typeface="Consolas"/>
              </a:defRPr>
            </a:lvl1pPr>
            <a:lvl2pPr lvl="1">
              <a:spcBef>
                <a:spcPts val="0"/>
              </a:spcBef>
              <a:spcAft>
                <a:spcPts val="0"/>
              </a:spcAft>
              <a:buSzPts val="1800"/>
              <a:buNone/>
              <a:defRPr/>
            </a:lvl2pPr>
            <a:lvl3pPr lvl="2">
              <a:spcBef>
                <a:spcPts val="1600"/>
              </a:spcBef>
              <a:spcAft>
                <a:spcPts val="0"/>
              </a:spcAft>
              <a:buSzPts val="1800"/>
              <a:buNone/>
              <a:defRPr/>
            </a:lvl3pPr>
            <a:lvl4pPr lvl="3">
              <a:spcBef>
                <a:spcPts val="1600"/>
              </a:spcBef>
              <a:spcAft>
                <a:spcPts val="0"/>
              </a:spcAft>
              <a:buSzPts val="1800"/>
              <a:buNone/>
              <a:defRPr/>
            </a:lvl4pPr>
            <a:lvl5pPr lvl="4">
              <a:spcBef>
                <a:spcPts val="1600"/>
              </a:spcBef>
              <a:spcAft>
                <a:spcPts val="0"/>
              </a:spcAft>
              <a:buSzPts val="1800"/>
              <a:buNone/>
              <a:defRPr/>
            </a:lvl5pPr>
            <a:lvl6pPr lvl="5">
              <a:spcBef>
                <a:spcPts val="1600"/>
              </a:spcBef>
              <a:spcAft>
                <a:spcPts val="0"/>
              </a:spcAft>
              <a:buSzPts val="1800"/>
              <a:buNone/>
              <a:defRPr/>
            </a:lvl6pPr>
            <a:lvl7pPr lvl="6">
              <a:spcBef>
                <a:spcPts val="1600"/>
              </a:spcBef>
              <a:spcAft>
                <a:spcPts val="0"/>
              </a:spcAft>
              <a:buSzPts val="1800"/>
              <a:buNone/>
              <a:defRPr/>
            </a:lvl7pPr>
            <a:lvl8pPr lvl="7">
              <a:spcBef>
                <a:spcPts val="1600"/>
              </a:spcBef>
              <a:spcAft>
                <a:spcPts val="0"/>
              </a:spcAft>
              <a:buSzPts val="1800"/>
              <a:buNone/>
              <a:defRPr/>
            </a:lvl8pPr>
            <a:lvl9pPr lvl="8">
              <a:spcBef>
                <a:spcPts val="1600"/>
              </a:spcBef>
              <a:spcAft>
                <a:spcPts val="1600"/>
              </a:spcAft>
              <a:buSzPts val="1800"/>
              <a:buNone/>
              <a:defRPr/>
            </a:lvl9pPr>
          </a:lstStyle>
          <a:p/>
        </p:txBody>
      </p:sp>
      <p:sp>
        <p:nvSpPr>
          <p:cNvPr id="74" name="Google Shape;74;p9"/>
          <p:cNvSpPr txBox="1"/>
          <p:nvPr>
            <p:ph idx="2" type="subTitle"/>
          </p:nvPr>
        </p:nvSpPr>
        <p:spPr>
          <a:xfrm>
            <a:off x="4717650" y="1736675"/>
            <a:ext cx="3943200" cy="30807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500"/>
              <a:buFont typeface="Consolas"/>
              <a:buNone/>
              <a:defRPr sz="1500">
                <a:latin typeface="Consolas"/>
                <a:ea typeface="Consolas"/>
                <a:cs typeface="Consolas"/>
                <a:sym typeface="Consolas"/>
              </a:defRPr>
            </a:lvl1pPr>
            <a:lvl2pPr lvl="1" rtl="0">
              <a:spcBef>
                <a:spcPts val="0"/>
              </a:spcBef>
              <a:spcAft>
                <a:spcPts val="0"/>
              </a:spcAft>
              <a:buSzPts val="1800"/>
              <a:buNone/>
              <a:defRPr/>
            </a:lvl2pPr>
            <a:lvl3pPr lvl="2" rtl="0">
              <a:spcBef>
                <a:spcPts val="1600"/>
              </a:spcBef>
              <a:spcAft>
                <a:spcPts val="0"/>
              </a:spcAft>
              <a:buSzPts val="1800"/>
              <a:buNone/>
              <a:defRPr/>
            </a:lvl3pPr>
            <a:lvl4pPr lvl="3" rtl="0">
              <a:spcBef>
                <a:spcPts val="1600"/>
              </a:spcBef>
              <a:spcAft>
                <a:spcPts val="0"/>
              </a:spcAft>
              <a:buSzPts val="1800"/>
              <a:buNone/>
              <a:defRPr/>
            </a:lvl4pPr>
            <a:lvl5pPr lvl="4" rtl="0">
              <a:spcBef>
                <a:spcPts val="1600"/>
              </a:spcBef>
              <a:spcAft>
                <a:spcPts val="0"/>
              </a:spcAft>
              <a:buSzPts val="1800"/>
              <a:buNone/>
              <a:defRPr/>
            </a:lvl5pPr>
            <a:lvl6pPr lvl="5" rtl="0">
              <a:spcBef>
                <a:spcPts val="1600"/>
              </a:spcBef>
              <a:spcAft>
                <a:spcPts val="0"/>
              </a:spcAft>
              <a:buSzPts val="1800"/>
              <a:buNone/>
              <a:defRPr/>
            </a:lvl6pPr>
            <a:lvl7pPr lvl="6" rtl="0">
              <a:spcBef>
                <a:spcPts val="1600"/>
              </a:spcBef>
              <a:spcAft>
                <a:spcPts val="0"/>
              </a:spcAft>
              <a:buSzPts val="1800"/>
              <a:buNone/>
              <a:defRPr/>
            </a:lvl7pPr>
            <a:lvl8pPr lvl="7" rtl="0">
              <a:spcBef>
                <a:spcPts val="1600"/>
              </a:spcBef>
              <a:spcAft>
                <a:spcPts val="0"/>
              </a:spcAft>
              <a:buSzPts val="1800"/>
              <a:buNone/>
              <a:defRPr/>
            </a:lvl8pPr>
            <a:lvl9pPr lvl="8" rtl="0">
              <a:spcBef>
                <a:spcPts val="1600"/>
              </a:spcBef>
              <a:spcAft>
                <a:spcPts val="1600"/>
              </a:spcAft>
              <a:buSzPts val="1800"/>
              <a:buNone/>
              <a:defRPr/>
            </a:lvl9pPr>
          </a:lstStyle>
          <a:p/>
        </p:txBody>
      </p:sp>
      <p:pic>
        <p:nvPicPr>
          <p:cNvPr id="75" name="Google Shape;75;p9"/>
          <p:cNvPicPr preferRelativeResize="0"/>
          <p:nvPr/>
        </p:nvPicPr>
        <p:blipFill>
          <a:blip r:embed="rId2">
            <a:alphaModFix/>
          </a:blip>
          <a:stretch>
            <a:fillRect/>
          </a:stretch>
        </p:blipFill>
        <p:spPr>
          <a:xfrm>
            <a:off x="8705614" y="47100"/>
            <a:ext cx="362475" cy="393600"/>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xplanation and Figure">
  <p:cSld name="TITLE_ONLY_1_1">
    <p:spTree>
      <p:nvGrpSpPr>
        <p:cNvPr id="76" name="Shape 76"/>
        <p:cNvGrpSpPr/>
        <p:nvPr/>
      </p:nvGrpSpPr>
      <p:grpSpPr>
        <a:xfrm>
          <a:off x="0" y="0"/>
          <a:ext cx="0" cy="0"/>
          <a:chOff x="0" y="0"/>
          <a:chExt cx="0" cy="0"/>
        </a:xfrm>
      </p:grpSpPr>
      <p:sp>
        <p:nvSpPr>
          <p:cNvPr id="77" name="Google Shape;77;p10"/>
          <p:cNvSpPr/>
          <p:nvPr/>
        </p:nvSpPr>
        <p:spPr>
          <a:xfrm>
            <a:off x="0" y="0"/>
            <a:ext cx="9144000" cy="45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0"/>
          <p:cNvSpPr txBox="1"/>
          <p:nvPr>
            <p:ph type="title"/>
          </p:nvPr>
        </p:nvSpPr>
        <p:spPr>
          <a:xfrm>
            <a:off x="729450" y="1013850"/>
            <a:ext cx="7688400" cy="535200"/>
          </a:xfrm>
          <a:prstGeom prst="rect">
            <a:avLst/>
          </a:prstGeom>
        </p:spPr>
        <p:txBody>
          <a:bodyPr anchorCtr="0" anchor="t" bIns="91425" lIns="91425" spcFirstLastPara="1" rIns="91425" wrap="square" tIns="91425">
            <a:norm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79" name="Google Shape;79;p1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grpSp>
        <p:nvGrpSpPr>
          <p:cNvPr id="80" name="Google Shape;80;p10"/>
          <p:cNvGrpSpPr/>
          <p:nvPr/>
        </p:nvGrpSpPr>
        <p:grpSpPr>
          <a:xfrm>
            <a:off x="830392" y="886456"/>
            <a:ext cx="745763" cy="45826"/>
            <a:chOff x="4580561" y="2589004"/>
            <a:chExt cx="1064464" cy="25200"/>
          </a:xfrm>
        </p:grpSpPr>
        <p:sp>
          <p:nvSpPr>
            <p:cNvPr id="81" name="Google Shape;81;p10"/>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0"/>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pic>
        <p:nvPicPr>
          <p:cNvPr id="83" name="Google Shape;83;p10"/>
          <p:cNvPicPr preferRelativeResize="0"/>
          <p:nvPr/>
        </p:nvPicPr>
        <p:blipFill>
          <a:blip r:embed="rId2">
            <a:alphaModFix/>
          </a:blip>
          <a:stretch>
            <a:fillRect/>
          </a:stretch>
        </p:blipFill>
        <p:spPr>
          <a:xfrm>
            <a:off x="8705614" y="47100"/>
            <a:ext cx="362475" cy="393600"/>
          </a:xfrm>
          <a:prstGeom prst="rect">
            <a:avLst/>
          </a:prstGeom>
          <a:noFill/>
          <a:ln>
            <a:noFill/>
          </a:ln>
        </p:spPr>
      </p:pic>
      <p:sp>
        <p:nvSpPr>
          <p:cNvPr id="84" name="Google Shape;84;p10"/>
          <p:cNvSpPr txBox="1"/>
          <p:nvPr>
            <p:ph idx="1" type="body"/>
          </p:nvPr>
        </p:nvSpPr>
        <p:spPr>
          <a:xfrm>
            <a:off x="729450" y="1696800"/>
            <a:ext cx="4686000" cy="30531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42900" lvl="1" marL="914400" rtl="0">
              <a:spcBef>
                <a:spcPts val="1600"/>
              </a:spcBef>
              <a:spcAft>
                <a:spcPts val="0"/>
              </a:spcAft>
              <a:buSzPts val="1800"/>
              <a:buChar char="○"/>
              <a:defRPr/>
            </a:lvl2pPr>
            <a:lvl3pPr indent="-342900" lvl="2" marL="1371600" rtl="0">
              <a:spcBef>
                <a:spcPts val="1600"/>
              </a:spcBef>
              <a:spcAft>
                <a:spcPts val="0"/>
              </a:spcAft>
              <a:buSzPts val="1800"/>
              <a:buChar char="■"/>
              <a:defRPr/>
            </a:lvl3pPr>
            <a:lvl4pPr indent="-342900" lvl="3" marL="1828800" rtl="0">
              <a:spcBef>
                <a:spcPts val="1600"/>
              </a:spcBef>
              <a:spcAft>
                <a:spcPts val="0"/>
              </a:spcAft>
              <a:buSzPts val="1800"/>
              <a:buChar char="●"/>
              <a:defRPr/>
            </a:lvl4pPr>
            <a:lvl5pPr indent="-342900" lvl="4" marL="2286000" rtl="0">
              <a:spcBef>
                <a:spcPts val="1600"/>
              </a:spcBef>
              <a:spcAft>
                <a:spcPts val="0"/>
              </a:spcAft>
              <a:buSzPts val="1800"/>
              <a:buChar char="○"/>
              <a:defRPr/>
            </a:lvl5pPr>
            <a:lvl6pPr indent="-342900" lvl="5" marL="2743200" rtl="0">
              <a:spcBef>
                <a:spcPts val="1600"/>
              </a:spcBef>
              <a:spcAft>
                <a:spcPts val="0"/>
              </a:spcAft>
              <a:buSzPts val="1800"/>
              <a:buChar char="■"/>
              <a:defRPr/>
            </a:lvl6pPr>
            <a:lvl7pPr indent="-342900" lvl="6" marL="3200400" rtl="0">
              <a:spcBef>
                <a:spcPts val="1600"/>
              </a:spcBef>
              <a:spcAft>
                <a:spcPts val="0"/>
              </a:spcAft>
              <a:buSzPts val="1800"/>
              <a:buChar char="●"/>
              <a:defRPr/>
            </a:lvl7pPr>
            <a:lvl8pPr indent="-342900" lvl="7" marL="3657600" rtl="0">
              <a:spcBef>
                <a:spcPts val="1600"/>
              </a:spcBef>
              <a:spcAft>
                <a:spcPts val="0"/>
              </a:spcAft>
              <a:buSzPts val="1800"/>
              <a:buChar char="○"/>
              <a:defRPr/>
            </a:lvl8pPr>
            <a:lvl9pPr indent="-342900" lvl="8" marL="4114800" rtl="0">
              <a:spcBef>
                <a:spcPts val="1600"/>
              </a:spcBef>
              <a:spcAft>
                <a:spcPts val="1600"/>
              </a:spcAft>
              <a:buSzPts val="1800"/>
              <a:buChar char="■"/>
              <a:defRPr/>
            </a:lvl9pPr>
          </a:lstStyle>
          <a:p/>
        </p:txBody>
      </p:sp>
      <p:sp>
        <p:nvSpPr>
          <p:cNvPr id="85" name="Google Shape;85;p10"/>
          <p:cNvSpPr/>
          <p:nvPr>
            <p:ph idx="2" type="pic"/>
          </p:nvPr>
        </p:nvSpPr>
        <p:spPr>
          <a:xfrm>
            <a:off x="5632600" y="1696800"/>
            <a:ext cx="2903700" cy="25773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21"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1pPr>
            <a:lvl2pPr lvl="1">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2pPr>
            <a:lvl3pPr lvl="2">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3pPr>
            <a:lvl4pPr lvl="3">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4pPr>
            <a:lvl5pPr lvl="4">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5pPr>
            <a:lvl6pPr lvl="5">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6pPr>
            <a:lvl7pPr lvl="6">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7pPr>
            <a:lvl8pPr lvl="7">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8pPr>
            <a:lvl9pPr lvl="8">
              <a:spcBef>
                <a:spcPts val="0"/>
              </a:spcBef>
              <a:spcAft>
                <a:spcPts val="0"/>
              </a:spcAft>
              <a:buSzPts val="2800"/>
              <a:buFont typeface="Helvetica Neue Light"/>
              <a:buNone/>
              <a:defRPr sz="2800">
                <a:latin typeface="Helvetica Neue Light"/>
                <a:ea typeface="Helvetica Neue Light"/>
                <a:cs typeface="Helvetica Neue Light"/>
                <a:sym typeface="Helvetica Neue Ligh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1pPr>
            <a:lvl2pPr indent="-342900" lvl="1" marL="914400">
              <a:lnSpc>
                <a:spcPct val="115000"/>
              </a:lnSpc>
              <a:spcBef>
                <a:spcPts val="160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2pPr>
            <a:lvl3pPr indent="-342900" lvl="2" marL="1371600">
              <a:lnSpc>
                <a:spcPct val="115000"/>
              </a:lnSpc>
              <a:spcBef>
                <a:spcPts val="160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3pPr>
            <a:lvl4pPr indent="-342900" lvl="3" marL="1828800">
              <a:lnSpc>
                <a:spcPct val="115000"/>
              </a:lnSpc>
              <a:spcBef>
                <a:spcPts val="160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4pPr>
            <a:lvl5pPr indent="-342900" lvl="4" marL="2286000">
              <a:lnSpc>
                <a:spcPct val="115000"/>
              </a:lnSpc>
              <a:spcBef>
                <a:spcPts val="160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5pPr>
            <a:lvl6pPr indent="-342900" lvl="5" marL="2743200">
              <a:lnSpc>
                <a:spcPct val="115000"/>
              </a:lnSpc>
              <a:spcBef>
                <a:spcPts val="160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6pPr>
            <a:lvl7pPr indent="-342900" lvl="6" marL="3200400">
              <a:lnSpc>
                <a:spcPct val="115000"/>
              </a:lnSpc>
              <a:spcBef>
                <a:spcPts val="160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7pPr>
            <a:lvl8pPr indent="-342900" lvl="7" marL="3657600">
              <a:lnSpc>
                <a:spcPct val="115000"/>
              </a:lnSpc>
              <a:spcBef>
                <a:spcPts val="1600"/>
              </a:spcBef>
              <a:spcAft>
                <a:spcPts val="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8pPr>
            <a:lvl9pPr indent="-342900" lvl="8" marL="4114800">
              <a:lnSpc>
                <a:spcPct val="115000"/>
              </a:lnSpc>
              <a:spcBef>
                <a:spcPts val="1600"/>
              </a:spcBef>
              <a:spcAft>
                <a:spcPts val="1600"/>
              </a:spcAft>
              <a:buClr>
                <a:schemeClr val="accent1"/>
              </a:buClr>
              <a:buSzPts val="1800"/>
              <a:buFont typeface="Helvetica Neue Light"/>
              <a:buChar char="■"/>
              <a:defRPr sz="1800">
                <a:solidFill>
                  <a:schemeClr val="accent1"/>
                </a:solidFill>
                <a:latin typeface="Helvetica Neue Light"/>
                <a:ea typeface="Helvetica Neue Light"/>
                <a:cs typeface="Helvetica Neue Light"/>
                <a:sym typeface="Helvetica Neue Light"/>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2.xml"/><Relationship Id="rId3"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6.xml"/><Relationship Id="rId3" Type="http://schemas.openxmlformats.org/officeDocument/2006/relationships/image" Target="../media/image9.png"/><Relationship Id="rId4" Type="http://schemas.openxmlformats.org/officeDocument/2006/relationships/image" Target="../media/image15.png"/><Relationship Id="rId5"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0.xml"/><Relationship Id="rId3" Type="http://schemas.openxmlformats.org/officeDocument/2006/relationships/image" Target="../media/image3.png"/><Relationship Id="rId4" Type="http://schemas.openxmlformats.org/officeDocument/2006/relationships/image" Target="../media/image5.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6.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image" Target="../media/image12.png"/><Relationship Id="rId4" Type="http://schemas.openxmlformats.org/officeDocument/2006/relationships/image" Target="../media/image1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 Id="rId3"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9.xml"/><Relationship Id="rId3"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41.xml"/><Relationship Id="rId3" Type="http://schemas.openxmlformats.org/officeDocument/2006/relationships/image" Target="../media/image4.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6.xml"/><Relationship Id="rId3" Type="http://schemas.openxmlformats.org/officeDocument/2006/relationships/hyperlink" Target="https://docs.google.com/spreadsheets/d/1CmbXyFQmu5t1dxxjMek0sxf7pBb1H6WPYjsazO6vQ_E/edit?usp=sharing"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image" Target="../media/image7.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2.xml"/><Relationship Id="rId3" Type="http://schemas.openxmlformats.org/officeDocument/2006/relationships/image" Target="../media/image14.png"/><Relationship Id="rId4" Type="http://schemas.openxmlformats.org/officeDocument/2006/relationships/image" Target="../media/image4.png"/><Relationship Id="rId5" Type="http://schemas.openxmlformats.org/officeDocument/2006/relationships/image" Target="../media/image6.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4.xml"/><Relationship Id="rId3" Type="http://schemas.openxmlformats.org/officeDocument/2006/relationships/image" Target="../media/image17.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5.xml"/><Relationship Id="rId3" Type="http://schemas.openxmlformats.org/officeDocument/2006/relationships/image" Target="../media/image17.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6.xml"/><Relationship Id="rId3" Type="http://schemas.openxmlformats.org/officeDocument/2006/relationships/image" Target="../media/image18.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68.xml"/><Relationship Id="rId3" Type="http://schemas.openxmlformats.org/officeDocument/2006/relationships/image" Target="../media/image18.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7.xml"/><Relationship Id="rId3"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0.xml"/><Relationship Id="rId3" Type="http://schemas.openxmlformats.org/officeDocument/2006/relationships/image" Target="../media/image18.png"/><Relationship Id="rId4" Type="http://schemas.openxmlformats.org/officeDocument/2006/relationships/image" Target="../media/image20.jp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1.xml"/><Relationship Id="rId3" Type="http://schemas.openxmlformats.org/officeDocument/2006/relationships/image" Target="../media/image18.png"/><Relationship Id="rId4" Type="http://schemas.openxmlformats.org/officeDocument/2006/relationships/image" Target="../media/image20.jp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72.xml"/><Relationship Id="rId3" Type="http://schemas.openxmlformats.org/officeDocument/2006/relationships/image" Target="../media/image18.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6.xml"/><Relationship Id="rId3" Type="http://schemas.openxmlformats.org/officeDocument/2006/relationships/image" Target="../media/image1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Machine Learning for NLP</a:t>
            </a:r>
            <a:endParaRPr/>
          </a:p>
        </p:txBody>
      </p:sp>
      <p:sp>
        <p:nvSpPr>
          <p:cNvPr id="155" name="Google Shape;155;p22"/>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NLP II 2025</a:t>
            </a:r>
            <a:br>
              <a:rPr lang="en"/>
            </a:br>
            <a:r>
              <a:rPr lang="en"/>
              <a:t>Attapol Thamrongrattanarit</a:t>
            </a:r>
            <a:br>
              <a:rPr lang="en"/>
            </a:br>
            <a:r>
              <a:rPr lang="en"/>
              <a:t>รศ. ดร.อรรถพล ธำรงรัตนฤทธิ์</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Techniques in NLP</a:t>
            </a:r>
            <a:endParaRPr/>
          </a:p>
        </p:txBody>
      </p:sp>
      <p:sp>
        <p:nvSpPr>
          <p:cNvPr id="219" name="Google Shape;219;p31"/>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Supervised Learning</a:t>
            </a:r>
            <a:endParaRPr/>
          </a:p>
          <a:p>
            <a:pPr indent="-342900" lvl="0" marL="457200" rtl="0" algn="l">
              <a:spcBef>
                <a:spcPts val="0"/>
              </a:spcBef>
              <a:spcAft>
                <a:spcPts val="0"/>
              </a:spcAft>
              <a:buSzPts val="1800"/>
              <a:buFont typeface="Helvetica Neue"/>
              <a:buChar char="●"/>
            </a:pPr>
            <a:r>
              <a:rPr b="1" lang="en">
                <a:latin typeface="Helvetica Neue"/>
                <a:ea typeface="Helvetica Neue"/>
                <a:cs typeface="Helvetica Neue"/>
                <a:sym typeface="Helvetica Neue"/>
              </a:rPr>
              <a:t>Unsupervised Learning</a:t>
            </a:r>
            <a:endParaRPr b="1">
              <a:latin typeface="Helvetica Neue"/>
              <a:ea typeface="Helvetica Neue"/>
              <a:cs typeface="Helvetica Neue"/>
              <a:sym typeface="Helvetica Neue"/>
            </a:endParaRPr>
          </a:p>
          <a:p>
            <a:pPr indent="-342900" lvl="0" marL="457200" rtl="0" algn="l">
              <a:spcBef>
                <a:spcPts val="0"/>
              </a:spcBef>
              <a:spcAft>
                <a:spcPts val="0"/>
              </a:spcAft>
              <a:buSzPts val="1800"/>
              <a:buChar char="●"/>
            </a:pPr>
            <a:r>
              <a:rPr lang="en"/>
              <a:t>Transfer Learning</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Unsupervised ML algorithm is a process of learning the patterns in the input such as natural grouping</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id="229" name="Google Shape;229;p33"/>
          <p:cNvPicPr preferRelativeResize="0"/>
          <p:nvPr/>
        </p:nvPicPr>
        <p:blipFill>
          <a:blip r:embed="rId3">
            <a:alphaModFix/>
          </a:blip>
          <a:stretch>
            <a:fillRect/>
          </a:stretch>
        </p:blipFill>
        <p:spPr>
          <a:xfrm>
            <a:off x="1242549" y="457200"/>
            <a:ext cx="7078625" cy="426515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34"/>
          <p:cNvSpPr txBox="1"/>
          <p:nvPr/>
        </p:nvSpPr>
        <p:spPr>
          <a:xfrm>
            <a:off x="2020950" y="2321425"/>
            <a:ext cx="1405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200">
                <a:solidFill>
                  <a:schemeClr val="accent2"/>
                </a:solidFill>
                <a:latin typeface="Sarabun"/>
                <a:ea typeface="Sarabun"/>
                <a:cs typeface="Sarabun"/>
                <a:sym typeface="Sarabun"/>
              </a:rPr>
              <a:t>couch</a:t>
            </a:r>
            <a:endParaRPr b="1" sz="2200">
              <a:solidFill>
                <a:schemeClr val="accent2"/>
              </a:solidFill>
              <a:latin typeface="Sarabun"/>
              <a:ea typeface="Sarabun"/>
              <a:cs typeface="Sarabun"/>
              <a:sym typeface="Sarabun"/>
            </a:endParaRPr>
          </a:p>
        </p:txBody>
      </p:sp>
      <p:sp>
        <p:nvSpPr>
          <p:cNvPr id="235" name="Google Shape;235;p34"/>
          <p:cNvSpPr txBox="1"/>
          <p:nvPr/>
        </p:nvSpPr>
        <p:spPr>
          <a:xfrm>
            <a:off x="3883600" y="753125"/>
            <a:ext cx="1405800" cy="523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2200">
                <a:latin typeface="Sarabun"/>
                <a:ea typeface="Sarabun"/>
                <a:cs typeface="Sarabun"/>
                <a:sym typeface="Sarabun"/>
              </a:rPr>
              <a:t>couch</a:t>
            </a:r>
            <a:endParaRPr b="1" sz="2200">
              <a:latin typeface="Sarabun"/>
              <a:ea typeface="Sarabun"/>
              <a:cs typeface="Sarabun"/>
              <a:sym typeface="Sarabun"/>
            </a:endParaRPr>
          </a:p>
        </p:txBody>
      </p:sp>
      <p:sp>
        <p:nvSpPr>
          <p:cNvPr id="236" name="Google Shape;236;p34"/>
          <p:cNvSpPr txBox="1"/>
          <p:nvPr/>
        </p:nvSpPr>
        <p:spPr>
          <a:xfrm>
            <a:off x="2656075" y="2921025"/>
            <a:ext cx="1405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Sarabun Light"/>
                <a:ea typeface="Sarabun Light"/>
                <a:cs typeface="Sarabun Light"/>
                <a:sym typeface="Sarabun Light"/>
              </a:rPr>
              <a:t>table</a:t>
            </a:r>
            <a:endParaRPr sz="2200">
              <a:latin typeface="Sarabun Light"/>
              <a:ea typeface="Sarabun Light"/>
              <a:cs typeface="Sarabun Light"/>
              <a:sym typeface="Sarabun Light"/>
            </a:endParaRPr>
          </a:p>
        </p:txBody>
      </p:sp>
      <p:sp>
        <p:nvSpPr>
          <p:cNvPr id="237" name="Google Shape;237;p34"/>
          <p:cNvSpPr txBox="1"/>
          <p:nvPr/>
        </p:nvSpPr>
        <p:spPr>
          <a:xfrm>
            <a:off x="2240750" y="1813325"/>
            <a:ext cx="1405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Sarabun Light"/>
                <a:ea typeface="Sarabun Light"/>
                <a:cs typeface="Sarabun Light"/>
                <a:sym typeface="Sarabun Light"/>
              </a:rPr>
              <a:t>furniture</a:t>
            </a:r>
            <a:endParaRPr sz="2200">
              <a:latin typeface="Sarabun Light"/>
              <a:ea typeface="Sarabun Light"/>
              <a:cs typeface="Sarabun Light"/>
              <a:sym typeface="Sarabun Light"/>
            </a:endParaRPr>
          </a:p>
        </p:txBody>
      </p:sp>
      <p:sp>
        <p:nvSpPr>
          <p:cNvPr id="238" name="Google Shape;238;p34"/>
          <p:cNvSpPr txBox="1"/>
          <p:nvPr/>
        </p:nvSpPr>
        <p:spPr>
          <a:xfrm>
            <a:off x="1133125" y="2767975"/>
            <a:ext cx="1405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Sarabun Light"/>
                <a:ea typeface="Sarabun Light"/>
                <a:cs typeface="Sarabun Light"/>
                <a:sym typeface="Sarabun Light"/>
              </a:rPr>
              <a:t>armchair</a:t>
            </a:r>
            <a:endParaRPr sz="2200">
              <a:latin typeface="Sarabun Light"/>
              <a:ea typeface="Sarabun Light"/>
              <a:cs typeface="Sarabun Light"/>
              <a:sym typeface="Sarabun Light"/>
            </a:endParaRPr>
          </a:p>
        </p:txBody>
      </p:sp>
      <p:sp>
        <p:nvSpPr>
          <p:cNvPr id="239" name="Google Shape;239;p34"/>
          <p:cNvSpPr txBox="1"/>
          <p:nvPr/>
        </p:nvSpPr>
        <p:spPr>
          <a:xfrm>
            <a:off x="2928825" y="2461475"/>
            <a:ext cx="1405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Sarabun Light"/>
                <a:ea typeface="Sarabun Light"/>
                <a:cs typeface="Sarabun Light"/>
                <a:sym typeface="Sarabun Light"/>
              </a:rPr>
              <a:t>sofa</a:t>
            </a:r>
            <a:endParaRPr sz="2200">
              <a:latin typeface="Sarabun Light"/>
              <a:ea typeface="Sarabun Light"/>
              <a:cs typeface="Sarabun Light"/>
              <a:sym typeface="Sarabun Light"/>
            </a:endParaRPr>
          </a:p>
        </p:txBody>
      </p:sp>
      <p:sp>
        <p:nvSpPr>
          <p:cNvPr id="240" name="Google Shape;240;p34"/>
          <p:cNvSpPr txBox="1"/>
          <p:nvPr/>
        </p:nvSpPr>
        <p:spPr>
          <a:xfrm>
            <a:off x="1193025" y="2105250"/>
            <a:ext cx="1405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Sarabun Light"/>
                <a:ea typeface="Sarabun Light"/>
                <a:cs typeface="Sarabun Light"/>
                <a:sym typeface="Sarabun Light"/>
              </a:rPr>
              <a:t>bench</a:t>
            </a:r>
            <a:endParaRPr sz="2200">
              <a:latin typeface="Sarabun Light"/>
              <a:ea typeface="Sarabun Light"/>
              <a:cs typeface="Sarabun Light"/>
              <a:sym typeface="Sarabun Light"/>
            </a:endParaRPr>
          </a:p>
        </p:txBody>
      </p:sp>
      <p:sp>
        <p:nvSpPr>
          <p:cNvPr id="241" name="Google Shape;241;p34"/>
          <p:cNvSpPr txBox="1"/>
          <p:nvPr/>
        </p:nvSpPr>
        <p:spPr>
          <a:xfrm>
            <a:off x="5901475" y="3072025"/>
            <a:ext cx="1405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Sarabun Light"/>
                <a:ea typeface="Sarabun Light"/>
                <a:cs typeface="Sarabun Light"/>
                <a:sym typeface="Sarabun Light"/>
              </a:rPr>
              <a:t>president</a:t>
            </a:r>
            <a:endParaRPr sz="2200">
              <a:latin typeface="Sarabun Light"/>
              <a:ea typeface="Sarabun Light"/>
              <a:cs typeface="Sarabun Light"/>
              <a:sym typeface="Sarabun Light"/>
            </a:endParaRPr>
          </a:p>
        </p:txBody>
      </p:sp>
      <p:sp>
        <p:nvSpPr>
          <p:cNvPr id="242" name="Google Shape;242;p34"/>
          <p:cNvSpPr txBox="1"/>
          <p:nvPr/>
        </p:nvSpPr>
        <p:spPr>
          <a:xfrm>
            <a:off x="5289400" y="2376988"/>
            <a:ext cx="1405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Sarabun Light"/>
                <a:ea typeface="Sarabun Light"/>
                <a:cs typeface="Sarabun Light"/>
                <a:sym typeface="Sarabun Light"/>
              </a:rPr>
              <a:t>head</a:t>
            </a:r>
            <a:endParaRPr sz="2200">
              <a:latin typeface="Sarabun Light"/>
              <a:ea typeface="Sarabun Light"/>
              <a:cs typeface="Sarabun Light"/>
              <a:sym typeface="Sarabun Light"/>
            </a:endParaRPr>
          </a:p>
        </p:txBody>
      </p:sp>
      <p:sp>
        <p:nvSpPr>
          <p:cNvPr id="243" name="Google Shape;243;p34"/>
          <p:cNvSpPr txBox="1"/>
          <p:nvPr/>
        </p:nvSpPr>
        <p:spPr>
          <a:xfrm>
            <a:off x="6617675" y="2011150"/>
            <a:ext cx="1405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Sarabun Light"/>
                <a:ea typeface="Sarabun Light"/>
                <a:cs typeface="Sarabun Light"/>
                <a:sym typeface="Sarabun Light"/>
              </a:rPr>
              <a:t>director</a:t>
            </a:r>
            <a:endParaRPr sz="2200">
              <a:latin typeface="Sarabun Light"/>
              <a:ea typeface="Sarabun Light"/>
              <a:cs typeface="Sarabun Light"/>
              <a:sym typeface="Sarabun Light"/>
            </a:endParaRPr>
          </a:p>
        </p:txBody>
      </p:sp>
      <p:sp>
        <p:nvSpPr>
          <p:cNvPr id="244" name="Google Shape;244;p34"/>
          <p:cNvSpPr txBox="1"/>
          <p:nvPr/>
        </p:nvSpPr>
        <p:spPr>
          <a:xfrm>
            <a:off x="7028625" y="2647950"/>
            <a:ext cx="1405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Sarabun Light"/>
                <a:ea typeface="Sarabun Light"/>
                <a:cs typeface="Sarabun Light"/>
                <a:sym typeface="Sarabun Light"/>
              </a:rPr>
              <a:t>executive</a:t>
            </a:r>
            <a:endParaRPr sz="2200">
              <a:latin typeface="Sarabun Light"/>
              <a:ea typeface="Sarabun Light"/>
              <a:cs typeface="Sarabun Light"/>
              <a:sym typeface="Sarabun Light"/>
            </a:endParaRPr>
          </a:p>
        </p:txBody>
      </p:sp>
      <p:sp>
        <p:nvSpPr>
          <p:cNvPr id="245" name="Google Shape;245;p34"/>
          <p:cNvSpPr txBox="1"/>
          <p:nvPr/>
        </p:nvSpPr>
        <p:spPr>
          <a:xfrm>
            <a:off x="4617000" y="2767975"/>
            <a:ext cx="1405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Sarabun Light"/>
                <a:ea typeface="Sarabun Light"/>
                <a:cs typeface="Sarabun Light"/>
                <a:sym typeface="Sarabun Light"/>
              </a:rPr>
              <a:t>staff</a:t>
            </a:r>
            <a:endParaRPr sz="2200">
              <a:latin typeface="Sarabun Light"/>
              <a:ea typeface="Sarabun Light"/>
              <a:cs typeface="Sarabun Light"/>
              <a:sym typeface="Sarabun Light"/>
            </a:endParaRPr>
          </a:p>
        </p:txBody>
      </p:sp>
      <p:sp>
        <p:nvSpPr>
          <p:cNvPr id="246" name="Google Shape;246;p34"/>
          <p:cNvSpPr txBox="1"/>
          <p:nvPr/>
        </p:nvSpPr>
        <p:spPr>
          <a:xfrm>
            <a:off x="5622825" y="1681950"/>
            <a:ext cx="14058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Sarabun Light"/>
                <a:ea typeface="Sarabun Light"/>
                <a:cs typeface="Sarabun Light"/>
                <a:sym typeface="Sarabun Light"/>
              </a:rPr>
              <a:t>office</a:t>
            </a:r>
            <a:endParaRPr sz="2200">
              <a:latin typeface="Sarabun Light"/>
              <a:ea typeface="Sarabun Light"/>
              <a:cs typeface="Sarabun Light"/>
              <a:sym typeface="Sarabun Light"/>
            </a:endParaRPr>
          </a:p>
        </p:txBody>
      </p:sp>
      <p:cxnSp>
        <p:nvCxnSpPr>
          <p:cNvPr id="247" name="Google Shape;247;p34"/>
          <p:cNvCxnSpPr>
            <a:stCxn id="235" idx="2"/>
          </p:cNvCxnSpPr>
          <p:nvPr/>
        </p:nvCxnSpPr>
        <p:spPr>
          <a:xfrm flipH="1">
            <a:off x="2830300" y="1276325"/>
            <a:ext cx="1756200" cy="1206600"/>
          </a:xfrm>
          <a:prstGeom prst="straightConnector1">
            <a:avLst/>
          </a:prstGeom>
          <a:noFill/>
          <a:ln cap="flat" cmpd="sng" w="9525">
            <a:solidFill>
              <a:schemeClr val="accent2"/>
            </a:solidFill>
            <a:prstDash val="solid"/>
            <a:round/>
            <a:headEnd len="med" w="med" type="none"/>
            <a:tailEnd len="med" w="med" type="triangle"/>
          </a:ln>
        </p:spPr>
      </p:cxnSp>
      <p:sp>
        <p:nvSpPr>
          <p:cNvPr id="248" name="Google Shape;248;p34"/>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Clustering words can reveal senses of words.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35"/>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An unsupervised ML model group the query with the 'right' documents</a:t>
            </a:r>
            <a:endParaRPr/>
          </a:p>
        </p:txBody>
      </p:sp>
      <p:pic>
        <p:nvPicPr>
          <p:cNvPr id="254" name="Google Shape;254;p35"/>
          <p:cNvPicPr preferRelativeResize="0"/>
          <p:nvPr/>
        </p:nvPicPr>
        <p:blipFill>
          <a:blip r:embed="rId3">
            <a:alphaModFix/>
          </a:blip>
          <a:stretch>
            <a:fillRect/>
          </a:stretch>
        </p:blipFill>
        <p:spPr>
          <a:xfrm>
            <a:off x="2909663" y="1560700"/>
            <a:ext cx="1360650" cy="1282449"/>
          </a:xfrm>
          <a:prstGeom prst="rect">
            <a:avLst/>
          </a:prstGeom>
          <a:noFill/>
          <a:ln>
            <a:noFill/>
          </a:ln>
        </p:spPr>
      </p:pic>
      <p:sp>
        <p:nvSpPr>
          <p:cNvPr id="255" name="Google Shape;255;p35"/>
          <p:cNvSpPr txBox="1"/>
          <p:nvPr/>
        </p:nvSpPr>
        <p:spPr>
          <a:xfrm>
            <a:off x="516100" y="1867125"/>
            <a:ext cx="1779300" cy="66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500">
                <a:solidFill>
                  <a:schemeClr val="accent1"/>
                </a:solidFill>
                <a:latin typeface="Helvetica Neue Light"/>
                <a:ea typeface="Helvetica Neue Light"/>
                <a:cs typeface="Helvetica Neue Light"/>
                <a:sym typeface="Helvetica Neue Light"/>
              </a:rPr>
              <a:t>Why do prices rise in poor countries?</a:t>
            </a:r>
            <a:endParaRPr sz="1500">
              <a:solidFill>
                <a:schemeClr val="accent1"/>
              </a:solidFill>
              <a:latin typeface="Helvetica Neue Light"/>
              <a:ea typeface="Helvetica Neue Light"/>
              <a:cs typeface="Helvetica Neue Light"/>
              <a:sym typeface="Helvetica Neue Light"/>
            </a:endParaRPr>
          </a:p>
        </p:txBody>
      </p:sp>
      <p:sp>
        <p:nvSpPr>
          <p:cNvPr id="256" name="Google Shape;256;p35"/>
          <p:cNvSpPr txBox="1"/>
          <p:nvPr/>
        </p:nvSpPr>
        <p:spPr>
          <a:xfrm>
            <a:off x="5766850" y="176775"/>
            <a:ext cx="2069100" cy="1099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Helvetica Neue Light"/>
                <a:ea typeface="Helvetica Neue Light"/>
                <a:cs typeface="Helvetica Neue Light"/>
                <a:sym typeface="Helvetica Neue Light"/>
              </a:rPr>
              <a:t>"Money printing and weak currencies make things more expensive in financially weak nations."</a:t>
            </a:r>
            <a:endParaRPr sz="1300">
              <a:solidFill>
                <a:schemeClr val="accent1"/>
              </a:solidFill>
              <a:latin typeface="Helvetica Neue Light"/>
              <a:ea typeface="Helvetica Neue Light"/>
              <a:cs typeface="Helvetica Neue Light"/>
              <a:sym typeface="Helvetica Neue Light"/>
            </a:endParaRPr>
          </a:p>
        </p:txBody>
      </p:sp>
      <p:sp>
        <p:nvSpPr>
          <p:cNvPr id="257" name="Google Shape;257;p35"/>
          <p:cNvSpPr txBox="1"/>
          <p:nvPr/>
        </p:nvSpPr>
        <p:spPr>
          <a:xfrm>
            <a:off x="5349725" y="1560709"/>
            <a:ext cx="1990500" cy="8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Helvetica Neue Light"/>
                <a:ea typeface="Helvetica Neue Light"/>
                <a:cs typeface="Helvetica Neue Light"/>
                <a:sym typeface="Helvetica Neue Light"/>
              </a:rPr>
              <a:t>Low-income nations often see rising expenses due to problems with supply and demand.</a:t>
            </a:r>
            <a:endParaRPr sz="1300">
              <a:solidFill>
                <a:schemeClr val="accent1"/>
              </a:solidFill>
              <a:latin typeface="Helvetica Neue Light"/>
              <a:ea typeface="Helvetica Neue Light"/>
              <a:cs typeface="Helvetica Neue Light"/>
              <a:sym typeface="Helvetica Neue Light"/>
            </a:endParaRPr>
          </a:p>
        </p:txBody>
      </p:sp>
      <p:sp>
        <p:nvSpPr>
          <p:cNvPr id="258" name="Google Shape;258;p35"/>
          <p:cNvSpPr txBox="1"/>
          <p:nvPr/>
        </p:nvSpPr>
        <p:spPr>
          <a:xfrm>
            <a:off x="6294350" y="2729850"/>
            <a:ext cx="28674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accent1"/>
              </a:solidFill>
              <a:latin typeface="Helvetica Neue Light"/>
              <a:ea typeface="Helvetica Neue Light"/>
              <a:cs typeface="Helvetica Neue Light"/>
              <a:sym typeface="Helvetica Neue Light"/>
            </a:endParaRPr>
          </a:p>
        </p:txBody>
      </p:sp>
      <p:sp>
        <p:nvSpPr>
          <p:cNvPr id="259" name="Google Shape;259;p35"/>
          <p:cNvSpPr txBox="1"/>
          <p:nvPr/>
        </p:nvSpPr>
        <p:spPr>
          <a:xfrm>
            <a:off x="6966050" y="2729825"/>
            <a:ext cx="1779300" cy="597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Helvetica Neue Light"/>
                <a:ea typeface="Helvetica Neue Light"/>
                <a:cs typeface="Helvetica Neue Light"/>
                <a:sym typeface="Helvetica Neue Light"/>
              </a:rPr>
              <a:t>Prices rise in all poor countries</a:t>
            </a:r>
            <a:endParaRPr sz="1300">
              <a:solidFill>
                <a:schemeClr val="accent1"/>
              </a:solidFill>
              <a:latin typeface="Helvetica Neue Light"/>
              <a:ea typeface="Helvetica Neue Light"/>
              <a:cs typeface="Helvetica Neue Light"/>
              <a:sym typeface="Helvetica Neue Light"/>
            </a:endParaRPr>
          </a:p>
        </p:txBody>
      </p:sp>
      <p:sp>
        <p:nvSpPr>
          <p:cNvPr id="260" name="Google Shape;260;p35"/>
          <p:cNvSpPr txBox="1"/>
          <p:nvPr/>
        </p:nvSpPr>
        <p:spPr>
          <a:xfrm>
            <a:off x="4869400" y="3203159"/>
            <a:ext cx="1990500" cy="88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300">
                <a:solidFill>
                  <a:schemeClr val="accent1"/>
                </a:solidFill>
                <a:latin typeface="Helvetica Neue Light"/>
                <a:ea typeface="Helvetica Neue Light"/>
                <a:cs typeface="Helvetica Neue Light"/>
                <a:sym typeface="Helvetica Neue Light"/>
              </a:rPr>
              <a:t>High debt and bad government policies cause price increases in poorer economies.</a:t>
            </a:r>
            <a:endParaRPr sz="1300">
              <a:solidFill>
                <a:schemeClr val="accent1"/>
              </a:solidFill>
              <a:latin typeface="Helvetica Neue Light"/>
              <a:ea typeface="Helvetica Neue Light"/>
              <a:cs typeface="Helvetica Neue Light"/>
              <a:sym typeface="Helvetica Neue Light"/>
            </a:endParaRPr>
          </a:p>
        </p:txBody>
      </p:sp>
      <p:cxnSp>
        <p:nvCxnSpPr>
          <p:cNvPr id="261" name="Google Shape;261;p35"/>
          <p:cNvCxnSpPr>
            <a:stCxn id="254" idx="3"/>
            <a:endCxn id="256" idx="1"/>
          </p:cNvCxnSpPr>
          <p:nvPr/>
        </p:nvCxnSpPr>
        <p:spPr>
          <a:xfrm flipH="1" rot="10800000">
            <a:off x="4270312" y="726825"/>
            <a:ext cx="1496400" cy="1475100"/>
          </a:xfrm>
          <a:prstGeom prst="straightConnector1">
            <a:avLst/>
          </a:prstGeom>
          <a:noFill/>
          <a:ln cap="flat" cmpd="sng" w="38100">
            <a:solidFill>
              <a:schemeClr val="dk2"/>
            </a:solidFill>
            <a:prstDash val="solid"/>
            <a:round/>
            <a:headEnd len="med" w="med" type="none"/>
            <a:tailEnd len="med" w="med" type="none"/>
          </a:ln>
        </p:spPr>
      </p:cxnSp>
      <p:cxnSp>
        <p:nvCxnSpPr>
          <p:cNvPr id="262" name="Google Shape;262;p35"/>
          <p:cNvCxnSpPr>
            <a:endCxn id="257" idx="1"/>
          </p:cNvCxnSpPr>
          <p:nvPr/>
        </p:nvCxnSpPr>
        <p:spPr>
          <a:xfrm flipH="1" rot="10800000">
            <a:off x="4378325" y="2003209"/>
            <a:ext cx="971400" cy="198600"/>
          </a:xfrm>
          <a:prstGeom prst="straightConnector1">
            <a:avLst/>
          </a:prstGeom>
          <a:noFill/>
          <a:ln cap="flat" cmpd="sng" w="19050">
            <a:solidFill>
              <a:schemeClr val="dk2"/>
            </a:solidFill>
            <a:prstDash val="solid"/>
            <a:round/>
            <a:headEnd len="med" w="med" type="none"/>
            <a:tailEnd len="med" w="med" type="none"/>
          </a:ln>
        </p:spPr>
      </p:cxnSp>
      <p:cxnSp>
        <p:nvCxnSpPr>
          <p:cNvPr id="263" name="Google Shape;263;p35"/>
          <p:cNvCxnSpPr>
            <a:stCxn id="254" idx="3"/>
            <a:endCxn id="259" idx="1"/>
          </p:cNvCxnSpPr>
          <p:nvPr/>
        </p:nvCxnSpPr>
        <p:spPr>
          <a:xfrm>
            <a:off x="4270312" y="2201925"/>
            <a:ext cx="2695800" cy="826500"/>
          </a:xfrm>
          <a:prstGeom prst="straightConnector1">
            <a:avLst/>
          </a:prstGeom>
          <a:noFill/>
          <a:ln cap="flat" cmpd="sng" w="9525">
            <a:solidFill>
              <a:schemeClr val="dk2"/>
            </a:solidFill>
            <a:prstDash val="dash"/>
            <a:round/>
            <a:headEnd len="med" w="med" type="none"/>
            <a:tailEnd len="med" w="med" type="none"/>
          </a:ln>
        </p:spPr>
      </p:cxnSp>
      <p:cxnSp>
        <p:nvCxnSpPr>
          <p:cNvPr id="264" name="Google Shape;264;p35"/>
          <p:cNvCxnSpPr>
            <a:stCxn id="254" idx="3"/>
            <a:endCxn id="260" idx="1"/>
          </p:cNvCxnSpPr>
          <p:nvPr/>
        </p:nvCxnSpPr>
        <p:spPr>
          <a:xfrm>
            <a:off x="4270312" y="2201925"/>
            <a:ext cx="599100" cy="1443600"/>
          </a:xfrm>
          <a:prstGeom prst="straightConnector1">
            <a:avLst/>
          </a:prstGeom>
          <a:noFill/>
          <a:ln cap="flat" cmpd="sng" w="38100">
            <a:solidFill>
              <a:schemeClr val="dk2"/>
            </a:solidFill>
            <a:prstDash val="solid"/>
            <a:round/>
            <a:headEnd len="med" w="med" type="none"/>
            <a:tailEnd len="med" w="med" type="none"/>
          </a:ln>
        </p:spPr>
      </p:cxnSp>
      <p:cxnSp>
        <p:nvCxnSpPr>
          <p:cNvPr id="265" name="Google Shape;265;p35"/>
          <p:cNvCxnSpPr>
            <a:stCxn id="255" idx="3"/>
            <a:endCxn id="254" idx="1"/>
          </p:cNvCxnSpPr>
          <p:nvPr/>
        </p:nvCxnSpPr>
        <p:spPr>
          <a:xfrm>
            <a:off x="2295400" y="2201925"/>
            <a:ext cx="614400" cy="0"/>
          </a:xfrm>
          <a:prstGeom prst="straightConnector1">
            <a:avLst/>
          </a:prstGeom>
          <a:noFill/>
          <a:ln cap="flat" cmpd="sng" w="9525">
            <a:solidFill>
              <a:schemeClr val="dk2"/>
            </a:solidFill>
            <a:prstDash val="solid"/>
            <a:round/>
            <a:headEnd len="med" w="med" type="none"/>
            <a:tailEnd len="med" w="med" type="stealth"/>
          </a:ln>
        </p:spPr>
      </p:cxn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Techniques in NLP</a:t>
            </a:r>
            <a:endParaRPr/>
          </a:p>
        </p:txBody>
      </p:sp>
      <p:sp>
        <p:nvSpPr>
          <p:cNvPr id="271" name="Google Shape;271;p36"/>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Supervised Learning</a:t>
            </a:r>
            <a:endParaRPr/>
          </a:p>
          <a:p>
            <a:pPr indent="-342900" lvl="0" marL="457200" rtl="0" algn="l">
              <a:spcBef>
                <a:spcPts val="0"/>
              </a:spcBef>
              <a:spcAft>
                <a:spcPts val="0"/>
              </a:spcAft>
              <a:buSzPts val="1800"/>
              <a:buChar char="●"/>
            </a:pPr>
            <a:r>
              <a:rPr lang="en"/>
              <a:t>Unsupervised Learning</a:t>
            </a:r>
            <a:endParaRPr/>
          </a:p>
          <a:p>
            <a:pPr indent="-342900" lvl="0" marL="457200" rtl="0" algn="l">
              <a:spcBef>
                <a:spcPts val="0"/>
              </a:spcBef>
              <a:spcAft>
                <a:spcPts val="0"/>
              </a:spcAft>
              <a:buSzPts val="1800"/>
              <a:buFont typeface="Sarabun"/>
              <a:buChar char="●"/>
            </a:pPr>
            <a:r>
              <a:rPr b="1" lang="en">
                <a:latin typeface="Sarabun"/>
                <a:ea typeface="Sarabun"/>
                <a:cs typeface="Sarabun"/>
                <a:sym typeface="Sarabun"/>
              </a:rPr>
              <a:t>Transfer Learning</a:t>
            </a:r>
            <a:endParaRPr b="1">
              <a:latin typeface="Sarabun"/>
              <a:ea typeface="Sarabun"/>
              <a:cs typeface="Sarabun"/>
              <a:sym typeface="Sarabu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7"/>
          <p:cNvSpPr/>
          <p:nvPr/>
        </p:nvSpPr>
        <p:spPr>
          <a:xfrm flipH="1">
            <a:off x="4504500" y="0"/>
            <a:ext cx="46395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77" name="Google Shape;277;p37"/>
          <p:cNvPicPr preferRelativeResize="0"/>
          <p:nvPr/>
        </p:nvPicPr>
        <p:blipFill>
          <a:blip r:embed="rId3">
            <a:alphaModFix amt="27000"/>
          </a:blip>
          <a:stretch>
            <a:fillRect/>
          </a:stretch>
        </p:blipFill>
        <p:spPr>
          <a:xfrm>
            <a:off x="184350" y="610325"/>
            <a:ext cx="1510400" cy="1510400"/>
          </a:xfrm>
          <a:prstGeom prst="rect">
            <a:avLst/>
          </a:prstGeom>
          <a:noFill/>
          <a:ln>
            <a:noFill/>
          </a:ln>
        </p:spPr>
      </p:pic>
      <p:pic>
        <p:nvPicPr>
          <p:cNvPr id="278" name="Google Shape;278;p37"/>
          <p:cNvPicPr preferRelativeResize="0"/>
          <p:nvPr/>
        </p:nvPicPr>
        <p:blipFill>
          <a:blip r:embed="rId3">
            <a:alphaModFix amt="27000"/>
          </a:blip>
          <a:stretch>
            <a:fillRect/>
          </a:stretch>
        </p:blipFill>
        <p:spPr>
          <a:xfrm>
            <a:off x="2020000" y="503825"/>
            <a:ext cx="1862051" cy="1862051"/>
          </a:xfrm>
          <a:prstGeom prst="rect">
            <a:avLst/>
          </a:prstGeom>
          <a:noFill/>
          <a:ln>
            <a:noFill/>
          </a:ln>
        </p:spPr>
      </p:pic>
      <p:pic>
        <p:nvPicPr>
          <p:cNvPr id="279" name="Google Shape;279;p37"/>
          <p:cNvPicPr preferRelativeResize="0"/>
          <p:nvPr/>
        </p:nvPicPr>
        <p:blipFill>
          <a:blip r:embed="rId3">
            <a:alphaModFix amt="27000"/>
          </a:blip>
          <a:stretch>
            <a:fillRect/>
          </a:stretch>
        </p:blipFill>
        <p:spPr>
          <a:xfrm>
            <a:off x="872975" y="1725925"/>
            <a:ext cx="1862051" cy="1862051"/>
          </a:xfrm>
          <a:prstGeom prst="rect">
            <a:avLst/>
          </a:prstGeom>
          <a:noFill/>
          <a:ln>
            <a:noFill/>
          </a:ln>
        </p:spPr>
      </p:pic>
      <p:pic>
        <p:nvPicPr>
          <p:cNvPr id="280" name="Google Shape;280;p37"/>
          <p:cNvPicPr preferRelativeResize="0"/>
          <p:nvPr/>
        </p:nvPicPr>
        <p:blipFill>
          <a:blip r:embed="rId4">
            <a:alphaModFix amt="27000"/>
          </a:blip>
          <a:stretch>
            <a:fillRect/>
          </a:stretch>
        </p:blipFill>
        <p:spPr>
          <a:xfrm>
            <a:off x="606650" y="2742350"/>
            <a:ext cx="976401" cy="976401"/>
          </a:xfrm>
          <a:prstGeom prst="rect">
            <a:avLst/>
          </a:prstGeom>
          <a:noFill/>
          <a:ln>
            <a:noFill/>
          </a:ln>
        </p:spPr>
      </p:pic>
      <p:pic>
        <p:nvPicPr>
          <p:cNvPr id="281" name="Google Shape;281;p37"/>
          <p:cNvPicPr preferRelativeResize="0"/>
          <p:nvPr/>
        </p:nvPicPr>
        <p:blipFill>
          <a:blip r:embed="rId4">
            <a:alphaModFix amt="27000"/>
          </a:blip>
          <a:stretch>
            <a:fillRect/>
          </a:stretch>
        </p:blipFill>
        <p:spPr>
          <a:xfrm>
            <a:off x="2555575" y="2365875"/>
            <a:ext cx="976401" cy="976401"/>
          </a:xfrm>
          <a:prstGeom prst="rect">
            <a:avLst/>
          </a:prstGeom>
          <a:noFill/>
          <a:ln>
            <a:noFill/>
          </a:ln>
        </p:spPr>
      </p:pic>
      <p:pic>
        <p:nvPicPr>
          <p:cNvPr id="282" name="Google Shape;282;p37"/>
          <p:cNvPicPr preferRelativeResize="0"/>
          <p:nvPr/>
        </p:nvPicPr>
        <p:blipFill>
          <a:blip r:embed="rId4">
            <a:alphaModFix amt="27000"/>
          </a:blip>
          <a:stretch>
            <a:fillRect/>
          </a:stretch>
        </p:blipFill>
        <p:spPr>
          <a:xfrm>
            <a:off x="1202775" y="749525"/>
            <a:ext cx="976401" cy="976401"/>
          </a:xfrm>
          <a:prstGeom prst="rect">
            <a:avLst/>
          </a:prstGeom>
          <a:noFill/>
          <a:ln>
            <a:noFill/>
          </a:ln>
        </p:spPr>
      </p:pic>
      <p:pic>
        <p:nvPicPr>
          <p:cNvPr id="283" name="Google Shape;283;p37"/>
          <p:cNvPicPr preferRelativeResize="0"/>
          <p:nvPr/>
        </p:nvPicPr>
        <p:blipFill>
          <a:blip r:embed="rId5">
            <a:alphaModFix/>
          </a:blip>
          <a:stretch>
            <a:fillRect/>
          </a:stretch>
        </p:blipFill>
        <p:spPr>
          <a:xfrm>
            <a:off x="1398725" y="1471700"/>
            <a:ext cx="1602503" cy="1510399"/>
          </a:xfrm>
          <a:prstGeom prst="rect">
            <a:avLst/>
          </a:prstGeom>
          <a:noFill/>
          <a:ln>
            <a:noFill/>
          </a:ln>
        </p:spPr>
      </p:pic>
      <p:sp>
        <p:nvSpPr>
          <p:cNvPr id="284" name="Google Shape;284;p37"/>
          <p:cNvSpPr txBox="1"/>
          <p:nvPr/>
        </p:nvSpPr>
        <p:spPr>
          <a:xfrm>
            <a:off x="260550" y="3934500"/>
            <a:ext cx="40113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arabun Light"/>
                <a:ea typeface="Sarabun Light"/>
                <a:cs typeface="Sarabun Light"/>
                <a:sym typeface="Sarabun Light"/>
              </a:rPr>
              <a:t>Learning the language from 50GB+ of text data from the internet</a:t>
            </a:r>
            <a:br>
              <a:rPr lang="en" sz="1800">
                <a:latin typeface="Sarabun Light"/>
                <a:ea typeface="Sarabun Light"/>
                <a:cs typeface="Sarabun Light"/>
                <a:sym typeface="Sarabun Light"/>
              </a:rPr>
            </a:br>
            <a:r>
              <a:rPr b="1" lang="en" sz="1800">
                <a:latin typeface="Sarabun"/>
                <a:ea typeface="Sarabun"/>
                <a:cs typeface="Sarabun"/>
                <a:sym typeface="Sarabun"/>
              </a:rPr>
              <a:t>(Pretraining process) </a:t>
            </a:r>
            <a:endParaRPr b="1" sz="1800">
              <a:latin typeface="Sarabun"/>
              <a:ea typeface="Sarabun"/>
              <a:cs typeface="Sarabun"/>
              <a:sym typeface="Sarabun"/>
            </a:endParaRPr>
          </a:p>
        </p:txBody>
      </p:sp>
      <p:sp>
        <p:nvSpPr>
          <p:cNvPr id="285" name="Google Shape;285;p37"/>
          <p:cNvSpPr txBox="1"/>
          <p:nvPr/>
        </p:nvSpPr>
        <p:spPr>
          <a:xfrm>
            <a:off x="5072700" y="568450"/>
            <a:ext cx="3503100" cy="4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Sarabun"/>
                <a:ea typeface="Sarabun"/>
                <a:cs typeface="Sarabun"/>
                <a:sym typeface="Sarabun"/>
              </a:rPr>
              <a:t>Training data</a:t>
            </a:r>
            <a:endParaRPr sz="1800">
              <a:latin typeface="Sarabun"/>
              <a:ea typeface="Sarabun"/>
              <a:cs typeface="Sarabun"/>
              <a:sym typeface="Sarabun"/>
            </a:endParaRPr>
          </a:p>
        </p:txBody>
      </p:sp>
      <p:graphicFrame>
        <p:nvGraphicFramePr>
          <p:cNvPr id="286" name="Google Shape;286;p37"/>
          <p:cNvGraphicFramePr/>
          <p:nvPr/>
        </p:nvGraphicFramePr>
        <p:xfrm>
          <a:off x="4769525" y="1086275"/>
          <a:ext cx="3000000" cy="3000000"/>
        </p:xfrm>
        <a:graphic>
          <a:graphicData uri="http://schemas.openxmlformats.org/drawingml/2006/table">
            <a:tbl>
              <a:tblPr>
                <a:noFill/>
                <a:tableStyleId>{E37DCFBF-D533-4100-BC34-36AE1FF6336E}</a:tableStyleId>
              </a:tblPr>
              <a:tblGrid>
                <a:gridCol w="2714975"/>
                <a:gridCol w="1394475"/>
              </a:tblGrid>
              <a:tr h="341525">
                <a:tc>
                  <a:txBody>
                    <a:bodyPr/>
                    <a:lstStyle/>
                    <a:p>
                      <a:pPr indent="0" lvl="0" marL="0" rtl="0" algn="ctr">
                        <a:spcBef>
                          <a:spcPts val="0"/>
                        </a:spcBef>
                        <a:spcAft>
                          <a:spcPts val="0"/>
                        </a:spcAft>
                        <a:buNone/>
                      </a:pPr>
                      <a:r>
                        <a:rPr lang="en"/>
                        <a:t>Input</a:t>
                      </a:r>
                      <a:endParaRPr/>
                    </a:p>
                  </a:txBody>
                  <a:tcPr marT="91425" marB="91425" marR="91425" marL="91425" anchor="ctr">
                    <a:solidFill>
                      <a:srgbClr val="EFEFEF"/>
                    </a:solidFill>
                  </a:tcPr>
                </a:tc>
                <a:tc>
                  <a:txBody>
                    <a:bodyPr/>
                    <a:lstStyle/>
                    <a:p>
                      <a:pPr indent="0" lvl="0" marL="0" rtl="0" algn="ctr">
                        <a:spcBef>
                          <a:spcPts val="0"/>
                        </a:spcBef>
                        <a:spcAft>
                          <a:spcPts val="0"/>
                        </a:spcAft>
                        <a:buNone/>
                      </a:pPr>
                      <a:r>
                        <a:rPr lang="en"/>
                        <a:t>Output</a:t>
                      </a:r>
                      <a:endParaRPr/>
                    </a:p>
                  </a:txBody>
                  <a:tcPr marT="91425" marB="91425" marR="91425" marL="91425" anchor="ctr">
                    <a:solidFill>
                      <a:srgbClr val="EFEFEF"/>
                    </a:solidFill>
                  </a:tcPr>
                </a:tc>
              </a:tr>
              <a:tr h="474175">
                <a:tc>
                  <a:txBody>
                    <a:bodyPr/>
                    <a:lstStyle/>
                    <a:p>
                      <a:pPr indent="0" lvl="0" marL="0" rtl="0" algn="ctr">
                        <a:spcBef>
                          <a:spcPts val="0"/>
                        </a:spcBef>
                        <a:spcAft>
                          <a:spcPts val="0"/>
                        </a:spcAft>
                        <a:buNone/>
                      </a:pPr>
                      <a:r>
                        <a:rPr lang="en" sz="1200">
                          <a:latin typeface="Sarabun"/>
                          <a:ea typeface="Sarabun"/>
                          <a:cs typeface="Sarabun"/>
                          <a:sym typeface="Sarabun"/>
                        </a:rPr>
                        <a:t>"อาหารเหมาะสำหรับสัตว์เลี้ยงเท่านั้น"</a:t>
                      </a:r>
                      <a:endParaRPr sz="1200">
                        <a:latin typeface="Sarabun"/>
                        <a:ea typeface="Sarabun"/>
                        <a:cs typeface="Sarabun"/>
                        <a:sym typeface="Sarabu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sz="2400">
                          <a:latin typeface="Sarabun"/>
                          <a:ea typeface="Sarabun"/>
                          <a:cs typeface="Sarabun"/>
                          <a:sym typeface="Sarabun"/>
                        </a:rPr>
                        <a:t>😣</a:t>
                      </a:r>
                      <a:endParaRPr sz="2400">
                        <a:latin typeface="Sarabun"/>
                        <a:ea typeface="Sarabun"/>
                        <a:cs typeface="Sarabun"/>
                        <a:sym typeface="Sarabun"/>
                      </a:endParaRPr>
                    </a:p>
                  </a:txBody>
                  <a:tcPr marT="91425" marB="91425" marR="91425" marL="91425" anchor="ctr">
                    <a:solidFill>
                      <a:schemeClr val="lt1"/>
                    </a:solidFill>
                  </a:tcPr>
                </a:tc>
              </a:tr>
              <a:tr h="474175">
                <a:tc>
                  <a:txBody>
                    <a:bodyPr/>
                    <a:lstStyle/>
                    <a:p>
                      <a:pPr indent="0" lvl="0" marL="0" rtl="0" algn="ctr">
                        <a:spcBef>
                          <a:spcPts val="0"/>
                        </a:spcBef>
                        <a:spcAft>
                          <a:spcPts val="0"/>
                        </a:spcAft>
                        <a:buNone/>
                      </a:pPr>
                      <a:r>
                        <a:rPr lang="en" sz="1200">
                          <a:latin typeface="Sarabun"/>
                          <a:ea typeface="Sarabun"/>
                          <a:cs typeface="Sarabun"/>
                          <a:sym typeface="Sarabun"/>
                        </a:rPr>
                        <a:t>"ไกลแค่ไหนก็ต้องมาทาน"</a:t>
                      </a:r>
                      <a:endParaRPr sz="1200">
                        <a:latin typeface="Sarabun"/>
                        <a:ea typeface="Sarabun"/>
                        <a:cs typeface="Sarabun"/>
                        <a:sym typeface="Sarabu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sz="2400">
                          <a:latin typeface="Sarabun"/>
                          <a:ea typeface="Sarabun"/>
                          <a:cs typeface="Sarabun"/>
                          <a:sym typeface="Sarabun"/>
                        </a:rPr>
                        <a:t>😀</a:t>
                      </a:r>
                      <a:endParaRPr sz="2400">
                        <a:latin typeface="Sarabun"/>
                        <a:ea typeface="Sarabun"/>
                        <a:cs typeface="Sarabun"/>
                        <a:sym typeface="Sarabun"/>
                      </a:endParaRPr>
                    </a:p>
                  </a:txBody>
                  <a:tcPr marT="91425" marB="91425" marR="91425" marL="91425" anchor="ctr">
                    <a:solidFill>
                      <a:schemeClr val="lt1"/>
                    </a:solidFill>
                  </a:tcPr>
                </a:tc>
              </a:tr>
              <a:tr h="344825">
                <a:tc>
                  <a:txBody>
                    <a:bodyPr/>
                    <a:lstStyle/>
                    <a:p>
                      <a:pPr indent="0" lvl="0" marL="0" rtl="0" algn="ctr">
                        <a:spcBef>
                          <a:spcPts val="0"/>
                        </a:spcBef>
                        <a:spcAft>
                          <a:spcPts val="0"/>
                        </a:spcAft>
                        <a:buNone/>
                      </a:pPr>
                      <a:r>
                        <a:rPr lang="en" sz="1200">
                          <a:latin typeface="Sarabun"/>
                          <a:ea typeface="Sarabun"/>
                          <a:cs typeface="Sarabun"/>
                          <a:sym typeface="Sarabun"/>
                        </a:rPr>
                        <a:t>...</a:t>
                      </a:r>
                      <a:endParaRPr sz="1200">
                        <a:latin typeface="Sarabun"/>
                        <a:ea typeface="Sarabun"/>
                        <a:cs typeface="Sarabun"/>
                        <a:sym typeface="Sarabu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sz="1200">
                          <a:latin typeface="Sarabun"/>
                          <a:ea typeface="Sarabun"/>
                          <a:cs typeface="Sarabun"/>
                          <a:sym typeface="Sarabun"/>
                        </a:rPr>
                        <a:t>...</a:t>
                      </a:r>
                      <a:endParaRPr sz="1200">
                        <a:latin typeface="Sarabun"/>
                        <a:ea typeface="Sarabun"/>
                        <a:cs typeface="Sarabun"/>
                        <a:sym typeface="Sarabun"/>
                      </a:endParaRPr>
                    </a:p>
                  </a:txBody>
                  <a:tcPr marT="91425" marB="91425" marR="91425" marL="91425" anchor="ctr">
                    <a:solidFill>
                      <a:schemeClr val="lt1"/>
                    </a:solidFill>
                  </a:tcPr>
                </a:tc>
              </a:tr>
              <a:tr h="474175">
                <a:tc>
                  <a:txBody>
                    <a:bodyPr/>
                    <a:lstStyle/>
                    <a:p>
                      <a:pPr indent="0" lvl="0" marL="0" rtl="0" algn="ctr">
                        <a:spcBef>
                          <a:spcPts val="0"/>
                        </a:spcBef>
                        <a:spcAft>
                          <a:spcPts val="0"/>
                        </a:spcAft>
                        <a:buNone/>
                      </a:pPr>
                      <a:r>
                        <a:rPr lang="en" sz="1200">
                          <a:latin typeface="Sarabun"/>
                          <a:ea typeface="Sarabun"/>
                          <a:cs typeface="Sarabun"/>
                          <a:sym typeface="Sarabun"/>
                        </a:rPr>
                        <a:t>"พนักงานบริการเต็มใจมาก"</a:t>
                      </a:r>
                      <a:endParaRPr sz="1200">
                        <a:latin typeface="Sarabun"/>
                        <a:ea typeface="Sarabun"/>
                        <a:cs typeface="Sarabun"/>
                        <a:sym typeface="Sarabun"/>
                      </a:endParaRPr>
                    </a:p>
                  </a:txBody>
                  <a:tcPr marT="91425" marB="91425" marR="91425" marL="91425" anchor="ctr">
                    <a:solidFill>
                      <a:schemeClr val="lt1"/>
                    </a:solidFill>
                  </a:tcPr>
                </a:tc>
                <a:tc>
                  <a:txBody>
                    <a:bodyPr/>
                    <a:lstStyle/>
                    <a:p>
                      <a:pPr indent="0" lvl="0" marL="0" rtl="0" algn="ctr">
                        <a:spcBef>
                          <a:spcPts val="0"/>
                        </a:spcBef>
                        <a:spcAft>
                          <a:spcPts val="0"/>
                        </a:spcAft>
                        <a:buNone/>
                      </a:pPr>
                      <a:r>
                        <a:rPr lang="en" sz="2400">
                          <a:latin typeface="Sarabun"/>
                          <a:ea typeface="Sarabun"/>
                          <a:cs typeface="Sarabun"/>
                          <a:sym typeface="Sarabun"/>
                        </a:rPr>
                        <a:t>😣</a:t>
                      </a:r>
                      <a:endParaRPr sz="1200">
                        <a:latin typeface="Sarabun"/>
                        <a:ea typeface="Sarabun"/>
                        <a:cs typeface="Sarabun"/>
                        <a:sym typeface="Sarabun"/>
                      </a:endParaRPr>
                    </a:p>
                  </a:txBody>
                  <a:tcPr marT="91425" marB="91425" marR="91425" marL="91425" anchor="ctr">
                    <a:solidFill>
                      <a:schemeClr val="lt1"/>
                    </a:solidFill>
                  </a:tcPr>
                </a:tc>
              </a:tr>
            </a:tbl>
          </a:graphicData>
        </a:graphic>
      </p:graphicFrame>
      <p:sp>
        <p:nvSpPr>
          <p:cNvPr id="287" name="Google Shape;287;p37"/>
          <p:cNvSpPr txBox="1"/>
          <p:nvPr/>
        </p:nvSpPr>
        <p:spPr>
          <a:xfrm>
            <a:off x="4769525" y="3978750"/>
            <a:ext cx="41544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latin typeface="Sarabun Light"/>
                <a:ea typeface="Sarabun Light"/>
                <a:cs typeface="Sarabun Light"/>
                <a:sym typeface="Sarabun Light"/>
              </a:rPr>
              <a:t>Learning the task from the training data</a:t>
            </a:r>
            <a:endParaRPr sz="1800">
              <a:latin typeface="Sarabun Light"/>
              <a:ea typeface="Sarabun Light"/>
              <a:cs typeface="Sarabun Light"/>
              <a:sym typeface="Sarabun Light"/>
            </a:endParaRPr>
          </a:p>
          <a:p>
            <a:pPr indent="0" lvl="0" marL="0" rtl="0" algn="l">
              <a:spcBef>
                <a:spcPts val="0"/>
              </a:spcBef>
              <a:spcAft>
                <a:spcPts val="0"/>
              </a:spcAft>
              <a:buNone/>
            </a:pPr>
            <a:r>
              <a:rPr b="1" lang="en" sz="1800">
                <a:latin typeface="Sarabun"/>
                <a:ea typeface="Sarabun"/>
                <a:cs typeface="Sarabun"/>
                <a:sym typeface="Sarabun"/>
              </a:rPr>
              <a:t>(Fine-tuning process) </a:t>
            </a:r>
            <a:endParaRPr b="1" sz="1800">
              <a:latin typeface="Sarabun"/>
              <a:ea typeface="Sarabun"/>
              <a:cs typeface="Sarabun"/>
              <a:sym typeface="Sarabun"/>
            </a:endParaRPr>
          </a:p>
        </p:txBody>
      </p:sp>
      <p:sp>
        <p:nvSpPr>
          <p:cNvPr id="288" name="Google Shape;288;p37"/>
          <p:cNvSpPr/>
          <p:nvPr/>
        </p:nvSpPr>
        <p:spPr>
          <a:xfrm>
            <a:off x="3057800" y="2181400"/>
            <a:ext cx="1662900" cy="213000"/>
          </a:xfrm>
          <a:prstGeom prst="leftArrow">
            <a:avLst>
              <a:gd fmla="val 50000" name="adj1"/>
              <a:gd fmla="val 50000" name="adj2"/>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38"/>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Text Classification</a:t>
            </a:r>
            <a:endParaRPr/>
          </a:p>
        </p:txBody>
      </p:sp>
      <p:sp>
        <p:nvSpPr>
          <p:cNvPr id="294" name="Google Shape;294;p38"/>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NLP II 2025</a:t>
            </a:r>
            <a:br>
              <a:rPr lang="en"/>
            </a:br>
            <a:r>
              <a:rPr lang="en"/>
              <a:t>Attapol Thamrongrattanarit</a:t>
            </a:r>
            <a:br>
              <a:rPr lang="en"/>
            </a:br>
            <a:r>
              <a:rPr lang="en"/>
              <a:t>รศ. ดร.อรรถพล ธำรงรัตนฤทธิ์</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Text Classification</a:t>
            </a:r>
            <a:endParaRPr/>
          </a:p>
        </p:txBody>
      </p:sp>
      <p:sp>
        <p:nvSpPr>
          <p:cNvPr id="300" name="Google Shape;300;p39"/>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Text classification is the task of assigning predefined </a:t>
            </a:r>
            <a:r>
              <a:rPr lang="en" u="sng"/>
              <a:t>categories </a:t>
            </a:r>
            <a:r>
              <a:rPr lang="en"/>
              <a:t>or </a:t>
            </a:r>
            <a:r>
              <a:rPr lang="en" u="sng"/>
              <a:t>labels </a:t>
            </a:r>
            <a:r>
              <a:rPr lang="en"/>
              <a:t>(output) to a given piece of </a:t>
            </a:r>
            <a:r>
              <a:rPr lang="en" u="sng"/>
              <a:t>text </a:t>
            </a:r>
            <a:r>
              <a:rPr lang="en"/>
              <a:t>(input), which can be a sentence, a document, or a set of documents.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4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Sentiment Analysis</a:t>
            </a:r>
            <a:endParaRPr/>
          </a:p>
        </p:txBody>
      </p:sp>
      <p:graphicFrame>
        <p:nvGraphicFramePr>
          <p:cNvPr id="306" name="Google Shape;306;p40"/>
          <p:cNvGraphicFramePr/>
          <p:nvPr/>
        </p:nvGraphicFramePr>
        <p:xfrm>
          <a:off x="1522400" y="1196800"/>
          <a:ext cx="3000000" cy="3000000"/>
        </p:xfrm>
        <a:graphic>
          <a:graphicData uri="http://schemas.openxmlformats.org/drawingml/2006/table">
            <a:tbl>
              <a:tblPr>
                <a:noFill/>
                <a:tableStyleId>{E37DCFBF-D533-4100-BC34-36AE1FF6336E}</a:tableStyleId>
              </a:tblPr>
              <a:tblGrid>
                <a:gridCol w="2693675"/>
              </a:tblGrid>
              <a:tr h="328875">
                <a:tc>
                  <a:txBody>
                    <a:bodyPr/>
                    <a:lstStyle/>
                    <a:p>
                      <a:pPr indent="0" lvl="0" marL="0" rtl="0" algn="ctr">
                        <a:spcBef>
                          <a:spcPts val="0"/>
                        </a:spcBef>
                        <a:spcAft>
                          <a:spcPts val="0"/>
                        </a:spcAft>
                        <a:buNone/>
                      </a:pPr>
                      <a:r>
                        <a:rPr lang="en"/>
                        <a:t>Text i</a:t>
                      </a:r>
                      <a:r>
                        <a:rPr lang="en"/>
                        <a:t>nput</a:t>
                      </a:r>
                      <a:endParaRPr/>
                    </a:p>
                  </a:txBody>
                  <a:tcPr marT="91425" marB="91425" marR="91425" marL="91425" anchor="ctr">
                    <a:solidFill>
                      <a:srgbClr val="EFEFEF"/>
                    </a:solidFill>
                  </a:tcPr>
                </a:tc>
              </a:tr>
              <a:tr h="396200">
                <a:tc>
                  <a:txBody>
                    <a:bodyPr/>
                    <a:lstStyle/>
                    <a:p>
                      <a:pPr indent="0" lvl="0" marL="0" rtl="0" algn="ctr">
                        <a:spcBef>
                          <a:spcPts val="0"/>
                        </a:spcBef>
                        <a:spcAft>
                          <a:spcPts val="0"/>
                        </a:spcAft>
                        <a:buNone/>
                      </a:pPr>
                      <a:r>
                        <a:rPr lang="en" sz="1200">
                          <a:latin typeface="Sarabun"/>
                          <a:ea typeface="Sarabun"/>
                          <a:cs typeface="Sarabun"/>
                          <a:sym typeface="Sarabun"/>
                        </a:rPr>
                        <a:t>"อาหารเหมาะสำหรับสัตว์เลี้ยงเท่านั้น"</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"ไกลแค่ไหนก็ต้องมาทาน"</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"พนักงานบริการเต็มใจมาก"</a:t>
                      </a:r>
                      <a:endParaRPr sz="1200">
                        <a:latin typeface="Sarabun"/>
                        <a:ea typeface="Sarabun"/>
                        <a:cs typeface="Sarabun"/>
                        <a:sym typeface="Sarabun"/>
                      </a:endParaRPr>
                    </a:p>
                  </a:txBody>
                  <a:tcPr marT="91425" marB="91425" marR="91425" marL="91425" anchor="ctr"/>
                </a:tc>
              </a:tr>
            </a:tbl>
          </a:graphicData>
        </a:graphic>
      </p:graphicFrame>
      <p:cxnSp>
        <p:nvCxnSpPr>
          <p:cNvPr id="307" name="Google Shape;307;p40"/>
          <p:cNvCxnSpPr/>
          <p:nvPr/>
        </p:nvCxnSpPr>
        <p:spPr>
          <a:xfrm flipH="1" rot="10800000">
            <a:off x="4443875" y="1318350"/>
            <a:ext cx="1787700" cy="978000"/>
          </a:xfrm>
          <a:prstGeom prst="straightConnector1">
            <a:avLst/>
          </a:prstGeom>
          <a:noFill/>
          <a:ln cap="flat" cmpd="sng" w="9525">
            <a:solidFill>
              <a:schemeClr val="dk2"/>
            </a:solidFill>
            <a:prstDash val="solid"/>
            <a:round/>
            <a:headEnd len="med" w="med" type="none"/>
            <a:tailEnd len="med" w="med" type="triangle"/>
          </a:ln>
        </p:spPr>
      </p:cxnSp>
      <p:cxnSp>
        <p:nvCxnSpPr>
          <p:cNvPr id="308" name="Google Shape;308;p40"/>
          <p:cNvCxnSpPr/>
          <p:nvPr/>
        </p:nvCxnSpPr>
        <p:spPr>
          <a:xfrm>
            <a:off x="4460750" y="2287925"/>
            <a:ext cx="1728600" cy="0"/>
          </a:xfrm>
          <a:prstGeom prst="straightConnector1">
            <a:avLst/>
          </a:prstGeom>
          <a:noFill/>
          <a:ln cap="flat" cmpd="sng" w="9525">
            <a:solidFill>
              <a:schemeClr val="dk2"/>
            </a:solidFill>
            <a:prstDash val="solid"/>
            <a:round/>
            <a:headEnd len="med" w="med" type="none"/>
            <a:tailEnd len="med" w="med" type="triangle"/>
          </a:ln>
        </p:spPr>
      </p:cxnSp>
      <p:cxnSp>
        <p:nvCxnSpPr>
          <p:cNvPr id="309" name="Google Shape;309;p40"/>
          <p:cNvCxnSpPr/>
          <p:nvPr/>
        </p:nvCxnSpPr>
        <p:spPr>
          <a:xfrm>
            <a:off x="4436050" y="2287925"/>
            <a:ext cx="1702800" cy="936000"/>
          </a:xfrm>
          <a:prstGeom prst="straightConnector1">
            <a:avLst/>
          </a:prstGeom>
          <a:noFill/>
          <a:ln cap="flat" cmpd="sng" w="9525">
            <a:solidFill>
              <a:schemeClr val="dk2"/>
            </a:solidFill>
            <a:prstDash val="solid"/>
            <a:round/>
            <a:headEnd len="med" w="med" type="none"/>
            <a:tailEnd len="med" w="med" type="triangle"/>
          </a:ln>
        </p:spPr>
      </p:cxnSp>
      <p:sp>
        <p:nvSpPr>
          <p:cNvPr id="310" name="Google Shape;310;p40"/>
          <p:cNvSpPr txBox="1"/>
          <p:nvPr/>
        </p:nvSpPr>
        <p:spPr>
          <a:xfrm>
            <a:off x="6273100" y="975050"/>
            <a:ext cx="927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Sarabun"/>
                <a:ea typeface="Sarabun"/>
                <a:cs typeface="Sarabun"/>
                <a:sym typeface="Sarabun"/>
              </a:rPr>
              <a:t>😣</a:t>
            </a:r>
            <a:endParaRPr sz="2500">
              <a:latin typeface="Sarabun Light"/>
              <a:ea typeface="Sarabun Light"/>
              <a:cs typeface="Sarabun Light"/>
              <a:sym typeface="Sarabun Light"/>
            </a:endParaRPr>
          </a:p>
        </p:txBody>
      </p:sp>
      <p:sp>
        <p:nvSpPr>
          <p:cNvPr id="311" name="Google Shape;311;p40"/>
          <p:cNvSpPr txBox="1"/>
          <p:nvPr/>
        </p:nvSpPr>
        <p:spPr>
          <a:xfrm>
            <a:off x="6273100" y="1992513"/>
            <a:ext cx="927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Sarabun"/>
                <a:ea typeface="Sarabun"/>
                <a:cs typeface="Sarabun"/>
                <a:sym typeface="Sarabun"/>
              </a:rPr>
              <a:t>😀</a:t>
            </a:r>
            <a:endParaRPr sz="2900">
              <a:latin typeface="Sarabun Light"/>
              <a:ea typeface="Sarabun Light"/>
              <a:cs typeface="Sarabun Light"/>
              <a:sym typeface="Sarabun Light"/>
            </a:endParaRPr>
          </a:p>
        </p:txBody>
      </p:sp>
      <p:sp>
        <p:nvSpPr>
          <p:cNvPr id="312" name="Google Shape;312;p40"/>
          <p:cNvSpPr txBox="1"/>
          <p:nvPr/>
        </p:nvSpPr>
        <p:spPr>
          <a:xfrm>
            <a:off x="6273100" y="3010000"/>
            <a:ext cx="927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Sarabun"/>
                <a:ea typeface="Sarabun"/>
                <a:cs typeface="Sarabun"/>
                <a:sym typeface="Sarabun"/>
              </a:rPr>
              <a:t>😐</a:t>
            </a:r>
            <a:endParaRPr sz="2900">
              <a:latin typeface="Sarabun Light"/>
              <a:ea typeface="Sarabun Light"/>
              <a:cs typeface="Sarabun Light"/>
              <a:sym typeface="Sarabun Light"/>
            </a:endParaRPr>
          </a:p>
        </p:txBody>
      </p:sp>
      <p:sp>
        <p:nvSpPr>
          <p:cNvPr id="313" name="Google Shape;313;p40"/>
          <p:cNvSpPr txBox="1"/>
          <p:nvPr/>
        </p:nvSpPr>
        <p:spPr>
          <a:xfrm>
            <a:off x="5459950" y="3806775"/>
            <a:ext cx="25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arabun Light"/>
                <a:ea typeface="Sarabun Light"/>
                <a:cs typeface="Sarabun Light"/>
                <a:sym typeface="Sarabun Light"/>
              </a:rPr>
              <a:t>Predefined categories or labels</a:t>
            </a:r>
            <a:endParaRPr>
              <a:latin typeface="Sarabun Light"/>
              <a:ea typeface="Sarabun Light"/>
              <a:cs typeface="Sarabun Light"/>
              <a:sym typeface="Sarabun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Technology</a:t>
            </a:r>
            <a:endParaRPr/>
          </a:p>
        </p:txBody>
      </p:sp>
      <p:sp>
        <p:nvSpPr>
          <p:cNvPr id="161" name="Google Shape;161;p23"/>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Automatic text processing</a:t>
            </a:r>
            <a:endParaRPr/>
          </a:p>
          <a:p>
            <a:pPr indent="-342900" lvl="1" marL="914400" rtl="0" algn="l">
              <a:spcBef>
                <a:spcPts val="0"/>
              </a:spcBef>
              <a:spcAft>
                <a:spcPts val="0"/>
              </a:spcAft>
              <a:buSzPts val="1800"/>
              <a:buChar char="○"/>
            </a:pPr>
            <a:r>
              <a:rPr lang="en"/>
              <a:t>Collect the data from various platforms</a:t>
            </a:r>
            <a:endParaRPr/>
          </a:p>
          <a:p>
            <a:pPr indent="-342900" lvl="1" marL="914400" rtl="0" algn="l">
              <a:spcBef>
                <a:spcPts val="0"/>
              </a:spcBef>
              <a:spcAft>
                <a:spcPts val="0"/>
              </a:spcAft>
              <a:buSzPts val="1800"/>
              <a:buChar char="○"/>
            </a:pPr>
            <a:r>
              <a:rPr lang="en"/>
              <a:t>Word segmentation, text cleaning, and normalization</a:t>
            </a:r>
            <a:endParaRPr/>
          </a:p>
          <a:p>
            <a:pPr indent="-342900" lvl="0" marL="457200" rtl="0" algn="l">
              <a:spcBef>
                <a:spcPts val="0"/>
              </a:spcBef>
              <a:spcAft>
                <a:spcPts val="0"/>
              </a:spcAft>
              <a:buSzPts val="1800"/>
              <a:buFont typeface="Helvetica Neue"/>
              <a:buChar char="●"/>
            </a:pPr>
            <a:r>
              <a:rPr b="1" lang="en">
                <a:latin typeface="Helvetica Neue"/>
                <a:ea typeface="Helvetica Neue"/>
                <a:cs typeface="Helvetica Neue"/>
                <a:sym typeface="Helvetica Neue"/>
              </a:rPr>
              <a:t>Machine Learning</a:t>
            </a:r>
            <a:endParaRPr b="1">
              <a:latin typeface="Helvetica Neue"/>
              <a:ea typeface="Helvetica Neue"/>
              <a:cs typeface="Helvetica Neue"/>
              <a:sym typeface="Helvetica Neue"/>
            </a:endParaRPr>
          </a:p>
          <a:p>
            <a:pPr indent="-342900" lvl="1" marL="914400" rtl="0" algn="l">
              <a:spcBef>
                <a:spcPts val="0"/>
              </a:spcBef>
              <a:spcAft>
                <a:spcPts val="0"/>
              </a:spcAft>
              <a:buSzPts val="1800"/>
              <a:buFont typeface="Helvetica Neue"/>
              <a:buChar char="○"/>
            </a:pPr>
            <a:r>
              <a:rPr b="1" lang="en">
                <a:latin typeface="Helvetica Neue"/>
                <a:ea typeface="Helvetica Neue"/>
                <a:cs typeface="Helvetica Neue"/>
                <a:sym typeface="Helvetica Neue"/>
              </a:rPr>
              <a:t>The intelligent algorithm of NLP</a:t>
            </a:r>
            <a:endParaRPr b="1">
              <a:latin typeface="Helvetica Neue"/>
              <a:ea typeface="Helvetica Neue"/>
              <a:cs typeface="Helvetica Neue"/>
              <a:sym typeface="Helvetica Neue"/>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7" name="Shape 317"/>
        <p:cNvGrpSpPr/>
        <p:nvPr/>
      </p:nvGrpSpPr>
      <p:grpSpPr>
        <a:xfrm>
          <a:off x="0" y="0"/>
          <a:ext cx="0" cy="0"/>
          <a:chOff x="0" y="0"/>
          <a:chExt cx="0" cy="0"/>
        </a:xfrm>
      </p:grpSpPr>
      <p:sp>
        <p:nvSpPr>
          <p:cNvPr id="318" name="Google Shape;318;p41"/>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Spam classification</a:t>
            </a:r>
            <a:endParaRPr/>
          </a:p>
        </p:txBody>
      </p:sp>
      <p:graphicFrame>
        <p:nvGraphicFramePr>
          <p:cNvPr id="319" name="Google Shape;319;p41"/>
          <p:cNvGraphicFramePr/>
          <p:nvPr/>
        </p:nvGraphicFramePr>
        <p:xfrm>
          <a:off x="1335975" y="1196800"/>
          <a:ext cx="3000000" cy="3000000"/>
        </p:xfrm>
        <a:graphic>
          <a:graphicData uri="http://schemas.openxmlformats.org/drawingml/2006/table">
            <a:tbl>
              <a:tblPr>
                <a:noFill/>
                <a:tableStyleId>{E37DCFBF-D533-4100-BC34-36AE1FF6336E}</a:tableStyleId>
              </a:tblPr>
              <a:tblGrid>
                <a:gridCol w="2880100"/>
              </a:tblGrid>
              <a:tr h="328875">
                <a:tc>
                  <a:txBody>
                    <a:bodyPr/>
                    <a:lstStyle/>
                    <a:p>
                      <a:pPr indent="0" lvl="0" marL="0" rtl="0" algn="ctr">
                        <a:spcBef>
                          <a:spcPts val="0"/>
                        </a:spcBef>
                        <a:spcAft>
                          <a:spcPts val="0"/>
                        </a:spcAft>
                        <a:buNone/>
                      </a:pPr>
                      <a:r>
                        <a:rPr lang="en"/>
                        <a:t>Text input</a:t>
                      </a:r>
                      <a:endParaRPr/>
                    </a:p>
                  </a:txBody>
                  <a:tcPr marT="91425" marB="91425" marR="91425" marL="91425" anchor="ctr">
                    <a:solidFill>
                      <a:srgbClr val="EFEFEF"/>
                    </a:solidFill>
                  </a:tcPr>
                </a:tc>
              </a:tr>
              <a:tr h="396200">
                <a:tc>
                  <a:txBody>
                    <a:bodyPr/>
                    <a:lstStyle/>
                    <a:p>
                      <a:pPr indent="0" lvl="0" marL="0" rtl="0" algn="ctr">
                        <a:spcBef>
                          <a:spcPts val="0"/>
                        </a:spcBef>
                        <a:spcAft>
                          <a:spcPts val="0"/>
                        </a:spcAft>
                        <a:buNone/>
                      </a:pPr>
                      <a:r>
                        <a:rPr lang="en" sz="1200">
                          <a:latin typeface="Sarabun"/>
                          <a:ea typeface="Sarabun"/>
                          <a:cs typeface="Sarabun"/>
                          <a:sym typeface="Sarabun"/>
                        </a:rPr>
                        <a:t>"ชื่นชอบผลงานมานานแล้วค่ะ"</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"เงินกู้ด่วน ไม่ต้องค้ำ ดอกเบี้ยต่ำ คลิกเลย"</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"ถ้าจะเต้นแค่นี้ กลับบ้านเหอะ เซ็ง"</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"เพลงน่าจะชัดกว่านี้ค่ะ แต่เต้นเป๊ะมาก"</a:t>
                      </a:r>
                      <a:endParaRPr sz="1200">
                        <a:latin typeface="Sarabun"/>
                        <a:ea typeface="Sarabun"/>
                        <a:cs typeface="Sarabun"/>
                        <a:sym typeface="Sarabun"/>
                      </a:endParaRPr>
                    </a:p>
                  </a:txBody>
                  <a:tcPr marT="91425" marB="91425" marR="91425" marL="91425" anchor="ctr"/>
                </a:tc>
              </a:tr>
            </a:tbl>
          </a:graphicData>
        </a:graphic>
      </p:graphicFrame>
      <p:cxnSp>
        <p:nvCxnSpPr>
          <p:cNvPr id="320" name="Google Shape;320;p41"/>
          <p:cNvCxnSpPr/>
          <p:nvPr/>
        </p:nvCxnSpPr>
        <p:spPr>
          <a:xfrm flipH="1" rot="10800000">
            <a:off x="4443875" y="1318350"/>
            <a:ext cx="1787700" cy="978000"/>
          </a:xfrm>
          <a:prstGeom prst="straightConnector1">
            <a:avLst/>
          </a:prstGeom>
          <a:noFill/>
          <a:ln cap="flat" cmpd="sng" w="9525">
            <a:solidFill>
              <a:schemeClr val="dk2"/>
            </a:solidFill>
            <a:prstDash val="solid"/>
            <a:round/>
            <a:headEnd len="med" w="med" type="none"/>
            <a:tailEnd len="med" w="med" type="triangle"/>
          </a:ln>
        </p:spPr>
      </p:cxnSp>
      <p:cxnSp>
        <p:nvCxnSpPr>
          <p:cNvPr id="321" name="Google Shape;321;p41"/>
          <p:cNvCxnSpPr/>
          <p:nvPr/>
        </p:nvCxnSpPr>
        <p:spPr>
          <a:xfrm>
            <a:off x="4460750" y="2287925"/>
            <a:ext cx="1728600" cy="0"/>
          </a:xfrm>
          <a:prstGeom prst="straightConnector1">
            <a:avLst/>
          </a:prstGeom>
          <a:noFill/>
          <a:ln cap="flat" cmpd="sng" w="9525">
            <a:solidFill>
              <a:schemeClr val="dk2"/>
            </a:solidFill>
            <a:prstDash val="solid"/>
            <a:round/>
            <a:headEnd len="med" w="med" type="none"/>
            <a:tailEnd len="med" w="med" type="triangle"/>
          </a:ln>
        </p:spPr>
      </p:cxnSp>
      <p:cxnSp>
        <p:nvCxnSpPr>
          <p:cNvPr id="322" name="Google Shape;322;p41"/>
          <p:cNvCxnSpPr/>
          <p:nvPr/>
        </p:nvCxnSpPr>
        <p:spPr>
          <a:xfrm>
            <a:off x="4436050" y="2287925"/>
            <a:ext cx="1702800" cy="936000"/>
          </a:xfrm>
          <a:prstGeom prst="straightConnector1">
            <a:avLst/>
          </a:prstGeom>
          <a:noFill/>
          <a:ln cap="flat" cmpd="sng" w="9525">
            <a:solidFill>
              <a:schemeClr val="dk2"/>
            </a:solidFill>
            <a:prstDash val="solid"/>
            <a:round/>
            <a:headEnd len="med" w="med" type="none"/>
            <a:tailEnd len="med" w="med" type="triangle"/>
          </a:ln>
        </p:spPr>
      </p:cxnSp>
      <p:sp>
        <p:nvSpPr>
          <p:cNvPr id="323" name="Google Shape;323;p41"/>
          <p:cNvSpPr txBox="1"/>
          <p:nvPr/>
        </p:nvSpPr>
        <p:spPr>
          <a:xfrm>
            <a:off x="5459950" y="3806775"/>
            <a:ext cx="25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arabun Light"/>
                <a:ea typeface="Sarabun Light"/>
                <a:cs typeface="Sarabun Light"/>
                <a:sym typeface="Sarabun Light"/>
              </a:rPr>
              <a:t>Predefined categories or labels</a:t>
            </a:r>
            <a:endParaRPr>
              <a:latin typeface="Sarabun Light"/>
              <a:ea typeface="Sarabun Light"/>
              <a:cs typeface="Sarabun Light"/>
              <a:sym typeface="Sarabun Light"/>
            </a:endParaRPr>
          </a:p>
        </p:txBody>
      </p:sp>
      <p:sp>
        <p:nvSpPr>
          <p:cNvPr id="324" name="Google Shape;324;p41"/>
          <p:cNvSpPr txBox="1"/>
          <p:nvPr/>
        </p:nvSpPr>
        <p:spPr>
          <a:xfrm>
            <a:off x="6273100" y="964250"/>
            <a:ext cx="927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Sarabun Light"/>
                <a:ea typeface="Sarabun Light"/>
                <a:cs typeface="Sarabun Light"/>
                <a:sym typeface="Sarabun Light"/>
              </a:rPr>
              <a:t>OK</a:t>
            </a:r>
            <a:endParaRPr sz="2000">
              <a:latin typeface="Sarabun Light"/>
              <a:ea typeface="Sarabun Light"/>
              <a:cs typeface="Sarabun Light"/>
              <a:sym typeface="Sarabun Light"/>
            </a:endParaRPr>
          </a:p>
        </p:txBody>
      </p:sp>
      <p:pic>
        <p:nvPicPr>
          <p:cNvPr id="325" name="Google Shape;325;p41"/>
          <p:cNvPicPr preferRelativeResize="0"/>
          <p:nvPr/>
        </p:nvPicPr>
        <p:blipFill>
          <a:blip r:embed="rId3">
            <a:alphaModFix/>
          </a:blip>
          <a:stretch>
            <a:fillRect/>
          </a:stretch>
        </p:blipFill>
        <p:spPr>
          <a:xfrm>
            <a:off x="6273095" y="2945475"/>
            <a:ext cx="666125" cy="666125"/>
          </a:xfrm>
          <a:prstGeom prst="rect">
            <a:avLst/>
          </a:prstGeom>
          <a:noFill/>
          <a:ln>
            <a:noFill/>
          </a:ln>
        </p:spPr>
      </p:pic>
      <p:pic>
        <p:nvPicPr>
          <p:cNvPr id="326" name="Google Shape;326;p41"/>
          <p:cNvPicPr preferRelativeResize="0"/>
          <p:nvPr/>
        </p:nvPicPr>
        <p:blipFill>
          <a:blip r:embed="rId4">
            <a:alphaModFix/>
          </a:blip>
          <a:stretch>
            <a:fillRect/>
          </a:stretch>
        </p:blipFill>
        <p:spPr>
          <a:xfrm>
            <a:off x="6273096" y="1868100"/>
            <a:ext cx="666125" cy="66612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4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Word segmentation result</a:t>
            </a:r>
            <a:endParaRPr/>
          </a:p>
        </p:txBody>
      </p:sp>
      <p:cxnSp>
        <p:nvCxnSpPr>
          <p:cNvPr id="332" name="Google Shape;332;p42"/>
          <p:cNvCxnSpPr/>
          <p:nvPr/>
        </p:nvCxnSpPr>
        <p:spPr>
          <a:xfrm flipH="1" rot="10800000">
            <a:off x="1172150" y="1211850"/>
            <a:ext cx="1092900" cy="553200"/>
          </a:xfrm>
          <a:prstGeom prst="straightConnector1">
            <a:avLst/>
          </a:prstGeom>
          <a:noFill/>
          <a:ln cap="flat" cmpd="sng" w="9525">
            <a:solidFill>
              <a:schemeClr val="dk2"/>
            </a:solidFill>
            <a:prstDash val="solid"/>
            <a:round/>
            <a:headEnd len="med" w="med" type="none"/>
            <a:tailEnd len="med" w="med" type="triangle"/>
          </a:ln>
        </p:spPr>
      </p:cxnSp>
      <p:cxnSp>
        <p:nvCxnSpPr>
          <p:cNvPr id="333" name="Google Shape;333;p42"/>
          <p:cNvCxnSpPr/>
          <p:nvPr/>
        </p:nvCxnSpPr>
        <p:spPr>
          <a:xfrm>
            <a:off x="1164325" y="1756625"/>
            <a:ext cx="1044900" cy="676200"/>
          </a:xfrm>
          <a:prstGeom prst="straightConnector1">
            <a:avLst/>
          </a:prstGeom>
          <a:noFill/>
          <a:ln cap="flat" cmpd="sng" w="9525">
            <a:solidFill>
              <a:schemeClr val="dk2"/>
            </a:solidFill>
            <a:prstDash val="solid"/>
            <a:round/>
            <a:headEnd len="med" w="med" type="none"/>
            <a:tailEnd len="med" w="med" type="triangle"/>
          </a:ln>
        </p:spPr>
      </p:cxnSp>
      <p:sp>
        <p:nvSpPr>
          <p:cNvPr id="334" name="Google Shape;334;p42"/>
          <p:cNvSpPr txBox="1"/>
          <p:nvPr/>
        </p:nvSpPr>
        <p:spPr>
          <a:xfrm>
            <a:off x="1612550" y="3079725"/>
            <a:ext cx="25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arabun Light"/>
                <a:ea typeface="Sarabun Light"/>
                <a:cs typeface="Sarabun Light"/>
                <a:sym typeface="Sarabun Light"/>
              </a:rPr>
              <a:t>Predefined categories or labels</a:t>
            </a:r>
            <a:endParaRPr>
              <a:latin typeface="Sarabun Light"/>
              <a:ea typeface="Sarabun Light"/>
              <a:cs typeface="Sarabun Light"/>
              <a:sym typeface="Sarabun Light"/>
            </a:endParaRPr>
          </a:p>
        </p:txBody>
      </p:sp>
      <p:sp>
        <p:nvSpPr>
          <p:cNvPr id="335" name="Google Shape;335;p42"/>
          <p:cNvSpPr txBox="1"/>
          <p:nvPr/>
        </p:nvSpPr>
        <p:spPr>
          <a:xfrm>
            <a:off x="2339575" y="544800"/>
            <a:ext cx="1248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Sarabun Light"/>
                <a:ea typeface="Sarabun Light"/>
                <a:cs typeface="Sarabun Light"/>
                <a:sym typeface="Sarabun Light"/>
              </a:rPr>
              <a:t>word boundary</a:t>
            </a:r>
            <a:endParaRPr sz="2000">
              <a:latin typeface="Sarabun Light"/>
              <a:ea typeface="Sarabun Light"/>
              <a:cs typeface="Sarabun Light"/>
              <a:sym typeface="Sarabun Light"/>
            </a:endParaRPr>
          </a:p>
        </p:txBody>
      </p:sp>
      <p:sp>
        <p:nvSpPr>
          <p:cNvPr id="336" name="Google Shape;336;p42"/>
          <p:cNvSpPr txBox="1"/>
          <p:nvPr/>
        </p:nvSpPr>
        <p:spPr>
          <a:xfrm>
            <a:off x="724950" y="124250"/>
            <a:ext cx="2889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highlight>
                  <a:srgbClr val="FFFF00"/>
                </a:highlight>
                <a:latin typeface="Sarabun Light"/>
                <a:ea typeface="Sarabun Light"/>
                <a:cs typeface="Sarabun Light"/>
                <a:sym typeface="Sarabun Light"/>
              </a:rPr>
              <a:t>บุ</a:t>
            </a:r>
            <a:r>
              <a:rPr lang="en" sz="2200">
                <a:latin typeface="Sarabun Light"/>
                <a:ea typeface="Sarabun Light"/>
                <a:cs typeface="Sarabun Light"/>
                <a:sym typeface="Sarabun Light"/>
              </a:rPr>
              <a:t>ญคุณ</a:t>
            </a:r>
            <a:r>
              <a:rPr b="1" lang="en" sz="2200">
                <a:highlight>
                  <a:srgbClr val="FFFF00"/>
                </a:highlight>
                <a:latin typeface="Sarabun"/>
                <a:ea typeface="Sarabun"/>
                <a:cs typeface="Sarabun"/>
                <a:sym typeface="Sarabun"/>
              </a:rPr>
              <a:t>ต้</a:t>
            </a:r>
            <a:r>
              <a:rPr lang="en" sz="2200">
                <a:latin typeface="Sarabun Light"/>
                <a:ea typeface="Sarabun Light"/>
                <a:cs typeface="Sarabun Light"/>
                <a:sym typeface="Sarabun Light"/>
              </a:rPr>
              <a:t>อง</a:t>
            </a:r>
            <a:r>
              <a:rPr lang="en" sz="2200">
                <a:highlight>
                  <a:srgbClr val="FFFF00"/>
                </a:highlight>
                <a:latin typeface="Sarabun Light"/>
                <a:ea typeface="Sarabun Light"/>
                <a:cs typeface="Sarabun Light"/>
                <a:sym typeface="Sarabun Light"/>
              </a:rPr>
              <a:t>ท</a:t>
            </a:r>
            <a:r>
              <a:rPr lang="en" sz="2200">
                <a:latin typeface="Sarabun Light"/>
                <a:ea typeface="Sarabun Light"/>
                <a:cs typeface="Sarabun Light"/>
                <a:sym typeface="Sarabun Light"/>
              </a:rPr>
              <a:t>ดแทน </a:t>
            </a:r>
            <a:endParaRPr sz="2200">
              <a:latin typeface="Sarabun Light"/>
              <a:ea typeface="Sarabun Light"/>
              <a:cs typeface="Sarabun Light"/>
              <a:sym typeface="Sarabun Light"/>
            </a:endParaRPr>
          </a:p>
        </p:txBody>
      </p:sp>
      <p:sp>
        <p:nvSpPr>
          <p:cNvPr id="337" name="Google Shape;337;p42"/>
          <p:cNvSpPr txBox="1"/>
          <p:nvPr/>
        </p:nvSpPr>
        <p:spPr>
          <a:xfrm>
            <a:off x="2265050" y="2171550"/>
            <a:ext cx="1248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Sarabun Light"/>
                <a:ea typeface="Sarabun Light"/>
                <a:cs typeface="Sarabun Light"/>
                <a:sym typeface="Sarabun Light"/>
              </a:rPr>
              <a:t>non-word boundary</a:t>
            </a:r>
            <a:endParaRPr sz="2000">
              <a:latin typeface="Sarabun Light"/>
              <a:ea typeface="Sarabun Light"/>
              <a:cs typeface="Sarabun Light"/>
              <a:sym typeface="Sarabun Light"/>
            </a:endParaRPr>
          </a:p>
        </p:txBody>
      </p:sp>
      <p:sp>
        <p:nvSpPr>
          <p:cNvPr id="338" name="Google Shape;338;p42"/>
          <p:cNvSpPr txBox="1"/>
          <p:nvPr/>
        </p:nvSpPr>
        <p:spPr>
          <a:xfrm>
            <a:off x="5222400" y="1756625"/>
            <a:ext cx="39216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highlight>
                  <a:srgbClr val="FFFF00"/>
                </a:highlight>
                <a:latin typeface="Sarabun Light"/>
                <a:ea typeface="Sarabun Light"/>
                <a:cs typeface="Sarabun Light"/>
                <a:sym typeface="Sarabun Light"/>
              </a:rPr>
              <a:t>บุ</a:t>
            </a:r>
            <a:r>
              <a:rPr lang="en" sz="2200">
                <a:latin typeface="Sarabun Light"/>
                <a:ea typeface="Sarabun Light"/>
                <a:cs typeface="Sarabun Light"/>
                <a:sym typeface="Sarabun Light"/>
              </a:rPr>
              <a:t>ญคุณ|</a:t>
            </a:r>
            <a:r>
              <a:rPr lang="en" sz="2200">
                <a:highlight>
                  <a:srgbClr val="FFFF00"/>
                </a:highlight>
                <a:latin typeface="Sarabun Light"/>
                <a:ea typeface="Sarabun Light"/>
                <a:cs typeface="Sarabun Light"/>
                <a:sym typeface="Sarabun Light"/>
              </a:rPr>
              <a:t>ต้</a:t>
            </a:r>
            <a:r>
              <a:rPr lang="en" sz="2200">
                <a:latin typeface="Sarabun Light"/>
                <a:ea typeface="Sarabun Light"/>
                <a:cs typeface="Sarabun Light"/>
                <a:sym typeface="Sarabun Light"/>
              </a:rPr>
              <a:t>อ</a:t>
            </a:r>
            <a:r>
              <a:rPr lang="en" sz="2200">
                <a:latin typeface="Sarabun Light"/>
                <a:ea typeface="Sarabun Light"/>
                <a:cs typeface="Sarabun Light"/>
                <a:sym typeface="Sarabun Light"/>
              </a:rPr>
              <a:t>ง|</a:t>
            </a:r>
            <a:r>
              <a:rPr lang="en" sz="2200">
                <a:highlight>
                  <a:srgbClr val="FFFF00"/>
                </a:highlight>
                <a:latin typeface="Sarabun Light"/>
                <a:ea typeface="Sarabun Light"/>
                <a:cs typeface="Sarabun Light"/>
                <a:sym typeface="Sarabun Light"/>
              </a:rPr>
              <a:t>ท</a:t>
            </a:r>
            <a:r>
              <a:rPr lang="en" sz="2200">
                <a:latin typeface="Sarabun Light"/>
                <a:ea typeface="Sarabun Light"/>
                <a:cs typeface="Sarabun Light"/>
                <a:sym typeface="Sarabun Light"/>
              </a:rPr>
              <a:t>ดแทน </a:t>
            </a:r>
            <a:endParaRPr sz="2200">
              <a:latin typeface="Sarabun Light"/>
              <a:ea typeface="Sarabun Light"/>
              <a:cs typeface="Sarabun Light"/>
              <a:sym typeface="Sarabun 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43"/>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Word segmentation</a:t>
            </a:r>
            <a:endParaRPr/>
          </a:p>
        </p:txBody>
      </p:sp>
      <p:cxnSp>
        <p:nvCxnSpPr>
          <p:cNvPr id="344" name="Google Shape;344;p43"/>
          <p:cNvCxnSpPr/>
          <p:nvPr/>
        </p:nvCxnSpPr>
        <p:spPr>
          <a:xfrm flipH="1" rot="10800000">
            <a:off x="1172150" y="1211850"/>
            <a:ext cx="1092900" cy="553200"/>
          </a:xfrm>
          <a:prstGeom prst="straightConnector1">
            <a:avLst/>
          </a:prstGeom>
          <a:noFill/>
          <a:ln cap="flat" cmpd="sng" w="9525">
            <a:solidFill>
              <a:schemeClr val="dk2"/>
            </a:solidFill>
            <a:prstDash val="solid"/>
            <a:round/>
            <a:headEnd len="med" w="med" type="none"/>
            <a:tailEnd len="med" w="med" type="triangle"/>
          </a:ln>
        </p:spPr>
      </p:cxnSp>
      <p:cxnSp>
        <p:nvCxnSpPr>
          <p:cNvPr id="345" name="Google Shape;345;p43"/>
          <p:cNvCxnSpPr/>
          <p:nvPr/>
        </p:nvCxnSpPr>
        <p:spPr>
          <a:xfrm>
            <a:off x="1164325" y="1756625"/>
            <a:ext cx="1044900" cy="676200"/>
          </a:xfrm>
          <a:prstGeom prst="straightConnector1">
            <a:avLst/>
          </a:prstGeom>
          <a:noFill/>
          <a:ln cap="flat" cmpd="sng" w="9525">
            <a:solidFill>
              <a:schemeClr val="dk2"/>
            </a:solidFill>
            <a:prstDash val="solid"/>
            <a:round/>
            <a:headEnd len="med" w="med" type="none"/>
            <a:tailEnd len="med" w="med" type="triangle"/>
          </a:ln>
        </p:spPr>
      </p:cxnSp>
      <p:sp>
        <p:nvSpPr>
          <p:cNvPr id="346" name="Google Shape;346;p43"/>
          <p:cNvSpPr txBox="1"/>
          <p:nvPr/>
        </p:nvSpPr>
        <p:spPr>
          <a:xfrm>
            <a:off x="1612550" y="3079725"/>
            <a:ext cx="25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arabun Light"/>
                <a:ea typeface="Sarabun Light"/>
                <a:cs typeface="Sarabun Light"/>
                <a:sym typeface="Sarabun Light"/>
              </a:rPr>
              <a:t>Predefined categories or labels</a:t>
            </a:r>
            <a:endParaRPr>
              <a:latin typeface="Sarabun Light"/>
              <a:ea typeface="Sarabun Light"/>
              <a:cs typeface="Sarabun Light"/>
              <a:sym typeface="Sarabun Light"/>
            </a:endParaRPr>
          </a:p>
        </p:txBody>
      </p:sp>
      <p:sp>
        <p:nvSpPr>
          <p:cNvPr id="347" name="Google Shape;347;p43"/>
          <p:cNvSpPr txBox="1"/>
          <p:nvPr/>
        </p:nvSpPr>
        <p:spPr>
          <a:xfrm>
            <a:off x="2339575" y="544800"/>
            <a:ext cx="1248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Sarabun Light"/>
                <a:ea typeface="Sarabun Light"/>
                <a:cs typeface="Sarabun Light"/>
                <a:sym typeface="Sarabun Light"/>
              </a:rPr>
              <a:t>word boundary</a:t>
            </a:r>
            <a:endParaRPr sz="2000">
              <a:latin typeface="Sarabun Light"/>
              <a:ea typeface="Sarabun Light"/>
              <a:cs typeface="Sarabun Light"/>
              <a:sym typeface="Sarabun Light"/>
            </a:endParaRPr>
          </a:p>
        </p:txBody>
      </p:sp>
      <p:sp>
        <p:nvSpPr>
          <p:cNvPr id="348" name="Google Shape;348;p43"/>
          <p:cNvSpPr txBox="1"/>
          <p:nvPr/>
        </p:nvSpPr>
        <p:spPr>
          <a:xfrm>
            <a:off x="724950" y="124250"/>
            <a:ext cx="2889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Sarabun Light"/>
                <a:ea typeface="Sarabun Light"/>
                <a:cs typeface="Sarabun Light"/>
                <a:sym typeface="Sarabun Light"/>
              </a:rPr>
              <a:t>บุญคุณ</a:t>
            </a:r>
            <a:r>
              <a:rPr b="1" lang="en" sz="2200">
                <a:highlight>
                  <a:srgbClr val="FFFF00"/>
                </a:highlight>
                <a:latin typeface="Sarabun"/>
                <a:ea typeface="Sarabun"/>
                <a:cs typeface="Sarabun"/>
                <a:sym typeface="Sarabun"/>
              </a:rPr>
              <a:t>ต้</a:t>
            </a:r>
            <a:r>
              <a:rPr lang="en" sz="2200">
                <a:latin typeface="Sarabun Light"/>
                <a:ea typeface="Sarabun Light"/>
                <a:cs typeface="Sarabun Light"/>
                <a:sym typeface="Sarabun Light"/>
              </a:rPr>
              <a:t>องทดแทน </a:t>
            </a:r>
            <a:endParaRPr sz="2200">
              <a:latin typeface="Sarabun Light"/>
              <a:ea typeface="Sarabun Light"/>
              <a:cs typeface="Sarabun Light"/>
              <a:sym typeface="Sarabun Light"/>
            </a:endParaRPr>
          </a:p>
        </p:txBody>
      </p:sp>
      <p:sp>
        <p:nvSpPr>
          <p:cNvPr id="349" name="Google Shape;349;p43"/>
          <p:cNvSpPr txBox="1"/>
          <p:nvPr/>
        </p:nvSpPr>
        <p:spPr>
          <a:xfrm>
            <a:off x="2265050" y="2171550"/>
            <a:ext cx="1248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Sarabun Light"/>
                <a:ea typeface="Sarabun Light"/>
                <a:cs typeface="Sarabun Light"/>
                <a:sym typeface="Sarabun Light"/>
              </a:rPr>
              <a:t>non-word boundary</a:t>
            </a:r>
            <a:endParaRPr sz="2000">
              <a:latin typeface="Sarabun Light"/>
              <a:ea typeface="Sarabun Light"/>
              <a:cs typeface="Sarabun Light"/>
              <a:sym typeface="Sarabun Light"/>
            </a:endParaRPr>
          </a:p>
        </p:txBody>
      </p:sp>
      <p:cxnSp>
        <p:nvCxnSpPr>
          <p:cNvPr id="350" name="Google Shape;350;p43"/>
          <p:cNvCxnSpPr/>
          <p:nvPr/>
        </p:nvCxnSpPr>
        <p:spPr>
          <a:xfrm flipH="1" rot="10800000">
            <a:off x="5193725" y="1622088"/>
            <a:ext cx="1092900" cy="553200"/>
          </a:xfrm>
          <a:prstGeom prst="straightConnector1">
            <a:avLst/>
          </a:prstGeom>
          <a:noFill/>
          <a:ln cap="flat" cmpd="sng" w="9525">
            <a:solidFill>
              <a:schemeClr val="dk2"/>
            </a:solidFill>
            <a:prstDash val="solid"/>
            <a:round/>
            <a:headEnd len="med" w="med" type="none"/>
            <a:tailEnd len="med" w="med" type="triangle"/>
          </a:ln>
        </p:spPr>
      </p:cxnSp>
      <p:cxnSp>
        <p:nvCxnSpPr>
          <p:cNvPr id="351" name="Google Shape;351;p43"/>
          <p:cNvCxnSpPr/>
          <p:nvPr/>
        </p:nvCxnSpPr>
        <p:spPr>
          <a:xfrm>
            <a:off x="5185900" y="2166863"/>
            <a:ext cx="1044900" cy="676200"/>
          </a:xfrm>
          <a:prstGeom prst="straightConnector1">
            <a:avLst/>
          </a:prstGeom>
          <a:noFill/>
          <a:ln cap="flat" cmpd="sng" w="9525">
            <a:solidFill>
              <a:schemeClr val="dk2"/>
            </a:solidFill>
            <a:prstDash val="solid"/>
            <a:round/>
            <a:headEnd len="med" w="med" type="none"/>
            <a:tailEnd len="med" w="med" type="triangle"/>
          </a:ln>
        </p:spPr>
      </p:cxnSp>
      <p:sp>
        <p:nvSpPr>
          <p:cNvPr id="352" name="Google Shape;352;p43"/>
          <p:cNvSpPr txBox="1"/>
          <p:nvPr/>
        </p:nvSpPr>
        <p:spPr>
          <a:xfrm>
            <a:off x="5634125" y="3489963"/>
            <a:ext cx="25539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Sarabun Light"/>
                <a:ea typeface="Sarabun Light"/>
                <a:cs typeface="Sarabun Light"/>
                <a:sym typeface="Sarabun Light"/>
              </a:rPr>
              <a:t>Predefined categories or labels</a:t>
            </a:r>
            <a:endParaRPr>
              <a:latin typeface="Sarabun Light"/>
              <a:ea typeface="Sarabun Light"/>
              <a:cs typeface="Sarabun Light"/>
              <a:sym typeface="Sarabun Light"/>
            </a:endParaRPr>
          </a:p>
        </p:txBody>
      </p:sp>
      <p:sp>
        <p:nvSpPr>
          <p:cNvPr id="353" name="Google Shape;353;p43"/>
          <p:cNvSpPr txBox="1"/>
          <p:nvPr/>
        </p:nvSpPr>
        <p:spPr>
          <a:xfrm>
            <a:off x="6361150" y="955038"/>
            <a:ext cx="1248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Sarabun Light"/>
                <a:ea typeface="Sarabun Light"/>
                <a:cs typeface="Sarabun Light"/>
                <a:sym typeface="Sarabun Light"/>
              </a:rPr>
              <a:t>word boundary</a:t>
            </a:r>
            <a:endParaRPr sz="2000">
              <a:latin typeface="Sarabun Light"/>
              <a:ea typeface="Sarabun Light"/>
              <a:cs typeface="Sarabun Light"/>
              <a:sym typeface="Sarabun Light"/>
            </a:endParaRPr>
          </a:p>
        </p:txBody>
      </p:sp>
      <p:sp>
        <p:nvSpPr>
          <p:cNvPr id="354" name="Google Shape;354;p43"/>
          <p:cNvSpPr txBox="1"/>
          <p:nvPr/>
        </p:nvSpPr>
        <p:spPr>
          <a:xfrm>
            <a:off x="4765150" y="202075"/>
            <a:ext cx="288900" cy="4248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200">
                <a:latin typeface="Sarabun Light"/>
                <a:ea typeface="Sarabun Light"/>
                <a:cs typeface="Sarabun Light"/>
                <a:sym typeface="Sarabun Light"/>
              </a:rPr>
              <a:t>บุญคุณต้</a:t>
            </a:r>
            <a:r>
              <a:rPr b="1" lang="en" sz="2200">
                <a:highlight>
                  <a:srgbClr val="FFFF00"/>
                </a:highlight>
                <a:latin typeface="Sarabun"/>
                <a:ea typeface="Sarabun"/>
                <a:cs typeface="Sarabun"/>
                <a:sym typeface="Sarabun"/>
              </a:rPr>
              <a:t>อ</a:t>
            </a:r>
            <a:r>
              <a:rPr lang="en" sz="2200">
                <a:latin typeface="Sarabun Light"/>
                <a:ea typeface="Sarabun Light"/>
                <a:cs typeface="Sarabun Light"/>
                <a:sym typeface="Sarabun Light"/>
              </a:rPr>
              <a:t>งทดแทน </a:t>
            </a:r>
            <a:endParaRPr sz="2200">
              <a:latin typeface="Sarabun Light"/>
              <a:ea typeface="Sarabun Light"/>
              <a:cs typeface="Sarabun Light"/>
              <a:sym typeface="Sarabun Light"/>
            </a:endParaRPr>
          </a:p>
        </p:txBody>
      </p:sp>
      <p:sp>
        <p:nvSpPr>
          <p:cNvPr id="355" name="Google Shape;355;p43"/>
          <p:cNvSpPr txBox="1"/>
          <p:nvPr/>
        </p:nvSpPr>
        <p:spPr>
          <a:xfrm>
            <a:off x="6286625" y="2581788"/>
            <a:ext cx="12489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Sarabun Light"/>
                <a:ea typeface="Sarabun Light"/>
                <a:cs typeface="Sarabun Light"/>
                <a:sym typeface="Sarabun Light"/>
              </a:rPr>
              <a:t>non-word boundary</a:t>
            </a:r>
            <a:endParaRPr sz="2000">
              <a:latin typeface="Sarabun Light"/>
              <a:ea typeface="Sarabun Light"/>
              <a:cs typeface="Sarabun Light"/>
              <a:sym typeface="Sarabun Light"/>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44"/>
          <p:cNvSpPr txBox="1"/>
          <p:nvPr>
            <p:ph type="title"/>
          </p:nvPr>
        </p:nvSpPr>
        <p:spPr>
          <a:xfrm>
            <a:off x="727800" y="10309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Other examples</a:t>
            </a:r>
            <a:endParaRPr/>
          </a:p>
        </p:txBody>
      </p:sp>
      <p:sp>
        <p:nvSpPr>
          <p:cNvPr id="361" name="Google Shape;361;p44"/>
          <p:cNvSpPr txBox="1"/>
          <p:nvPr>
            <p:ph idx="1" type="body"/>
          </p:nvPr>
        </p:nvSpPr>
        <p:spPr>
          <a:xfrm>
            <a:off x="727725" y="1730000"/>
            <a:ext cx="3774300" cy="296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Automatic Essay Grading</a:t>
            </a:r>
            <a:endParaRPr/>
          </a:p>
          <a:p>
            <a:pPr indent="-342900" lvl="0" marL="457200" rtl="0" algn="l">
              <a:spcBef>
                <a:spcPts val="0"/>
              </a:spcBef>
              <a:spcAft>
                <a:spcPts val="0"/>
              </a:spcAft>
              <a:buSzPts val="1800"/>
              <a:buChar char="●"/>
            </a:pPr>
            <a:r>
              <a:rPr lang="en"/>
              <a:t>Input: essay text</a:t>
            </a:r>
            <a:endParaRPr/>
          </a:p>
          <a:p>
            <a:pPr indent="-342900" lvl="0" marL="457200" rtl="0" algn="l">
              <a:spcBef>
                <a:spcPts val="0"/>
              </a:spcBef>
              <a:spcAft>
                <a:spcPts val="0"/>
              </a:spcAft>
              <a:buSzPts val="1800"/>
              <a:buChar char="●"/>
            </a:pPr>
            <a:r>
              <a:rPr lang="en"/>
              <a:t>Output: {A, B, C, D}</a:t>
            </a:r>
            <a:endParaRPr/>
          </a:p>
          <a:p>
            <a:pPr indent="0" lvl="0" marL="0" rtl="0" algn="l">
              <a:spcBef>
                <a:spcPts val="1600"/>
              </a:spcBef>
              <a:spcAft>
                <a:spcPts val="0"/>
              </a:spcAft>
              <a:buNone/>
            </a:pPr>
            <a:r>
              <a:rPr lang="en"/>
              <a:t>Language</a:t>
            </a:r>
            <a:r>
              <a:rPr lang="en"/>
              <a:t> Identification</a:t>
            </a:r>
            <a:endParaRPr/>
          </a:p>
          <a:p>
            <a:pPr indent="-342900" lvl="0" marL="457200" rtl="0" algn="l">
              <a:spcBef>
                <a:spcPts val="0"/>
              </a:spcBef>
              <a:spcAft>
                <a:spcPts val="0"/>
              </a:spcAft>
              <a:buSzPts val="1800"/>
              <a:buChar char="●"/>
            </a:pPr>
            <a:r>
              <a:rPr lang="en"/>
              <a:t>Input: text</a:t>
            </a:r>
            <a:endParaRPr/>
          </a:p>
          <a:p>
            <a:pPr indent="-342900" lvl="0" marL="457200" rtl="0" algn="l">
              <a:spcBef>
                <a:spcPts val="0"/>
              </a:spcBef>
              <a:spcAft>
                <a:spcPts val="0"/>
              </a:spcAft>
              <a:buSzPts val="1800"/>
              <a:buChar char="●"/>
            </a:pPr>
            <a:r>
              <a:rPr lang="en"/>
              <a:t>Output: {FR, EN, TH, ZH, …}</a:t>
            </a:r>
            <a:br>
              <a:rPr lang="en"/>
            </a:br>
            <a:r>
              <a:rPr lang="en"/>
              <a:t> </a:t>
            </a:r>
            <a:endParaRPr/>
          </a:p>
        </p:txBody>
      </p:sp>
      <p:sp>
        <p:nvSpPr>
          <p:cNvPr id="362" name="Google Shape;362;p44"/>
          <p:cNvSpPr txBox="1"/>
          <p:nvPr>
            <p:ph idx="2" type="body"/>
          </p:nvPr>
        </p:nvSpPr>
        <p:spPr>
          <a:xfrm>
            <a:off x="4642000" y="1730000"/>
            <a:ext cx="3774300" cy="29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Fake news detection</a:t>
            </a:r>
            <a:endParaRPr/>
          </a:p>
          <a:p>
            <a:pPr indent="-342900" lvl="0" marL="457200" rtl="0" algn="l">
              <a:spcBef>
                <a:spcPts val="0"/>
              </a:spcBef>
              <a:spcAft>
                <a:spcPts val="0"/>
              </a:spcAft>
              <a:buSzPts val="1800"/>
              <a:buChar char="●"/>
            </a:pPr>
            <a:r>
              <a:rPr lang="en"/>
              <a:t>Input: news text</a:t>
            </a:r>
            <a:endParaRPr/>
          </a:p>
          <a:p>
            <a:pPr indent="-342900" lvl="0" marL="457200" rtl="0" algn="l">
              <a:spcBef>
                <a:spcPts val="0"/>
              </a:spcBef>
              <a:spcAft>
                <a:spcPts val="0"/>
              </a:spcAft>
              <a:buSzPts val="1800"/>
              <a:buChar char="●"/>
            </a:pPr>
            <a:r>
              <a:rPr lang="en"/>
              <a:t>Output: fake or not-fake</a:t>
            </a:r>
            <a:endParaRPr/>
          </a:p>
          <a:p>
            <a:pPr indent="0" lvl="0" marL="0" rtl="0" algn="l">
              <a:spcBef>
                <a:spcPts val="1600"/>
              </a:spcBef>
              <a:spcAft>
                <a:spcPts val="0"/>
              </a:spcAft>
              <a:buNone/>
            </a:pPr>
            <a:r>
              <a:rPr lang="en"/>
              <a:t>Intent classification</a:t>
            </a:r>
            <a:endParaRPr/>
          </a:p>
          <a:p>
            <a:pPr indent="-342900" lvl="0" marL="457200" rtl="0" algn="l">
              <a:spcBef>
                <a:spcPts val="0"/>
              </a:spcBef>
              <a:spcAft>
                <a:spcPts val="0"/>
              </a:spcAft>
              <a:buSzPts val="1800"/>
              <a:buChar char="●"/>
            </a:pPr>
            <a:r>
              <a:rPr lang="en"/>
              <a:t>Input: utterance</a:t>
            </a:r>
            <a:endParaRPr/>
          </a:p>
          <a:p>
            <a:pPr indent="-342900" lvl="0" marL="457200" rtl="0" algn="l">
              <a:spcBef>
                <a:spcPts val="0"/>
              </a:spcBef>
              <a:spcAft>
                <a:spcPts val="0"/>
              </a:spcAft>
              <a:buSzPts val="1800"/>
              <a:buChar char="●"/>
            </a:pPr>
            <a:r>
              <a:rPr lang="en"/>
              <a:t>Output: {apology, request, complaint, …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Classifiers</a:t>
            </a:r>
            <a:endParaRPr/>
          </a:p>
        </p:txBody>
      </p:sp>
      <p:sp>
        <p:nvSpPr>
          <p:cNvPr id="368" name="Google Shape;368;p45"/>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Rule-based classifier</a:t>
            </a:r>
            <a:endParaRPr/>
          </a:p>
          <a:p>
            <a:pPr indent="-342900" lvl="0" marL="457200" rtl="0" algn="l">
              <a:spcBef>
                <a:spcPts val="0"/>
              </a:spcBef>
              <a:spcAft>
                <a:spcPts val="0"/>
              </a:spcAft>
              <a:buSzPts val="1800"/>
              <a:buChar char="●"/>
            </a:pPr>
            <a:r>
              <a:rPr lang="en"/>
              <a:t>ML-based classifier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4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Rule-based classifier</a:t>
            </a:r>
            <a:endParaRPr/>
          </a:p>
        </p:txBody>
      </p:sp>
      <p:sp>
        <p:nvSpPr>
          <p:cNvPr id="374" name="Google Shape;374;p46"/>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classifier that relies on a set of predefined rules to assign labels to text such as keywords, regular expressions, and lexicons.</a:t>
            </a:r>
            <a:endParaRPr/>
          </a:p>
          <a:p>
            <a:pPr indent="-342900" lvl="0" marL="457200" rtl="0" algn="l">
              <a:spcBef>
                <a:spcPts val="0"/>
              </a:spcBef>
              <a:spcAft>
                <a:spcPts val="0"/>
              </a:spcAft>
              <a:buSzPts val="1800"/>
              <a:buChar char="●"/>
            </a:pPr>
            <a:r>
              <a:rPr lang="en"/>
              <a:t>A lexicon (or dictionary or word list) is a collection of words and/or phrases optionally along with their </a:t>
            </a:r>
            <a:r>
              <a:rPr lang="en"/>
              <a:t>meanings or attributes. </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47"/>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Spam Classifier - keyword-based classifier</a:t>
            </a:r>
            <a:endParaRPr/>
          </a:p>
        </p:txBody>
      </p:sp>
      <p:sp>
        <p:nvSpPr>
          <p:cNvPr id="380" name="Google Shape;380;p47"/>
          <p:cNvSpPr txBox="1"/>
          <p:nvPr>
            <p:ph idx="1" type="subTitle"/>
          </p:nvPr>
        </p:nvSpPr>
        <p:spPr>
          <a:xfrm>
            <a:off x="729450" y="1736675"/>
            <a:ext cx="6921900" cy="30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 spam_classify(text):</a:t>
            </a:r>
            <a:endParaRPr/>
          </a:p>
          <a:p>
            <a:pPr indent="0" lvl="0" marL="0" rtl="0" algn="l">
              <a:spcBef>
                <a:spcPts val="0"/>
              </a:spcBef>
              <a:spcAft>
                <a:spcPts val="0"/>
              </a:spcAft>
              <a:buNone/>
            </a:pPr>
            <a:r>
              <a:rPr lang="en"/>
              <a:t>	keywords = {'viagra', 'lottery', 'free money'}</a:t>
            </a:r>
            <a:endParaRPr/>
          </a:p>
          <a:p>
            <a:pPr indent="0" lvl="0" marL="0" rtl="0" algn="l">
              <a:spcBef>
                <a:spcPts val="0"/>
              </a:spcBef>
              <a:spcAft>
                <a:spcPts val="0"/>
              </a:spcAft>
              <a:buNone/>
            </a:pPr>
            <a:r>
              <a:rPr lang="en"/>
              <a:t>	for word in text:</a:t>
            </a:r>
            <a:endParaRPr/>
          </a:p>
          <a:p>
            <a:pPr indent="0" lvl="0" marL="0" rtl="0" algn="l">
              <a:spcBef>
                <a:spcPts val="0"/>
              </a:spcBef>
              <a:spcAft>
                <a:spcPts val="0"/>
              </a:spcAft>
              <a:buNone/>
            </a:pPr>
            <a:r>
              <a:rPr lang="en"/>
              <a:t>		if word in key_words:</a:t>
            </a:r>
            <a:endParaRPr/>
          </a:p>
          <a:p>
            <a:pPr indent="0" lvl="0" marL="0" rtl="0" algn="l">
              <a:spcBef>
                <a:spcPts val="0"/>
              </a:spcBef>
              <a:spcAft>
                <a:spcPts val="0"/>
              </a:spcAft>
              <a:buNone/>
            </a:pPr>
            <a:r>
              <a:rPr lang="en"/>
              <a:t>			return 'SPAM'</a:t>
            </a:r>
            <a:endParaRPr/>
          </a:p>
          <a:p>
            <a:pPr indent="0" lvl="0" marL="0" rtl="0" algn="l">
              <a:spcBef>
                <a:spcPts val="0"/>
              </a:spcBef>
              <a:spcAft>
                <a:spcPts val="0"/>
              </a:spcAft>
              <a:buNone/>
            </a:pPr>
            <a:r>
              <a:rPr lang="en"/>
              <a:t>	</a:t>
            </a:r>
            <a:r>
              <a:rPr lang="en"/>
              <a:t>return 'NOT SPAM'</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48"/>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Email classifier -- regex-based</a:t>
            </a:r>
            <a:endParaRPr/>
          </a:p>
        </p:txBody>
      </p:sp>
      <p:sp>
        <p:nvSpPr>
          <p:cNvPr id="386" name="Google Shape;386;p48"/>
          <p:cNvSpPr txBox="1"/>
          <p:nvPr>
            <p:ph idx="1" type="subTitle"/>
          </p:nvPr>
        </p:nvSpPr>
        <p:spPr>
          <a:xfrm>
            <a:off x="729450" y="1736675"/>
            <a:ext cx="8414700" cy="30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 email_classify(token):</a:t>
            </a:r>
            <a:endParaRPr/>
          </a:p>
          <a:p>
            <a:pPr indent="0" lvl="0" marL="0" rtl="0" algn="l">
              <a:spcBef>
                <a:spcPts val="0"/>
              </a:spcBef>
              <a:spcAft>
                <a:spcPts val="0"/>
              </a:spcAft>
              <a:buNone/>
            </a:pPr>
            <a:r>
              <a:rPr lang="en"/>
              <a:t>	pattern = re.compile('^[a-zA-Z0-9._%+-]+@[a-zA-Z0-9.-]+\.[a-zA-Z]{2,}$')</a:t>
            </a:r>
            <a:endParaRPr/>
          </a:p>
          <a:p>
            <a:pPr indent="0" lvl="0" marL="0" rtl="0" algn="l">
              <a:spcBef>
                <a:spcPts val="0"/>
              </a:spcBef>
              <a:spcAft>
                <a:spcPts val="0"/>
              </a:spcAft>
              <a:buNone/>
            </a:pPr>
            <a:r>
              <a:rPr lang="en"/>
              <a:t>	return pattern.match(token)</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49"/>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Name recognition - Lexicon-based</a:t>
            </a:r>
            <a:endParaRPr/>
          </a:p>
        </p:txBody>
      </p:sp>
      <p:sp>
        <p:nvSpPr>
          <p:cNvPr id="392" name="Google Shape;392;p49"/>
          <p:cNvSpPr txBox="1"/>
          <p:nvPr>
            <p:ph idx="1" type="subTitle"/>
          </p:nvPr>
        </p:nvSpPr>
        <p:spPr>
          <a:xfrm>
            <a:off x="729450" y="1736675"/>
            <a:ext cx="7957200" cy="3080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def recognize_name(token):</a:t>
            </a:r>
            <a:endParaRPr/>
          </a:p>
          <a:p>
            <a:pPr indent="0" lvl="0" marL="0" rtl="0" algn="l">
              <a:spcBef>
                <a:spcPts val="0"/>
              </a:spcBef>
              <a:spcAft>
                <a:spcPts val="0"/>
              </a:spcAft>
              <a:buNone/>
            </a:pPr>
            <a:r>
              <a:rPr lang="en"/>
              <a:t>	# Where do we get the list of names from?</a:t>
            </a:r>
            <a:endParaRPr/>
          </a:p>
          <a:p>
            <a:pPr indent="0" lvl="0" marL="0" rtl="0" algn="l">
              <a:spcBef>
                <a:spcPts val="0"/>
              </a:spcBef>
              <a:spcAft>
                <a:spcPts val="0"/>
              </a:spcAft>
              <a:buNone/>
            </a:pPr>
            <a:r>
              <a:rPr lang="en"/>
              <a:t>	name_list = read_lexicon_from_file('my_name_lexicon.txt')</a:t>
            </a:r>
            <a:endParaRPr/>
          </a:p>
          <a:p>
            <a:pPr indent="0" lvl="0" marL="0" rtl="0" algn="l">
              <a:spcBef>
                <a:spcPts val="0"/>
              </a:spcBef>
              <a:spcAft>
                <a:spcPts val="0"/>
              </a:spcAft>
              <a:buNone/>
            </a:pPr>
            <a:r>
              <a:rPr lang="en"/>
              <a:t>	if token in name_list:</a:t>
            </a:r>
            <a:endParaRPr/>
          </a:p>
          <a:p>
            <a:pPr indent="0" lvl="0" marL="0" rtl="0" algn="l">
              <a:spcBef>
                <a:spcPts val="0"/>
              </a:spcBef>
              <a:spcAft>
                <a:spcPts val="0"/>
              </a:spcAft>
              <a:buNone/>
            </a:pPr>
            <a:r>
              <a:rPr lang="en"/>
              <a:t>		return 'NAME'</a:t>
            </a:r>
            <a:endParaRPr/>
          </a:p>
          <a:p>
            <a:pPr indent="0" lvl="0" marL="0" rtl="0" algn="l">
              <a:spcBef>
                <a:spcPts val="0"/>
              </a:spcBef>
              <a:spcAft>
                <a:spcPts val="0"/>
              </a:spcAft>
              <a:buNone/>
            </a:pPr>
            <a:r>
              <a:rPr lang="en"/>
              <a:t>	return 'NOT NAME'</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a:p>
            <a:pPr indent="0" lvl="0" marL="0" rtl="0" algn="l">
              <a:spcBef>
                <a:spcPts val="0"/>
              </a:spcBef>
              <a:spcAft>
                <a:spcPts val="0"/>
              </a:spcAft>
              <a:buNone/>
            </a:pPr>
            <a:r>
              <a:rPr lang="en"/>
              <a:t>		</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6" name="Shape 396"/>
        <p:cNvGrpSpPr/>
        <p:nvPr/>
      </p:nvGrpSpPr>
      <p:grpSpPr>
        <a:xfrm>
          <a:off x="0" y="0"/>
          <a:ext cx="0" cy="0"/>
          <a:chOff x="0" y="0"/>
          <a:chExt cx="0" cy="0"/>
        </a:xfrm>
      </p:grpSpPr>
      <p:sp>
        <p:nvSpPr>
          <p:cNvPr id="397" name="Google Shape;397;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Discuss with your neighbor</a:t>
            </a:r>
            <a:endParaRPr/>
          </a:p>
        </p:txBody>
      </p:sp>
      <p:sp>
        <p:nvSpPr>
          <p:cNvPr id="398" name="Google Shape;398;p50"/>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Write a rule-based </a:t>
            </a:r>
            <a:r>
              <a:rPr lang="en"/>
              <a:t>classifier for detecting English vs French vs Spanish</a:t>
            </a:r>
            <a:endParaRPr/>
          </a:p>
          <a:p>
            <a:pPr indent="-342900" lvl="0" marL="457200" rtl="0" algn="l">
              <a:spcBef>
                <a:spcPts val="0"/>
              </a:spcBef>
              <a:spcAft>
                <a:spcPts val="0"/>
              </a:spcAft>
              <a:buSzPts val="1800"/>
              <a:buChar char="●"/>
            </a:pPr>
            <a:r>
              <a:rPr lang="en"/>
              <a:t>Write a rule-based classifier for recognizing typically Thai male name vs typically Thai female name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2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Techniques in NLP</a:t>
            </a:r>
            <a:endParaRPr/>
          </a:p>
        </p:txBody>
      </p:sp>
      <p:sp>
        <p:nvSpPr>
          <p:cNvPr id="167" name="Google Shape;167;p24"/>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Supervised Learning</a:t>
            </a:r>
            <a:endParaRPr/>
          </a:p>
          <a:p>
            <a:pPr indent="-342900" lvl="0" marL="457200" rtl="0" algn="l">
              <a:spcBef>
                <a:spcPts val="0"/>
              </a:spcBef>
              <a:spcAft>
                <a:spcPts val="0"/>
              </a:spcAft>
              <a:buSzPts val="1800"/>
              <a:buChar char="●"/>
            </a:pPr>
            <a:r>
              <a:rPr lang="en"/>
              <a:t>Unsupervised Learning</a:t>
            </a:r>
            <a:endParaRPr/>
          </a:p>
          <a:p>
            <a:pPr indent="-342900" lvl="0" marL="457200" rtl="0" algn="l">
              <a:spcBef>
                <a:spcPts val="0"/>
              </a:spcBef>
              <a:spcAft>
                <a:spcPts val="0"/>
              </a:spcAft>
              <a:buSzPts val="1800"/>
              <a:buChar char="●"/>
            </a:pPr>
            <a:r>
              <a:rPr lang="en"/>
              <a:t>Transfer Learning</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2" name="Shape 402"/>
        <p:cNvGrpSpPr/>
        <p:nvPr/>
      </p:nvGrpSpPr>
      <p:grpSpPr>
        <a:xfrm>
          <a:off x="0" y="0"/>
          <a:ext cx="0" cy="0"/>
          <a:chOff x="0" y="0"/>
          <a:chExt cx="0" cy="0"/>
        </a:xfrm>
      </p:grpSpPr>
      <p:sp>
        <p:nvSpPr>
          <p:cNvPr id="403" name="Google Shape;403;p51"/>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What</a:t>
            </a:r>
            <a:r>
              <a:rPr lang="en"/>
              <a:t> are the pros and cons of rule-based classifiers?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52"/>
          <p:cNvSpPr txBox="1"/>
          <p:nvPr>
            <p:ph type="title"/>
          </p:nvPr>
        </p:nvSpPr>
        <p:spPr>
          <a:xfrm>
            <a:off x="727800" y="10309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and cons of rule-based classifier</a:t>
            </a:r>
            <a:endParaRPr/>
          </a:p>
        </p:txBody>
      </p:sp>
      <p:sp>
        <p:nvSpPr>
          <p:cNvPr id="409" name="Google Shape;409;p52"/>
          <p:cNvSpPr txBox="1"/>
          <p:nvPr>
            <p:ph idx="1" type="body"/>
          </p:nvPr>
        </p:nvSpPr>
        <p:spPr>
          <a:xfrm>
            <a:off x="727725" y="1730000"/>
            <a:ext cx="3774300" cy="296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42900" lvl="0" marL="457200" rtl="0" algn="l">
              <a:spcBef>
                <a:spcPts val="0"/>
              </a:spcBef>
              <a:spcAft>
                <a:spcPts val="0"/>
              </a:spcAft>
              <a:buSzPts val="1800"/>
              <a:buChar char="●"/>
            </a:pPr>
            <a:r>
              <a:rPr lang="en"/>
              <a:t>Simplicity</a:t>
            </a:r>
            <a:endParaRPr/>
          </a:p>
          <a:p>
            <a:pPr indent="-342900" lvl="0" marL="457200" rtl="0" algn="l">
              <a:spcBef>
                <a:spcPts val="0"/>
              </a:spcBef>
              <a:spcAft>
                <a:spcPts val="0"/>
              </a:spcAft>
              <a:buSzPts val="1800"/>
              <a:buChar char="●"/>
            </a:pPr>
            <a:r>
              <a:rPr lang="en"/>
              <a:t>Transparency</a:t>
            </a:r>
            <a:endParaRPr/>
          </a:p>
          <a:p>
            <a:pPr indent="-342900" lvl="0" marL="457200" rtl="0" algn="l">
              <a:spcBef>
                <a:spcPts val="0"/>
              </a:spcBef>
              <a:spcAft>
                <a:spcPts val="0"/>
              </a:spcAft>
              <a:buSzPts val="1800"/>
              <a:buChar char="●"/>
            </a:pPr>
            <a:r>
              <a:rPr lang="en"/>
              <a:t>Scalability</a:t>
            </a:r>
            <a:endParaRPr/>
          </a:p>
        </p:txBody>
      </p:sp>
      <p:sp>
        <p:nvSpPr>
          <p:cNvPr id="410" name="Google Shape;410;p52"/>
          <p:cNvSpPr txBox="1"/>
          <p:nvPr>
            <p:ph idx="2" type="body"/>
          </p:nvPr>
        </p:nvSpPr>
        <p:spPr>
          <a:xfrm>
            <a:off x="4642000" y="1730000"/>
            <a:ext cx="3774300" cy="29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a:t>
            </a:r>
            <a:endParaRPr/>
          </a:p>
          <a:p>
            <a:pPr indent="-342900" lvl="0" marL="457200" rtl="0" algn="l">
              <a:spcBef>
                <a:spcPts val="0"/>
              </a:spcBef>
              <a:spcAft>
                <a:spcPts val="0"/>
              </a:spcAft>
              <a:buSzPts val="1800"/>
              <a:buChar char="●"/>
            </a:pPr>
            <a:r>
              <a:rPr lang="en"/>
              <a:t>Limited performance</a:t>
            </a:r>
            <a:endParaRPr/>
          </a:p>
          <a:p>
            <a:pPr indent="-342900" lvl="0" marL="457200" rtl="0" algn="l">
              <a:spcBef>
                <a:spcPts val="0"/>
              </a:spcBef>
              <a:spcAft>
                <a:spcPts val="0"/>
              </a:spcAft>
              <a:buSzPts val="1800"/>
              <a:buChar char="●"/>
            </a:pPr>
            <a:r>
              <a:rPr lang="en"/>
              <a:t>Sensitive to noise</a:t>
            </a:r>
            <a:endParaRPr/>
          </a:p>
          <a:p>
            <a:pPr indent="-342900" lvl="0" marL="457200" rtl="0" algn="l">
              <a:spcBef>
                <a:spcPts val="0"/>
              </a:spcBef>
              <a:spcAft>
                <a:spcPts val="0"/>
              </a:spcAft>
              <a:buSzPts val="1800"/>
              <a:buChar char="●"/>
            </a:pPr>
            <a:r>
              <a:rPr lang="en"/>
              <a:t>Labor intensive</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4" name="Shape 414"/>
        <p:cNvGrpSpPr/>
        <p:nvPr/>
      </p:nvGrpSpPr>
      <p:grpSpPr>
        <a:xfrm>
          <a:off x="0" y="0"/>
          <a:ext cx="0" cy="0"/>
          <a:chOff x="0" y="0"/>
          <a:chExt cx="0" cy="0"/>
        </a:xfrm>
      </p:grpSpPr>
      <p:sp>
        <p:nvSpPr>
          <p:cNvPr id="415" name="Google Shape;415;p5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Classifiers</a:t>
            </a:r>
            <a:endParaRPr/>
          </a:p>
        </p:txBody>
      </p:sp>
      <p:sp>
        <p:nvSpPr>
          <p:cNvPr id="416" name="Google Shape;416;p53"/>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Rule-based classifier</a:t>
            </a:r>
            <a:endParaRPr/>
          </a:p>
          <a:p>
            <a:pPr indent="-342900" lvl="0" marL="457200" rtl="0" algn="l">
              <a:spcBef>
                <a:spcPts val="0"/>
              </a:spcBef>
              <a:spcAft>
                <a:spcPts val="0"/>
              </a:spcAft>
              <a:buSzPts val="1800"/>
              <a:buFont typeface="Sarabun"/>
              <a:buChar char="●"/>
            </a:pPr>
            <a:r>
              <a:rPr b="1" lang="en">
                <a:latin typeface="Sarabun"/>
                <a:ea typeface="Sarabun"/>
                <a:cs typeface="Sarabun"/>
                <a:sym typeface="Sarabun"/>
              </a:rPr>
              <a:t>ML-based classifier</a:t>
            </a:r>
            <a:endParaRPr b="1">
              <a:latin typeface="Sarabun"/>
              <a:ea typeface="Sarabun"/>
              <a:cs typeface="Sarabun"/>
              <a:sym typeface="Sarabun"/>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5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ML-based classifier</a:t>
            </a:r>
            <a:endParaRPr/>
          </a:p>
        </p:txBody>
      </p:sp>
      <p:sp>
        <p:nvSpPr>
          <p:cNvPr id="422" name="Google Shape;422;p54"/>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 ML-based classifier rely on supervised learning methods that learn from labeled text data to classify new unseen text data. </a:t>
            </a:r>
            <a:endParaRPr/>
          </a:p>
          <a:p>
            <a:pPr indent="-342900" lvl="0" marL="457200" rtl="0" algn="l">
              <a:spcBef>
                <a:spcPts val="0"/>
              </a:spcBef>
              <a:spcAft>
                <a:spcPts val="0"/>
              </a:spcAft>
              <a:buSzPts val="1800"/>
              <a:buChar char="●"/>
            </a:pPr>
            <a:r>
              <a:rPr lang="en"/>
              <a:t>Popular ML models</a:t>
            </a:r>
            <a:endParaRPr/>
          </a:p>
          <a:p>
            <a:pPr indent="-342900" lvl="1" marL="914400" rtl="0" algn="l">
              <a:spcBef>
                <a:spcPts val="0"/>
              </a:spcBef>
              <a:spcAft>
                <a:spcPts val="0"/>
              </a:spcAft>
              <a:buSzPts val="1800"/>
              <a:buChar char="○"/>
            </a:pPr>
            <a:r>
              <a:rPr lang="en"/>
              <a:t>Naive Bayes</a:t>
            </a:r>
            <a:endParaRPr/>
          </a:p>
          <a:p>
            <a:pPr indent="-342900" lvl="1" marL="914400" rtl="0" algn="l">
              <a:spcBef>
                <a:spcPts val="0"/>
              </a:spcBef>
              <a:spcAft>
                <a:spcPts val="0"/>
              </a:spcAft>
              <a:buSzPts val="1800"/>
              <a:buChar char="○"/>
            </a:pPr>
            <a:r>
              <a:rPr lang="en"/>
              <a:t>Logistic Regression</a:t>
            </a:r>
            <a:endParaRPr/>
          </a:p>
          <a:p>
            <a:pPr indent="-342900" lvl="1" marL="914400" rtl="0" algn="l">
              <a:spcBef>
                <a:spcPts val="0"/>
              </a:spcBef>
              <a:spcAft>
                <a:spcPts val="0"/>
              </a:spcAft>
              <a:buSzPts val="1800"/>
              <a:buChar char="○"/>
            </a:pPr>
            <a:r>
              <a:rPr lang="en"/>
              <a:t>Deep learning models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6" name="Shape 426"/>
        <p:cNvGrpSpPr/>
        <p:nvPr/>
      </p:nvGrpSpPr>
      <p:grpSpPr>
        <a:xfrm>
          <a:off x="0" y="0"/>
          <a:ext cx="0" cy="0"/>
          <a:chOff x="0" y="0"/>
          <a:chExt cx="0" cy="0"/>
        </a:xfrm>
      </p:grpSpPr>
      <p:sp>
        <p:nvSpPr>
          <p:cNvPr id="427" name="Google Shape;427;p55"/>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Steps for Supervised Learning</a:t>
            </a:r>
            <a:endParaRPr/>
          </a:p>
        </p:txBody>
      </p:sp>
      <p:pic>
        <p:nvPicPr>
          <p:cNvPr id="428" name="Google Shape;428;p55"/>
          <p:cNvPicPr preferRelativeResize="0"/>
          <p:nvPr/>
        </p:nvPicPr>
        <p:blipFill>
          <a:blip r:embed="rId3">
            <a:alphaModFix/>
          </a:blip>
          <a:stretch>
            <a:fillRect/>
          </a:stretch>
        </p:blipFill>
        <p:spPr>
          <a:xfrm>
            <a:off x="2662575" y="1960725"/>
            <a:ext cx="1804650" cy="1635621"/>
          </a:xfrm>
          <a:prstGeom prst="rect">
            <a:avLst/>
          </a:prstGeom>
          <a:noFill/>
          <a:ln>
            <a:noFill/>
          </a:ln>
        </p:spPr>
      </p:pic>
      <p:pic>
        <p:nvPicPr>
          <p:cNvPr id="429" name="Google Shape;429;p55"/>
          <p:cNvPicPr preferRelativeResize="0"/>
          <p:nvPr/>
        </p:nvPicPr>
        <p:blipFill>
          <a:blip r:embed="rId4">
            <a:alphaModFix/>
          </a:blip>
          <a:stretch>
            <a:fillRect/>
          </a:stretch>
        </p:blipFill>
        <p:spPr>
          <a:xfrm>
            <a:off x="4708350" y="1960725"/>
            <a:ext cx="1804650" cy="1696781"/>
          </a:xfrm>
          <a:prstGeom prst="rect">
            <a:avLst/>
          </a:prstGeom>
          <a:noFill/>
          <a:ln>
            <a:noFill/>
          </a:ln>
        </p:spPr>
      </p:pic>
      <p:pic>
        <p:nvPicPr>
          <p:cNvPr id="430" name="Google Shape;430;p55"/>
          <p:cNvPicPr preferRelativeResize="0"/>
          <p:nvPr/>
        </p:nvPicPr>
        <p:blipFill>
          <a:blip r:embed="rId5">
            <a:alphaModFix/>
          </a:blip>
          <a:stretch>
            <a:fillRect/>
          </a:stretch>
        </p:blipFill>
        <p:spPr>
          <a:xfrm>
            <a:off x="6754125" y="1917400"/>
            <a:ext cx="1696774" cy="1696774"/>
          </a:xfrm>
          <a:prstGeom prst="rect">
            <a:avLst/>
          </a:prstGeom>
          <a:noFill/>
          <a:ln>
            <a:noFill/>
          </a:ln>
        </p:spPr>
      </p:pic>
      <p:graphicFrame>
        <p:nvGraphicFramePr>
          <p:cNvPr id="431" name="Google Shape;431;p55"/>
          <p:cNvGraphicFramePr/>
          <p:nvPr/>
        </p:nvGraphicFramePr>
        <p:xfrm>
          <a:off x="616800" y="3730200"/>
          <a:ext cx="3000000" cy="3000000"/>
        </p:xfrm>
        <a:graphic>
          <a:graphicData uri="http://schemas.openxmlformats.org/drawingml/2006/table">
            <a:tbl>
              <a:tblPr>
                <a:noFill/>
                <a:tableStyleId>{E37DCFBF-D533-4100-BC34-36AE1FF6336E}</a:tableStyleId>
              </a:tblPr>
              <a:tblGrid>
                <a:gridCol w="1958525"/>
                <a:gridCol w="1958525"/>
                <a:gridCol w="1958525"/>
                <a:gridCol w="1958525"/>
              </a:tblGrid>
              <a:tr h="381000">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Data preparation</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Feature engineering</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Model training</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Evaluation</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432" name="Google Shape;432;p55"/>
          <p:cNvGraphicFramePr/>
          <p:nvPr/>
        </p:nvGraphicFramePr>
        <p:xfrm>
          <a:off x="616800" y="2036925"/>
          <a:ext cx="3000000" cy="3000000"/>
        </p:xfrm>
        <a:graphic>
          <a:graphicData uri="http://schemas.openxmlformats.org/drawingml/2006/table">
            <a:tbl>
              <a:tblPr>
                <a:noFill/>
                <a:tableStyleId>{E37DCFBF-D533-4100-BC34-36AE1FF6336E}</a:tableStyleId>
              </a:tblPr>
              <a:tblGrid>
                <a:gridCol w="1146450"/>
                <a:gridCol w="658200"/>
              </a:tblGrid>
              <a:tr h="264550">
                <a:tc>
                  <a:txBody>
                    <a:bodyPr/>
                    <a:lstStyle/>
                    <a:p>
                      <a:pPr indent="0" lvl="0" marL="0" rtl="0" algn="ctr">
                        <a:spcBef>
                          <a:spcPts val="0"/>
                        </a:spcBef>
                        <a:spcAft>
                          <a:spcPts val="0"/>
                        </a:spcAft>
                        <a:buNone/>
                      </a:pPr>
                      <a:r>
                        <a:rPr lang="en" sz="1100">
                          <a:latin typeface="Helvetica Neue Light"/>
                          <a:ea typeface="Helvetica Neue Light"/>
                          <a:cs typeface="Helvetica Neue Light"/>
                          <a:sym typeface="Helvetica Neue Light"/>
                        </a:rPr>
                        <a:t>Input</a:t>
                      </a:r>
                      <a:endParaRPr sz="1100">
                        <a:latin typeface="Helvetica Neue Light"/>
                        <a:ea typeface="Helvetica Neue Light"/>
                        <a:cs typeface="Helvetica Neue Light"/>
                        <a:sym typeface="Helvetica Neue Light"/>
                      </a:endParaRPr>
                    </a:p>
                  </a:txBody>
                  <a:tcPr marT="0" marB="0" marR="91425" marL="91425" anchor="ctr">
                    <a:solidFill>
                      <a:srgbClr val="EFEFEF"/>
                    </a:solidFill>
                  </a:tcPr>
                </a:tc>
                <a:tc>
                  <a:txBody>
                    <a:bodyPr/>
                    <a:lstStyle/>
                    <a:p>
                      <a:pPr indent="0" lvl="0" marL="0" rtl="0" algn="ctr">
                        <a:spcBef>
                          <a:spcPts val="0"/>
                        </a:spcBef>
                        <a:spcAft>
                          <a:spcPts val="0"/>
                        </a:spcAft>
                        <a:buNone/>
                      </a:pPr>
                      <a:r>
                        <a:rPr lang="en" sz="1100">
                          <a:latin typeface="Helvetica Neue Light"/>
                          <a:ea typeface="Helvetica Neue Light"/>
                          <a:cs typeface="Helvetica Neue Light"/>
                          <a:sym typeface="Helvetica Neue Light"/>
                        </a:rPr>
                        <a:t>Output</a:t>
                      </a:r>
                      <a:endParaRPr sz="1100">
                        <a:latin typeface="Helvetica Neue Light"/>
                        <a:ea typeface="Helvetica Neue Light"/>
                        <a:cs typeface="Helvetica Neue Light"/>
                        <a:sym typeface="Helvetica Neue Light"/>
                      </a:endParaRPr>
                    </a:p>
                  </a:txBody>
                  <a:tcPr marT="0" marB="0" marR="91425" marL="91425" anchor="ctr">
                    <a:solidFill>
                      <a:srgbClr val="EFEFEF"/>
                    </a:solidFill>
                  </a:tcPr>
                </a:tc>
              </a:tr>
              <a:tr h="378325">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"อาหารเหมาะสำหรับสัตว์เลี้ยงเท่านั้น"</a:t>
                      </a:r>
                      <a:endParaRPr sz="900">
                        <a:latin typeface="Helvetica Neue Light"/>
                        <a:ea typeface="Helvetica Neue Light"/>
                        <a:cs typeface="Helvetica Neue Light"/>
                        <a:sym typeface="Helvetica Neue Light"/>
                      </a:endParaRPr>
                    </a:p>
                  </a:txBody>
                  <a:tcPr marT="0" marB="0" marR="91425" marL="91425" anchor="ctr"/>
                </a:tc>
                <a:tc>
                  <a:txBody>
                    <a:bodyPr/>
                    <a:lstStyle/>
                    <a:p>
                      <a:pPr indent="0" lvl="0" marL="0" rtl="0" algn="ctr">
                        <a:spcBef>
                          <a:spcPts val="0"/>
                        </a:spcBef>
                        <a:spcAft>
                          <a:spcPts val="0"/>
                        </a:spcAft>
                        <a:buNone/>
                      </a:pPr>
                      <a:r>
                        <a:rPr lang="en" sz="2100">
                          <a:latin typeface="Helvetica Neue Light"/>
                          <a:ea typeface="Helvetica Neue Light"/>
                          <a:cs typeface="Helvetica Neue Light"/>
                          <a:sym typeface="Helvetica Neue Light"/>
                        </a:rPr>
                        <a:t>😣</a:t>
                      </a:r>
                      <a:endParaRPr sz="2100">
                        <a:latin typeface="Helvetica Neue Light"/>
                        <a:ea typeface="Helvetica Neue Light"/>
                        <a:cs typeface="Helvetica Neue Light"/>
                        <a:sym typeface="Helvetica Neue Light"/>
                      </a:endParaRPr>
                    </a:p>
                  </a:txBody>
                  <a:tcPr marT="0" marB="0" marR="91425" marL="91425" anchor="ctr"/>
                </a:tc>
              </a:tr>
              <a:tr h="378325">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"ไกลแค่ไหนก็ต้องมาทาน"</a:t>
                      </a:r>
                      <a:endParaRPr sz="900">
                        <a:latin typeface="Helvetica Neue Light"/>
                        <a:ea typeface="Helvetica Neue Light"/>
                        <a:cs typeface="Helvetica Neue Light"/>
                        <a:sym typeface="Helvetica Neue Light"/>
                      </a:endParaRPr>
                    </a:p>
                  </a:txBody>
                  <a:tcPr marT="0" marB="0" marR="91425" marL="91425" anchor="ctr"/>
                </a:tc>
                <a:tc>
                  <a:txBody>
                    <a:bodyPr/>
                    <a:lstStyle/>
                    <a:p>
                      <a:pPr indent="0" lvl="0" marL="0" rtl="0" algn="ctr">
                        <a:spcBef>
                          <a:spcPts val="0"/>
                        </a:spcBef>
                        <a:spcAft>
                          <a:spcPts val="0"/>
                        </a:spcAft>
                        <a:buNone/>
                      </a:pPr>
                      <a:r>
                        <a:rPr lang="en" sz="2100">
                          <a:latin typeface="Helvetica Neue Light"/>
                          <a:ea typeface="Helvetica Neue Light"/>
                          <a:cs typeface="Helvetica Neue Light"/>
                          <a:sym typeface="Helvetica Neue Light"/>
                        </a:rPr>
                        <a:t>😀</a:t>
                      </a:r>
                      <a:endParaRPr sz="2100">
                        <a:latin typeface="Helvetica Neue Light"/>
                        <a:ea typeface="Helvetica Neue Light"/>
                        <a:cs typeface="Helvetica Neue Light"/>
                        <a:sym typeface="Helvetica Neue Light"/>
                      </a:endParaRPr>
                    </a:p>
                  </a:txBody>
                  <a:tcPr marT="0" marB="0" marR="91425" marL="91425" anchor="ctr"/>
                </a:tc>
              </a:tr>
              <a:tr h="236100">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a:t>
                      </a:r>
                      <a:endParaRPr sz="900">
                        <a:latin typeface="Helvetica Neue Light"/>
                        <a:ea typeface="Helvetica Neue Light"/>
                        <a:cs typeface="Helvetica Neue Light"/>
                        <a:sym typeface="Helvetica Neue Light"/>
                      </a:endParaRPr>
                    </a:p>
                  </a:txBody>
                  <a:tcPr marT="0" marB="0" marR="91425" marL="91425" anchor="ctr"/>
                </a:tc>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a:t>
                      </a:r>
                      <a:endParaRPr sz="900">
                        <a:latin typeface="Helvetica Neue Light"/>
                        <a:ea typeface="Helvetica Neue Light"/>
                        <a:cs typeface="Helvetica Neue Light"/>
                        <a:sym typeface="Helvetica Neue Light"/>
                      </a:endParaRPr>
                    </a:p>
                  </a:txBody>
                  <a:tcPr marT="0" marB="0" marR="91425" marL="91425" anchor="ctr"/>
                </a:tc>
              </a:tr>
              <a:tr h="378325">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"พนักงานบริการเต็มใจมาก"</a:t>
                      </a:r>
                      <a:endParaRPr sz="900">
                        <a:latin typeface="Helvetica Neue Light"/>
                        <a:ea typeface="Helvetica Neue Light"/>
                        <a:cs typeface="Helvetica Neue Light"/>
                        <a:sym typeface="Helvetica Neue Light"/>
                      </a:endParaRPr>
                    </a:p>
                  </a:txBody>
                  <a:tcPr marT="0" marB="0" marR="91425" marL="91425" anchor="ctr"/>
                </a:tc>
                <a:tc>
                  <a:txBody>
                    <a:bodyPr/>
                    <a:lstStyle/>
                    <a:p>
                      <a:pPr indent="0" lvl="0" marL="0" rtl="0" algn="ctr">
                        <a:spcBef>
                          <a:spcPts val="0"/>
                        </a:spcBef>
                        <a:spcAft>
                          <a:spcPts val="0"/>
                        </a:spcAft>
                        <a:buNone/>
                      </a:pPr>
                      <a:r>
                        <a:rPr lang="en" sz="2100">
                          <a:latin typeface="Helvetica Neue Light"/>
                          <a:ea typeface="Helvetica Neue Light"/>
                          <a:cs typeface="Helvetica Neue Light"/>
                          <a:sym typeface="Helvetica Neue Light"/>
                        </a:rPr>
                        <a:t>😣</a:t>
                      </a:r>
                      <a:endParaRPr sz="900">
                        <a:latin typeface="Helvetica Neue Light"/>
                        <a:ea typeface="Helvetica Neue Light"/>
                        <a:cs typeface="Helvetica Neue Light"/>
                        <a:sym typeface="Helvetica Neue Light"/>
                      </a:endParaRPr>
                    </a:p>
                  </a:txBody>
                  <a:tcPr marT="0" marB="0" marR="91425" marL="91425" anchor="ctr"/>
                </a:tc>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6"/>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1. Data Preparation</a:t>
            </a:r>
            <a:endParaRPr/>
          </a:p>
        </p:txBody>
      </p:sp>
      <p:graphicFrame>
        <p:nvGraphicFramePr>
          <p:cNvPr id="438" name="Google Shape;438;p56"/>
          <p:cNvGraphicFramePr/>
          <p:nvPr/>
        </p:nvGraphicFramePr>
        <p:xfrm>
          <a:off x="729450" y="4371525"/>
          <a:ext cx="3000000" cy="3000000"/>
        </p:xfrm>
        <a:graphic>
          <a:graphicData uri="http://schemas.openxmlformats.org/drawingml/2006/table">
            <a:tbl>
              <a:tblPr>
                <a:noFill/>
                <a:tableStyleId>{E37DCFBF-D533-4100-BC34-36AE1FF6336E}</a:tableStyleId>
              </a:tblPr>
              <a:tblGrid>
                <a:gridCol w="2527950"/>
                <a:gridCol w="2527950"/>
                <a:gridCol w="2527950"/>
              </a:tblGrid>
              <a:tr h="396200">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Choosing data sources</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Defining instances</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Defining labels</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pic>
        <p:nvPicPr>
          <p:cNvPr descr="Image" id="439" name="Google Shape;439;p56"/>
          <p:cNvPicPr preferRelativeResize="0"/>
          <p:nvPr/>
        </p:nvPicPr>
        <p:blipFill rotWithShape="1">
          <a:blip r:embed="rId3">
            <a:alphaModFix/>
          </a:blip>
          <a:srcRect b="27012" l="0" r="0" t="14173"/>
          <a:stretch/>
        </p:blipFill>
        <p:spPr>
          <a:xfrm>
            <a:off x="816750" y="2258300"/>
            <a:ext cx="1693150" cy="995775"/>
          </a:xfrm>
          <a:prstGeom prst="rect">
            <a:avLst/>
          </a:prstGeom>
          <a:noFill/>
          <a:ln>
            <a:noFill/>
          </a:ln>
        </p:spPr>
      </p:pic>
      <p:pic>
        <p:nvPicPr>
          <p:cNvPr id="440" name="Google Shape;440;p56"/>
          <p:cNvPicPr preferRelativeResize="0"/>
          <p:nvPr/>
        </p:nvPicPr>
        <p:blipFill>
          <a:blip r:embed="rId4">
            <a:alphaModFix/>
          </a:blip>
          <a:stretch>
            <a:fillRect/>
          </a:stretch>
        </p:blipFill>
        <p:spPr>
          <a:xfrm>
            <a:off x="1822000" y="3254075"/>
            <a:ext cx="1108076" cy="911673"/>
          </a:xfrm>
          <a:prstGeom prst="rect">
            <a:avLst/>
          </a:prstGeom>
          <a:noFill/>
          <a:ln>
            <a:noFill/>
          </a:ln>
        </p:spPr>
      </p:pic>
      <p:graphicFrame>
        <p:nvGraphicFramePr>
          <p:cNvPr id="441" name="Google Shape;441;p56"/>
          <p:cNvGraphicFramePr/>
          <p:nvPr/>
        </p:nvGraphicFramePr>
        <p:xfrm>
          <a:off x="3225150" y="1999175"/>
          <a:ext cx="3000000" cy="3000000"/>
        </p:xfrm>
        <a:graphic>
          <a:graphicData uri="http://schemas.openxmlformats.org/drawingml/2006/table">
            <a:tbl>
              <a:tblPr>
                <a:noFill/>
                <a:tableStyleId>{E37DCFBF-D533-4100-BC34-36AE1FF6336E}</a:tableStyleId>
              </a:tblPr>
              <a:tblGrid>
                <a:gridCol w="2693675"/>
              </a:tblGrid>
              <a:tr h="328875">
                <a:tc>
                  <a:txBody>
                    <a:bodyPr/>
                    <a:lstStyle/>
                    <a:p>
                      <a:pPr indent="0" lvl="0" marL="0" rtl="0" algn="ctr">
                        <a:spcBef>
                          <a:spcPts val="0"/>
                        </a:spcBef>
                        <a:spcAft>
                          <a:spcPts val="0"/>
                        </a:spcAft>
                        <a:buNone/>
                      </a:pPr>
                      <a:r>
                        <a:rPr lang="en"/>
                        <a:t>Text input</a:t>
                      </a:r>
                      <a:endParaRPr/>
                    </a:p>
                  </a:txBody>
                  <a:tcPr marT="91425" marB="91425" marR="91425" marL="91425" anchor="ctr">
                    <a:solidFill>
                      <a:srgbClr val="EFEFEF"/>
                    </a:solidFill>
                  </a:tcPr>
                </a:tc>
              </a:tr>
              <a:tr h="396200">
                <a:tc>
                  <a:txBody>
                    <a:bodyPr/>
                    <a:lstStyle/>
                    <a:p>
                      <a:pPr indent="0" lvl="0" marL="0" rtl="0" algn="ctr">
                        <a:spcBef>
                          <a:spcPts val="0"/>
                        </a:spcBef>
                        <a:spcAft>
                          <a:spcPts val="0"/>
                        </a:spcAft>
                        <a:buNone/>
                      </a:pPr>
                      <a:r>
                        <a:rPr lang="en" sz="1200">
                          <a:latin typeface="Sarabun"/>
                          <a:ea typeface="Sarabun"/>
                          <a:cs typeface="Sarabun"/>
                          <a:sym typeface="Sarabun"/>
                        </a:rPr>
                        <a:t>"อาหารเหมาะสำหรับสัตว์เลี้ยงเท่านั้น"</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"ไกลแค่ไหนก็ต้องมาทาน"</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"พนักงานบริการเต็มใจมาก"</a:t>
                      </a:r>
                      <a:endParaRPr sz="1200">
                        <a:latin typeface="Sarabun"/>
                        <a:ea typeface="Sarabun"/>
                        <a:cs typeface="Sarabun"/>
                        <a:sym typeface="Sarabun"/>
                      </a:endParaRPr>
                    </a:p>
                  </a:txBody>
                  <a:tcPr marT="91425" marB="91425" marR="91425" marL="91425" anchor="ctr"/>
                </a:tc>
              </a:tr>
            </a:tbl>
          </a:graphicData>
        </a:graphic>
      </p:graphicFrame>
      <p:cxnSp>
        <p:nvCxnSpPr>
          <p:cNvPr id="442" name="Google Shape;442;p56"/>
          <p:cNvCxnSpPr/>
          <p:nvPr/>
        </p:nvCxnSpPr>
        <p:spPr>
          <a:xfrm flipH="1" rot="10800000">
            <a:off x="5951425" y="1886775"/>
            <a:ext cx="1787700" cy="978000"/>
          </a:xfrm>
          <a:prstGeom prst="straightConnector1">
            <a:avLst/>
          </a:prstGeom>
          <a:noFill/>
          <a:ln cap="flat" cmpd="sng" w="9525">
            <a:solidFill>
              <a:schemeClr val="dk2"/>
            </a:solidFill>
            <a:prstDash val="solid"/>
            <a:round/>
            <a:headEnd len="med" w="med" type="none"/>
            <a:tailEnd len="med" w="med" type="triangle"/>
          </a:ln>
        </p:spPr>
      </p:cxnSp>
      <p:cxnSp>
        <p:nvCxnSpPr>
          <p:cNvPr id="443" name="Google Shape;443;p56"/>
          <p:cNvCxnSpPr/>
          <p:nvPr/>
        </p:nvCxnSpPr>
        <p:spPr>
          <a:xfrm>
            <a:off x="5968300" y="2856350"/>
            <a:ext cx="1728600" cy="0"/>
          </a:xfrm>
          <a:prstGeom prst="straightConnector1">
            <a:avLst/>
          </a:prstGeom>
          <a:noFill/>
          <a:ln cap="flat" cmpd="sng" w="9525">
            <a:solidFill>
              <a:schemeClr val="dk2"/>
            </a:solidFill>
            <a:prstDash val="solid"/>
            <a:round/>
            <a:headEnd len="med" w="med" type="none"/>
            <a:tailEnd len="med" w="med" type="triangle"/>
          </a:ln>
        </p:spPr>
      </p:cxnSp>
      <p:cxnSp>
        <p:nvCxnSpPr>
          <p:cNvPr id="444" name="Google Shape;444;p56"/>
          <p:cNvCxnSpPr/>
          <p:nvPr/>
        </p:nvCxnSpPr>
        <p:spPr>
          <a:xfrm>
            <a:off x="5943600" y="2856350"/>
            <a:ext cx="1702800" cy="936000"/>
          </a:xfrm>
          <a:prstGeom prst="straightConnector1">
            <a:avLst/>
          </a:prstGeom>
          <a:noFill/>
          <a:ln cap="flat" cmpd="sng" w="9525">
            <a:solidFill>
              <a:schemeClr val="dk2"/>
            </a:solidFill>
            <a:prstDash val="solid"/>
            <a:round/>
            <a:headEnd len="med" w="med" type="none"/>
            <a:tailEnd len="med" w="med" type="triangle"/>
          </a:ln>
        </p:spPr>
      </p:cxnSp>
      <p:sp>
        <p:nvSpPr>
          <p:cNvPr id="445" name="Google Shape;445;p56"/>
          <p:cNvSpPr txBox="1"/>
          <p:nvPr/>
        </p:nvSpPr>
        <p:spPr>
          <a:xfrm>
            <a:off x="7780650" y="1543475"/>
            <a:ext cx="927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Sarabun"/>
                <a:ea typeface="Sarabun"/>
                <a:cs typeface="Sarabun"/>
                <a:sym typeface="Sarabun"/>
              </a:rPr>
              <a:t>😣</a:t>
            </a:r>
            <a:endParaRPr sz="2500">
              <a:latin typeface="Sarabun Light"/>
              <a:ea typeface="Sarabun Light"/>
              <a:cs typeface="Sarabun Light"/>
              <a:sym typeface="Sarabun Light"/>
            </a:endParaRPr>
          </a:p>
        </p:txBody>
      </p:sp>
      <p:sp>
        <p:nvSpPr>
          <p:cNvPr id="446" name="Google Shape;446;p56"/>
          <p:cNvSpPr txBox="1"/>
          <p:nvPr/>
        </p:nvSpPr>
        <p:spPr>
          <a:xfrm>
            <a:off x="7780650" y="2560938"/>
            <a:ext cx="927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Sarabun"/>
                <a:ea typeface="Sarabun"/>
                <a:cs typeface="Sarabun"/>
                <a:sym typeface="Sarabun"/>
              </a:rPr>
              <a:t>😀</a:t>
            </a:r>
            <a:endParaRPr sz="2900">
              <a:latin typeface="Sarabun Light"/>
              <a:ea typeface="Sarabun Light"/>
              <a:cs typeface="Sarabun Light"/>
              <a:sym typeface="Sarabun Light"/>
            </a:endParaRPr>
          </a:p>
        </p:txBody>
      </p:sp>
      <p:sp>
        <p:nvSpPr>
          <p:cNvPr id="447" name="Google Shape;447;p56"/>
          <p:cNvSpPr txBox="1"/>
          <p:nvPr/>
        </p:nvSpPr>
        <p:spPr>
          <a:xfrm>
            <a:off x="7780650" y="3578425"/>
            <a:ext cx="927600" cy="631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900">
                <a:latin typeface="Sarabun"/>
                <a:ea typeface="Sarabun"/>
                <a:cs typeface="Sarabun"/>
                <a:sym typeface="Sarabun"/>
              </a:rPr>
              <a:t>😐</a:t>
            </a:r>
            <a:endParaRPr sz="2900">
              <a:latin typeface="Sarabun Light"/>
              <a:ea typeface="Sarabun Light"/>
              <a:cs typeface="Sarabun Light"/>
              <a:sym typeface="Sarabun Light"/>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57"/>
          <p:cNvSpPr txBox="1"/>
          <p:nvPr>
            <p:ph type="title"/>
          </p:nvPr>
        </p:nvSpPr>
        <p:spPr>
          <a:xfrm>
            <a:off x="730000" y="1318650"/>
            <a:ext cx="3300900" cy="9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Data Annotation</a:t>
            </a:r>
            <a:endParaRPr/>
          </a:p>
        </p:txBody>
      </p:sp>
      <p:graphicFrame>
        <p:nvGraphicFramePr>
          <p:cNvPr id="453" name="Google Shape;453;p57"/>
          <p:cNvGraphicFramePr/>
          <p:nvPr/>
        </p:nvGraphicFramePr>
        <p:xfrm>
          <a:off x="4378225" y="1511075"/>
          <a:ext cx="3000000" cy="3000000"/>
        </p:xfrm>
        <a:graphic>
          <a:graphicData uri="http://schemas.openxmlformats.org/drawingml/2006/table">
            <a:tbl>
              <a:tblPr>
                <a:noFill/>
                <a:tableStyleId>{E37DCFBF-D533-4100-BC34-36AE1FF6336E}</a:tableStyleId>
              </a:tblPr>
              <a:tblGrid>
                <a:gridCol w="2693675"/>
                <a:gridCol w="1415775"/>
              </a:tblGrid>
              <a:tr h="328875">
                <a:tc>
                  <a:txBody>
                    <a:bodyPr/>
                    <a:lstStyle/>
                    <a:p>
                      <a:pPr indent="0" lvl="0" marL="0" rtl="0" algn="ctr">
                        <a:spcBef>
                          <a:spcPts val="0"/>
                        </a:spcBef>
                        <a:spcAft>
                          <a:spcPts val="0"/>
                        </a:spcAft>
                        <a:buNone/>
                      </a:pPr>
                      <a:r>
                        <a:rPr lang="en"/>
                        <a:t>Input</a:t>
                      </a:r>
                      <a:endParaRPr/>
                    </a:p>
                  </a:txBody>
                  <a:tcPr marT="91425" marB="91425" marR="91425" marL="91425" anchor="ctr">
                    <a:solidFill>
                      <a:srgbClr val="EFEFEF"/>
                    </a:solidFill>
                  </a:tcPr>
                </a:tc>
                <a:tc>
                  <a:txBody>
                    <a:bodyPr/>
                    <a:lstStyle/>
                    <a:p>
                      <a:pPr indent="0" lvl="0" marL="0" rtl="0" algn="ctr">
                        <a:spcBef>
                          <a:spcPts val="0"/>
                        </a:spcBef>
                        <a:spcAft>
                          <a:spcPts val="0"/>
                        </a:spcAft>
                        <a:buNone/>
                      </a:pPr>
                      <a:r>
                        <a:rPr lang="en"/>
                        <a:t>Output</a:t>
                      </a:r>
                      <a:endParaRPr/>
                    </a:p>
                  </a:txBody>
                  <a:tcPr marT="91425" marB="91425" marR="91425" marL="91425" anchor="ctr">
                    <a:solidFill>
                      <a:srgbClr val="EFEFEF"/>
                    </a:solidFill>
                  </a:tcPr>
                </a:tc>
              </a:tr>
              <a:tr h="396200">
                <a:tc>
                  <a:txBody>
                    <a:bodyPr/>
                    <a:lstStyle/>
                    <a:p>
                      <a:pPr indent="0" lvl="0" marL="0" rtl="0" algn="ctr">
                        <a:spcBef>
                          <a:spcPts val="0"/>
                        </a:spcBef>
                        <a:spcAft>
                          <a:spcPts val="0"/>
                        </a:spcAft>
                        <a:buNone/>
                      </a:pPr>
                      <a:r>
                        <a:rPr lang="en" sz="1200">
                          <a:latin typeface="Sarabun"/>
                          <a:ea typeface="Sarabun"/>
                          <a:cs typeface="Sarabun"/>
                          <a:sym typeface="Sarabun"/>
                        </a:rPr>
                        <a:t>"อาหารเหมาะสำหรับสัตว์เลี้ยงเท่านั้น"</a:t>
                      </a:r>
                      <a:endParaRPr sz="1200">
                        <a:latin typeface="Sarabun"/>
                        <a:ea typeface="Sarabun"/>
                        <a:cs typeface="Sarabun"/>
                        <a:sym typeface="Sarabun"/>
                      </a:endParaRPr>
                    </a:p>
                  </a:txBody>
                  <a:tcPr marT="91425" marB="91425" marR="91425" marL="91425" anchor="ctr"/>
                </a:tc>
                <a:tc>
                  <a:txBody>
                    <a:bodyPr/>
                    <a:lstStyle/>
                    <a:p>
                      <a:pPr indent="0" lvl="0" marL="0" rtl="0" algn="ctr">
                        <a:spcBef>
                          <a:spcPts val="0"/>
                        </a:spcBef>
                        <a:spcAft>
                          <a:spcPts val="0"/>
                        </a:spcAft>
                        <a:buNone/>
                      </a:pPr>
                      <a:r>
                        <a:rPr lang="en" sz="2400">
                          <a:latin typeface="Sarabun"/>
                          <a:ea typeface="Sarabun"/>
                          <a:cs typeface="Sarabun"/>
                          <a:sym typeface="Sarabun"/>
                        </a:rPr>
                        <a:t>😣</a:t>
                      </a:r>
                      <a:endParaRPr sz="24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"ไกลแค่ไหนก็ต้องมาทาน"</a:t>
                      </a:r>
                      <a:endParaRPr sz="1200">
                        <a:latin typeface="Sarabun"/>
                        <a:ea typeface="Sarabun"/>
                        <a:cs typeface="Sarabun"/>
                        <a:sym typeface="Sarabun"/>
                      </a:endParaRPr>
                    </a:p>
                  </a:txBody>
                  <a:tcPr marT="91425" marB="91425" marR="91425" marL="91425" anchor="ctr"/>
                </a:tc>
                <a:tc>
                  <a:txBody>
                    <a:bodyPr/>
                    <a:lstStyle/>
                    <a:p>
                      <a:pPr indent="0" lvl="0" marL="0" rtl="0" algn="ctr">
                        <a:spcBef>
                          <a:spcPts val="0"/>
                        </a:spcBef>
                        <a:spcAft>
                          <a:spcPts val="0"/>
                        </a:spcAft>
                        <a:buNone/>
                      </a:pPr>
                      <a:r>
                        <a:rPr lang="en" sz="2400">
                          <a:latin typeface="Sarabun"/>
                          <a:ea typeface="Sarabun"/>
                          <a:cs typeface="Sarabun"/>
                          <a:sym typeface="Sarabun"/>
                        </a:rPr>
                        <a:t>😀</a:t>
                      </a:r>
                      <a:endParaRPr sz="24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a:t>
                      </a:r>
                      <a:endParaRPr sz="1200">
                        <a:latin typeface="Sarabun"/>
                        <a:ea typeface="Sarabun"/>
                        <a:cs typeface="Sarabun"/>
                        <a:sym typeface="Sarabun"/>
                      </a:endParaRPr>
                    </a:p>
                  </a:txBody>
                  <a:tcPr marT="91425" marB="91425" marR="91425" marL="91425" anchor="ctr"/>
                </a:tc>
                <a:tc>
                  <a:txBody>
                    <a:bodyPr/>
                    <a:lstStyle/>
                    <a:p>
                      <a:pPr indent="0" lvl="0" marL="0" rtl="0" algn="ctr">
                        <a:spcBef>
                          <a:spcPts val="0"/>
                        </a:spcBef>
                        <a:spcAft>
                          <a:spcPts val="0"/>
                        </a:spcAft>
                        <a:buNone/>
                      </a:pPr>
                      <a:r>
                        <a:rPr lang="en" sz="1200">
                          <a:latin typeface="Sarabun"/>
                          <a:ea typeface="Sarabun"/>
                          <a:cs typeface="Sarabun"/>
                          <a:sym typeface="Sarabun"/>
                        </a:rPr>
                        <a:t>...</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"พนักงานบริการเต็มใจมาก"</a:t>
                      </a:r>
                      <a:endParaRPr sz="1200">
                        <a:latin typeface="Sarabun"/>
                        <a:ea typeface="Sarabun"/>
                        <a:cs typeface="Sarabun"/>
                        <a:sym typeface="Sarabun"/>
                      </a:endParaRPr>
                    </a:p>
                  </a:txBody>
                  <a:tcPr marT="91425" marB="91425" marR="91425" marL="91425" anchor="ctr"/>
                </a:tc>
                <a:tc>
                  <a:txBody>
                    <a:bodyPr/>
                    <a:lstStyle/>
                    <a:p>
                      <a:pPr indent="0" lvl="0" marL="0" rtl="0" algn="ctr">
                        <a:spcBef>
                          <a:spcPts val="0"/>
                        </a:spcBef>
                        <a:spcAft>
                          <a:spcPts val="0"/>
                        </a:spcAft>
                        <a:buNone/>
                      </a:pPr>
                      <a:r>
                        <a:rPr lang="en" sz="2400">
                          <a:latin typeface="Sarabun"/>
                          <a:ea typeface="Sarabun"/>
                          <a:cs typeface="Sarabun"/>
                          <a:sym typeface="Sarabun"/>
                        </a:rPr>
                        <a:t>😣</a:t>
                      </a:r>
                      <a:endParaRPr sz="1200">
                        <a:latin typeface="Sarabun"/>
                        <a:ea typeface="Sarabun"/>
                        <a:cs typeface="Sarabun"/>
                        <a:sym typeface="Sarabun"/>
                      </a:endParaRPr>
                    </a:p>
                  </a:txBody>
                  <a:tcPr marT="91425" marB="91425" marR="91425" marL="91425" anchor="ctr"/>
                </a:tc>
              </a:tr>
            </a:tbl>
          </a:graphicData>
        </a:graphic>
      </p:graphicFrame>
      <p:sp>
        <p:nvSpPr>
          <p:cNvPr id="454" name="Google Shape;454;p57"/>
          <p:cNvSpPr txBox="1"/>
          <p:nvPr>
            <p:ph idx="1" type="body"/>
          </p:nvPr>
        </p:nvSpPr>
        <p:spPr>
          <a:xfrm>
            <a:off x="730000" y="2409950"/>
            <a:ext cx="33009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Data needs to be labeled (annotated) by humans. This process is often costly and slow.</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58"/>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Steps for Supervised Learning</a:t>
            </a:r>
            <a:endParaRPr/>
          </a:p>
        </p:txBody>
      </p:sp>
      <p:pic>
        <p:nvPicPr>
          <p:cNvPr id="460" name="Google Shape;460;p58"/>
          <p:cNvPicPr preferRelativeResize="0"/>
          <p:nvPr/>
        </p:nvPicPr>
        <p:blipFill>
          <a:blip r:embed="rId3">
            <a:alphaModFix/>
          </a:blip>
          <a:stretch>
            <a:fillRect/>
          </a:stretch>
        </p:blipFill>
        <p:spPr>
          <a:xfrm>
            <a:off x="2662575" y="1960725"/>
            <a:ext cx="1804650" cy="1635621"/>
          </a:xfrm>
          <a:prstGeom prst="rect">
            <a:avLst/>
          </a:prstGeom>
          <a:noFill/>
          <a:ln>
            <a:noFill/>
          </a:ln>
        </p:spPr>
      </p:pic>
      <p:pic>
        <p:nvPicPr>
          <p:cNvPr id="461" name="Google Shape;461;p58"/>
          <p:cNvPicPr preferRelativeResize="0"/>
          <p:nvPr/>
        </p:nvPicPr>
        <p:blipFill>
          <a:blip r:embed="rId4">
            <a:alphaModFix/>
          </a:blip>
          <a:stretch>
            <a:fillRect/>
          </a:stretch>
        </p:blipFill>
        <p:spPr>
          <a:xfrm>
            <a:off x="4708350" y="1960725"/>
            <a:ext cx="1804650" cy="1696781"/>
          </a:xfrm>
          <a:prstGeom prst="rect">
            <a:avLst/>
          </a:prstGeom>
          <a:noFill/>
          <a:ln>
            <a:noFill/>
          </a:ln>
        </p:spPr>
      </p:pic>
      <p:pic>
        <p:nvPicPr>
          <p:cNvPr id="462" name="Google Shape;462;p58"/>
          <p:cNvPicPr preferRelativeResize="0"/>
          <p:nvPr/>
        </p:nvPicPr>
        <p:blipFill>
          <a:blip r:embed="rId5">
            <a:alphaModFix/>
          </a:blip>
          <a:stretch>
            <a:fillRect/>
          </a:stretch>
        </p:blipFill>
        <p:spPr>
          <a:xfrm>
            <a:off x="6754125" y="1917400"/>
            <a:ext cx="1696774" cy="1696774"/>
          </a:xfrm>
          <a:prstGeom prst="rect">
            <a:avLst/>
          </a:prstGeom>
          <a:noFill/>
          <a:ln>
            <a:noFill/>
          </a:ln>
        </p:spPr>
      </p:pic>
      <p:graphicFrame>
        <p:nvGraphicFramePr>
          <p:cNvPr id="463" name="Google Shape;463;p58"/>
          <p:cNvGraphicFramePr/>
          <p:nvPr/>
        </p:nvGraphicFramePr>
        <p:xfrm>
          <a:off x="616800" y="3730200"/>
          <a:ext cx="3000000" cy="3000000"/>
        </p:xfrm>
        <a:graphic>
          <a:graphicData uri="http://schemas.openxmlformats.org/drawingml/2006/table">
            <a:tbl>
              <a:tblPr>
                <a:noFill/>
                <a:tableStyleId>{E37DCFBF-D533-4100-BC34-36AE1FF6336E}</a:tableStyleId>
              </a:tblPr>
              <a:tblGrid>
                <a:gridCol w="1958525"/>
                <a:gridCol w="1958525"/>
                <a:gridCol w="1958525"/>
                <a:gridCol w="1958525"/>
              </a:tblGrid>
              <a:tr h="381000">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Data preparation</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Feature engineering</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Model training</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Evaluation</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sp>
        <p:nvSpPr>
          <p:cNvPr id="464" name="Google Shape;464;p58"/>
          <p:cNvSpPr/>
          <p:nvPr/>
        </p:nvSpPr>
        <p:spPr>
          <a:xfrm>
            <a:off x="2558475" y="1802275"/>
            <a:ext cx="2013600" cy="2388300"/>
          </a:xfrm>
          <a:prstGeom prst="roundRect">
            <a:avLst>
              <a:gd fmla="val 16667" name="adj"/>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465" name="Google Shape;465;p58"/>
          <p:cNvGraphicFramePr/>
          <p:nvPr/>
        </p:nvGraphicFramePr>
        <p:xfrm>
          <a:off x="616800" y="2036925"/>
          <a:ext cx="3000000" cy="3000000"/>
        </p:xfrm>
        <a:graphic>
          <a:graphicData uri="http://schemas.openxmlformats.org/drawingml/2006/table">
            <a:tbl>
              <a:tblPr>
                <a:noFill/>
                <a:tableStyleId>{E37DCFBF-D533-4100-BC34-36AE1FF6336E}</a:tableStyleId>
              </a:tblPr>
              <a:tblGrid>
                <a:gridCol w="1146450"/>
                <a:gridCol w="658200"/>
              </a:tblGrid>
              <a:tr h="264550">
                <a:tc>
                  <a:txBody>
                    <a:bodyPr/>
                    <a:lstStyle/>
                    <a:p>
                      <a:pPr indent="0" lvl="0" marL="0" rtl="0" algn="ctr">
                        <a:spcBef>
                          <a:spcPts val="0"/>
                        </a:spcBef>
                        <a:spcAft>
                          <a:spcPts val="0"/>
                        </a:spcAft>
                        <a:buNone/>
                      </a:pPr>
                      <a:r>
                        <a:rPr lang="en" sz="1100">
                          <a:latin typeface="Helvetica Neue Light"/>
                          <a:ea typeface="Helvetica Neue Light"/>
                          <a:cs typeface="Helvetica Neue Light"/>
                          <a:sym typeface="Helvetica Neue Light"/>
                        </a:rPr>
                        <a:t>Input</a:t>
                      </a:r>
                      <a:endParaRPr sz="1100">
                        <a:latin typeface="Helvetica Neue Light"/>
                        <a:ea typeface="Helvetica Neue Light"/>
                        <a:cs typeface="Helvetica Neue Light"/>
                        <a:sym typeface="Helvetica Neue Light"/>
                      </a:endParaRPr>
                    </a:p>
                  </a:txBody>
                  <a:tcPr marT="0" marB="0" marR="91425" marL="91425" anchor="ctr">
                    <a:solidFill>
                      <a:srgbClr val="EFEFEF"/>
                    </a:solidFill>
                  </a:tcPr>
                </a:tc>
                <a:tc>
                  <a:txBody>
                    <a:bodyPr/>
                    <a:lstStyle/>
                    <a:p>
                      <a:pPr indent="0" lvl="0" marL="0" rtl="0" algn="ctr">
                        <a:spcBef>
                          <a:spcPts val="0"/>
                        </a:spcBef>
                        <a:spcAft>
                          <a:spcPts val="0"/>
                        </a:spcAft>
                        <a:buNone/>
                      </a:pPr>
                      <a:r>
                        <a:rPr lang="en" sz="1100">
                          <a:latin typeface="Helvetica Neue Light"/>
                          <a:ea typeface="Helvetica Neue Light"/>
                          <a:cs typeface="Helvetica Neue Light"/>
                          <a:sym typeface="Helvetica Neue Light"/>
                        </a:rPr>
                        <a:t>Output</a:t>
                      </a:r>
                      <a:endParaRPr sz="1100">
                        <a:latin typeface="Helvetica Neue Light"/>
                        <a:ea typeface="Helvetica Neue Light"/>
                        <a:cs typeface="Helvetica Neue Light"/>
                        <a:sym typeface="Helvetica Neue Light"/>
                      </a:endParaRPr>
                    </a:p>
                  </a:txBody>
                  <a:tcPr marT="0" marB="0" marR="91425" marL="91425" anchor="ctr">
                    <a:solidFill>
                      <a:srgbClr val="EFEFEF"/>
                    </a:solidFill>
                  </a:tcPr>
                </a:tc>
              </a:tr>
              <a:tr h="378325">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"อาหารเหมาะสำหรับสัตว์เลี้ยงเท่านั้น"</a:t>
                      </a:r>
                      <a:endParaRPr sz="900">
                        <a:latin typeface="Helvetica Neue Light"/>
                        <a:ea typeface="Helvetica Neue Light"/>
                        <a:cs typeface="Helvetica Neue Light"/>
                        <a:sym typeface="Helvetica Neue Light"/>
                      </a:endParaRPr>
                    </a:p>
                  </a:txBody>
                  <a:tcPr marT="0" marB="0" marR="91425" marL="91425" anchor="ctr"/>
                </a:tc>
                <a:tc>
                  <a:txBody>
                    <a:bodyPr/>
                    <a:lstStyle/>
                    <a:p>
                      <a:pPr indent="0" lvl="0" marL="0" rtl="0" algn="ctr">
                        <a:spcBef>
                          <a:spcPts val="0"/>
                        </a:spcBef>
                        <a:spcAft>
                          <a:spcPts val="0"/>
                        </a:spcAft>
                        <a:buNone/>
                      </a:pPr>
                      <a:r>
                        <a:rPr lang="en" sz="2100">
                          <a:latin typeface="Helvetica Neue Light"/>
                          <a:ea typeface="Helvetica Neue Light"/>
                          <a:cs typeface="Helvetica Neue Light"/>
                          <a:sym typeface="Helvetica Neue Light"/>
                        </a:rPr>
                        <a:t>😣</a:t>
                      </a:r>
                      <a:endParaRPr sz="2100">
                        <a:latin typeface="Helvetica Neue Light"/>
                        <a:ea typeface="Helvetica Neue Light"/>
                        <a:cs typeface="Helvetica Neue Light"/>
                        <a:sym typeface="Helvetica Neue Light"/>
                      </a:endParaRPr>
                    </a:p>
                  </a:txBody>
                  <a:tcPr marT="0" marB="0" marR="91425" marL="91425" anchor="ctr"/>
                </a:tc>
              </a:tr>
              <a:tr h="378325">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"ไกลแค่ไหนก็ต้องมาทาน"</a:t>
                      </a:r>
                      <a:endParaRPr sz="900">
                        <a:latin typeface="Helvetica Neue Light"/>
                        <a:ea typeface="Helvetica Neue Light"/>
                        <a:cs typeface="Helvetica Neue Light"/>
                        <a:sym typeface="Helvetica Neue Light"/>
                      </a:endParaRPr>
                    </a:p>
                  </a:txBody>
                  <a:tcPr marT="0" marB="0" marR="91425" marL="91425" anchor="ctr"/>
                </a:tc>
                <a:tc>
                  <a:txBody>
                    <a:bodyPr/>
                    <a:lstStyle/>
                    <a:p>
                      <a:pPr indent="0" lvl="0" marL="0" rtl="0" algn="ctr">
                        <a:spcBef>
                          <a:spcPts val="0"/>
                        </a:spcBef>
                        <a:spcAft>
                          <a:spcPts val="0"/>
                        </a:spcAft>
                        <a:buNone/>
                      </a:pPr>
                      <a:r>
                        <a:rPr lang="en" sz="2100">
                          <a:latin typeface="Helvetica Neue Light"/>
                          <a:ea typeface="Helvetica Neue Light"/>
                          <a:cs typeface="Helvetica Neue Light"/>
                          <a:sym typeface="Helvetica Neue Light"/>
                        </a:rPr>
                        <a:t>😀</a:t>
                      </a:r>
                      <a:endParaRPr sz="2100">
                        <a:latin typeface="Helvetica Neue Light"/>
                        <a:ea typeface="Helvetica Neue Light"/>
                        <a:cs typeface="Helvetica Neue Light"/>
                        <a:sym typeface="Helvetica Neue Light"/>
                      </a:endParaRPr>
                    </a:p>
                  </a:txBody>
                  <a:tcPr marT="0" marB="0" marR="91425" marL="91425" anchor="ctr"/>
                </a:tc>
              </a:tr>
              <a:tr h="236100">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a:t>
                      </a:r>
                      <a:endParaRPr sz="900">
                        <a:latin typeface="Helvetica Neue Light"/>
                        <a:ea typeface="Helvetica Neue Light"/>
                        <a:cs typeface="Helvetica Neue Light"/>
                        <a:sym typeface="Helvetica Neue Light"/>
                      </a:endParaRPr>
                    </a:p>
                  </a:txBody>
                  <a:tcPr marT="0" marB="0" marR="91425" marL="91425" anchor="ctr"/>
                </a:tc>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a:t>
                      </a:r>
                      <a:endParaRPr sz="900">
                        <a:latin typeface="Helvetica Neue Light"/>
                        <a:ea typeface="Helvetica Neue Light"/>
                        <a:cs typeface="Helvetica Neue Light"/>
                        <a:sym typeface="Helvetica Neue Light"/>
                      </a:endParaRPr>
                    </a:p>
                  </a:txBody>
                  <a:tcPr marT="0" marB="0" marR="91425" marL="91425" anchor="ctr"/>
                </a:tc>
              </a:tr>
              <a:tr h="378325">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"พนักงานบริการเต็มใจมาก"</a:t>
                      </a:r>
                      <a:endParaRPr sz="900">
                        <a:latin typeface="Helvetica Neue Light"/>
                        <a:ea typeface="Helvetica Neue Light"/>
                        <a:cs typeface="Helvetica Neue Light"/>
                        <a:sym typeface="Helvetica Neue Light"/>
                      </a:endParaRPr>
                    </a:p>
                  </a:txBody>
                  <a:tcPr marT="0" marB="0" marR="91425" marL="91425" anchor="ctr"/>
                </a:tc>
                <a:tc>
                  <a:txBody>
                    <a:bodyPr/>
                    <a:lstStyle/>
                    <a:p>
                      <a:pPr indent="0" lvl="0" marL="0" rtl="0" algn="ctr">
                        <a:spcBef>
                          <a:spcPts val="0"/>
                        </a:spcBef>
                        <a:spcAft>
                          <a:spcPts val="0"/>
                        </a:spcAft>
                        <a:buNone/>
                      </a:pPr>
                      <a:r>
                        <a:rPr lang="en" sz="2100">
                          <a:latin typeface="Helvetica Neue Light"/>
                          <a:ea typeface="Helvetica Neue Light"/>
                          <a:cs typeface="Helvetica Neue Light"/>
                          <a:sym typeface="Helvetica Neue Light"/>
                        </a:rPr>
                        <a:t>😣</a:t>
                      </a:r>
                      <a:endParaRPr sz="900">
                        <a:latin typeface="Helvetica Neue Light"/>
                        <a:ea typeface="Helvetica Neue Light"/>
                        <a:cs typeface="Helvetica Neue Light"/>
                        <a:sym typeface="Helvetica Neue Light"/>
                      </a:endParaRPr>
                    </a:p>
                  </a:txBody>
                  <a:tcPr marT="0" marB="0" marR="91425" marL="91425" anchor="ct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59"/>
          <p:cNvSpPr txBox="1"/>
          <p:nvPr>
            <p:ph type="title"/>
          </p:nvPr>
        </p:nvSpPr>
        <p:spPr>
          <a:xfrm>
            <a:off x="730000" y="1318650"/>
            <a:ext cx="3300900" cy="9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Feature Engineering</a:t>
            </a:r>
            <a:endParaRPr/>
          </a:p>
        </p:txBody>
      </p:sp>
      <p:sp>
        <p:nvSpPr>
          <p:cNvPr id="471" name="Google Shape;471;p59"/>
          <p:cNvSpPr txBox="1"/>
          <p:nvPr>
            <p:ph idx="1" type="body"/>
          </p:nvPr>
        </p:nvSpPr>
        <p:spPr>
          <a:xfrm>
            <a:off x="730000" y="2409950"/>
            <a:ext cx="33009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Extracting relevant features (numbers or signal) from the text data that are </a:t>
            </a:r>
            <a:r>
              <a:rPr lang="en"/>
              <a:t>indicative of</a:t>
            </a:r>
            <a:r>
              <a:rPr lang="en"/>
              <a:t> the label.</a:t>
            </a:r>
            <a:endParaRPr/>
          </a:p>
        </p:txBody>
      </p:sp>
      <p:pic>
        <p:nvPicPr>
          <p:cNvPr id="472" name="Google Shape;472;p59"/>
          <p:cNvPicPr preferRelativeResize="0"/>
          <p:nvPr/>
        </p:nvPicPr>
        <p:blipFill>
          <a:blip r:embed="rId3">
            <a:alphaModFix/>
          </a:blip>
          <a:stretch>
            <a:fillRect/>
          </a:stretch>
        </p:blipFill>
        <p:spPr>
          <a:xfrm>
            <a:off x="5456550" y="1683525"/>
            <a:ext cx="2404851" cy="21796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60"/>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Bag-of-word features</a:t>
            </a:r>
            <a:endParaRPr/>
          </a:p>
        </p:txBody>
      </p:sp>
      <p:pic>
        <p:nvPicPr>
          <p:cNvPr id="478" name="Google Shape;478;p60"/>
          <p:cNvPicPr preferRelativeResize="0"/>
          <p:nvPr/>
        </p:nvPicPr>
        <p:blipFill>
          <a:blip r:embed="rId3">
            <a:alphaModFix/>
          </a:blip>
          <a:stretch>
            <a:fillRect/>
          </a:stretch>
        </p:blipFill>
        <p:spPr>
          <a:xfrm>
            <a:off x="732388" y="304800"/>
            <a:ext cx="7679214" cy="4067750"/>
          </a:xfrm>
          <a:prstGeom prst="rect">
            <a:avLst/>
          </a:prstGeom>
          <a:noFill/>
          <a:ln>
            <a:noFill/>
          </a:ln>
        </p:spPr>
      </p:pic>
      <p:sp>
        <p:nvSpPr>
          <p:cNvPr id="479" name="Google Shape;479;p60"/>
          <p:cNvSpPr txBox="1"/>
          <p:nvPr/>
        </p:nvSpPr>
        <p:spPr>
          <a:xfrm>
            <a:off x="5539500" y="4743300"/>
            <a:ext cx="36045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latin typeface="Helvetica Neue Light"/>
                <a:ea typeface="Helvetica Neue Light"/>
                <a:cs typeface="Helvetica Neue Light"/>
                <a:sym typeface="Helvetica Neue Light"/>
              </a:rPr>
              <a:t>Taken from Martin and Jurafsky 3rd ed.</a:t>
            </a:r>
            <a:endParaRPr>
              <a:latin typeface="Helvetica Neue Light"/>
              <a:ea typeface="Helvetica Neue Light"/>
              <a:cs typeface="Helvetica Neue Light"/>
              <a:sym typeface="Helvetica Neue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2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Machine Learning Techniques in NLP</a:t>
            </a:r>
            <a:endParaRPr/>
          </a:p>
        </p:txBody>
      </p:sp>
      <p:sp>
        <p:nvSpPr>
          <p:cNvPr id="173" name="Google Shape;173;p25"/>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Helvetica Neue"/>
              <a:buChar char="●"/>
            </a:pPr>
            <a:r>
              <a:rPr b="1" lang="en">
                <a:latin typeface="Helvetica Neue"/>
                <a:ea typeface="Helvetica Neue"/>
                <a:cs typeface="Helvetica Neue"/>
                <a:sym typeface="Helvetica Neue"/>
              </a:rPr>
              <a:t>Supervised Learning</a:t>
            </a:r>
            <a:endParaRPr b="1">
              <a:latin typeface="Helvetica Neue"/>
              <a:ea typeface="Helvetica Neue"/>
              <a:cs typeface="Helvetica Neue"/>
              <a:sym typeface="Helvetica Neue"/>
            </a:endParaRPr>
          </a:p>
          <a:p>
            <a:pPr indent="-342900" lvl="0" marL="457200" rtl="0" algn="l">
              <a:spcBef>
                <a:spcPts val="0"/>
              </a:spcBef>
              <a:spcAft>
                <a:spcPts val="0"/>
              </a:spcAft>
              <a:buSzPts val="1800"/>
              <a:buChar char="●"/>
            </a:pPr>
            <a:r>
              <a:rPr lang="en"/>
              <a:t>Unsupervised Learning</a:t>
            </a:r>
            <a:endParaRPr/>
          </a:p>
          <a:p>
            <a:pPr indent="-342900" lvl="0" marL="457200" rtl="0" algn="l">
              <a:spcBef>
                <a:spcPts val="0"/>
              </a:spcBef>
              <a:spcAft>
                <a:spcPts val="0"/>
              </a:spcAft>
              <a:buSzPts val="1800"/>
              <a:buChar char="●"/>
            </a:pPr>
            <a:r>
              <a:rPr lang="en"/>
              <a:t>Transfer Learning</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61"/>
          <p:cNvSpPr/>
          <p:nvPr/>
        </p:nvSpPr>
        <p:spPr>
          <a:xfrm>
            <a:off x="4548591" y="1760214"/>
            <a:ext cx="2013600" cy="2388300"/>
          </a:xfrm>
          <a:prstGeom prst="roundRect">
            <a:avLst>
              <a:gd fmla="val 16667" name="adj"/>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5" name="Google Shape;485;p61"/>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Steps for Supervised Learning</a:t>
            </a:r>
            <a:endParaRPr/>
          </a:p>
        </p:txBody>
      </p:sp>
      <p:pic>
        <p:nvPicPr>
          <p:cNvPr id="486" name="Google Shape;486;p61"/>
          <p:cNvPicPr preferRelativeResize="0"/>
          <p:nvPr/>
        </p:nvPicPr>
        <p:blipFill>
          <a:blip r:embed="rId3">
            <a:alphaModFix/>
          </a:blip>
          <a:stretch>
            <a:fillRect/>
          </a:stretch>
        </p:blipFill>
        <p:spPr>
          <a:xfrm>
            <a:off x="2662575" y="1960725"/>
            <a:ext cx="1804650" cy="1635621"/>
          </a:xfrm>
          <a:prstGeom prst="rect">
            <a:avLst/>
          </a:prstGeom>
          <a:noFill/>
          <a:ln>
            <a:noFill/>
          </a:ln>
        </p:spPr>
      </p:pic>
      <p:pic>
        <p:nvPicPr>
          <p:cNvPr id="487" name="Google Shape;487;p61"/>
          <p:cNvPicPr preferRelativeResize="0"/>
          <p:nvPr/>
        </p:nvPicPr>
        <p:blipFill>
          <a:blip r:embed="rId4">
            <a:alphaModFix/>
          </a:blip>
          <a:stretch>
            <a:fillRect/>
          </a:stretch>
        </p:blipFill>
        <p:spPr>
          <a:xfrm>
            <a:off x="4675179" y="1971782"/>
            <a:ext cx="1804650" cy="1696781"/>
          </a:xfrm>
          <a:prstGeom prst="rect">
            <a:avLst/>
          </a:prstGeom>
          <a:noFill/>
          <a:ln>
            <a:noFill/>
          </a:ln>
        </p:spPr>
      </p:pic>
      <p:pic>
        <p:nvPicPr>
          <p:cNvPr id="488" name="Google Shape;488;p61"/>
          <p:cNvPicPr preferRelativeResize="0"/>
          <p:nvPr/>
        </p:nvPicPr>
        <p:blipFill>
          <a:blip r:embed="rId5">
            <a:alphaModFix/>
          </a:blip>
          <a:stretch>
            <a:fillRect/>
          </a:stretch>
        </p:blipFill>
        <p:spPr>
          <a:xfrm>
            <a:off x="6754125" y="1917400"/>
            <a:ext cx="1696774" cy="1696774"/>
          </a:xfrm>
          <a:prstGeom prst="rect">
            <a:avLst/>
          </a:prstGeom>
          <a:noFill/>
          <a:ln>
            <a:noFill/>
          </a:ln>
        </p:spPr>
      </p:pic>
      <p:graphicFrame>
        <p:nvGraphicFramePr>
          <p:cNvPr id="489" name="Google Shape;489;p61"/>
          <p:cNvGraphicFramePr/>
          <p:nvPr/>
        </p:nvGraphicFramePr>
        <p:xfrm>
          <a:off x="616800" y="3730200"/>
          <a:ext cx="3000000" cy="3000000"/>
        </p:xfrm>
        <a:graphic>
          <a:graphicData uri="http://schemas.openxmlformats.org/drawingml/2006/table">
            <a:tbl>
              <a:tblPr>
                <a:noFill/>
                <a:tableStyleId>{E37DCFBF-D533-4100-BC34-36AE1FF6336E}</a:tableStyleId>
              </a:tblPr>
              <a:tblGrid>
                <a:gridCol w="1958525"/>
                <a:gridCol w="1958525"/>
                <a:gridCol w="1958525"/>
                <a:gridCol w="1958525"/>
              </a:tblGrid>
              <a:tr h="381000">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Data preparation</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Feature engineering</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Model training</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Evaluation</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490" name="Google Shape;490;p61"/>
          <p:cNvGraphicFramePr/>
          <p:nvPr/>
        </p:nvGraphicFramePr>
        <p:xfrm>
          <a:off x="616800" y="2036925"/>
          <a:ext cx="3000000" cy="3000000"/>
        </p:xfrm>
        <a:graphic>
          <a:graphicData uri="http://schemas.openxmlformats.org/drawingml/2006/table">
            <a:tbl>
              <a:tblPr>
                <a:noFill/>
                <a:tableStyleId>{E37DCFBF-D533-4100-BC34-36AE1FF6336E}</a:tableStyleId>
              </a:tblPr>
              <a:tblGrid>
                <a:gridCol w="1146450"/>
                <a:gridCol w="658200"/>
              </a:tblGrid>
              <a:tr h="264550">
                <a:tc>
                  <a:txBody>
                    <a:bodyPr/>
                    <a:lstStyle/>
                    <a:p>
                      <a:pPr indent="0" lvl="0" marL="0" rtl="0" algn="ctr">
                        <a:spcBef>
                          <a:spcPts val="0"/>
                        </a:spcBef>
                        <a:spcAft>
                          <a:spcPts val="0"/>
                        </a:spcAft>
                        <a:buNone/>
                      </a:pPr>
                      <a:r>
                        <a:rPr lang="en" sz="1100">
                          <a:latin typeface="Helvetica Neue Light"/>
                          <a:ea typeface="Helvetica Neue Light"/>
                          <a:cs typeface="Helvetica Neue Light"/>
                          <a:sym typeface="Helvetica Neue Light"/>
                        </a:rPr>
                        <a:t>Input</a:t>
                      </a:r>
                      <a:endParaRPr sz="1100">
                        <a:latin typeface="Helvetica Neue Light"/>
                        <a:ea typeface="Helvetica Neue Light"/>
                        <a:cs typeface="Helvetica Neue Light"/>
                        <a:sym typeface="Helvetica Neue Light"/>
                      </a:endParaRPr>
                    </a:p>
                  </a:txBody>
                  <a:tcPr marT="0" marB="0" marR="91425" marL="91425" anchor="ctr">
                    <a:solidFill>
                      <a:srgbClr val="EFEFEF"/>
                    </a:solidFill>
                  </a:tcPr>
                </a:tc>
                <a:tc>
                  <a:txBody>
                    <a:bodyPr/>
                    <a:lstStyle/>
                    <a:p>
                      <a:pPr indent="0" lvl="0" marL="0" rtl="0" algn="ctr">
                        <a:spcBef>
                          <a:spcPts val="0"/>
                        </a:spcBef>
                        <a:spcAft>
                          <a:spcPts val="0"/>
                        </a:spcAft>
                        <a:buNone/>
                      </a:pPr>
                      <a:r>
                        <a:rPr lang="en" sz="1100">
                          <a:latin typeface="Helvetica Neue Light"/>
                          <a:ea typeface="Helvetica Neue Light"/>
                          <a:cs typeface="Helvetica Neue Light"/>
                          <a:sym typeface="Helvetica Neue Light"/>
                        </a:rPr>
                        <a:t>Output</a:t>
                      </a:r>
                      <a:endParaRPr sz="1100">
                        <a:latin typeface="Helvetica Neue Light"/>
                        <a:ea typeface="Helvetica Neue Light"/>
                        <a:cs typeface="Helvetica Neue Light"/>
                        <a:sym typeface="Helvetica Neue Light"/>
                      </a:endParaRPr>
                    </a:p>
                  </a:txBody>
                  <a:tcPr marT="0" marB="0" marR="91425" marL="91425" anchor="ctr">
                    <a:solidFill>
                      <a:srgbClr val="EFEFEF"/>
                    </a:solidFill>
                  </a:tcPr>
                </a:tc>
              </a:tr>
              <a:tr h="378325">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"อาหารเหมาะสำหรับสัตว์เลี้ยงเท่านั้น"</a:t>
                      </a:r>
                      <a:endParaRPr sz="900">
                        <a:latin typeface="Helvetica Neue Light"/>
                        <a:ea typeface="Helvetica Neue Light"/>
                        <a:cs typeface="Helvetica Neue Light"/>
                        <a:sym typeface="Helvetica Neue Light"/>
                      </a:endParaRPr>
                    </a:p>
                  </a:txBody>
                  <a:tcPr marT="0" marB="0" marR="91425" marL="91425" anchor="ctr"/>
                </a:tc>
                <a:tc>
                  <a:txBody>
                    <a:bodyPr/>
                    <a:lstStyle/>
                    <a:p>
                      <a:pPr indent="0" lvl="0" marL="0" rtl="0" algn="ctr">
                        <a:spcBef>
                          <a:spcPts val="0"/>
                        </a:spcBef>
                        <a:spcAft>
                          <a:spcPts val="0"/>
                        </a:spcAft>
                        <a:buNone/>
                      </a:pPr>
                      <a:r>
                        <a:rPr lang="en" sz="2100">
                          <a:latin typeface="Helvetica Neue Light"/>
                          <a:ea typeface="Helvetica Neue Light"/>
                          <a:cs typeface="Helvetica Neue Light"/>
                          <a:sym typeface="Helvetica Neue Light"/>
                        </a:rPr>
                        <a:t>😣</a:t>
                      </a:r>
                      <a:endParaRPr sz="2100">
                        <a:latin typeface="Helvetica Neue Light"/>
                        <a:ea typeface="Helvetica Neue Light"/>
                        <a:cs typeface="Helvetica Neue Light"/>
                        <a:sym typeface="Helvetica Neue Light"/>
                      </a:endParaRPr>
                    </a:p>
                  </a:txBody>
                  <a:tcPr marT="0" marB="0" marR="91425" marL="91425" anchor="ctr"/>
                </a:tc>
              </a:tr>
              <a:tr h="378325">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"ไกลแค่ไหนก็ต้องมาทาน"</a:t>
                      </a:r>
                      <a:endParaRPr sz="900">
                        <a:latin typeface="Helvetica Neue Light"/>
                        <a:ea typeface="Helvetica Neue Light"/>
                        <a:cs typeface="Helvetica Neue Light"/>
                        <a:sym typeface="Helvetica Neue Light"/>
                      </a:endParaRPr>
                    </a:p>
                  </a:txBody>
                  <a:tcPr marT="0" marB="0" marR="91425" marL="91425" anchor="ctr"/>
                </a:tc>
                <a:tc>
                  <a:txBody>
                    <a:bodyPr/>
                    <a:lstStyle/>
                    <a:p>
                      <a:pPr indent="0" lvl="0" marL="0" rtl="0" algn="ctr">
                        <a:spcBef>
                          <a:spcPts val="0"/>
                        </a:spcBef>
                        <a:spcAft>
                          <a:spcPts val="0"/>
                        </a:spcAft>
                        <a:buNone/>
                      </a:pPr>
                      <a:r>
                        <a:rPr lang="en" sz="2100">
                          <a:latin typeface="Helvetica Neue Light"/>
                          <a:ea typeface="Helvetica Neue Light"/>
                          <a:cs typeface="Helvetica Neue Light"/>
                          <a:sym typeface="Helvetica Neue Light"/>
                        </a:rPr>
                        <a:t>😀</a:t>
                      </a:r>
                      <a:endParaRPr sz="2100">
                        <a:latin typeface="Helvetica Neue Light"/>
                        <a:ea typeface="Helvetica Neue Light"/>
                        <a:cs typeface="Helvetica Neue Light"/>
                        <a:sym typeface="Helvetica Neue Light"/>
                      </a:endParaRPr>
                    </a:p>
                  </a:txBody>
                  <a:tcPr marT="0" marB="0" marR="91425" marL="91425" anchor="ctr"/>
                </a:tc>
              </a:tr>
              <a:tr h="236100">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a:t>
                      </a:r>
                      <a:endParaRPr sz="900">
                        <a:latin typeface="Helvetica Neue Light"/>
                        <a:ea typeface="Helvetica Neue Light"/>
                        <a:cs typeface="Helvetica Neue Light"/>
                        <a:sym typeface="Helvetica Neue Light"/>
                      </a:endParaRPr>
                    </a:p>
                  </a:txBody>
                  <a:tcPr marT="0" marB="0" marR="91425" marL="91425" anchor="ctr"/>
                </a:tc>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a:t>
                      </a:r>
                      <a:endParaRPr sz="900">
                        <a:latin typeface="Helvetica Neue Light"/>
                        <a:ea typeface="Helvetica Neue Light"/>
                        <a:cs typeface="Helvetica Neue Light"/>
                        <a:sym typeface="Helvetica Neue Light"/>
                      </a:endParaRPr>
                    </a:p>
                  </a:txBody>
                  <a:tcPr marT="0" marB="0" marR="91425" marL="91425" anchor="ctr"/>
                </a:tc>
              </a:tr>
              <a:tr h="378325">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"พนักงานบริการเต็มใจมาก"</a:t>
                      </a:r>
                      <a:endParaRPr sz="900">
                        <a:latin typeface="Helvetica Neue Light"/>
                        <a:ea typeface="Helvetica Neue Light"/>
                        <a:cs typeface="Helvetica Neue Light"/>
                        <a:sym typeface="Helvetica Neue Light"/>
                      </a:endParaRPr>
                    </a:p>
                  </a:txBody>
                  <a:tcPr marT="0" marB="0" marR="91425" marL="91425" anchor="ctr"/>
                </a:tc>
                <a:tc>
                  <a:txBody>
                    <a:bodyPr/>
                    <a:lstStyle/>
                    <a:p>
                      <a:pPr indent="0" lvl="0" marL="0" rtl="0" algn="ctr">
                        <a:spcBef>
                          <a:spcPts val="0"/>
                        </a:spcBef>
                        <a:spcAft>
                          <a:spcPts val="0"/>
                        </a:spcAft>
                        <a:buNone/>
                      </a:pPr>
                      <a:r>
                        <a:rPr lang="en" sz="2100">
                          <a:latin typeface="Helvetica Neue Light"/>
                          <a:ea typeface="Helvetica Neue Light"/>
                          <a:cs typeface="Helvetica Neue Light"/>
                          <a:sym typeface="Helvetica Neue Light"/>
                        </a:rPr>
                        <a:t>😣</a:t>
                      </a:r>
                      <a:endParaRPr sz="900">
                        <a:latin typeface="Helvetica Neue Light"/>
                        <a:ea typeface="Helvetica Neue Light"/>
                        <a:cs typeface="Helvetica Neue Light"/>
                        <a:sym typeface="Helvetica Neue Light"/>
                      </a:endParaRPr>
                    </a:p>
                  </a:txBody>
                  <a:tcPr marT="0" marB="0" marR="91425" marL="91425" anchor="ctr"/>
                </a:tc>
              </a:tr>
            </a:tbl>
          </a:graphicData>
        </a:graphic>
      </p:graphicFrame>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62"/>
          <p:cNvSpPr txBox="1"/>
          <p:nvPr>
            <p:ph type="title"/>
          </p:nvPr>
        </p:nvSpPr>
        <p:spPr>
          <a:xfrm>
            <a:off x="730000" y="1318650"/>
            <a:ext cx="3300900" cy="9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Model Training</a:t>
            </a:r>
            <a:endParaRPr/>
          </a:p>
        </p:txBody>
      </p:sp>
      <p:sp>
        <p:nvSpPr>
          <p:cNvPr id="496" name="Google Shape;496;p62"/>
          <p:cNvSpPr txBox="1"/>
          <p:nvPr>
            <p:ph idx="1" type="body"/>
          </p:nvPr>
        </p:nvSpPr>
        <p:spPr>
          <a:xfrm>
            <a:off x="730000" y="2409950"/>
            <a:ext cx="33009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
              <a:t>Feeding the </a:t>
            </a:r>
            <a:r>
              <a:rPr lang="en" u="sng"/>
              <a:t>training data</a:t>
            </a:r>
            <a:r>
              <a:rPr lang="en"/>
              <a:t> to the model for the model to learn the relationship between features and labels. </a:t>
            </a:r>
            <a:endParaRPr/>
          </a:p>
        </p:txBody>
      </p:sp>
      <p:pic>
        <p:nvPicPr>
          <p:cNvPr id="497" name="Google Shape;497;p62"/>
          <p:cNvPicPr preferRelativeResize="0"/>
          <p:nvPr/>
        </p:nvPicPr>
        <p:blipFill>
          <a:blip r:embed="rId3">
            <a:alphaModFix/>
          </a:blip>
          <a:stretch>
            <a:fillRect/>
          </a:stretch>
        </p:blipFill>
        <p:spPr>
          <a:xfrm>
            <a:off x="5062147" y="1318646"/>
            <a:ext cx="2936874" cy="2761325"/>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1" name="Shape 501"/>
        <p:cNvGrpSpPr/>
        <p:nvPr/>
      </p:nvGrpSpPr>
      <p:grpSpPr>
        <a:xfrm>
          <a:off x="0" y="0"/>
          <a:ext cx="0" cy="0"/>
          <a:chOff x="0" y="0"/>
          <a:chExt cx="0" cy="0"/>
        </a:xfrm>
      </p:grpSpPr>
      <p:sp>
        <p:nvSpPr>
          <p:cNvPr id="502" name="Google Shape;502;p6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Train-validation-test data split</a:t>
            </a:r>
            <a:endParaRPr/>
          </a:p>
        </p:txBody>
      </p:sp>
      <p:sp>
        <p:nvSpPr>
          <p:cNvPr id="503" name="Google Shape;503;p63"/>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data must first be split into three subsets:</a:t>
            </a:r>
            <a:endParaRPr/>
          </a:p>
          <a:p>
            <a:pPr indent="-342900" lvl="0" marL="457200" rtl="0" algn="l">
              <a:spcBef>
                <a:spcPts val="0"/>
              </a:spcBef>
              <a:spcAft>
                <a:spcPts val="0"/>
              </a:spcAft>
              <a:buSzPts val="1800"/>
              <a:buChar char="●"/>
            </a:pPr>
            <a:r>
              <a:rPr lang="en"/>
              <a:t>Training set -- for training models</a:t>
            </a:r>
            <a:endParaRPr/>
          </a:p>
          <a:p>
            <a:pPr indent="-342900" lvl="0" marL="457200" rtl="0" algn="l">
              <a:spcBef>
                <a:spcPts val="0"/>
              </a:spcBef>
              <a:spcAft>
                <a:spcPts val="0"/>
              </a:spcAft>
              <a:buSzPts val="1800"/>
              <a:buChar char="●"/>
            </a:pPr>
            <a:r>
              <a:rPr lang="en"/>
              <a:t>Validation set  (holdout set or development set) -- for iteratively evaluating models</a:t>
            </a:r>
            <a:endParaRPr/>
          </a:p>
          <a:p>
            <a:pPr indent="-342900" lvl="0" marL="457200" rtl="0" algn="l">
              <a:spcBef>
                <a:spcPts val="0"/>
              </a:spcBef>
              <a:spcAft>
                <a:spcPts val="0"/>
              </a:spcAft>
              <a:buSzPts val="1800"/>
              <a:buChar char="●"/>
            </a:pPr>
            <a:r>
              <a:rPr lang="en"/>
              <a:t>Test set -- for final evaluation of the model</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graphicFrame>
        <p:nvGraphicFramePr>
          <p:cNvPr id="508" name="Google Shape;508;p64"/>
          <p:cNvGraphicFramePr/>
          <p:nvPr/>
        </p:nvGraphicFramePr>
        <p:xfrm>
          <a:off x="4704125" y="299775"/>
          <a:ext cx="3000000" cy="3000000"/>
        </p:xfrm>
        <a:graphic>
          <a:graphicData uri="http://schemas.openxmlformats.org/drawingml/2006/table">
            <a:tbl>
              <a:tblPr>
                <a:noFill/>
                <a:tableStyleId>{E37DCFBF-D533-4100-BC34-36AE1FF6336E}</a:tableStyleId>
              </a:tblPr>
              <a:tblGrid>
                <a:gridCol w="545000"/>
                <a:gridCol w="1333850"/>
                <a:gridCol w="1342650"/>
                <a:gridCol w="1003675"/>
              </a:tblGrid>
              <a:tr h="387425">
                <a:tc>
                  <a:txBody>
                    <a:bodyPr/>
                    <a:lstStyle/>
                    <a:p>
                      <a:pPr indent="0" lvl="0" marL="0" rtl="0" algn="l">
                        <a:spcBef>
                          <a:spcPts val="0"/>
                        </a:spcBef>
                        <a:spcAft>
                          <a:spcPts val="0"/>
                        </a:spcAft>
                        <a:buNone/>
                      </a:pPr>
                      <a:r>
                        <a:rPr lang="en">
                          <a:latin typeface="Consolas"/>
                          <a:ea typeface="Consolas"/>
                          <a:cs typeface="Consolas"/>
                          <a:sym typeface="Consolas"/>
                        </a:rPr>
                        <a:t>idx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Date</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Text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Label</a:t>
                      </a:r>
                      <a:endParaRPr>
                        <a:latin typeface="Consolas"/>
                        <a:ea typeface="Consolas"/>
                        <a:cs typeface="Consolas"/>
                        <a:sym typeface="Consolas"/>
                      </a:endParaRPr>
                    </a:p>
                  </a:txBody>
                  <a:tcPr marT="91425" marB="91425" marR="91425" marL="91425"/>
                </a:tc>
              </a:tr>
              <a:tr h="387425">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1</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31 Dec 2019</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xxx</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yy</a:t>
                      </a:r>
                      <a:endParaRPr>
                        <a:solidFill>
                          <a:srgbClr val="0000FF"/>
                        </a:solidFill>
                        <a:latin typeface="Consolas"/>
                        <a:ea typeface="Consolas"/>
                        <a:cs typeface="Consolas"/>
                        <a:sym typeface="Consolas"/>
                      </a:endParaRPr>
                    </a:p>
                  </a:txBody>
                  <a:tcPr marT="91425" marB="91425" marR="91425" marL="91425"/>
                </a:tc>
              </a:tr>
              <a:tr h="387425">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2</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1 Jan 2020</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xxx</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yy</a:t>
                      </a:r>
                      <a:endParaRPr>
                        <a:solidFill>
                          <a:srgbClr val="0000FF"/>
                        </a:solidFill>
                        <a:latin typeface="Consolas"/>
                        <a:ea typeface="Consolas"/>
                        <a:cs typeface="Consolas"/>
                        <a:sym typeface="Consolas"/>
                      </a:endParaRPr>
                    </a:p>
                  </a:txBody>
                  <a:tcPr marT="91425" marB="91425" marR="91425" marL="91425"/>
                </a:tc>
              </a:tr>
              <a:tr h="387425">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3</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4 Jan 2020</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xxx</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yy</a:t>
                      </a:r>
                      <a:endParaRPr>
                        <a:solidFill>
                          <a:srgbClr val="0000FF"/>
                        </a:solidFill>
                        <a:latin typeface="Consolas"/>
                        <a:ea typeface="Consolas"/>
                        <a:cs typeface="Consolas"/>
                        <a:sym typeface="Consolas"/>
                      </a:endParaRPr>
                    </a:p>
                  </a:txBody>
                  <a:tcPr marT="91425" marB="91425" marR="91425" marL="91425"/>
                </a:tc>
              </a:tr>
              <a:tr h="387425">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4</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7 Jan 2020</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xxx</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yy</a:t>
                      </a:r>
                      <a:endParaRPr>
                        <a:solidFill>
                          <a:srgbClr val="0000FF"/>
                        </a:solidFill>
                        <a:latin typeface="Consolas"/>
                        <a:ea typeface="Consolas"/>
                        <a:cs typeface="Consolas"/>
                        <a:sym typeface="Consolas"/>
                      </a:endParaRPr>
                    </a:p>
                  </a:txBody>
                  <a:tcPr marT="91425" marB="91425" marR="91425" marL="91425"/>
                </a:tc>
              </a:tr>
              <a:tr h="387425">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5</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8 Jan 2020</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xxx</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yy</a:t>
                      </a:r>
                      <a:endParaRPr>
                        <a:solidFill>
                          <a:srgbClr val="0000FF"/>
                        </a:solidFill>
                        <a:latin typeface="Consolas"/>
                        <a:ea typeface="Consolas"/>
                        <a:cs typeface="Consolas"/>
                        <a:sym typeface="Consolas"/>
                      </a:endParaRPr>
                    </a:p>
                  </a:txBody>
                  <a:tcPr marT="91425" marB="91425" marR="91425" marL="91425"/>
                </a:tc>
              </a:tr>
              <a:tr h="387425">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6</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8 Jan 2020</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xxx</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yy</a:t>
                      </a:r>
                      <a:endParaRPr>
                        <a:solidFill>
                          <a:srgbClr val="0000FF"/>
                        </a:solidFill>
                        <a:latin typeface="Consolas"/>
                        <a:ea typeface="Consolas"/>
                        <a:cs typeface="Consolas"/>
                        <a:sym typeface="Consolas"/>
                      </a:endParaRPr>
                    </a:p>
                  </a:txBody>
                  <a:tcPr marT="91425" marB="91425" marR="91425" marL="91425"/>
                </a:tc>
              </a:tr>
              <a:tr h="387425">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7</a:t>
                      </a:r>
                      <a:endParaRPr>
                        <a:solidFill>
                          <a:srgbClr val="FF0000"/>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9 Jan 2020</a:t>
                      </a:r>
                      <a:endParaRPr>
                        <a:solidFill>
                          <a:srgbClr val="FF0000"/>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xxx</a:t>
                      </a:r>
                      <a:endParaRPr>
                        <a:solidFill>
                          <a:srgbClr val="FF0000"/>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yy</a:t>
                      </a:r>
                      <a:endParaRPr>
                        <a:solidFill>
                          <a:srgbClr val="FF0000"/>
                        </a:solidFill>
                        <a:latin typeface="Consolas"/>
                        <a:ea typeface="Consolas"/>
                        <a:cs typeface="Consolas"/>
                        <a:sym typeface="Consolas"/>
                      </a:endParaRPr>
                    </a:p>
                  </a:txBody>
                  <a:tcPr marT="91425" marB="91425" marR="91425" marL="91425"/>
                </a:tc>
              </a:tr>
              <a:tr h="387425">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8</a:t>
                      </a:r>
                      <a:endParaRPr>
                        <a:solidFill>
                          <a:srgbClr val="FF0000"/>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9 Jan 2020</a:t>
                      </a:r>
                      <a:endParaRPr>
                        <a:solidFill>
                          <a:srgbClr val="FF0000"/>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xxx</a:t>
                      </a:r>
                      <a:endParaRPr>
                        <a:solidFill>
                          <a:srgbClr val="FF0000"/>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yy</a:t>
                      </a:r>
                      <a:endParaRPr>
                        <a:solidFill>
                          <a:srgbClr val="FF0000"/>
                        </a:solidFill>
                        <a:latin typeface="Consolas"/>
                        <a:ea typeface="Consolas"/>
                        <a:cs typeface="Consolas"/>
                        <a:sym typeface="Consolas"/>
                      </a:endParaRPr>
                    </a:p>
                  </a:txBody>
                  <a:tcPr marT="91425" marB="91425" marR="91425" marL="91425"/>
                </a:tc>
              </a:tr>
              <a:tr h="387425">
                <a:tc>
                  <a:txBody>
                    <a:bodyPr/>
                    <a:lstStyle/>
                    <a:p>
                      <a:pPr indent="0" lvl="0" marL="0" rtl="0" algn="l">
                        <a:spcBef>
                          <a:spcPts val="0"/>
                        </a:spcBef>
                        <a:spcAft>
                          <a:spcPts val="0"/>
                        </a:spcAft>
                        <a:buNone/>
                      </a:pPr>
                      <a:r>
                        <a:rPr lang="en">
                          <a:latin typeface="Consolas"/>
                          <a:ea typeface="Consolas"/>
                          <a:cs typeface="Consolas"/>
                          <a:sym typeface="Consolas"/>
                        </a:rPr>
                        <a:t>9</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9 Jan 2020</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xxx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yy</a:t>
                      </a:r>
                      <a:endParaRPr>
                        <a:latin typeface="Consolas"/>
                        <a:ea typeface="Consolas"/>
                        <a:cs typeface="Consolas"/>
                        <a:sym typeface="Consolas"/>
                      </a:endParaRPr>
                    </a:p>
                  </a:txBody>
                  <a:tcPr marT="91425" marB="91425" marR="91425" marL="91425"/>
                </a:tc>
              </a:tr>
              <a:tr h="387425">
                <a:tc>
                  <a:txBody>
                    <a:bodyPr/>
                    <a:lstStyle/>
                    <a:p>
                      <a:pPr indent="0" lvl="0" marL="0" rtl="0" algn="l">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11 Jan 2020</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xxx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yy</a:t>
                      </a:r>
                      <a:endParaRPr>
                        <a:latin typeface="Consolas"/>
                        <a:ea typeface="Consolas"/>
                        <a:cs typeface="Consolas"/>
                        <a:sym typeface="Consolas"/>
                      </a:endParaRPr>
                    </a:p>
                  </a:txBody>
                  <a:tcPr marT="91425" marB="91425" marR="91425" marL="91425"/>
                </a:tc>
              </a:tr>
            </a:tbl>
          </a:graphicData>
        </a:graphic>
      </p:graphicFrame>
      <p:sp>
        <p:nvSpPr>
          <p:cNvPr id="509" name="Google Shape;509;p64"/>
          <p:cNvSpPr txBox="1"/>
          <p:nvPr/>
        </p:nvSpPr>
        <p:spPr>
          <a:xfrm>
            <a:off x="3325875" y="3126075"/>
            <a:ext cx="1324200" cy="5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Helvetica Neue"/>
                <a:ea typeface="Helvetica Neue"/>
                <a:cs typeface="Helvetica Neue"/>
                <a:sym typeface="Helvetica Neue"/>
              </a:rPr>
              <a:t>Validation set</a:t>
            </a:r>
            <a:endParaRPr>
              <a:solidFill>
                <a:srgbClr val="FF0000"/>
              </a:solidFill>
              <a:latin typeface="Helvetica Neue"/>
              <a:ea typeface="Helvetica Neue"/>
              <a:cs typeface="Helvetica Neue"/>
              <a:sym typeface="Helvetica Neue"/>
            </a:endParaRPr>
          </a:p>
        </p:txBody>
      </p:sp>
      <p:sp>
        <p:nvSpPr>
          <p:cNvPr id="510" name="Google Shape;510;p64"/>
          <p:cNvSpPr txBox="1"/>
          <p:nvPr/>
        </p:nvSpPr>
        <p:spPr>
          <a:xfrm>
            <a:off x="3479025" y="1712175"/>
            <a:ext cx="1324200" cy="5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Helvetica Neue"/>
                <a:ea typeface="Helvetica Neue"/>
                <a:cs typeface="Helvetica Neue"/>
                <a:sym typeface="Helvetica Neue"/>
              </a:rPr>
              <a:t>Training set</a:t>
            </a:r>
            <a:endParaRPr>
              <a:solidFill>
                <a:srgbClr val="0000FF"/>
              </a:solidFill>
              <a:latin typeface="Helvetica Neue"/>
              <a:ea typeface="Helvetica Neue"/>
              <a:cs typeface="Helvetica Neue"/>
              <a:sym typeface="Helvetica Neue"/>
            </a:endParaRPr>
          </a:p>
        </p:txBody>
      </p:sp>
      <p:sp>
        <p:nvSpPr>
          <p:cNvPr id="511" name="Google Shape;511;p64"/>
          <p:cNvSpPr txBox="1"/>
          <p:nvPr/>
        </p:nvSpPr>
        <p:spPr>
          <a:xfrm>
            <a:off x="3718075" y="3945600"/>
            <a:ext cx="1026300" cy="5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Test set</a:t>
            </a:r>
            <a:endParaRPr>
              <a:latin typeface="Helvetica Neue"/>
              <a:ea typeface="Helvetica Neue"/>
              <a:cs typeface="Helvetica Neue"/>
              <a:sym typeface="Helvetica Neue"/>
            </a:endParaRPr>
          </a:p>
        </p:txBody>
      </p:sp>
      <p:sp>
        <p:nvSpPr>
          <p:cNvPr id="512" name="Google Shape;512;p64"/>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example,</a:t>
            </a:r>
            <a:endParaRPr/>
          </a:p>
          <a:p>
            <a:pPr indent="0" lvl="0" marL="0" rtl="0" algn="l">
              <a:spcBef>
                <a:spcPts val="0"/>
              </a:spcBef>
              <a:spcAft>
                <a:spcPts val="0"/>
              </a:spcAft>
              <a:buNone/>
            </a:pPr>
            <a:r>
              <a:rPr lang="en"/>
              <a:t>60:20:20 Split</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6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Bias in data preparation</a:t>
            </a:r>
            <a:endParaRPr/>
          </a:p>
        </p:txBody>
      </p:sp>
      <p:sp>
        <p:nvSpPr>
          <p:cNvPr id="518" name="Google Shape;518;p65"/>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the data is ordered (e.g., by time or some natural sequence), then splitting without shuffling might result in the training set containing only older data and the test set containing newer data.</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2" name="Shape 522"/>
        <p:cNvGrpSpPr/>
        <p:nvPr/>
      </p:nvGrpSpPr>
      <p:grpSpPr>
        <a:xfrm>
          <a:off x="0" y="0"/>
          <a:ext cx="0" cy="0"/>
          <a:chOff x="0" y="0"/>
          <a:chExt cx="0" cy="0"/>
        </a:xfrm>
      </p:grpSpPr>
      <p:graphicFrame>
        <p:nvGraphicFramePr>
          <p:cNvPr id="523" name="Google Shape;523;p66"/>
          <p:cNvGraphicFramePr/>
          <p:nvPr/>
        </p:nvGraphicFramePr>
        <p:xfrm>
          <a:off x="4704125" y="299775"/>
          <a:ext cx="3000000" cy="3000000"/>
        </p:xfrm>
        <a:graphic>
          <a:graphicData uri="http://schemas.openxmlformats.org/drawingml/2006/table">
            <a:tbl>
              <a:tblPr>
                <a:noFill/>
                <a:tableStyleId>{E37DCFBF-D533-4100-BC34-36AE1FF6336E}</a:tableStyleId>
              </a:tblPr>
              <a:tblGrid>
                <a:gridCol w="545000"/>
                <a:gridCol w="1333850"/>
                <a:gridCol w="1342650"/>
                <a:gridCol w="1003675"/>
              </a:tblGrid>
              <a:tr h="387425">
                <a:tc>
                  <a:txBody>
                    <a:bodyPr/>
                    <a:lstStyle/>
                    <a:p>
                      <a:pPr indent="0" lvl="0" marL="0" rtl="0" algn="l">
                        <a:spcBef>
                          <a:spcPts val="0"/>
                        </a:spcBef>
                        <a:spcAft>
                          <a:spcPts val="0"/>
                        </a:spcAft>
                        <a:buNone/>
                      </a:pPr>
                      <a:r>
                        <a:rPr lang="en">
                          <a:latin typeface="Consolas"/>
                          <a:ea typeface="Consolas"/>
                          <a:cs typeface="Consolas"/>
                          <a:sym typeface="Consolas"/>
                        </a:rPr>
                        <a:t>idx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Date</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Text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Label</a:t>
                      </a:r>
                      <a:endParaRPr>
                        <a:latin typeface="Consolas"/>
                        <a:ea typeface="Consolas"/>
                        <a:cs typeface="Consolas"/>
                        <a:sym typeface="Consolas"/>
                      </a:endParaRPr>
                    </a:p>
                  </a:txBody>
                  <a:tcPr marT="91425" marB="91425" marR="91425" marL="91425"/>
                </a:tc>
              </a:tr>
              <a:tr h="387425">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1</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31 Dec 2019</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xxx</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yy</a:t>
                      </a:r>
                      <a:endParaRPr>
                        <a:solidFill>
                          <a:srgbClr val="0000FF"/>
                        </a:solidFill>
                        <a:latin typeface="Consolas"/>
                        <a:ea typeface="Consolas"/>
                        <a:cs typeface="Consolas"/>
                        <a:sym typeface="Consolas"/>
                      </a:endParaRPr>
                    </a:p>
                  </a:txBody>
                  <a:tcPr marT="91425" marB="91425" marR="91425" marL="91425"/>
                </a:tc>
              </a:tr>
              <a:tr h="387425">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2</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1 Jan 2020</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xxx</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yy</a:t>
                      </a:r>
                      <a:endParaRPr>
                        <a:solidFill>
                          <a:srgbClr val="0000FF"/>
                        </a:solidFill>
                        <a:latin typeface="Consolas"/>
                        <a:ea typeface="Consolas"/>
                        <a:cs typeface="Consolas"/>
                        <a:sym typeface="Consolas"/>
                      </a:endParaRPr>
                    </a:p>
                  </a:txBody>
                  <a:tcPr marT="91425" marB="91425" marR="91425" marL="91425"/>
                </a:tc>
              </a:tr>
              <a:tr h="387425">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3</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4 Jan 2020</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xxx</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yy</a:t>
                      </a:r>
                      <a:endParaRPr>
                        <a:solidFill>
                          <a:srgbClr val="0000FF"/>
                        </a:solidFill>
                        <a:latin typeface="Consolas"/>
                        <a:ea typeface="Consolas"/>
                        <a:cs typeface="Consolas"/>
                        <a:sym typeface="Consolas"/>
                      </a:endParaRPr>
                    </a:p>
                  </a:txBody>
                  <a:tcPr marT="91425" marB="91425" marR="91425" marL="91425"/>
                </a:tc>
              </a:tr>
              <a:tr h="387425">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4</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7 Jan 2020</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xxx</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yy</a:t>
                      </a:r>
                      <a:endParaRPr>
                        <a:solidFill>
                          <a:srgbClr val="0000FF"/>
                        </a:solidFill>
                        <a:latin typeface="Consolas"/>
                        <a:ea typeface="Consolas"/>
                        <a:cs typeface="Consolas"/>
                        <a:sym typeface="Consolas"/>
                      </a:endParaRPr>
                    </a:p>
                  </a:txBody>
                  <a:tcPr marT="91425" marB="91425" marR="91425" marL="91425"/>
                </a:tc>
              </a:tr>
              <a:tr h="387425">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5</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8 Jan 2020</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xxx</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yy</a:t>
                      </a:r>
                      <a:endParaRPr>
                        <a:solidFill>
                          <a:srgbClr val="0000FF"/>
                        </a:solidFill>
                        <a:latin typeface="Consolas"/>
                        <a:ea typeface="Consolas"/>
                        <a:cs typeface="Consolas"/>
                        <a:sym typeface="Consolas"/>
                      </a:endParaRPr>
                    </a:p>
                  </a:txBody>
                  <a:tcPr marT="91425" marB="91425" marR="91425" marL="91425"/>
                </a:tc>
              </a:tr>
              <a:tr h="387425">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6</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8 Jan 2020</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xxx</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yy</a:t>
                      </a:r>
                      <a:endParaRPr>
                        <a:solidFill>
                          <a:srgbClr val="0000FF"/>
                        </a:solidFill>
                        <a:latin typeface="Consolas"/>
                        <a:ea typeface="Consolas"/>
                        <a:cs typeface="Consolas"/>
                        <a:sym typeface="Consolas"/>
                      </a:endParaRPr>
                    </a:p>
                  </a:txBody>
                  <a:tcPr marT="91425" marB="91425" marR="91425" marL="91425"/>
                </a:tc>
              </a:tr>
              <a:tr h="387425">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7</a:t>
                      </a:r>
                      <a:endParaRPr>
                        <a:solidFill>
                          <a:srgbClr val="FF0000"/>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9 Jan 2020</a:t>
                      </a:r>
                      <a:endParaRPr>
                        <a:solidFill>
                          <a:srgbClr val="FF0000"/>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xxx</a:t>
                      </a:r>
                      <a:endParaRPr>
                        <a:solidFill>
                          <a:srgbClr val="FF0000"/>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yy</a:t>
                      </a:r>
                      <a:endParaRPr>
                        <a:solidFill>
                          <a:srgbClr val="FF0000"/>
                        </a:solidFill>
                        <a:latin typeface="Consolas"/>
                        <a:ea typeface="Consolas"/>
                        <a:cs typeface="Consolas"/>
                        <a:sym typeface="Consolas"/>
                      </a:endParaRPr>
                    </a:p>
                  </a:txBody>
                  <a:tcPr marT="91425" marB="91425" marR="91425" marL="91425"/>
                </a:tc>
              </a:tr>
              <a:tr h="387425">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8</a:t>
                      </a:r>
                      <a:endParaRPr>
                        <a:solidFill>
                          <a:srgbClr val="FF0000"/>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9 Jan 2020</a:t>
                      </a:r>
                      <a:endParaRPr>
                        <a:solidFill>
                          <a:srgbClr val="FF0000"/>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xxx</a:t>
                      </a:r>
                      <a:endParaRPr>
                        <a:solidFill>
                          <a:srgbClr val="FF0000"/>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yy</a:t>
                      </a:r>
                      <a:endParaRPr>
                        <a:solidFill>
                          <a:srgbClr val="FF0000"/>
                        </a:solidFill>
                        <a:latin typeface="Consolas"/>
                        <a:ea typeface="Consolas"/>
                        <a:cs typeface="Consolas"/>
                        <a:sym typeface="Consolas"/>
                      </a:endParaRPr>
                    </a:p>
                  </a:txBody>
                  <a:tcPr marT="91425" marB="91425" marR="91425" marL="91425"/>
                </a:tc>
              </a:tr>
              <a:tr h="387425">
                <a:tc>
                  <a:txBody>
                    <a:bodyPr/>
                    <a:lstStyle/>
                    <a:p>
                      <a:pPr indent="0" lvl="0" marL="0" rtl="0" algn="l">
                        <a:spcBef>
                          <a:spcPts val="0"/>
                        </a:spcBef>
                        <a:spcAft>
                          <a:spcPts val="0"/>
                        </a:spcAft>
                        <a:buNone/>
                      </a:pPr>
                      <a:r>
                        <a:rPr lang="en">
                          <a:latin typeface="Consolas"/>
                          <a:ea typeface="Consolas"/>
                          <a:cs typeface="Consolas"/>
                          <a:sym typeface="Consolas"/>
                        </a:rPr>
                        <a:t>9</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9 Jan 2020</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xxx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yy</a:t>
                      </a:r>
                      <a:endParaRPr>
                        <a:latin typeface="Consolas"/>
                        <a:ea typeface="Consolas"/>
                        <a:cs typeface="Consolas"/>
                        <a:sym typeface="Consolas"/>
                      </a:endParaRPr>
                    </a:p>
                  </a:txBody>
                  <a:tcPr marT="91425" marB="91425" marR="91425" marL="91425"/>
                </a:tc>
              </a:tr>
              <a:tr h="387425">
                <a:tc>
                  <a:txBody>
                    <a:bodyPr/>
                    <a:lstStyle/>
                    <a:p>
                      <a:pPr indent="0" lvl="0" marL="0" rtl="0" algn="l">
                        <a:spcBef>
                          <a:spcPts val="0"/>
                        </a:spcBef>
                        <a:spcAft>
                          <a:spcPts val="0"/>
                        </a:spcAft>
                        <a:buNone/>
                      </a:pPr>
                      <a:r>
                        <a:rPr lang="en">
                          <a:latin typeface="Consolas"/>
                          <a:ea typeface="Consolas"/>
                          <a:cs typeface="Consolas"/>
                          <a:sym typeface="Consolas"/>
                        </a:rPr>
                        <a:t>10</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11 Jan 2020</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xxx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yy</a:t>
                      </a:r>
                      <a:endParaRPr>
                        <a:latin typeface="Consolas"/>
                        <a:ea typeface="Consolas"/>
                        <a:cs typeface="Consolas"/>
                        <a:sym typeface="Consolas"/>
                      </a:endParaRPr>
                    </a:p>
                  </a:txBody>
                  <a:tcPr marT="91425" marB="91425" marR="91425" marL="91425"/>
                </a:tc>
              </a:tr>
            </a:tbl>
          </a:graphicData>
        </a:graphic>
      </p:graphicFrame>
      <p:sp>
        <p:nvSpPr>
          <p:cNvPr id="524" name="Google Shape;524;p66"/>
          <p:cNvSpPr txBox="1"/>
          <p:nvPr/>
        </p:nvSpPr>
        <p:spPr>
          <a:xfrm>
            <a:off x="3325875" y="3126075"/>
            <a:ext cx="1324200" cy="5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Helvetica Neue"/>
                <a:ea typeface="Helvetica Neue"/>
                <a:cs typeface="Helvetica Neue"/>
                <a:sym typeface="Helvetica Neue"/>
              </a:rPr>
              <a:t>Validation set</a:t>
            </a:r>
            <a:endParaRPr>
              <a:solidFill>
                <a:srgbClr val="FF0000"/>
              </a:solidFill>
              <a:latin typeface="Helvetica Neue"/>
              <a:ea typeface="Helvetica Neue"/>
              <a:cs typeface="Helvetica Neue"/>
              <a:sym typeface="Helvetica Neue"/>
            </a:endParaRPr>
          </a:p>
        </p:txBody>
      </p:sp>
      <p:sp>
        <p:nvSpPr>
          <p:cNvPr id="525" name="Google Shape;525;p66"/>
          <p:cNvSpPr txBox="1"/>
          <p:nvPr/>
        </p:nvSpPr>
        <p:spPr>
          <a:xfrm>
            <a:off x="3479025" y="1712175"/>
            <a:ext cx="1324200" cy="5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Helvetica Neue"/>
                <a:ea typeface="Helvetica Neue"/>
                <a:cs typeface="Helvetica Neue"/>
                <a:sym typeface="Helvetica Neue"/>
              </a:rPr>
              <a:t>Training set</a:t>
            </a:r>
            <a:endParaRPr>
              <a:solidFill>
                <a:srgbClr val="0000FF"/>
              </a:solidFill>
              <a:latin typeface="Helvetica Neue"/>
              <a:ea typeface="Helvetica Neue"/>
              <a:cs typeface="Helvetica Neue"/>
              <a:sym typeface="Helvetica Neue"/>
            </a:endParaRPr>
          </a:p>
        </p:txBody>
      </p:sp>
      <p:sp>
        <p:nvSpPr>
          <p:cNvPr id="526" name="Google Shape;526;p66"/>
          <p:cNvSpPr txBox="1"/>
          <p:nvPr/>
        </p:nvSpPr>
        <p:spPr>
          <a:xfrm>
            <a:off x="3718075" y="3945600"/>
            <a:ext cx="1026300" cy="5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Test set</a:t>
            </a:r>
            <a:endParaRPr>
              <a:latin typeface="Helvetica Neue"/>
              <a:ea typeface="Helvetica Neue"/>
              <a:cs typeface="Helvetica Neue"/>
              <a:sym typeface="Helvetica Neue"/>
            </a:endParaRPr>
          </a:p>
        </p:txBody>
      </p:sp>
      <p:sp>
        <p:nvSpPr>
          <p:cNvPr id="527" name="Google Shape;527;p66"/>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For example,</a:t>
            </a:r>
            <a:endParaRPr/>
          </a:p>
          <a:p>
            <a:pPr indent="0" lvl="0" marL="0" rtl="0" algn="l">
              <a:spcBef>
                <a:spcPts val="0"/>
              </a:spcBef>
              <a:spcAft>
                <a:spcPts val="0"/>
              </a:spcAft>
              <a:buNone/>
            </a:pPr>
            <a:r>
              <a:rPr lang="en"/>
              <a:t>60:20:20 Split</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graphicFrame>
        <p:nvGraphicFramePr>
          <p:cNvPr id="532" name="Google Shape;532;p67"/>
          <p:cNvGraphicFramePr/>
          <p:nvPr/>
        </p:nvGraphicFramePr>
        <p:xfrm>
          <a:off x="4803225" y="95175"/>
          <a:ext cx="3000000" cy="3000000"/>
        </p:xfrm>
        <a:graphic>
          <a:graphicData uri="http://schemas.openxmlformats.org/drawingml/2006/table">
            <a:tbl>
              <a:tblPr>
                <a:noFill/>
                <a:tableStyleId>{E37DCFBF-D533-4100-BC34-36AE1FF6336E}</a:tableStyleId>
              </a:tblPr>
              <a:tblGrid>
                <a:gridCol w="545000"/>
                <a:gridCol w="1333850"/>
                <a:gridCol w="1342650"/>
                <a:gridCol w="1003675"/>
              </a:tblGrid>
              <a:tr h="343325">
                <a:tc>
                  <a:txBody>
                    <a:bodyPr/>
                    <a:lstStyle/>
                    <a:p>
                      <a:pPr indent="0" lvl="0" marL="0" rtl="0" algn="l">
                        <a:spcBef>
                          <a:spcPts val="0"/>
                        </a:spcBef>
                        <a:spcAft>
                          <a:spcPts val="0"/>
                        </a:spcAft>
                        <a:buNone/>
                      </a:pPr>
                      <a:r>
                        <a:rPr lang="en">
                          <a:latin typeface="Consolas"/>
                          <a:ea typeface="Consolas"/>
                          <a:cs typeface="Consolas"/>
                          <a:sym typeface="Consolas"/>
                        </a:rPr>
                        <a:t>idx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Date</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Text</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Label</a:t>
                      </a:r>
                      <a:endParaRPr>
                        <a:latin typeface="Consolas"/>
                        <a:ea typeface="Consolas"/>
                        <a:cs typeface="Consolas"/>
                        <a:sym typeface="Consolas"/>
                      </a:endParaRPr>
                    </a:p>
                  </a:txBody>
                  <a:tcPr marT="91425" marB="91425" marR="91425" marL="91425"/>
                </a:tc>
              </a:tr>
              <a:tr h="376650">
                <a:tc>
                  <a:txBody>
                    <a:bodyPr/>
                    <a:lstStyle/>
                    <a:p>
                      <a:pPr indent="0" lvl="0" marL="0" rtl="0" algn="l">
                        <a:lnSpc>
                          <a:spcPct val="115000"/>
                        </a:lnSpc>
                        <a:spcBef>
                          <a:spcPts val="0"/>
                        </a:spcBef>
                        <a:spcAft>
                          <a:spcPts val="0"/>
                        </a:spcAft>
                        <a:buNone/>
                      </a:pPr>
                      <a:r>
                        <a:rPr lang="en">
                          <a:solidFill>
                            <a:srgbClr val="0000FF"/>
                          </a:solidFill>
                          <a:latin typeface="Consolas"/>
                          <a:ea typeface="Consolas"/>
                          <a:cs typeface="Consolas"/>
                          <a:sym typeface="Consolas"/>
                        </a:rPr>
                        <a:t>4</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0000FF"/>
                          </a:solidFill>
                          <a:latin typeface="Consolas"/>
                          <a:ea typeface="Consolas"/>
                          <a:cs typeface="Consolas"/>
                          <a:sym typeface="Consolas"/>
                        </a:rPr>
                        <a:t>7 Jan 2020</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xxx</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yy</a:t>
                      </a:r>
                      <a:endParaRPr>
                        <a:solidFill>
                          <a:srgbClr val="0000FF"/>
                        </a:solidFill>
                        <a:latin typeface="Consolas"/>
                        <a:ea typeface="Consolas"/>
                        <a:cs typeface="Consolas"/>
                        <a:sym typeface="Consolas"/>
                      </a:endParaRPr>
                    </a:p>
                  </a:txBody>
                  <a:tcPr marT="91425" marB="91425" marR="91425" marL="91425"/>
                </a:tc>
              </a:tr>
              <a:tr h="376650">
                <a:tc>
                  <a:txBody>
                    <a:bodyPr/>
                    <a:lstStyle/>
                    <a:p>
                      <a:pPr indent="0" lvl="0" marL="0" rtl="0" algn="l">
                        <a:lnSpc>
                          <a:spcPct val="115000"/>
                        </a:lnSpc>
                        <a:spcBef>
                          <a:spcPts val="0"/>
                        </a:spcBef>
                        <a:spcAft>
                          <a:spcPts val="0"/>
                        </a:spcAft>
                        <a:buNone/>
                      </a:pPr>
                      <a:r>
                        <a:rPr lang="en">
                          <a:solidFill>
                            <a:srgbClr val="0000FF"/>
                          </a:solidFill>
                          <a:latin typeface="Consolas"/>
                          <a:ea typeface="Consolas"/>
                          <a:cs typeface="Consolas"/>
                          <a:sym typeface="Consolas"/>
                        </a:rPr>
                        <a:t>7</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0000FF"/>
                          </a:solidFill>
                          <a:latin typeface="Consolas"/>
                          <a:ea typeface="Consolas"/>
                          <a:cs typeface="Consolas"/>
                          <a:sym typeface="Consolas"/>
                        </a:rPr>
                        <a:t>9 Jan 2020</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xxx</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yy</a:t>
                      </a:r>
                      <a:endParaRPr>
                        <a:solidFill>
                          <a:srgbClr val="0000FF"/>
                        </a:solidFill>
                        <a:latin typeface="Consolas"/>
                        <a:ea typeface="Consolas"/>
                        <a:cs typeface="Consolas"/>
                        <a:sym typeface="Consolas"/>
                      </a:endParaRPr>
                    </a:p>
                  </a:txBody>
                  <a:tcPr marT="91425" marB="91425" marR="91425" marL="91425"/>
                </a:tc>
              </a:tr>
              <a:tr h="376650">
                <a:tc>
                  <a:txBody>
                    <a:bodyPr/>
                    <a:lstStyle/>
                    <a:p>
                      <a:pPr indent="0" lvl="0" marL="0" rtl="0" algn="l">
                        <a:lnSpc>
                          <a:spcPct val="115000"/>
                        </a:lnSpc>
                        <a:spcBef>
                          <a:spcPts val="0"/>
                        </a:spcBef>
                        <a:spcAft>
                          <a:spcPts val="0"/>
                        </a:spcAft>
                        <a:buNone/>
                      </a:pPr>
                      <a:r>
                        <a:rPr lang="en">
                          <a:solidFill>
                            <a:srgbClr val="0000FF"/>
                          </a:solidFill>
                          <a:latin typeface="Consolas"/>
                          <a:ea typeface="Consolas"/>
                          <a:cs typeface="Consolas"/>
                          <a:sym typeface="Consolas"/>
                        </a:rPr>
                        <a:t>1</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0000FF"/>
                          </a:solidFill>
                          <a:latin typeface="Consolas"/>
                          <a:ea typeface="Consolas"/>
                          <a:cs typeface="Consolas"/>
                          <a:sym typeface="Consolas"/>
                        </a:rPr>
                        <a:t>31 Dec 2019</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xxx</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yy</a:t>
                      </a:r>
                      <a:endParaRPr>
                        <a:solidFill>
                          <a:srgbClr val="0000FF"/>
                        </a:solidFill>
                        <a:latin typeface="Consolas"/>
                        <a:ea typeface="Consolas"/>
                        <a:cs typeface="Consolas"/>
                        <a:sym typeface="Consolas"/>
                      </a:endParaRPr>
                    </a:p>
                  </a:txBody>
                  <a:tcPr marT="91425" marB="91425" marR="91425" marL="91425"/>
                </a:tc>
              </a:tr>
              <a:tr h="376650">
                <a:tc>
                  <a:txBody>
                    <a:bodyPr/>
                    <a:lstStyle/>
                    <a:p>
                      <a:pPr indent="0" lvl="0" marL="0" rtl="0" algn="l">
                        <a:lnSpc>
                          <a:spcPct val="115000"/>
                        </a:lnSpc>
                        <a:spcBef>
                          <a:spcPts val="0"/>
                        </a:spcBef>
                        <a:spcAft>
                          <a:spcPts val="0"/>
                        </a:spcAft>
                        <a:buNone/>
                      </a:pPr>
                      <a:r>
                        <a:rPr lang="en">
                          <a:solidFill>
                            <a:srgbClr val="0000FF"/>
                          </a:solidFill>
                          <a:latin typeface="Consolas"/>
                          <a:ea typeface="Consolas"/>
                          <a:cs typeface="Consolas"/>
                          <a:sym typeface="Consolas"/>
                        </a:rPr>
                        <a:t>10</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0000FF"/>
                          </a:solidFill>
                          <a:latin typeface="Consolas"/>
                          <a:ea typeface="Consolas"/>
                          <a:cs typeface="Consolas"/>
                          <a:sym typeface="Consolas"/>
                        </a:rPr>
                        <a:t>11 Jan 2020</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xxx</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yy</a:t>
                      </a:r>
                      <a:endParaRPr>
                        <a:solidFill>
                          <a:srgbClr val="0000FF"/>
                        </a:solidFill>
                        <a:latin typeface="Consolas"/>
                        <a:ea typeface="Consolas"/>
                        <a:cs typeface="Consolas"/>
                        <a:sym typeface="Consolas"/>
                      </a:endParaRPr>
                    </a:p>
                  </a:txBody>
                  <a:tcPr marT="91425" marB="91425" marR="91425" marL="91425"/>
                </a:tc>
              </a:tr>
              <a:tr h="376650">
                <a:tc>
                  <a:txBody>
                    <a:bodyPr/>
                    <a:lstStyle/>
                    <a:p>
                      <a:pPr indent="0" lvl="0" marL="0" rtl="0" algn="l">
                        <a:lnSpc>
                          <a:spcPct val="115000"/>
                        </a:lnSpc>
                        <a:spcBef>
                          <a:spcPts val="0"/>
                        </a:spcBef>
                        <a:spcAft>
                          <a:spcPts val="0"/>
                        </a:spcAft>
                        <a:buNone/>
                      </a:pPr>
                      <a:r>
                        <a:rPr lang="en">
                          <a:solidFill>
                            <a:srgbClr val="0000FF"/>
                          </a:solidFill>
                          <a:latin typeface="Consolas"/>
                          <a:ea typeface="Consolas"/>
                          <a:cs typeface="Consolas"/>
                          <a:sym typeface="Consolas"/>
                        </a:rPr>
                        <a:t>5</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0000FF"/>
                          </a:solidFill>
                          <a:latin typeface="Consolas"/>
                          <a:ea typeface="Consolas"/>
                          <a:cs typeface="Consolas"/>
                          <a:sym typeface="Consolas"/>
                        </a:rPr>
                        <a:t>8 Jan 2020</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xxx</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yy</a:t>
                      </a:r>
                      <a:endParaRPr>
                        <a:solidFill>
                          <a:srgbClr val="0000FF"/>
                        </a:solidFill>
                        <a:latin typeface="Consolas"/>
                        <a:ea typeface="Consolas"/>
                        <a:cs typeface="Consolas"/>
                        <a:sym typeface="Consolas"/>
                      </a:endParaRPr>
                    </a:p>
                  </a:txBody>
                  <a:tcPr marT="91425" marB="91425" marR="91425" marL="91425"/>
                </a:tc>
              </a:tr>
              <a:tr h="376650">
                <a:tc>
                  <a:txBody>
                    <a:bodyPr/>
                    <a:lstStyle/>
                    <a:p>
                      <a:pPr indent="0" lvl="0" marL="0" rtl="0" algn="l">
                        <a:lnSpc>
                          <a:spcPct val="115000"/>
                        </a:lnSpc>
                        <a:spcBef>
                          <a:spcPts val="0"/>
                        </a:spcBef>
                        <a:spcAft>
                          <a:spcPts val="0"/>
                        </a:spcAft>
                        <a:buNone/>
                      </a:pPr>
                      <a:r>
                        <a:rPr lang="en">
                          <a:solidFill>
                            <a:srgbClr val="0000FF"/>
                          </a:solidFill>
                          <a:latin typeface="Consolas"/>
                          <a:ea typeface="Consolas"/>
                          <a:cs typeface="Consolas"/>
                          <a:sym typeface="Consolas"/>
                        </a:rPr>
                        <a:t>2</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0000FF"/>
                          </a:solidFill>
                          <a:latin typeface="Consolas"/>
                          <a:ea typeface="Consolas"/>
                          <a:cs typeface="Consolas"/>
                          <a:sym typeface="Consolas"/>
                        </a:rPr>
                        <a:t>1 Jan 2020</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xxx</a:t>
                      </a:r>
                      <a:endParaRPr>
                        <a:solidFill>
                          <a:srgbClr val="0000FF"/>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0000FF"/>
                          </a:solidFill>
                          <a:latin typeface="Consolas"/>
                          <a:ea typeface="Consolas"/>
                          <a:cs typeface="Consolas"/>
                          <a:sym typeface="Consolas"/>
                        </a:rPr>
                        <a:t>yy</a:t>
                      </a:r>
                      <a:endParaRPr>
                        <a:solidFill>
                          <a:srgbClr val="0000FF"/>
                        </a:solidFill>
                        <a:latin typeface="Consolas"/>
                        <a:ea typeface="Consolas"/>
                        <a:cs typeface="Consolas"/>
                        <a:sym typeface="Consolas"/>
                      </a:endParaRPr>
                    </a:p>
                  </a:txBody>
                  <a:tcPr marT="91425" marB="91425" marR="91425" marL="91425"/>
                </a:tc>
              </a:tr>
              <a:tr h="376650">
                <a:tc>
                  <a:txBody>
                    <a:bodyPr/>
                    <a:lstStyle/>
                    <a:p>
                      <a:pPr indent="0" lvl="0" marL="0" rtl="0" algn="l">
                        <a:lnSpc>
                          <a:spcPct val="115000"/>
                        </a:lnSpc>
                        <a:spcBef>
                          <a:spcPts val="0"/>
                        </a:spcBef>
                        <a:spcAft>
                          <a:spcPts val="0"/>
                        </a:spcAft>
                        <a:buNone/>
                      </a:pPr>
                      <a:r>
                        <a:rPr lang="en">
                          <a:solidFill>
                            <a:srgbClr val="FF0000"/>
                          </a:solidFill>
                          <a:latin typeface="Consolas"/>
                          <a:ea typeface="Consolas"/>
                          <a:cs typeface="Consolas"/>
                          <a:sym typeface="Consolas"/>
                        </a:rPr>
                        <a:t>6</a:t>
                      </a:r>
                      <a:endParaRPr>
                        <a:solidFill>
                          <a:srgbClr val="FF0000"/>
                        </a:solidFill>
                        <a:latin typeface="Consolas"/>
                        <a:ea typeface="Consolas"/>
                        <a:cs typeface="Consolas"/>
                        <a:sym typeface="Consolas"/>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FF0000"/>
                          </a:solidFill>
                          <a:latin typeface="Consolas"/>
                          <a:ea typeface="Consolas"/>
                          <a:cs typeface="Consolas"/>
                          <a:sym typeface="Consolas"/>
                        </a:rPr>
                        <a:t>8 Jan 2020</a:t>
                      </a:r>
                      <a:endParaRPr>
                        <a:solidFill>
                          <a:srgbClr val="FF0000"/>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xxx</a:t>
                      </a:r>
                      <a:endParaRPr>
                        <a:solidFill>
                          <a:srgbClr val="FF0000"/>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yy</a:t>
                      </a:r>
                      <a:endParaRPr>
                        <a:solidFill>
                          <a:srgbClr val="FF0000"/>
                        </a:solidFill>
                        <a:latin typeface="Consolas"/>
                        <a:ea typeface="Consolas"/>
                        <a:cs typeface="Consolas"/>
                        <a:sym typeface="Consolas"/>
                      </a:endParaRPr>
                    </a:p>
                  </a:txBody>
                  <a:tcPr marT="91425" marB="91425" marR="91425" marL="91425"/>
                </a:tc>
              </a:tr>
              <a:tr h="376650">
                <a:tc>
                  <a:txBody>
                    <a:bodyPr/>
                    <a:lstStyle/>
                    <a:p>
                      <a:pPr indent="0" lvl="0" marL="0" rtl="0" algn="l">
                        <a:lnSpc>
                          <a:spcPct val="115000"/>
                        </a:lnSpc>
                        <a:spcBef>
                          <a:spcPts val="0"/>
                        </a:spcBef>
                        <a:spcAft>
                          <a:spcPts val="0"/>
                        </a:spcAft>
                        <a:buNone/>
                      </a:pPr>
                      <a:r>
                        <a:rPr lang="en">
                          <a:solidFill>
                            <a:srgbClr val="FF0000"/>
                          </a:solidFill>
                          <a:latin typeface="Consolas"/>
                          <a:ea typeface="Consolas"/>
                          <a:cs typeface="Consolas"/>
                          <a:sym typeface="Consolas"/>
                        </a:rPr>
                        <a:t>9</a:t>
                      </a:r>
                      <a:endParaRPr>
                        <a:solidFill>
                          <a:srgbClr val="FF0000"/>
                        </a:solidFill>
                        <a:latin typeface="Consolas"/>
                        <a:ea typeface="Consolas"/>
                        <a:cs typeface="Consolas"/>
                        <a:sym typeface="Consolas"/>
                      </a:endParaRPr>
                    </a:p>
                  </a:txBody>
                  <a:tcPr marT="91425" marB="91425" marR="91425" marL="91425"/>
                </a:tc>
                <a:tc>
                  <a:txBody>
                    <a:bodyPr/>
                    <a:lstStyle/>
                    <a:p>
                      <a:pPr indent="0" lvl="0" marL="0" rtl="0" algn="l">
                        <a:lnSpc>
                          <a:spcPct val="115000"/>
                        </a:lnSpc>
                        <a:spcBef>
                          <a:spcPts val="0"/>
                        </a:spcBef>
                        <a:spcAft>
                          <a:spcPts val="0"/>
                        </a:spcAft>
                        <a:buNone/>
                      </a:pPr>
                      <a:r>
                        <a:rPr lang="en">
                          <a:solidFill>
                            <a:srgbClr val="FF0000"/>
                          </a:solidFill>
                          <a:latin typeface="Consolas"/>
                          <a:ea typeface="Consolas"/>
                          <a:cs typeface="Consolas"/>
                          <a:sym typeface="Consolas"/>
                        </a:rPr>
                        <a:t>9 Jan 2020</a:t>
                      </a:r>
                      <a:endParaRPr>
                        <a:solidFill>
                          <a:srgbClr val="FF0000"/>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xxx</a:t>
                      </a:r>
                      <a:endParaRPr>
                        <a:solidFill>
                          <a:srgbClr val="FF0000"/>
                        </a:solidFill>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solidFill>
                            <a:srgbClr val="FF0000"/>
                          </a:solidFill>
                          <a:latin typeface="Consolas"/>
                          <a:ea typeface="Consolas"/>
                          <a:cs typeface="Consolas"/>
                          <a:sym typeface="Consolas"/>
                        </a:rPr>
                        <a:t>yy</a:t>
                      </a:r>
                      <a:endParaRPr>
                        <a:solidFill>
                          <a:srgbClr val="FF0000"/>
                        </a:solidFill>
                        <a:latin typeface="Consolas"/>
                        <a:ea typeface="Consolas"/>
                        <a:cs typeface="Consolas"/>
                        <a:sym typeface="Consolas"/>
                      </a:endParaRPr>
                    </a:p>
                  </a:txBody>
                  <a:tcPr marT="91425" marB="91425" marR="91425" marL="91425"/>
                </a:tc>
              </a:tr>
              <a:tr h="376650">
                <a:tc>
                  <a:txBody>
                    <a:bodyPr/>
                    <a:lstStyle/>
                    <a:p>
                      <a:pPr indent="0" lvl="0" marL="0" rtl="0" algn="l">
                        <a:lnSpc>
                          <a:spcPct val="115000"/>
                        </a:lnSpc>
                        <a:spcBef>
                          <a:spcPts val="0"/>
                        </a:spcBef>
                        <a:spcAft>
                          <a:spcPts val="0"/>
                        </a:spcAft>
                        <a:buNone/>
                      </a:pPr>
                      <a:r>
                        <a:rPr lang="en">
                          <a:latin typeface="Consolas"/>
                          <a:ea typeface="Consolas"/>
                          <a:cs typeface="Consolas"/>
                          <a:sym typeface="Consolas"/>
                        </a:rPr>
                        <a:t>8</a:t>
                      </a:r>
                      <a:endParaRPr>
                        <a:latin typeface="Consolas"/>
                        <a:ea typeface="Consolas"/>
                        <a:cs typeface="Consolas"/>
                        <a:sym typeface="Consolas"/>
                      </a:endParaRPr>
                    </a:p>
                  </a:txBody>
                  <a:tcPr marT="91425" marB="91425" marR="91425" marL="91425"/>
                </a:tc>
                <a:tc>
                  <a:txBody>
                    <a:bodyPr/>
                    <a:lstStyle/>
                    <a:p>
                      <a:pPr indent="0" lvl="0" marL="0" rtl="0" algn="l">
                        <a:lnSpc>
                          <a:spcPct val="115000"/>
                        </a:lnSpc>
                        <a:spcBef>
                          <a:spcPts val="0"/>
                        </a:spcBef>
                        <a:spcAft>
                          <a:spcPts val="0"/>
                        </a:spcAft>
                        <a:buNone/>
                      </a:pPr>
                      <a:r>
                        <a:rPr lang="en">
                          <a:latin typeface="Consolas"/>
                          <a:ea typeface="Consolas"/>
                          <a:cs typeface="Consolas"/>
                          <a:sym typeface="Consolas"/>
                        </a:rPr>
                        <a:t>9 Jan 2020</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xxx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yy</a:t>
                      </a:r>
                      <a:endParaRPr>
                        <a:latin typeface="Consolas"/>
                        <a:ea typeface="Consolas"/>
                        <a:cs typeface="Consolas"/>
                        <a:sym typeface="Consolas"/>
                      </a:endParaRPr>
                    </a:p>
                  </a:txBody>
                  <a:tcPr marT="91425" marB="91425" marR="91425" marL="91425"/>
                </a:tc>
              </a:tr>
              <a:tr h="376650">
                <a:tc>
                  <a:txBody>
                    <a:bodyPr/>
                    <a:lstStyle/>
                    <a:p>
                      <a:pPr indent="0" lvl="0" marL="0" rtl="0" algn="l">
                        <a:lnSpc>
                          <a:spcPct val="115000"/>
                        </a:lnSpc>
                        <a:spcBef>
                          <a:spcPts val="0"/>
                        </a:spcBef>
                        <a:spcAft>
                          <a:spcPts val="0"/>
                        </a:spcAft>
                        <a:buNone/>
                      </a:pPr>
                      <a:r>
                        <a:rPr lang="en">
                          <a:latin typeface="Consolas"/>
                          <a:ea typeface="Consolas"/>
                          <a:cs typeface="Consolas"/>
                          <a:sym typeface="Consolas"/>
                        </a:rPr>
                        <a:t>3</a:t>
                      </a:r>
                      <a:endParaRPr>
                        <a:latin typeface="Consolas"/>
                        <a:ea typeface="Consolas"/>
                        <a:cs typeface="Consolas"/>
                        <a:sym typeface="Consolas"/>
                      </a:endParaRPr>
                    </a:p>
                  </a:txBody>
                  <a:tcPr marT="91425" marB="91425" marR="91425" marL="91425"/>
                </a:tc>
                <a:tc>
                  <a:txBody>
                    <a:bodyPr/>
                    <a:lstStyle/>
                    <a:p>
                      <a:pPr indent="0" lvl="0" marL="0" rtl="0" algn="l">
                        <a:lnSpc>
                          <a:spcPct val="115000"/>
                        </a:lnSpc>
                        <a:spcBef>
                          <a:spcPts val="0"/>
                        </a:spcBef>
                        <a:spcAft>
                          <a:spcPts val="0"/>
                        </a:spcAft>
                        <a:buNone/>
                      </a:pPr>
                      <a:r>
                        <a:rPr lang="en">
                          <a:latin typeface="Consolas"/>
                          <a:ea typeface="Consolas"/>
                          <a:cs typeface="Consolas"/>
                          <a:sym typeface="Consolas"/>
                        </a:rPr>
                        <a:t>4 Jan 2020</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xxx</a:t>
                      </a:r>
                      <a:endParaRPr>
                        <a:latin typeface="Consolas"/>
                        <a:ea typeface="Consolas"/>
                        <a:cs typeface="Consolas"/>
                        <a:sym typeface="Consolas"/>
                      </a:endParaRPr>
                    </a:p>
                  </a:txBody>
                  <a:tcPr marT="91425" marB="91425" marR="91425" marL="91425"/>
                </a:tc>
                <a:tc>
                  <a:txBody>
                    <a:bodyPr/>
                    <a:lstStyle/>
                    <a:p>
                      <a:pPr indent="0" lvl="0" marL="0" rtl="0" algn="l">
                        <a:spcBef>
                          <a:spcPts val="0"/>
                        </a:spcBef>
                        <a:spcAft>
                          <a:spcPts val="0"/>
                        </a:spcAft>
                        <a:buNone/>
                      </a:pPr>
                      <a:r>
                        <a:rPr lang="en">
                          <a:latin typeface="Consolas"/>
                          <a:ea typeface="Consolas"/>
                          <a:cs typeface="Consolas"/>
                          <a:sym typeface="Consolas"/>
                        </a:rPr>
                        <a:t>yy</a:t>
                      </a:r>
                      <a:endParaRPr>
                        <a:latin typeface="Consolas"/>
                        <a:ea typeface="Consolas"/>
                        <a:cs typeface="Consolas"/>
                        <a:sym typeface="Consolas"/>
                      </a:endParaRPr>
                    </a:p>
                  </a:txBody>
                  <a:tcPr marT="91425" marB="91425" marR="91425" marL="91425"/>
                </a:tc>
              </a:tr>
            </a:tbl>
          </a:graphicData>
        </a:graphic>
      </p:graphicFrame>
      <p:sp>
        <p:nvSpPr>
          <p:cNvPr id="533" name="Google Shape;533;p67"/>
          <p:cNvSpPr txBox="1"/>
          <p:nvPr/>
        </p:nvSpPr>
        <p:spPr>
          <a:xfrm>
            <a:off x="3325875" y="3126075"/>
            <a:ext cx="1324200" cy="5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FF0000"/>
                </a:solidFill>
                <a:latin typeface="Helvetica Neue"/>
                <a:ea typeface="Helvetica Neue"/>
                <a:cs typeface="Helvetica Neue"/>
                <a:sym typeface="Helvetica Neue"/>
              </a:rPr>
              <a:t>Validation set</a:t>
            </a:r>
            <a:endParaRPr>
              <a:solidFill>
                <a:srgbClr val="FF0000"/>
              </a:solidFill>
              <a:latin typeface="Helvetica Neue"/>
              <a:ea typeface="Helvetica Neue"/>
              <a:cs typeface="Helvetica Neue"/>
              <a:sym typeface="Helvetica Neue"/>
            </a:endParaRPr>
          </a:p>
        </p:txBody>
      </p:sp>
      <p:sp>
        <p:nvSpPr>
          <p:cNvPr id="534" name="Google Shape;534;p67"/>
          <p:cNvSpPr txBox="1"/>
          <p:nvPr/>
        </p:nvSpPr>
        <p:spPr>
          <a:xfrm>
            <a:off x="3479025" y="1712175"/>
            <a:ext cx="1324200" cy="5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0000FF"/>
                </a:solidFill>
                <a:latin typeface="Helvetica Neue"/>
                <a:ea typeface="Helvetica Neue"/>
                <a:cs typeface="Helvetica Neue"/>
                <a:sym typeface="Helvetica Neue"/>
              </a:rPr>
              <a:t>Training set</a:t>
            </a:r>
            <a:endParaRPr>
              <a:solidFill>
                <a:srgbClr val="0000FF"/>
              </a:solidFill>
              <a:latin typeface="Helvetica Neue"/>
              <a:ea typeface="Helvetica Neue"/>
              <a:cs typeface="Helvetica Neue"/>
              <a:sym typeface="Helvetica Neue"/>
            </a:endParaRPr>
          </a:p>
        </p:txBody>
      </p:sp>
      <p:sp>
        <p:nvSpPr>
          <p:cNvPr id="535" name="Google Shape;535;p67"/>
          <p:cNvSpPr txBox="1"/>
          <p:nvPr/>
        </p:nvSpPr>
        <p:spPr>
          <a:xfrm>
            <a:off x="3718075" y="3945600"/>
            <a:ext cx="1026300" cy="549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latin typeface="Helvetica Neue"/>
                <a:ea typeface="Helvetica Neue"/>
                <a:cs typeface="Helvetica Neue"/>
                <a:sym typeface="Helvetica Neue"/>
              </a:rPr>
              <a:t>Test set</a:t>
            </a:r>
            <a:endParaRPr>
              <a:latin typeface="Helvetica Neue"/>
              <a:ea typeface="Helvetica Neue"/>
              <a:cs typeface="Helvetica Neue"/>
              <a:sym typeface="Helvetica Neue"/>
            </a:endParaRPr>
          </a:p>
        </p:txBody>
      </p:sp>
      <p:sp>
        <p:nvSpPr>
          <p:cNvPr id="536" name="Google Shape;536;p67"/>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Shuffled</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6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Deduplication</a:t>
            </a:r>
            <a:endParaRPr/>
          </a:p>
        </p:txBody>
      </p:sp>
      <p:sp>
        <p:nvSpPr>
          <p:cNvPr id="542" name="Google Shape;542;p68"/>
          <p:cNvSpPr txBox="1"/>
          <p:nvPr>
            <p:ph idx="1" type="body"/>
          </p:nvPr>
        </p:nvSpPr>
        <p:spPr>
          <a:xfrm>
            <a:off x="729450" y="2078875"/>
            <a:ext cx="7688700" cy="2522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Deduplication is removal of </a:t>
            </a:r>
            <a:r>
              <a:rPr lang="en"/>
              <a:t>identical or nearly identical examples that appear multiple times within the same dataset or across different splits</a:t>
            </a:r>
            <a:endParaRPr/>
          </a:p>
          <a:p>
            <a:pPr indent="-342900" lvl="0" marL="457200" rtl="0" algn="l">
              <a:spcBef>
                <a:spcPts val="0"/>
              </a:spcBef>
              <a:spcAft>
                <a:spcPts val="0"/>
              </a:spcAft>
              <a:buSzPts val="1800"/>
              <a:buChar char="●"/>
            </a:pPr>
            <a:r>
              <a:rPr lang="en"/>
              <a:t>Why?</a:t>
            </a:r>
            <a:endParaRPr/>
          </a:p>
          <a:p>
            <a:pPr indent="-342900" lvl="1" marL="914400" rtl="0" algn="l">
              <a:spcBef>
                <a:spcPts val="0"/>
              </a:spcBef>
              <a:spcAft>
                <a:spcPts val="0"/>
              </a:spcAft>
              <a:buSzPts val="1800"/>
              <a:buChar char="○"/>
            </a:pPr>
            <a:r>
              <a:rPr lang="en"/>
              <a:t>Duplicates can give the false impression of having more diverse data than is actually present.</a:t>
            </a:r>
            <a:endParaRPr/>
          </a:p>
          <a:p>
            <a:pPr indent="-342900" lvl="1" marL="914400" rtl="0" algn="l">
              <a:spcBef>
                <a:spcPts val="0"/>
              </a:spcBef>
              <a:spcAft>
                <a:spcPts val="0"/>
              </a:spcAft>
              <a:buSzPts val="1800"/>
              <a:buChar char="○"/>
            </a:pPr>
            <a:r>
              <a:rPr lang="en"/>
              <a:t>Duplicates in the dev/test sets can bias performance metrics because the model is essentially being tested on the same input multiple times.</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6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training</a:t>
            </a:r>
            <a:endParaRPr/>
          </a:p>
        </p:txBody>
      </p:sp>
      <p:sp>
        <p:nvSpPr>
          <p:cNvPr id="548" name="Google Shape;548;p69"/>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train the model on the training set. Each model has its own formula for training the model parameters.</a:t>
            </a:r>
            <a:endParaRPr/>
          </a:p>
          <a:p>
            <a:pPr indent="-342900" lvl="0" marL="457200" rtl="0" algn="l">
              <a:spcBef>
                <a:spcPts val="0"/>
              </a:spcBef>
              <a:spcAft>
                <a:spcPts val="0"/>
              </a:spcAft>
              <a:buSzPts val="1800"/>
              <a:buChar char="●"/>
            </a:pPr>
            <a:r>
              <a:rPr lang="en"/>
              <a:t>We </a:t>
            </a:r>
            <a:r>
              <a:rPr lang="en"/>
              <a:t>evaluate the model on the dev set. Each model has its own way of using the trained parameters. This process is called 'inference' (the model infers the labels from the text)</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2" name="Shape 552"/>
        <p:cNvGrpSpPr/>
        <p:nvPr/>
      </p:nvGrpSpPr>
      <p:grpSpPr>
        <a:xfrm>
          <a:off x="0" y="0"/>
          <a:ext cx="0" cy="0"/>
          <a:chOff x="0" y="0"/>
          <a:chExt cx="0" cy="0"/>
        </a:xfrm>
      </p:grpSpPr>
      <p:sp>
        <p:nvSpPr>
          <p:cNvPr id="553" name="Google Shape;553;p7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Naive Bayes Model</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7" name="Shape 177"/>
        <p:cNvGrpSpPr/>
        <p:nvPr/>
      </p:nvGrpSpPr>
      <p:grpSpPr>
        <a:xfrm>
          <a:off x="0" y="0"/>
          <a:ext cx="0" cy="0"/>
          <a:chOff x="0" y="0"/>
          <a:chExt cx="0" cy="0"/>
        </a:xfrm>
      </p:grpSpPr>
      <p:sp>
        <p:nvSpPr>
          <p:cNvPr id="178" name="Google Shape;178;p26"/>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Supervised ML algorithm is a process of learning the relationship between input and output (label).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7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Naive Bayes Classifier</a:t>
            </a:r>
            <a:endParaRPr/>
          </a:p>
        </p:txBody>
      </p:sp>
      <p:sp>
        <p:nvSpPr>
          <p:cNvPr id="559" name="Google Shape;559;p71"/>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model that uses Bayesian inference from probability theory to infer the label given the text input. This model is outdated now, but it is the simplest ML model, which performs decently well.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Inference</a:t>
            </a:r>
            <a:endParaRPr/>
          </a:p>
        </p:txBody>
      </p:sp>
      <p:sp>
        <p:nvSpPr>
          <p:cNvPr id="565" name="Google Shape;565;p72"/>
          <p:cNvSpPr txBox="1"/>
          <p:nvPr>
            <p:ph idx="1" type="body"/>
          </p:nvPr>
        </p:nvSpPr>
        <p:spPr>
          <a:xfrm>
            <a:off x="729450" y="2078875"/>
            <a:ext cx="7688700" cy="25221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Positive or negative? : 'predictable but very fun'</a:t>
            </a:r>
            <a:endParaRPr/>
          </a:p>
          <a:p>
            <a:pPr indent="-342900" lvl="0" marL="457200" rtl="0" algn="l">
              <a:spcBef>
                <a:spcPts val="0"/>
              </a:spcBef>
              <a:spcAft>
                <a:spcPts val="0"/>
              </a:spcAft>
              <a:buSzPts val="1800"/>
              <a:buChar char="●"/>
            </a:pPr>
            <a:r>
              <a:rPr lang="en"/>
              <a:t>Let Y = label, X = text data</a:t>
            </a:r>
            <a:endParaRPr/>
          </a:p>
          <a:p>
            <a:pPr indent="-342900" lvl="1" marL="914400" rtl="0" algn="l">
              <a:spcBef>
                <a:spcPts val="0"/>
              </a:spcBef>
              <a:spcAft>
                <a:spcPts val="0"/>
              </a:spcAft>
              <a:buSzPts val="1800"/>
              <a:buChar char="○"/>
            </a:pPr>
            <a:r>
              <a:rPr lang="en"/>
              <a:t>P(Y=positive | X= 'predictable</a:t>
            </a:r>
            <a:r>
              <a:rPr lang="en"/>
              <a:t> but very</a:t>
            </a:r>
            <a:r>
              <a:rPr lang="en"/>
              <a:t> fun')</a:t>
            </a:r>
            <a:br>
              <a:rPr lang="en"/>
            </a:br>
            <a:r>
              <a:rPr lang="en"/>
              <a:t>ถ้า text = 'predictable but very fun' แล้วมีความน่าจะเป็นเท่าไรที่ label จะเป็น positive</a:t>
            </a:r>
            <a:endParaRPr/>
          </a:p>
          <a:p>
            <a:pPr indent="-342900" lvl="1" marL="914400" rtl="0" algn="l">
              <a:spcBef>
                <a:spcPts val="0"/>
              </a:spcBef>
              <a:spcAft>
                <a:spcPts val="0"/>
              </a:spcAft>
              <a:buSzPts val="1800"/>
              <a:buChar char="○"/>
            </a:pPr>
            <a:r>
              <a:rPr lang="en"/>
              <a:t>P(Y=negative | X= 'predictable but very fun')</a:t>
            </a:r>
            <a:br>
              <a:rPr lang="en"/>
            </a:br>
            <a:r>
              <a:rPr lang="en"/>
              <a:t>ถ้า text = 'predictable but very fun' แล้วมีความน่าจะเป็นเท่าไรที่ label จะเป็น negative</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3"/>
          <p:cNvSpPr txBox="1"/>
          <p:nvPr>
            <p:ph type="title"/>
          </p:nvPr>
        </p:nvSpPr>
        <p:spPr>
          <a:xfrm>
            <a:off x="424650" y="632850"/>
            <a:ext cx="82809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Inference (2)</a:t>
            </a:r>
            <a:endParaRPr/>
          </a:p>
        </p:txBody>
      </p:sp>
      <p:sp>
        <p:nvSpPr>
          <p:cNvPr id="571" name="Google Shape;571;p73"/>
          <p:cNvSpPr txBox="1"/>
          <p:nvPr>
            <p:ph idx="1" type="body"/>
          </p:nvPr>
        </p:nvSpPr>
        <p:spPr>
          <a:xfrm>
            <a:off x="424650" y="1316875"/>
            <a:ext cx="8280900" cy="3615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P(Y=positive | X= 'predictable with no fun')</a:t>
            </a:r>
            <a:endParaRPr sz="1100"/>
          </a:p>
          <a:p>
            <a:pPr indent="0" lvl="0" marL="0" rtl="0" algn="l">
              <a:spcBef>
                <a:spcPts val="1600"/>
              </a:spcBef>
              <a:spcAft>
                <a:spcPts val="0"/>
              </a:spcAft>
              <a:buNone/>
            </a:pPr>
            <a:r>
              <a:rPr lang="en" sz="1100"/>
              <a:t>= 				</a:t>
            </a:r>
            <a:r>
              <a:rPr lang="en" sz="1100"/>
              <a:t>P(X= 'predictable but very fun'| Y=positive) P(Y=positive) </a:t>
            </a:r>
            <a:br>
              <a:rPr lang="en" sz="1100"/>
            </a:br>
            <a:r>
              <a:rPr lang="en" sz="1100"/>
              <a:t>	P(X= 'predictable but very fun'| Y=positive) P(Y=positive) + P(X= 'predictable but very fun'| Y=negative) P(Y=negative) </a:t>
            </a:r>
            <a:endParaRPr sz="1100"/>
          </a:p>
          <a:p>
            <a:pPr indent="-336550" lvl="0" marL="457200" rtl="0" algn="l">
              <a:spcBef>
                <a:spcPts val="1600"/>
              </a:spcBef>
              <a:spcAft>
                <a:spcPts val="0"/>
              </a:spcAft>
              <a:buSzPts val="1700"/>
              <a:buChar char="●"/>
            </a:pPr>
            <a:r>
              <a:rPr lang="en" sz="1700"/>
              <a:t>P(X= 'predictable but very fun'| Y=positive) is called likelihood of the data. If you know that the label is positive, what is the probability of seeing 'predictable with no fun'</a:t>
            </a:r>
            <a:endParaRPr sz="1700"/>
          </a:p>
          <a:p>
            <a:pPr indent="-336550" lvl="0" marL="457200" rtl="0" algn="l">
              <a:spcBef>
                <a:spcPts val="0"/>
              </a:spcBef>
              <a:spcAft>
                <a:spcPts val="0"/>
              </a:spcAft>
              <a:buSzPts val="1700"/>
              <a:buChar char="●"/>
            </a:pPr>
            <a:r>
              <a:rPr lang="en" sz="1700"/>
              <a:t>P(Y=positive) is called prior probability of the label. If we don't know the text at all, what's the probability of positive label?</a:t>
            </a:r>
            <a:endParaRPr sz="1700"/>
          </a:p>
        </p:txBody>
      </p:sp>
      <p:cxnSp>
        <p:nvCxnSpPr>
          <p:cNvPr id="572" name="Google Shape;572;p73"/>
          <p:cNvCxnSpPr/>
          <p:nvPr/>
        </p:nvCxnSpPr>
        <p:spPr>
          <a:xfrm flipH="1" rot="10800000">
            <a:off x="965975" y="1975375"/>
            <a:ext cx="6943200" cy="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7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Inference (3)</a:t>
            </a:r>
            <a:endParaRPr/>
          </a:p>
        </p:txBody>
      </p:sp>
      <p:sp>
        <p:nvSpPr>
          <p:cNvPr id="578" name="Google Shape;578;p74"/>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P(Y=positive | X= 'predictable with no fun')</a:t>
            </a:r>
            <a:endParaRPr sz="1100"/>
          </a:p>
          <a:p>
            <a:pPr indent="0" lvl="0" marL="0" rtl="0" algn="l">
              <a:spcBef>
                <a:spcPts val="1600"/>
              </a:spcBef>
              <a:spcAft>
                <a:spcPts val="0"/>
              </a:spcAft>
              <a:buNone/>
            </a:pPr>
            <a:r>
              <a:rPr lang="en" sz="1100"/>
              <a:t>= 				P(X= 'predictable</a:t>
            </a:r>
            <a:r>
              <a:rPr lang="en" sz="1100"/>
              <a:t> but very</a:t>
            </a:r>
            <a:r>
              <a:rPr lang="en" sz="1100"/>
              <a:t>fun'| Y=positive) P(Y=positive) </a:t>
            </a:r>
            <a:br>
              <a:rPr lang="en" sz="1100"/>
            </a:br>
            <a:r>
              <a:rPr lang="en" sz="1100"/>
              <a:t>	P(X= 'predictable</a:t>
            </a:r>
            <a:r>
              <a:rPr lang="en" sz="1100"/>
              <a:t> but very</a:t>
            </a:r>
            <a:r>
              <a:rPr lang="en" sz="1100"/>
              <a:t>fun'| Y=positive) P(Y=positive) + P(X= 'predictable</a:t>
            </a:r>
            <a:r>
              <a:rPr lang="en" sz="1100"/>
              <a:t> but very</a:t>
            </a:r>
            <a:r>
              <a:rPr lang="en" sz="1100"/>
              <a:t> fun'| Y=negative) P(Y=negative) </a:t>
            </a:r>
            <a:endParaRPr sz="1100"/>
          </a:p>
          <a:p>
            <a:pPr indent="0" lvl="0" marL="0" rtl="0" algn="l">
              <a:spcBef>
                <a:spcPts val="1600"/>
              </a:spcBef>
              <a:spcAft>
                <a:spcPts val="0"/>
              </a:spcAft>
              <a:buNone/>
            </a:pPr>
            <a:r>
              <a:rPr lang="en" sz="1100"/>
              <a:t>P(Y=negative | X= 'predictable with no fun')</a:t>
            </a:r>
            <a:endParaRPr sz="1100"/>
          </a:p>
          <a:p>
            <a:pPr indent="0" lvl="0" marL="0" rtl="0" algn="l">
              <a:spcBef>
                <a:spcPts val="1600"/>
              </a:spcBef>
              <a:spcAft>
                <a:spcPts val="0"/>
              </a:spcAft>
              <a:buNone/>
            </a:pPr>
            <a:r>
              <a:rPr lang="en" sz="1100"/>
              <a:t>= 				P(X= 'predictable </a:t>
            </a:r>
            <a:r>
              <a:rPr lang="en" sz="1100"/>
              <a:t> but very</a:t>
            </a:r>
            <a:r>
              <a:rPr lang="en" sz="1100"/>
              <a:t> fun'| Y=negative) P(Y=negative) </a:t>
            </a:r>
            <a:br>
              <a:rPr lang="en" sz="1100"/>
            </a:br>
            <a:r>
              <a:rPr lang="en" sz="1100"/>
              <a:t>	P(X= 'predictable</a:t>
            </a:r>
            <a:r>
              <a:rPr lang="en" sz="1100"/>
              <a:t> but very</a:t>
            </a:r>
            <a:r>
              <a:rPr lang="en" sz="1100"/>
              <a:t> fun'| Y=positive) P(Y=positive) + P(X= 'predictable</a:t>
            </a:r>
            <a:r>
              <a:rPr lang="en" sz="1100"/>
              <a:t> but very</a:t>
            </a:r>
            <a:r>
              <a:rPr lang="en" sz="1100"/>
              <a:t> fun'| Y=negative) P(Y=negative) </a:t>
            </a:r>
            <a:endParaRPr sz="1100"/>
          </a:p>
          <a:p>
            <a:pPr indent="0" lvl="0" marL="0" rtl="0" algn="l">
              <a:spcBef>
                <a:spcPts val="1600"/>
              </a:spcBef>
              <a:spcAft>
                <a:spcPts val="1600"/>
              </a:spcAft>
              <a:buNone/>
            </a:pPr>
            <a:r>
              <a:t/>
            </a:r>
            <a:endParaRPr sz="1100"/>
          </a:p>
        </p:txBody>
      </p:sp>
      <p:cxnSp>
        <p:nvCxnSpPr>
          <p:cNvPr id="579" name="Google Shape;579;p74"/>
          <p:cNvCxnSpPr/>
          <p:nvPr/>
        </p:nvCxnSpPr>
        <p:spPr>
          <a:xfrm flipH="1" rot="10800000">
            <a:off x="1260550" y="2741300"/>
            <a:ext cx="6943200" cy="9900"/>
          </a:xfrm>
          <a:prstGeom prst="straightConnector1">
            <a:avLst/>
          </a:prstGeom>
          <a:noFill/>
          <a:ln cap="flat" cmpd="sng" w="9525">
            <a:solidFill>
              <a:schemeClr val="dk2"/>
            </a:solidFill>
            <a:prstDash val="solid"/>
            <a:round/>
            <a:headEnd len="med" w="med" type="none"/>
            <a:tailEnd len="med" w="med" type="none"/>
          </a:ln>
        </p:spPr>
      </p:cxnSp>
      <p:cxnSp>
        <p:nvCxnSpPr>
          <p:cNvPr id="580" name="Google Shape;580;p74"/>
          <p:cNvCxnSpPr/>
          <p:nvPr/>
        </p:nvCxnSpPr>
        <p:spPr>
          <a:xfrm flipH="1" rot="10800000">
            <a:off x="1252868" y="3714850"/>
            <a:ext cx="6943200" cy="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7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Inference (3)</a:t>
            </a:r>
            <a:endParaRPr/>
          </a:p>
        </p:txBody>
      </p:sp>
      <p:sp>
        <p:nvSpPr>
          <p:cNvPr id="586" name="Google Shape;586;p75"/>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P(Y=positive | X= 'predictable with no fun')</a:t>
            </a:r>
            <a:endParaRPr sz="1100"/>
          </a:p>
          <a:p>
            <a:pPr indent="0" lvl="0" marL="0" rtl="0" algn="l">
              <a:spcBef>
                <a:spcPts val="1600"/>
              </a:spcBef>
              <a:spcAft>
                <a:spcPts val="0"/>
              </a:spcAft>
              <a:buNone/>
            </a:pPr>
            <a:r>
              <a:rPr lang="en" sz="1100"/>
              <a:t>= 				P(X= 'predictable</a:t>
            </a:r>
            <a:r>
              <a:rPr lang="en" sz="1100"/>
              <a:t> but very</a:t>
            </a:r>
            <a:r>
              <a:rPr lang="en" sz="1100"/>
              <a:t> fun'| Y=positive) P(Y=positive)  / Z</a:t>
            </a:r>
            <a:endParaRPr sz="1100"/>
          </a:p>
          <a:p>
            <a:pPr indent="0" lvl="0" marL="0" rtl="0" algn="l">
              <a:spcBef>
                <a:spcPts val="1600"/>
              </a:spcBef>
              <a:spcAft>
                <a:spcPts val="0"/>
              </a:spcAft>
              <a:buNone/>
            </a:pPr>
            <a:r>
              <a:rPr lang="en" sz="1100"/>
              <a:t>P(Y=negative | X= 'predictable with no fun')</a:t>
            </a:r>
            <a:endParaRPr sz="1100"/>
          </a:p>
          <a:p>
            <a:pPr indent="0" lvl="0" marL="0" rtl="0" algn="l">
              <a:spcBef>
                <a:spcPts val="1600"/>
              </a:spcBef>
              <a:spcAft>
                <a:spcPts val="0"/>
              </a:spcAft>
              <a:buNone/>
            </a:pPr>
            <a:r>
              <a:rPr lang="en" sz="1100"/>
              <a:t>= 				P(X= 'predictable but very fun'| Y=positive) P(Y=negative) / Z</a:t>
            </a:r>
            <a:endParaRPr sz="1100"/>
          </a:p>
          <a:p>
            <a:pPr indent="0" lvl="0" marL="0" rtl="0" algn="l">
              <a:spcBef>
                <a:spcPts val="1600"/>
              </a:spcBef>
              <a:spcAft>
                <a:spcPts val="1600"/>
              </a:spcAft>
              <a:buNone/>
            </a:pPr>
            <a:r>
              <a:t/>
            </a:r>
            <a:endParaRPr sz="11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7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Bayesian Inference (3)</a:t>
            </a:r>
            <a:endParaRPr/>
          </a:p>
        </p:txBody>
      </p:sp>
      <p:sp>
        <p:nvSpPr>
          <p:cNvPr id="592" name="Google Shape;592;p76"/>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100"/>
              <a:t>P(Y=positive | X= 'predictable with no fun')</a:t>
            </a:r>
            <a:endParaRPr sz="1100"/>
          </a:p>
          <a:p>
            <a:pPr indent="0" lvl="0" marL="0" rtl="0" algn="l">
              <a:spcBef>
                <a:spcPts val="1600"/>
              </a:spcBef>
              <a:spcAft>
                <a:spcPts val="0"/>
              </a:spcAft>
              <a:buNone/>
            </a:pPr>
            <a:r>
              <a:rPr lang="en" sz="1100"/>
              <a:t>= P(X= 'predictable but very fun'| Y=positive) P(Y=positive)  / Z</a:t>
            </a:r>
            <a:endParaRPr sz="1100"/>
          </a:p>
          <a:p>
            <a:pPr indent="0" lvl="0" marL="0" rtl="0" algn="l">
              <a:spcBef>
                <a:spcPts val="1600"/>
              </a:spcBef>
              <a:spcAft>
                <a:spcPts val="0"/>
              </a:spcAft>
              <a:buNone/>
            </a:pPr>
            <a:r>
              <a:rPr lang="en" sz="1100"/>
              <a:t>= P('predictable'|Y=positive)</a:t>
            </a:r>
            <a:r>
              <a:rPr lang="en" sz="1100"/>
              <a:t> P('but'|Y=positive) P('very'|Y=positive) P('fun'|Y=positive) P(Y=positive) / Z </a:t>
            </a:r>
            <a:endParaRPr sz="1100"/>
          </a:p>
          <a:p>
            <a:pPr indent="0" lvl="0" marL="0" rtl="0" algn="l">
              <a:spcBef>
                <a:spcPts val="1600"/>
              </a:spcBef>
              <a:spcAft>
                <a:spcPts val="0"/>
              </a:spcAft>
              <a:buNone/>
            </a:pPr>
            <a:r>
              <a:rPr lang="en" sz="1100"/>
              <a:t>P(Y=negative | X= 'predictable with no fun')</a:t>
            </a:r>
            <a:endParaRPr sz="1100"/>
          </a:p>
          <a:p>
            <a:pPr indent="0" lvl="0" marL="0" rtl="0" algn="l">
              <a:spcBef>
                <a:spcPts val="1600"/>
              </a:spcBef>
              <a:spcAft>
                <a:spcPts val="0"/>
              </a:spcAft>
              <a:buNone/>
            </a:pPr>
            <a:r>
              <a:rPr lang="en" sz="1100"/>
              <a:t>= P(X= 'predictable but very fun'| Y=negative) P(Y=negative)  / Z</a:t>
            </a:r>
            <a:endParaRPr sz="1100"/>
          </a:p>
          <a:p>
            <a:pPr indent="0" lvl="0" marL="0" rtl="0" algn="l">
              <a:spcBef>
                <a:spcPts val="1600"/>
              </a:spcBef>
              <a:spcAft>
                <a:spcPts val="1600"/>
              </a:spcAft>
              <a:buNone/>
            </a:pPr>
            <a:r>
              <a:rPr lang="en" sz="1100"/>
              <a:t>= P('predictable'|Y=negative) P('but'|Y=negative) P('very'|Y=negative) P('fun'|Y=negative) P(Y=negative) / Z </a:t>
            </a:r>
            <a:endParaRPr sz="11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77"/>
          <p:cNvSpPr txBox="1"/>
          <p:nvPr>
            <p:ph type="title"/>
          </p:nvPr>
        </p:nvSpPr>
        <p:spPr>
          <a:xfrm>
            <a:off x="730000" y="1318650"/>
            <a:ext cx="3300900" cy="9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Worked Example</a:t>
            </a:r>
            <a:endParaRPr/>
          </a:p>
        </p:txBody>
      </p:sp>
      <p:sp>
        <p:nvSpPr>
          <p:cNvPr id="598" name="Google Shape;598;p77"/>
          <p:cNvSpPr txBox="1"/>
          <p:nvPr>
            <p:ph idx="1" type="body"/>
          </p:nvPr>
        </p:nvSpPr>
        <p:spPr>
          <a:xfrm>
            <a:off x="730000" y="2067200"/>
            <a:ext cx="39471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What's the probability of +?</a:t>
            </a:r>
            <a:endParaRPr sz="1400"/>
          </a:p>
          <a:p>
            <a:pPr indent="0" lvl="0" marL="0" rtl="0" algn="l">
              <a:spcBef>
                <a:spcPts val="1600"/>
              </a:spcBef>
              <a:spcAft>
                <a:spcPts val="0"/>
              </a:spcAft>
              <a:buNone/>
            </a:pPr>
            <a:r>
              <a:rPr lang="en" sz="1400"/>
              <a:t>What's the probability of seeing "predictable" in a + document?</a:t>
            </a:r>
            <a:endParaRPr sz="1400"/>
          </a:p>
          <a:p>
            <a:pPr indent="0" lvl="0" marL="0" rtl="0" algn="l">
              <a:spcBef>
                <a:spcPts val="1600"/>
              </a:spcBef>
              <a:spcAft>
                <a:spcPts val="0"/>
              </a:spcAft>
              <a:buNone/>
            </a:pPr>
            <a:r>
              <a:rPr lang="en" sz="1400"/>
              <a:t>What's the probability of seeing "but" in a + document?</a:t>
            </a:r>
            <a:endParaRPr sz="1400"/>
          </a:p>
          <a:p>
            <a:pPr indent="0" lvl="0" marL="0" rtl="0" algn="l">
              <a:spcBef>
                <a:spcPts val="1600"/>
              </a:spcBef>
              <a:spcAft>
                <a:spcPts val="0"/>
              </a:spcAft>
              <a:buNone/>
            </a:pPr>
            <a:r>
              <a:rPr lang="en" sz="1400" u="sng">
                <a:solidFill>
                  <a:schemeClr val="hlink"/>
                </a:solidFill>
                <a:hlinkClick r:id="rId3"/>
              </a:rPr>
              <a:t>https://docs.google.com/spreadsheets/d/1CmbXyFQmu5t1dxxjMek0sxf7pBb1H6WPYjsazO6vQ_E/edit?usp=sharing</a:t>
            </a:r>
            <a:endParaRPr sz="1400"/>
          </a:p>
          <a:p>
            <a:pPr indent="0" lvl="0" marL="0" rtl="0" algn="l">
              <a:spcBef>
                <a:spcPts val="1600"/>
              </a:spcBef>
              <a:spcAft>
                <a:spcPts val="1600"/>
              </a:spcAft>
              <a:buNone/>
            </a:pPr>
            <a:r>
              <a:t/>
            </a:r>
            <a:endParaRPr sz="1400"/>
          </a:p>
        </p:txBody>
      </p:sp>
      <p:graphicFrame>
        <p:nvGraphicFramePr>
          <p:cNvPr id="599" name="Google Shape;599;p77"/>
          <p:cNvGraphicFramePr/>
          <p:nvPr/>
        </p:nvGraphicFramePr>
        <p:xfrm>
          <a:off x="5143200" y="1901350"/>
          <a:ext cx="3000000" cy="3000000"/>
        </p:xfrm>
        <a:graphic>
          <a:graphicData uri="http://schemas.openxmlformats.org/drawingml/2006/table">
            <a:tbl>
              <a:tblPr>
                <a:noFill/>
                <a:tableStyleId>{E1214241-7014-4F73-A9BB-6E6144E8E8AF}</a:tableStyleId>
              </a:tblPr>
              <a:tblGrid>
                <a:gridCol w="2447050"/>
                <a:gridCol w="1011175"/>
              </a:tblGrid>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Text</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Label</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predictable and boring</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negative</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very few laughs</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negative</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short but boring</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negative</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very powerful</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positive</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fun and good laughs</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positive</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predictable but very fun and powerful</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7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Model Parameter</a:t>
            </a:r>
            <a:endParaRPr/>
          </a:p>
        </p:txBody>
      </p:sp>
      <p:sp>
        <p:nvSpPr>
          <p:cNvPr id="605" name="Google Shape;605;p78"/>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Model parameters are the numbers that the model uses to make prediction.</a:t>
            </a:r>
            <a:endParaRPr/>
          </a:p>
          <a:p>
            <a:pPr indent="-342900" lvl="0" marL="457200" rtl="0" algn="l">
              <a:spcBef>
                <a:spcPts val="0"/>
              </a:spcBef>
              <a:spcAft>
                <a:spcPts val="0"/>
              </a:spcAft>
              <a:buSzPts val="1800"/>
              <a:buChar char="●"/>
            </a:pPr>
            <a:r>
              <a:rPr lang="en"/>
              <a:t>Model parameters are learned from the data.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79"/>
          <p:cNvSpPr txBox="1"/>
          <p:nvPr>
            <p:ph type="title"/>
          </p:nvPr>
        </p:nvSpPr>
        <p:spPr>
          <a:xfrm>
            <a:off x="730000" y="1318650"/>
            <a:ext cx="3300900" cy="9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Prior probability</a:t>
            </a:r>
            <a:endParaRPr/>
          </a:p>
        </p:txBody>
      </p:sp>
      <p:sp>
        <p:nvSpPr>
          <p:cNvPr id="611" name="Google Shape;611;p79"/>
          <p:cNvSpPr txBox="1"/>
          <p:nvPr>
            <p:ph idx="1" type="body"/>
          </p:nvPr>
        </p:nvSpPr>
        <p:spPr>
          <a:xfrm>
            <a:off x="730000" y="2067200"/>
            <a:ext cx="39471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What's the probability of positive?</a:t>
            </a:r>
            <a:endParaRPr sz="1400"/>
          </a:p>
          <a:p>
            <a:pPr indent="0" lvl="0" marL="0" rtl="0" algn="l">
              <a:spcBef>
                <a:spcPts val="1600"/>
              </a:spcBef>
              <a:spcAft>
                <a:spcPts val="1600"/>
              </a:spcAft>
              <a:buNone/>
            </a:pPr>
            <a:r>
              <a:rPr lang="en" sz="1400"/>
              <a:t>= #doc + / #docs = 3/5</a:t>
            </a:r>
            <a:endParaRPr sz="1400"/>
          </a:p>
        </p:txBody>
      </p:sp>
      <p:graphicFrame>
        <p:nvGraphicFramePr>
          <p:cNvPr id="612" name="Google Shape;612;p79"/>
          <p:cNvGraphicFramePr/>
          <p:nvPr/>
        </p:nvGraphicFramePr>
        <p:xfrm>
          <a:off x="5143200" y="1901350"/>
          <a:ext cx="3000000" cy="3000000"/>
        </p:xfrm>
        <a:graphic>
          <a:graphicData uri="http://schemas.openxmlformats.org/drawingml/2006/table">
            <a:tbl>
              <a:tblPr>
                <a:noFill/>
                <a:tableStyleId>{E1214241-7014-4F73-A9BB-6E6144E8E8AF}</a:tableStyleId>
              </a:tblPr>
              <a:tblGrid>
                <a:gridCol w="2447050"/>
                <a:gridCol w="1011175"/>
              </a:tblGrid>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Text</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Label</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predictable and boring</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negative</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very few laughs</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negative</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short but boring</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negative</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very powerful</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positive</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fun and good laughs</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positive</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predictable but very fun and powerful</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6" name="Shape 616"/>
        <p:cNvGrpSpPr/>
        <p:nvPr/>
      </p:nvGrpSpPr>
      <p:grpSpPr>
        <a:xfrm>
          <a:off x="0" y="0"/>
          <a:ext cx="0" cy="0"/>
          <a:chOff x="0" y="0"/>
          <a:chExt cx="0" cy="0"/>
        </a:xfrm>
      </p:grpSpPr>
      <p:sp>
        <p:nvSpPr>
          <p:cNvPr id="617" name="Google Shape;617;p80"/>
          <p:cNvSpPr txBox="1"/>
          <p:nvPr>
            <p:ph type="title"/>
          </p:nvPr>
        </p:nvSpPr>
        <p:spPr>
          <a:xfrm>
            <a:off x="730000" y="1318650"/>
            <a:ext cx="3300900" cy="9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Likelihood</a:t>
            </a:r>
            <a:endParaRPr/>
          </a:p>
        </p:txBody>
      </p:sp>
      <p:sp>
        <p:nvSpPr>
          <p:cNvPr id="618" name="Google Shape;618;p80"/>
          <p:cNvSpPr txBox="1"/>
          <p:nvPr>
            <p:ph idx="1" type="body"/>
          </p:nvPr>
        </p:nvSpPr>
        <p:spPr>
          <a:xfrm>
            <a:off x="730000" y="2067200"/>
            <a:ext cx="40935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What's the probability of seeing "predictable" in a + document? P('predictable'|Y=positive)</a:t>
            </a:r>
            <a:endParaRPr sz="1400"/>
          </a:p>
          <a:p>
            <a:pPr indent="0" lvl="0" marL="0" rtl="0" algn="l">
              <a:spcBef>
                <a:spcPts val="1600"/>
              </a:spcBef>
              <a:spcAft>
                <a:spcPts val="1600"/>
              </a:spcAft>
              <a:buNone/>
            </a:pPr>
            <a:r>
              <a:rPr lang="en" sz="1400"/>
              <a:t>=     #'predictable' in positive document </a:t>
            </a:r>
            <a:br>
              <a:rPr lang="en" sz="1400"/>
            </a:br>
            <a:r>
              <a:rPr lang="en" sz="1400"/>
              <a:t>	 #words in positive document</a:t>
            </a:r>
            <a:endParaRPr sz="1400"/>
          </a:p>
        </p:txBody>
      </p:sp>
      <p:graphicFrame>
        <p:nvGraphicFramePr>
          <p:cNvPr id="619" name="Google Shape;619;p80"/>
          <p:cNvGraphicFramePr/>
          <p:nvPr/>
        </p:nvGraphicFramePr>
        <p:xfrm>
          <a:off x="5143200" y="1901350"/>
          <a:ext cx="3000000" cy="3000000"/>
        </p:xfrm>
        <a:graphic>
          <a:graphicData uri="http://schemas.openxmlformats.org/drawingml/2006/table">
            <a:tbl>
              <a:tblPr>
                <a:noFill/>
                <a:tableStyleId>{E1214241-7014-4F73-A9BB-6E6144E8E8AF}</a:tableStyleId>
              </a:tblPr>
              <a:tblGrid>
                <a:gridCol w="2447050"/>
                <a:gridCol w="1011175"/>
              </a:tblGrid>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Text</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Label</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predictable and boring</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negative</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very few laughs</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negative</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short but boring</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negative</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very powerful</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positive</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fun and good laughs</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positive</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predictable but very fun and powerful</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cxnSp>
        <p:nvCxnSpPr>
          <p:cNvPr id="620" name="Google Shape;620;p80"/>
          <p:cNvCxnSpPr/>
          <p:nvPr/>
        </p:nvCxnSpPr>
        <p:spPr>
          <a:xfrm>
            <a:off x="1131900" y="3096075"/>
            <a:ext cx="2796600" cy="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Supervised ML algorithms learn </a:t>
            </a:r>
            <a:r>
              <a:rPr lang="en"/>
              <a:t>from examples</a:t>
            </a:r>
            <a:endParaRPr/>
          </a:p>
        </p:txBody>
      </p:sp>
      <p:graphicFrame>
        <p:nvGraphicFramePr>
          <p:cNvPr id="184" name="Google Shape;184;p27"/>
          <p:cNvGraphicFramePr/>
          <p:nvPr/>
        </p:nvGraphicFramePr>
        <p:xfrm>
          <a:off x="1059575" y="2337200"/>
          <a:ext cx="3000000" cy="3000000"/>
        </p:xfrm>
        <a:graphic>
          <a:graphicData uri="http://schemas.openxmlformats.org/drawingml/2006/table">
            <a:tbl>
              <a:tblPr>
                <a:noFill/>
                <a:tableStyleId>{E37DCFBF-D533-4100-BC34-36AE1FF6336E}</a:tableStyleId>
              </a:tblPr>
              <a:tblGrid>
                <a:gridCol w="1341800"/>
                <a:gridCol w="1341800"/>
              </a:tblGrid>
              <a:tr h="328875">
                <a:tc>
                  <a:txBody>
                    <a:bodyPr/>
                    <a:lstStyle/>
                    <a:p>
                      <a:pPr indent="0" lvl="0" marL="0" rtl="0" algn="ctr">
                        <a:spcBef>
                          <a:spcPts val="0"/>
                        </a:spcBef>
                        <a:spcAft>
                          <a:spcPts val="0"/>
                        </a:spcAft>
                        <a:buNone/>
                      </a:pPr>
                      <a:r>
                        <a:rPr lang="en"/>
                        <a:t>Input</a:t>
                      </a:r>
                      <a:endParaRPr/>
                    </a:p>
                  </a:txBody>
                  <a:tcPr marT="91425" marB="91425" marR="91425" marL="91425" anchor="ctr">
                    <a:solidFill>
                      <a:srgbClr val="EFEFEF"/>
                    </a:solidFill>
                  </a:tcPr>
                </a:tc>
                <a:tc>
                  <a:txBody>
                    <a:bodyPr/>
                    <a:lstStyle/>
                    <a:p>
                      <a:pPr indent="0" lvl="0" marL="0" rtl="0" algn="ctr">
                        <a:spcBef>
                          <a:spcPts val="0"/>
                        </a:spcBef>
                        <a:spcAft>
                          <a:spcPts val="0"/>
                        </a:spcAft>
                        <a:buNone/>
                      </a:pPr>
                      <a:r>
                        <a:rPr lang="en"/>
                        <a:t>Output</a:t>
                      </a:r>
                      <a:endParaRPr/>
                    </a:p>
                  </a:txBody>
                  <a:tcPr marT="91425" marB="91425" marR="91425" marL="91425" anchor="ctr">
                    <a:solidFill>
                      <a:srgbClr val="EFEFEF"/>
                    </a:solidFill>
                  </a:tcPr>
                </a:tc>
              </a:tr>
              <a:tr h="396200">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396200">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396200">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r h="396200">
                <a:tc>
                  <a:txBody>
                    <a:bodyPr/>
                    <a:lstStyle/>
                    <a:p>
                      <a:pPr indent="0" lvl="0" marL="0" rtl="0" algn="ctr">
                        <a:spcBef>
                          <a:spcPts val="0"/>
                        </a:spcBef>
                        <a:spcAft>
                          <a:spcPts val="0"/>
                        </a:spcAft>
                        <a:buNone/>
                      </a:pPr>
                      <a:r>
                        <a:t/>
                      </a:r>
                      <a:endParaRPr/>
                    </a:p>
                  </a:txBody>
                  <a:tcPr marT="91425" marB="91425" marR="91425" marL="91425" anchor="ctr"/>
                </a:tc>
                <a:tc>
                  <a:txBody>
                    <a:bodyPr/>
                    <a:lstStyle/>
                    <a:p>
                      <a:pPr indent="0" lvl="0" marL="0" rtl="0" algn="ctr">
                        <a:spcBef>
                          <a:spcPts val="0"/>
                        </a:spcBef>
                        <a:spcAft>
                          <a:spcPts val="0"/>
                        </a:spcAft>
                        <a:buNone/>
                      </a:pPr>
                      <a:r>
                        <a:t/>
                      </a:r>
                      <a:endParaRPr/>
                    </a:p>
                  </a:txBody>
                  <a:tcPr marT="91425" marB="91425" marR="91425" marL="91425" anchor="ctr"/>
                </a:tc>
              </a:tr>
            </a:tbl>
          </a:graphicData>
        </a:graphic>
      </p:graphicFrame>
      <p:cxnSp>
        <p:nvCxnSpPr>
          <p:cNvPr id="185" name="Google Shape;185;p27"/>
          <p:cNvCxnSpPr/>
          <p:nvPr/>
        </p:nvCxnSpPr>
        <p:spPr>
          <a:xfrm>
            <a:off x="3788875" y="3322825"/>
            <a:ext cx="800100" cy="11400"/>
          </a:xfrm>
          <a:prstGeom prst="straightConnector1">
            <a:avLst/>
          </a:prstGeom>
          <a:noFill/>
          <a:ln cap="flat" cmpd="sng" w="9525">
            <a:solidFill>
              <a:schemeClr val="dk2"/>
            </a:solidFill>
            <a:prstDash val="solid"/>
            <a:round/>
            <a:headEnd len="med" w="med" type="none"/>
            <a:tailEnd len="med" w="med" type="triangle"/>
          </a:ln>
        </p:spPr>
      </p:cxnSp>
      <p:sp>
        <p:nvSpPr>
          <p:cNvPr id="186" name="Google Shape;186;p27"/>
          <p:cNvSpPr txBox="1"/>
          <p:nvPr/>
        </p:nvSpPr>
        <p:spPr>
          <a:xfrm>
            <a:off x="570000" y="1874500"/>
            <a:ext cx="3503100" cy="4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Sarabun"/>
                <a:ea typeface="Sarabun"/>
                <a:cs typeface="Sarabun"/>
                <a:sym typeface="Sarabun"/>
              </a:rPr>
              <a:t>Training data</a:t>
            </a:r>
            <a:endParaRPr sz="1800">
              <a:latin typeface="Sarabun"/>
              <a:ea typeface="Sarabun"/>
              <a:cs typeface="Sarabun"/>
              <a:sym typeface="Sarabun"/>
            </a:endParaRPr>
          </a:p>
        </p:txBody>
      </p:sp>
      <p:sp>
        <p:nvSpPr>
          <p:cNvPr id="187" name="Google Shape;187;p27"/>
          <p:cNvSpPr txBox="1"/>
          <p:nvPr/>
        </p:nvSpPr>
        <p:spPr>
          <a:xfrm>
            <a:off x="4205050" y="1874500"/>
            <a:ext cx="31320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Sarabun"/>
                <a:ea typeface="Sarabun"/>
                <a:cs typeface="Sarabun"/>
                <a:sym typeface="Sarabun"/>
              </a:rPr>
              <a:t>Machine Learning Algorithm</a:t>
            </a:r>
            <a:endParaRPr sz="1800">
              <a:latin typeface="Sarabun"/>
              <a:ea typeface="Sarabun"/>
              <a:cs typeface="Sarabun"/>
              <a:sym typeface="Sarabun"/>
            </a:endParaRPr>
          </a:p>
        </p:txBody>
      </p:sp>
      <p:pic>
        <p:nvPicPr>
          <p:cNvPr id="188" name="Google Shape;188;p27"/>
          <p:cNvPicPr preferRelativeResize="0"/>
          <p:nvPr/>
        </p:nvPicPr>
        <p:blipFill>
          <a:blip r:embed="rId3">
            <a:alphaModFix/>
          </a:blip>
          <a:stretch>
            <a:fillRect/>
          </a:stretch>
        </p:blipFill>
        <p:spPr>
          <a:xfrm>
            <a:off x="4858525" y="2479975"/>
            <a:ext cx="1633151" cy="15393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81"/>
          <p:cNvSpPr txBox="1"/>
          <p:nvPr>
            <p:ph type="title"/>
          </p:nvPr>
        </p:nvSpPr>
        <p:spPr>
          <a:xfrm>
            <a:off x="730000" y="1318650"/>
            <a:ext cx="3300900" cy="9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Smoothing +1 </a:t>
            </a:r>
            <a:endParaRPr/>
          </a:p>
        </p:txBody>
      </p:sp>
      <p:sp>
        <p:nvSpPr>
          <p:cNvPr id="626" name="Google Shape;626;p81"/>
          <p:cNvSpPr txBox="1"/>
          <p:nvPr>
            <p:ph idx="1" type="body"/>
          </p:nvPr>
        </p:nvSpPr>
        <p:spPr>
          <a:xfrm>
            <a:off x="730000" y="2067200"/>
            <a:ext cx="40935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What's the probability of seeing "predictable" in a + document?</a:t>
            </a:r>
            <a:endParaRPr sz="1400"/>
          </a:p>
          <a:p>
            <a:pPr indent="0" lvl="0" marL="0" rtl="0" algn="l">
              <a:spcBef>
                <a:spcPts val="1600"/>
              </a:spcBef>
              <a:spcAft>
                <a:spcPts val="0"/>
              </a:spcAft>
              <a:buNone/>
            </a:pPr>
            <a:r>
              <a:rPr lang="en" sz="1400"/>
              <a:t>=         #'predictable' in positive document  + 1 </a:t>
            </a:r>
            <a:br>
              <a:rPr lang="en" sz="1400"/>
            </a:br>
            <a:r>
              <a:rPr lang="en" sz="1400"/>
              <a:t>	#words in positive document + vocab size</a:t>
            </a:r>
            <a:endParaRPr sz="1400"/>
          </a:p>
          <a:p>
            <a:pPr indent="0" lvl="0" marL="0" rtl="0" algn="l">
              <a:spcBef>
                <a:spcPts val="1600"/>
              </a:spcBef>
              <a:spcAft>
                <a:spcPts val="1600"/>
              </a:spcAft>
              <a:buNone/>
            </a:pPr>
            <a:r>
              <a:t/>
            </a:r>
            <a:endParaRPr sz="1400"/>
          </a:p>
        </p:txBody>
      </p:sp>
      <p:graphicFrame>
        <p:nvGraphicFramePr>
          <p:cNvPr id="627" name="Google Shape;627;p81"/>
          <p:cNvGraphicFramePr/>
          <p:nvPr/>
        </p:nvGraphicFramePr>
        <p:xfrm>
          <a:off x="5143200" y="1901350"/>
          <a:ext cx="3000000" cy="3000000"/>
        </p:xfrm>
        <a:graphic>
          <a:graphicData uri="http://schemas.openxmlformats.org/drawingml/2006/table">
            <a:tbl>
              <a:tblPr>
                <a:noFill/>
                <a:tableStyleId>{E1214241-7014-4F73-A9BB-6E6144E8E8AF}</a:tableStyleId>
              </a:tblPr>
              <a:tblGrid>
                <a:gridCol w="2447050"/>
                <a:gridCol w="1011175"/>
              </a:tblGrid>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Text</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Label</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predictable and boring</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negative</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very few laughs</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negative</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short but boring</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negative</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very powerful</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positive</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fun and good laughs</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positive</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r h="275600">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predictable but very fun and powerful</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c>
                  <a:txBody>
                    <a:bodyPr/>
                    <a:lstStyle/>
                    <a:p>
                      <a:pPr indent="0" lvl="0" marL="0" rtl="0" algn="l">
                        <a:lnSpc>
                          <a:spcPct val="115000"/>
                        </a:lnSpc>
                        <a:spcBef>
                          <a:spcPts val="0"/>
                        </a:spcBef>
                        <a:spcAft>
                          <a:spcPts val="0"/>
                        </a:spcAft>
                        <a:buNone/>
                      </a:pPr>
                      <a:r>
                        <a:rPr lang="en" sz="1000">
                          <a:latin typeface="Helvetica Neue Light"/>
                          <a:ea typeface="Helvetica Neue Light"/>
                          <a:cs typeface="Helvetica Neue Light"/>
                          <a:sym typeface="Helvetica Neue Light"/>
                        </a:rPr>
                        <a:t>?</a:t>
                      </a:r>
                      <a:endParaRPr sz="1000">
                        <a:latin typeface="Helvetica Neue Light"/>
                        <a:ea typeface="Helvetica Neue Light"/>
                        <a:cs typeface="Helvetica Neue Light"/>
                        <a:sym typeface="Helvetica Neue Light"/>
                      </a:endParaRPr>
                    </a:p>
                  </a:txBody>
                  <a:tcPr marT="19050" marB="19050" marR="28575" marL="28575" anchor="b">
                    <a:lnL cap="flat" cmpd="sng" w="9525">
                      <a:solidFill>
                        <a:srgbClr val="CCCCCC"/>
                      </a:solidFill>
                      <a:prstDash val="solid"/>
                      <a:round/>
                      <a:headEnd len="sm" w="sm" type="none"/>
                      <a:tailEnd len="sm" w="sm" type="none"/>
                    </a:lnL>
                    <a:lnR cap="flat" cmpd="sng" w="9525">
                      <a:solidFill>
                        <a:srgbClr val="CCCCCC"/>
                      </a:solidFill>
                      <a:prstDash val="solid"/>
                      <a:round/>
                      <a:headEnd len="sm" w="sm" type="none"/>
                      <a:tailEnd len="sm" w="sm" type="none"/>
                    </a:lnR>
                    <a:lnT cap="flat" cmpd="sng" w="9525">
                      <a:solidFill>
                        <a:srgbClr val="CCCCCC"/>
                      </a:solidFill>
                      <a:prstDash val="solid"/>
                      <a:round/>
                      <a:headEnd len="sm" w="sm" type="none"/>
                      <a:tailEnd len="sm" w="sm" type="none"/>
                    </a:lnT>
                    <a:lnB cap="flat" cmpd="sng" w="9525">
                      <a:solidFill>
                        <a:srgbClr val="CCCCCC"/>
                      </a:solidFill>
                      <a:prstDash val="solid"/>
                      <a:round/>
                      <a:headEnd len="sm" w="sm" type="none"/>
                      <a:tailEnd len="sm" w="sm" type="none"/>
                    </a:lnB>
                  </a:tcPr>
                </a:tc>
              </a:tr>
            </a:tbl>
          </a:graphicData>
        </a:graphic>
      </p:graphicFrame>
      <p:cxnSp>
        <p:nvCxnSpPr>
          <p:cNvPr id="628" name="Google Shape;628;p81"/>
          <p:cNvCxnSpPr/>
          <p:nvPr/>
        </p:nvCxnSpPr>
        <p:spPr>
          <a:xfrm>
            <a:off x="987650" y="3085000"/>
            <a:ext cx="3784200" cy="222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sp>
        <p:nvSpPr>
          <p:cNvPr id="633" name="Google Shape;633;p82"/>
          <p:cNvSpPr txBox="1"/>
          <p:nvPr>
            <p:ph type="title"/>
          </p:nvPr>
        </p:nvSpPr>
        <p:spPr>
          <a:xfrm>
            <a:off x="727800" y="1030925"/>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Pros and cons of ML-based classifier</a:t>
            </a:r>
            <a:endParaRPr/>
          </a:p>
        </p:txBody>
      </p:sp>
      <p:sp>
        <p:nvSpPr>
          <p:cNvPr id="634" name="Google Shape;634;p82"/>
          <p:cNvSpPr txBox="1"/>
          <p:nvPr>
            <p:ph idx="1" type="body"/>
          </p:nvPr>
        </p:nvSpPr>
        <p:spPr>
          <a:xfrm>
            <a:off x="727725" y="1730000"/>
            <a:ext cx="3774300" cy="2964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Pros</a:t>
            </a:r>
            <a:endParaRPr/>
          </a:p>
          <a:p>
            <a:pPr indent="-342900" lvl="0" marL="457200" rtl="0" algn="l">
              <a:spcBef>
                <a:spcPts val="0"/>
              </a:spcBef>
              <a:spcAft>
                <a:spcPts val="0"/>
              </a:spcAft>
              <a:buSzPts val="1800"/>
              <a:buChar char="●"/>
            </a:pPr>
            <a:r>
              <a:rPr lang="en"/>
              <a:t>High accuracy when a good amount of data is available</a:t>
            </a:r>
            <a:endParaRPr/>
          </a:p>
          <a:p>
            <a:pPr indent="-342900" lvl="0" marL="457200" rtl="0" algn="l">
              <a:spcBef>
                <a:spcPts val="0"/>
              </a:spcBef>
              <a:spcAft>
                <a:spcPts val="0"/>
              </a:spcAft>
              <a:buSzPts val="1800"/>
              <a:buChar char="●"/>
            </a:pPr>
            <a:r>
              <a:rPr lang="en"/>
              <a:t>Robustness to noise</a:t>
            </a:r>
            <a:endParaRPr/>
          </a:p>
          <a:p>
            <a:pPr indent="-342900" lvl="0" marL="457200" rtl="0" algn="l">
              <a:spcBef>
                <a:spcPts val="0"/>
              </a:spcBef>
              <a:spcAft>
                <a:spcPts val="0"/>
              </a:spcAft>
              <a:buSzPts val="1800"/>
              <a:buChar char="●"/>
            </a:pPr>
            <a:r>
              <a:rPr lang="en"/>
              <a:t>Learning very complex relationships with a lot of features</a:t>
            </a:r>
            <a:endParaRPr/>
          </a:p>
        </p:txBody>
      </p:sp>
      <p:sp>
        <p:nvSpPr>
          <p:cNvPr id="635" name="Google Shape;635;p82"/>
          <p:cNvSpPr txBox="1"/>
          <p:nvPr>
            <p:ph idx="2" type="body"/>
          </p:nvPr>
        </p:nvSpPr>
        <p:spPr>
          <a:xfrm>
            <a:off x="4642000" y="1730000"/>
            <a:ext cx="3774300" cy="296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Cons</a:t>
            </a:r>
            <a:endParaRPr/>
          </a:p>
          <a:p>
            <a:pPr indent="-342900" lvl="0" marL="457200" rtl="0" algn="l">
              <a:spcBef>
                <a:spcPts val="0"/>
              </a:spcBef>
              <a:spcAft>
                <a:spcPts val="0"/>
              </a:spcAft>
              <a:buSzPts val="1800"/>
              <a:buChar char="●"/>
            </a:pPr>
            <a:r>
              <a:rPr lang="en"/>
              <a:t>Require datasets which cost time and money to make</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83"/>
          <p:cNvSpPr/>
          <p:nvPr/>
        </p:nvSpPr>
        <p:spPr>
          <a:xfrm>
            <a:off x="6529791" y="1760214"/>
            <a:ext cx="2013600" cy="2388300"/>
          </a:xfrm>
          <a:prstGeom prst="roundRect">
            <a:avLst>
              <a:gd fmla="val 16667" name="adj"/>
            </a:avLst>
          </a:prstGeom>
          <a:noFill/>
          <a:ln cap="flat" cmpd="sng" w="28575">
            <a:solidFill>
              <a:schemeClr val="accent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1" name="Google Shape;641;p83"/>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4 Steps for Supervised Learning</a:t>
            </a:r>
            <a:endParaRPr/>
          </a:p>
        </p:txBody>
      </p:sp>
      <p:pic>
        <p:nvPicPr>
          <p:cNvPr id="642" name="Google Shape;642;p83"/>
          <p:cNvPicPr preferRelativeResize="0"/>
          <p:nvPr/>
        </p:nvPicPr>
        <p:blipFill>
          <a:blip r:embed="rId3">
            <a:alphaModFix/>
          </a:blip>
          <a:stretch>
            <a:fillRect/>
          </a:stretch>
        </p:blipFill>
        <p:spPr>
          <a:xfrm>
            <a:off x="2662575" y="1960725"/>
            <a:ext cx="1804650" cy="1635621"/>
          </a:xfrm>
          <a:prstGeom prst="rect">
            <a:avLst/>
          </a:prstGeom>
          <a:noFill/>
          <a:ln>
            <a:noFill/>
          </a:ln>
        </p:spPr>
      </p:pic>
      <p:pic>
        <p:nvPicPr>
          <p:cNvPr id="643" name="Google Shape;643;p83"/>
          <p:cNvPicPr preferRelativeResize="0"/>
          <p:nvPr/>
        </p:nvPicPr>
        <p:blipFill>
          <a:blip r:embed="rId4">
            <a:alphaModFix/>
          </a:blip>
          <a:stretch>
            <a:fillRect/>
          </a:stretch>
        </p:blipFill>
        <p:spPr>
          <a:xfrm>
            <a:off x="4675179" y="1971782"/>
            <a:ext cx="1804650" cy="1696781"/>
          </a:xfrm>
          <a:prstGeom prst="rect">
            <a:avLst/>
          </a:prstGeom>
          <a:noFill/>
          <a:ln>
            <a:noFill/>
          </a:ln>
        </p:spPr>
      </p:pic>
      <p:pic>
        <p:nvPicPr>
          <p:cNvPr id="644" name="Google Shape;644;p83"/>
          <p:cNvPicPr preferRelativeResize="0"/>
          <p:nvPr/>
        </p:nvPicPr>
        <p:blipFill>
          <a:blip r:embed="rId5">
            <a:alphaModFix/>
          </a:blip>
          <a:stretch>
            <a:fillRect/>
          </a:stretch>
        </p:blipFill>
        <p:spPr>
          <a:xfrm>
            <a:off x="6754125" y="1917400"/>
            <a:ext cx="1696774" cy="1696774"/>
          </a:xfrm>
          <a:prstGeom prst="rect">
            <a:avLst/>
          </a:prstGeom>
          <a:noFill/>
          <a:ln>
            <a:noFill/>
          </a:ln>
        </p:spPr>
      </p:pic>
      <p:graphicFrame>
        <p:nvGraphicFramePr>
          <p:cNvPr id="645" name="Google Shape;645;p83"/>
          <p:cNvGraphicFramePr/>
          <p:nvPr/>
        </p:nvGraphicFramePr>
        <p:xfrm>
          <a:off x="616800" y="3730200"/>
          <a:ext cx="3000000" cy="3000000"/>
        </p:xfrm>
        <a:graphic>
          <a:graphicData uri="http://schemas.openxmlformats.org/drawingml/2006/table">
            <a:tbl>
              <a:tblPr>
                <a:noFill/>
                <a:tableStyleId>{E37DCFBF-D533-4100-BC34-36AE1FF6336E}</a:tableStyleId>
              </a:tblPr>
              <a:tblGrid>
                <a:gridCol w="1958525"/>
                <a:gridCol w="1958525"/>
                <a:gridCol w="1958525"/>
                <a:gridCol w="1958525"/>
              </a:tblGrid>
              <a:tr h="381000">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Data preparation</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Feature engineering</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Model training</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c>
                  <a:txBody>
                    <a:bodyPr/>
                    <a:lstStyle/>
                    <a:p>
                      <a:pPr indent="0" lvl="0" marL="0" rtl="0" algn="ctr">
                        <a:spcBef>
                          <a:spcPts val="0"/>
                        </a:spcBef>
                        <a:spcAft>
                          <a:spcPts val="0"/>
                        </a:spcAft>
                        <a:buNone/>
                      </a:pPr>
                      <a:r>
                        <a:rPr lang="en">
                          <a:latin typeface="Helvetica Neue Light"/>
                          <a:ea typeface="Helvetica Neue Light"/>
                          <a:cs typeface="Helvetica Neue Light"/>
                          <a:sym typeface="Helvetica Neue Light"/>
                        </a:rPr>
                        <a:t>Evaluation</a:t>
                      </a:r>
                      <a:endParaRPr>
                        <a:latin typeface="Helvetica Neue Light"/>
                        <a:ea typeface="Helvetica Neue Light"/>
                        <a:cs typeface="Helvetica Neue Light"/>
                        <a:sym typeface="Helvetica Neue Light"/>
                      </a:endParaRPr>
                    </a:p>
                  </a:txBody>
                  <a:tcPr marT="91425" marB="91425" marR="91425" marL="91425">
                    <a:lnL cap="flat" cmpd="sng" w="9525">
                      <a:solidFill>
                        <a:srgbClr val="9E9E9E">
                          <a:alpha val="0"/>
                        </a:srgbClr>
                      </a:solidFill>
                      <a:prstDash val="solid"/>
                      <a:round/>
                      <a:headEnd len="sm" w="sm" type="none"/>
                      <a:tailEnd len="sm" w="sm" type="none"/>
                    </a:lnL>
                    <a:lnR cap="flat" cmpd="sng" w="9525">
                      <a:solidFill>
                        <a:srgbClr val="9E9E9E">
                          <a:alpha val="0"/>
                        </a:srgbClr>
                      </a:solidFill>
                      <a:prstDash val="solid"/>
                      <a:round/>
                      <a:headEnd len="sm" w="sm" type="none"/>
                      <a:tailEnd len="sm" w="sm" type="none"/>
                    </a:lnR>
                    <a:lnT cap="flat" cmpd="sng" w="9525">
                      <a:solidFill>
                        <a:srgbClr val="9E9E9E">
                          <a:alpha val="0"/>
                        </a:srgbClr>
                      </a:solidFill>
                      <a:prstDash val="solid"/>
                      <a:round/>
                      <a:headEnd len="sm" w="sm" type="none"/>
                      <a:tailEnd len="sm" w="sm" type="none"/>
                    </a:lnT>
                    <a:lnB cap="flat" cmpd="sng" w="9525">
                      <a:solidFill>
                        <a:srgbClr val="9E9E9E">
                          <a:alpha val="0"/>
                        </a:srgbClr>
                      </a:solidFill>
                      <a:prstDash val="solid"/>
                      <a:round/>
                      <a:headEnd len="sm" w="sm" type="none"/>
                      <a:tailEnd len="sm" w="sm" type="none"/>
                    </a:lnB>
                  </a:tcPr>
                </a:tc>
              </a:tr>
            </a:tbl>
          </a:graphicData>
        </a:graphic>
      </p:graphicFrame>
      <p:graphicFrame>
        <p:nvGraphicFramePr>
          <p:cNvPr id="646" name="Google Shape;646;p83"/>
          <p:cNvGraphicFramePr/>
          <p:nvPr/>
        </p:nvGraphicFramePr>
        <p:xfrm>
          <a:off x="616800" y="2036925"/>
          <a:ext cx="3000000" cy="3000000"/>
        </p:xfrm>
        <a:graphic>
          <a:graphicData uri="http://schemas.openxmlformats.org/drawingml/2006/table">
            <a:tbl>
              <a:tblPr>
                <a:noFill/>
                <a:tableStyleId>{E37DCFBF-D533-4100-BC34-36AE1FF6336E}</a:tableStyleId>
              </a:tblPr>
              <a:tblGrid>
                <a:gridCol w="1146450"/>
                <a:gridCol w="658200"/>
              </a:tblGrid>
              <a:tr h="264550">
                <a:tc>
                  <a:txBody>
                    <a:bodyPr/>
                    <a:lstStyle/>
                    <a:p>
                      <a:pPr indent="0" lvl="0" marL="0" rtl="0" algn="ctr">
                        <a:spcBef>
                          <a:spcPts val="0"/>
                        </a:spcBef>
                        <a:spcAft>
                          <a:spcPts val="0"/>
                        </a:spcAft>
                        <a:buNone/>
                      </a:pPr>
                      <a:r>
                        <a:rPr lang="en" sz="1100">
                          <a:latin typeface="Helvetica Neue Light"/>
                          <a:ea typeface="Helvetica Neue Light"/>
                          <a:cs typeface="Helvetica Neue Light"/>
                          <a:sym typeface="Helvetica Neue Light"/>
                        </a:rPr>
                        <a:t>Input</a:t>
                      </a:r>
                      <a:endParaRPr sz="1100">
                        <a:latin typeface="Helvetica Neue Light"/>
                        <a:ea typeface="Helvetica Neue Light"/>
                        <a:cs typeface="Helvetica Neue Light"/>
                        <a:sym typeface="Helvetica Neue Light"/>
                      </a:endParaRPr>
                    </a:p>
                  </a:txBody>
                  <a:tcPr marT="0" marB="0" marR="91425" marL="91425" anchor="ctr">
                    <a:solidFill>
                      <a:srgbClr val="EFEFEF"/>
                    </a:solidFill>
                  </a:tcPr>
                </a:tc>
                <a:tc>
                  <a:txBody>
                    <a:bodyPr/>
                    <a:lstStyle/>
                    <a:p>
                      <a:pPr indent="0" lvl="0" marL="0" rtl="0" algn="ctr">
                        <a:spcBef>
                          <a:spcPts val="0"/>
                        </a:spcBef>
                        <a:spcAft>
                          <a:spcPts val="0"/>
                        </a:spcAft>
                        <a:buNone/>
                      </a:pPr>
                      <a:r>
                        <a:rPr lang="en" sz="1100">
                          <a:latin typeface="Helvetica Neue Light"/>
                          <a:ea typeface="Helvetica Neue Light"/>
                          <a:cs typeface="Helvetica Neue Light"/>
                          <a:sym typeface="Helvetica Neue Light"/>
                        </a:rPr>
                        <a:t>Output</a:t>
                      </a:r>
                      <a:endParaRPr sz="1100">
                        <a:latin typeface="Helvetica Neue Light"/>
                        <a:ea typeface="Helvetica Neue Light"/>
                        <a:cs typeface="Helvetica Neue Light"/>
                        <a:sym typeface="Helvetica Neue Light"/>
                      </a:endParaRPr>
                    </a:p>
                  </a:txBody>
                  <a:tcPr marT="0" marB="0" marR="91425" marL="91425" anchor="ctr">
                    <a:solidFill>
                      <a:srgbClr val="EFEFEF"/>
                    </a:solidFill>
                  </a:tcPr>
                </a:tc>
              </a:tr>
              <a:tr h="378325">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"อาหารเหมาะสำหรับสัตว์เลี้ยงเท่านั้น"</a:t>
                      </a:r>
                      <a:endParaRPr sz="900">
                        <a:latin typeface="Helvetica Neue Light"/>
                        <a:ea typeface="Helvetica Neue Light"/>
                        <a:cs typeface="Helvetica Neue Light"/>
                        <a:sym typeface="Helvetica Neue Light"/>
                      </a:endParaRPr>
                    </a:p>
                  </a:txBody>
                  <a:tcPr marT="0" marB="0" marR="91425" marL="91425" anchor="ctr"/>
                </a:tc>
                <a:tc>
                  <a:txBody>
                    <a:bodyPr/>
                    <a:lstStyle/>
                    <a:p>
                      <a:pPr indent="0" lvl="0" marL="0" rtl="0" algn="ctr">
                        <a:spcBef>
                          <a:spcPts val="0"/>
                        </a:spcBef>
                        <a:spcAft>
                          <a:spcPts val="0"/>
                        </a:spcAft>
                        <a:buNone/>
                      </a:pPr>
                      <a:r>
                        <a:rPr lang="en" sz="2100">
                          <a:latin typeface="Helvetica Neue Light"/>
                          <a:ea typeface="Helvetica Neue Light"/>
                          <a:cs typeface="Helvetica Neue Light"/>
                          <a:sym typeface="Helvetica Neue Light"/>
                        </a:rPr>
                        <a:t>😣</a:t>
                      </a:r>
                      <a:endParaRPr sz="2100">
                        <a:latin typeface="Helvetica Neue Light"/>
                        <a:ea typeface="Helvetica Neue Light"/>
                        <a:cs typeface="Helvetica Neue Light"/>
                        <a:sym typeface="Helvetica Neue Light"/>
                      </a:endParaRPr>
                    </a:p>
                  </a:txBody>
                  <a:tcPr marT="0" marB="0" marR="91425" marL="91425" anchor="ctr"/>
                </a:tc>
              </a:tr>
              <a:tr h="378325">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"ไกลแค่ไหนก็ต้องมาทาน"</a:t>
                      </a:r>
                      <a:endParaRPr sz="900">
                        <a:latin typeface="Helvetica Neue Light"/>
                        <a:ea typeface="Helvetica Neue Light"/>
                        <a:cs typeface="Helvetica Neue Light"/>
                        <a:sym typeface="Helvetica Neue Light"/>
                      </a:endParaRPr>
                    </a:p>
                  </a:txBody>
                  <a:tcPr marT="0" marB="0" marR="91425" marL="91425" anchor="ctr"/>
                </a:tc>
                <a:tc>
                  <a:txBody>
                    <a:bodyPr/>
                    <a:lstStyle/>
                    <a:p>
                      <a:pPr indent="0" lvl="0" marL="0" rtl="0" algn="ctr">
                        <a:spcBef>
                          <a:spcPts val="0"/>
                        </a:spcBef>
                        <a:spcAft>
                          <a:spcPts val="0"/>
                        </a:spcAft>
                        <a:buNone/>
                      </a:pPr>
                      <a:r>
                        <a:rPr lang="en" sz="2100">
                          <a:latin typeface="Helvetica Neue Light"/>
                          <a:ea typeface="Helvetica Neue Light"/>
                          <a:cs typeface="Helvetica Neue Light"/>
                          <a:sym typeface="Helvetica Neue Light"/>
                        </a:rPr>
                        <a:t>😀</a:t>
                      </a:r>
                      <a:endParaRPr sz="2100">
                        <a:latin typeface="Helvetica Neue Light"/>
                        <a:ea typeface="Helvetica Neue Light"/>
                        <a:cs typeface="Helvetica Neue Light"/>
                        <a:sym typeface="Helvetica Neue Light"/>
                      </a:endParaRPr>
                    </a:p>
                  </a:txBody>
                  <a:tcPr marT="0" marB="0" marR="91425" marL="91425" anchor="ctr"/>
                </a:tc>
              </a:tr>
              <a:tr h="236100">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a:t>
                      </a:r>
                      <a:endParaRPr sz="900">
                        <a:latin typeface="Helvetica Neue Light"/>
                        <a:ea typeface="Helvetica Neue Light"/>
                        <a:cs typeface="Helvetica Neue Light"/>
                        <a:sym typeface="Helvetica Neue Light"/>
                      </a:endParaRPr>
                    </a:p>
                  </a:txBody>
                  <a:tcPr marT="0" marB="0" marR="91425" marL="91425" anchor="ctr"/>
                </a:tc>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a:t>
                      </a:r>
                      <a:endParaRPr sz="900">
                        <a:latin typeface="Helvetica Neue Light"/>
                        <a:ea typeface="Helvetica Neue Light"/>
                        <a:cs typeface="Helvetica Neue Light"/>
                        <a:sym typeface="Helvetica Neue Light"/>
                      </a:endParaRPr>
                    </a:p>
                  </a:txBody>
                  <a:tcPr marT="0" marB="0" marR="91425" marL="91425" anchor="ctr"/>
                </a:tc>
              </a:tr>
              <a:tr h="378325">
                <a:tc>
                  <a:txBody>
                    <a:bodyPr/>
                    <a:lstStyle/>
                    <a:p>
                      <a:pPr indent="0" lvl="0" marL="0" rtl="0" algn="ctr">
                        <a:spcBef>
                          <a:spcPts val="0"/>
                        </a:spcBef>
                        <a:spcAft>
                          <a:spcPts val="0"/>
                        </a:spcAft>
                        <a:buNone/>
                      </a:pPr>
                      <a:r>
                        <a:rPr lang="en" sz="900">
                          <a:latin typeface="Helvetica Neue Light"/>
                          <a:ea typeface="Helvetica Neue Light"/>
                          <a:cs typeface="Helvetica Neue Light"/>
                          <a:sym typeface="Helvetica Neue Light"/>
                        </a:rPr>
                        <a:t>"พนักงานบริการเต็มใจมาก"</a:t>
                      </a:r>
                      <a:endParaRPr sz="900">
                        <a:latin typeface="Helvetica Neue Light"/>
                        <a:ea typeface="Helvetica Neue Light"/>
                        <a:cs typeface="Helvetica Neue Light"/>
                        <a:sym typeface="Helvetica Neue Light"/>
                      </a:endParaRPr>
                    </a:p>
                  </a:txBody>
                  <a:tcPr marT="0" marB="0" marR="91425" marL="91425" anchor="ctr"/>
                </a:tc>
                <a:tc>
                  <a:txBody>
                    <a:bodyPr/>
                    <a:lstStyle/>
                    <a:p>
                      <a:pPr indent="0" lvl="0" marL="0" rtl="0" algn="ctr">
                        <a:spcBef>
                          <a:spcPts val="0"/>
                        </a:spcBef>
                        <a:spcAft>
                          <a:spcPts val="0"/>
                        </a:spcAft>
                        <a:buNone/>
                      </a:pPr>
                      <a:r>
                        <a:rPr lang="en" sz="2100">
                          <a:latin typeface="Helvetica Neue Light"/>
                          <a:ea typeface="Helvetica Neue Light"/>
                          <a:cs typeface="Helvetica Neue Light"/>
                          <a:sym typeface="Helvetica Neue Light"/>
                        </a:rPr>
                        <a:t>😣</a:t>
                      </a:r>
                      <a:endParaRPr sz="900">
                        <a:latin typeface="Helvetica Neue Light"/>
                        <a:ea typeface="Helvetica Neue Light"/>
                        <a:cs typeface="Helvetica Neue Light"/>
                        <a:sym typeface="Helvetica Neue Light"/>
                      </a:endParaRPr>
                    </a:p>
                  </a:txBody>
                  <a:tcPr marT="0" marB="0" marR="91425" marL="91425" anchor="ct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84"/>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 Spam classification</a:t>
            </a:r>
            <a:endParaRPr/>
          </a:p>
        </p:txBody>
      </p:sp>
      <p:graphicFrame>
        <p:nvGraphicFramePr>
          <p:cNvPr id="652" name="Google Shape;652;p84"/>
          <p:cNvGraphicFramePr/>
          <p:nvPr/>
        </p:nvGraphicFramePr>
        <p:xfrm>
          <a:off x="917000" y="2110900"/>
          <a:ext cx="3000000" cy="3000000"/>
        </p:xfrm>
        <a:graphic>
          <a:graphicData uri="http://schemas.openxmlformats.org/drawingml/2006/table">
            <a:tbl>
              <a:tblPr>
                <a:noFill/>
                <a:tableStyleId>{E37DCFBF-D533-4100-BC34-36AE1FF6336E}</a:tableStyleId>
              </a:tblPr>
              <a:tblGrid>
                <a:gridCol w="2880100"/>
              </a:tblGrid>
              <a:tr h="328875">
                <a:tc>
                  <a:txBody>
                    <a:bodyPr/>
                    <a:lstStyle/>
                    <a:p>
                      <a:pPr indent="0" lvl="0" marL="0" rtl="0" algn="ctr">
                        <a:spcBef>
                          <a:spcPts val="0"/>
                        </a:spcBef>
                        <a:spcAft>
                          <a:spcPts val="0"/>
                        </a:spcAft>
                        <a:buNone/>
                      </a:pPr>
                      <a:r>
                        <a:rPr lang="en"/>
                        <a:t>Text input</a:t>
                      </a:r>
                      <a:endParaRPr/>
                    </a:p>
                  </a:txBody>
                  <a:tcPr marT="91425" marB="91425" marR="91425" marL="91425" anchor="ctr">
                    <a:solidFill>
                      <a:srgbClr val="EFEFEF"/>
                    </a:solidFill>
                  </a:tcPr>
                </a:tc>
              </a:tr>
              <a:tr h="396200">
                <a:tc>
                  <a:txBody>
                    <a:bodyPr/>
                    <a:lstStyle/>
                    <a:p>
                      <a:pPr indent="0" lvl="0" marL="0" rtl="0" algn="ctr">
                        <a:spcBef>
                          <a:spcPts val="0"/>
                        </a:spcBef>
                        <a:spcAft>
                          <a:spcPts val="0"/>
                        </a:spcAft>
                        <a:buNone/>
                      </a:pPr>
                      <a:r>
                        <a:rPr lang="en" sz="1200">
                          <a:latin typeface="Sarabun"/>
                          <a:ea typeface="Sarabun"/>
                          <a:cs typeface="Sarabun"/>
                          <a:sym typeface="Sarabun"/>
                        </a:rPr>
                        <a:t>"ชื่นชอบผลงานมานานแล้วค่ะ"</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"เงินกู้ด่วน ไม่ต้องค้ำ ดอกเบี้ยต่ำ คลิกเลย"</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"ถ้าจะเต้นแค่นี้ กลับบ้านเหอะ เซ็ง"</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"เพลงน่าจะชัดกว่านี้ค่ะ แต่เต้นเป๊ะมาก"</a:t>
                      </a:r>
                      <a:endParaRPr sz="1200">
                        <a:latin typeface="Sarabun"/>
                        <a:ea typeface="Sarabun"/>
                        <a:cs typeface="Sarabun"/>
                        <a:sym typeface="Sarabun"/>
                      </a:endParaRPr>
                    </a:p>
                  </a:txBody>
                  <a:tcPr marT="91425" marB="91425" marR="91425" marL="91425" anchor="ctr"/>
                </a:tc>
              </a:tr>
            </a:tbl>
          </a:graphicData>
        </a:graphic>
      </p:graphicFrame>
      <p:cxnSp>
        <p:nvCxnSpPr>
          <p:cNvPr id="653" name="Google Shape;653;p84"/>
          <p:cNvCxnSpPr/>
          <p:nvPr/>
        </p:nvCxnSpPr>
        <p:spPr>
          <a:xfrm flipH="1" rot="10800000">
            <a:off x="4024900" y="2232450"/>
            <a:ext cx="1787700" cy="978000"/>
          </a:xfrm>
          <a:prstGeom prst="straightConnector1">
            <a:avLst/>
          </a:prstGeom>
          <a:noFill/>
          <a:ln cap="flat" cmpd="sng" w="9525">
            <a:solidFill>
              <a:schemeClr val="dk2"/>
            </a:solidFill>
            <a:prstDash val="solid"/>
            <a:round/>
            <a:headEnd len="med" w="med" type="none"/>
            <a:tailEnd len="med" w="med" type="triangle"/>
          </a:ln>
        </p:spPr>
      </p:cxnSp>
      <p:cxnSp>
        <p:nvCxnSpPr>
          <p:cNvPr id="654" name="Google Shape;654;p84"/>
          <p:cNvCxnSpPr/>
          <p:nvPr/>
        </p:nvCxnSpPr>
        <p:spPr>
          <a:xfrm>
            <a:off x="4041775" y="3202025"/>
            <a:ext cx="1728600" cy="0"/>
          </a:xfrm>
          <a:prstGeom prst="straightConnector1">
            <a:avLst/>
          </a:prstGeom>
          <a:noFill/>
          <a:ln cap="flat" cmpd="sng" w="9525">
            <a:solidFill>
              <a:schemeClr val="dk2"/>
            </a:solidFill>
            <a:prstDash val="solid"/>
            <a:round/>
            <a:headEnd len="med" w="med" type="none"/>
            <a:tailEnd len="med" w="med" type="triangle"/>
          </a:ln>
        </p:spPr>
      </p:cxnSp>
      <p:cxnSp>
        <p:nvCxnSpPr>
          <p:cNvPr id="655" name="Google Shape;655;p84"/>
          <p:cNvCxnSpPr/>
          <p:nvPr/>
        </p:nvCxnSpPr>
        <p:spPr>
          <a:xfrm>
            <a:off x="4017075" y="3202025"/>
            <a:ext cx="1702800" cy="936000"/>
          </a:xfrm>
          <a:prstGeom prst="straightConnector1">
            <a:avLst/>
          </a:prstGeom>
          <a:noFill/>
          <a:ln cap="flat" cmpd="sng" w="9525">
            <a:solidFill>
              <a:schemeClr val="dk2"/>
            </a:solidFill>
            <a:prstDash val="solid"/>
            <a:round/>
            <a:headEnd len="med" w="med" type="none"/>
            <a:tailEnd len="med" w="med" type="triangle"/>
          </a:ln>
        </p:spPr>
      </p:cxnSp>
      <p:sp>
        <p:nvSpPr>
          <p:cNvPr id="656" name="Google Shape;656;p84"/>
          <p:cNvSpPr txBox="1"/>
          <p:nvPr/>
        </p:nvSpPr>
        <p:spPr>
          <a:xfrm>
            <a:off x="5854125" y="1878350"/>
            <a:ext cx="927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Sarabun Light"/>
                <a:ea typeface="Sarabun Light"/>
                <a:cs typeface="Sarabun Light"/>
                <a:sym typeface="Sarabun Light"/>
              </a:rPr>
              <a:t>OK</a:t>
            </a:r>
            <a:endParaRPr sz="2000">
              <a:latin typeface="Sarabun Light"/>
              <a:ea typeface="Sarabun Light"/>
              <a:cs typeface="Sarabun Light"/>
              <a:sym typeface="Sarabun Light"/>
            </a:endParaRPr>
          </a:p>
        </p:txBody>
      </p:sp>
      <p:sp>
        <p:nvSpPr>
          <p:cNvPr id="657" name="Google Shape;657;p84"/>
          <p:cNvSpPr txBox="1"/>
          <p:nvPr/>
        </p:nvSpPr>
        <p:spPr>
          <a:xfrm>
            <a:off x="5885764" y="2955725"/>
            <a:ext cx="927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Sarabun Light"/>
                <a:ea typeface="Sarabun Light"/>
                <a:cs typeface="Sarabun Light"/>
                <a:sym typeface="Sarabun Light"/>
              </a:rPr>
              <a:t>Ad</a:t>
            </a:r>
            <a:endParaRPr sz="2000">
              <a:latin typeface="Sarabun Light"/>
              <a:ea typeface="Sarabun Light"/>
              <a:cs typeface="Sarabun Light"/>
              <a:sym typeface="Sarabun Light"/>
            </a:endParaRPr>
          </a:p>
        </p:txBody>
      </p:sp>
      <p:sp>
        <p:nvSpPr>
          <p:cNvPr id="658" name="Google Shape;658;p84"/>
          <p:cNvSpPr txBox="1"/>
          <p:nvPr/>
        </p:nvSpPr>
        <p:spPr>
          <a:xfrm>
            <a:off x="5854125" y="3926350"/>
            <a:ext cx="927600" cy="492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2000">
                <a:latin typeface="Sarabun Light"/>
                <a:ea typeface="Sarabun Light"/>
                <a:cs typeface="Sarabun Light"/>
                <a:sym typeface="Sarabun Light"/>
              </a:rPr>
              <a:t>Junk</a:t>
            </a:r>
            <a:endParaRPr sz="2000">
              <a:latin typeface="Sarabun Light"/>
              <a:ea typeface="Sarabun Light"/>
              <a:cs typeface="Sarabun Light"/>
              <a:sym typeface="Sarabun Light"/>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85"/>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Prediction on dev set</a:t>
            </a:r>
            <a:endParaRPr/>
          </a:p>
        </p:txBody>
      </p:sp>
      <p:pic>
        <p:nvPicPr>
          <p:cNvPr id="664" name="Google Shape;664;p85"/>
          <p:cNvPicPr preferRelativeResize="0"/>
          <p:nvPr/>
        </p:nvPicPr>
        <p:blipFill>
          <a:blip r:embed="rId3">
            <a:alphaModFix/>
          </a:blip>
          <a:stretch>
            <a:fillRect/>
          </a:stretch>
        </p:blipFill>
        <p:spPr>
          <a:xfrm>
            <a:off x="771275" y="1856250"/>
            <a:ext cx="8118426" cy="1609400"/>
          </a:xfrm>
          <a:prstGeom prst="rect">
            <a:avLst/>
          </a:prstGeom>
          <a:noFill/>
          <a:ln>
            <a:noFill/>
          </a:ln>
        </p:spPr>
      </p:pic>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86"/>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Accuracy</a:t>
            </a:r>
            <a:endParaRPr/>
          </a:p>
        </p:txBody>
      </p:sp>
      <p:pic>
        <p:nvPicPr>
          <p:cNvPr id="670" name="Google Shape;670;p86"/>
          <p:cNvPicPr preferRelativeResize="0"/>
          <p:nvPr/>
        </p:nvPicPr>
        <p:blipFill>
          <a:blip r:embed="rId3">
            <a:alphaModFix/>
          </a:blip>
          <a:stretch>
            <a:fillRect/>
          </a:stretch>
        </p:blipFill>
        <p:spPr>
          <a:xfrm>
            <a:off x="771275" y="1856250"/>
            <a:ext cx="8118426" cy="1609400"/>
          </a:xfrm>
          <a:prstGeom prst="rect">
            <a:avLst/>
          </a:prstGeom>
          <a:noFill/>
          <a:ln>
            <a:noFill/>
          </a:ln>
        </p:spPr>
      </p:pic>
      <p:sp>
        <p:nvSpPr>
          <p:cNvPr id="671" name="Google Shape;671;p86"/>
          <p:cNvSpPr txBox="1"/>
          <p:nvPr>
            <p:ph type="title"/>
          </p:nvPr>
        </p:nvSpPr>
        <p:spPr>
          <a:xfrm>
            <a:off x="771275" y="3772850"/>
            <a:ext cx="76884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Accuracy = 93 / 100 </a:t>
            </a:r>
            <a:endParaRPr sz="1800"/>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87"/>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Now compute the accuracy of System A and B</a:t>
            </a:r>
            <a:endParaRPr/>
          </a:p>
        </p:txBody>
      </p:sp>
      <p:pic>
        <p:nvPicPr>
          <p:cNvPr id="677" name="Google Shape;677;p87"/>
          <p:cNvPicPr preferRelativeResize="0"/>
          <p:nvPr/>
        </p:nvPicPr>
        <p:blipFill>
          <a:blip r:embed="rId3">
            <a:alphaModFix/>
          </a:blip>
          <a:stretch>
            <a:fillRect/>
          </a:stretch>
        </p:blipFill>
        <p:spPr>
          <a:xfrm>
            <a:off x="152400" y="2006250"/>
            <a:ext cx="8839204" cy="1920628"/>
          </a:xfrm>
          <a:prstGeom prst="rect">
            <a:avLst/>
          </a:prstGeom>
          <a:noFill/>
          <a:ln>
            <a:noFill/>
          </a:ln>
        </p:spPr>
      </p:pic>
      <p:sp>
        <p:nvSpPr>
          <p:cNvPr id="678" name="Google Shape;678;p87"/>
          <p:cNvSpPr txBox="1"/>
          <p:nvPr>
            <p:ph type="title"/>
          </p:nvPr>
        </p:nvSpPr>
        <p:spPr>
          <a:xfrm>
            <a:off x="771275" y="4077650"/>
            <a:ext cx="7688400" cy="837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800"/>
              <a:t>Accuracy of System A = 93 / 100 </a:t>
            </a:r>
            <a:endParaRPr sz="1800"/>
          </a:p>
          <a:p>
            <a:pPr indent="0" lvl="0" marL="0" rtl="0" algn="l">
              <a:spcBef>
                <a:spcPts val="0"/>
              </a:spcBef>
              <a:spcAft>
                <a:spcPts val="0"/>
              </a:spcAft>
              <a:buNone/>
            </a:pPr>
            <a:r>
              <a:rPr lang="en" sz="1800"/>
              <a:t>Accuracy of System B = 93 / 100</a:t>
            </a:r>
            <a:endParaRPr sz="18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8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Precision and Recall</a:t>
            </a:r>
            <a:endParaRPr/>
          </a:p>
        </p:txBody>
      </p:sp>
      <p:sp>
        <p:nvSpPr>
          <p:cNvPr id="684" name="Google Shape;684;p88"/>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Precision of label A: If classifier predicts 'A', can we trust it's actually A?</a:t>
            </a:r>
            <a:endParaRPr/>
          </a:p>
          <a:p>
            <a:pPr indent="0" lvl="0" marL="0" rtl="0" algn="l">
              <a:spcBef>
                <a:spcPts val="1600"/>
              </a:spcBef>
              <a:spcAft>
                <a:spcPts val="0"/>
              </a:spcAft>
              <a:buNone/>
            </a:pPr>
            <a:r>
              <a:rPr lang="en"/>
              <a:t>	# A correctly predicted / # predicted A</a:t>
            </a:r>
            <a:endParaRPr/>
          </a:p>
          <a:p>
            <a:pPr indent="-342900" lvl="0" marL="457200" rtl="0" algn="l">
              <a:spcBef>
                <a:spcPts val="1600"/>
              </a:spcBef>
              <a:spcAft>
                <a:spcPts val="0"/>
              </a:spcAft>
              <a:buSzPts val="1800"/>
              <a:buChar char="●"/>
            </a:pPr>
            <a:r>
              <a:rPr lang="en"/>
              <a:t>Recall of label A: How many 'A' are actually detected? </a:t>
            </a:r>
            <a:endParaRPr/>
          </a:p>
          <a:p>
            <a:pPr indent="0" lvl="0" marL="457200" rtl="0" algn="l">
              <a:spcBef>
                <a:spcPts val="1600"/>
              </a:spcBef>
              <a:spcAft>
                <a:spcPts val="1600"/>
              </a:spcAft>
              <a:buNone/>
            </a:pPr>
            <a:r>
              <a:rPr lang="en"/>
              <a:t># A correctly predicted / # true A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8" name="Shape 688"/>
        <p:cNvGrpSpPr/>
        <p:nvPr/>
      </p:nvGrpSpPr>
      <p:grpSpPr>
        <a:xfrm>
          <a:off x="0" y="0"/>
          <a:ext cx="0" cy="0"/>
          <a:chOff x="0" y="0"/>
          <a:chExt cx="0" cy="0"/>
        </a:xfrm>
      </p:grpSpPr>
      <p:pic>
        <p:nvPicPr>
          <p:cNvPr id="689" name="Google Shape;689;p89"/>
          <p:cNvPicPr preferRelativeResize="0"/>
          <p:nvPr/>
        </p:nvPicPr>
        <p:blipFill>
          <a:blip r:embed="rId3">
            <a:alphaModFix/>
          </a:blip>
          <a:stretch>
            <a:fillRect/>
          </a:stretch>
        </p:blipFill>
        <p:spPr>
          <a:xfrm>
            <a:off x="152400" y="535675"/>
            <a:ext cx="8839204" cy="1920628"/>
          </a:xfrm>
          <a:prstGeom prst="rect">
            <a:avLst/>
          </a:prstGeom>
          <a:noFill/>
          <a:ln>
            <a:noFill/>
          </a:ln>
        </p:spPr>
      </p:pic>
      <p:graphicFrame>
        <p:nvGraphicFramePr>
          <p:cNvPr id="690" name="Google Shape;690;p89"/>
          <p:cNvGraphicFramePr/>
          <p:nvPr/>
        </p:nvGraphicFramePr>
        <p:xfrm>
          <a:off x="315175" y="2732050"/>
          <a:ext cx="3000000" cy="3000000"/>
        </p:xfrm>
        <a:graphic>
          <a:graphicData uri="http://schemas.openxmlformats.org/drawingml/2006/table">
            <a:tbl>
              <a:tblPr>
                <a:noFill/>
                <a:tableStyleId>{E1214241-7014-4F73-A9BB-6E6144E8E8AF}</a:tableStyleId>
              </a:tblPr>
              <a:tblGrid>
                <a:gridCol w="2052450"/>
                <a:gridCol w="1265250"/>
                <a:gridCol w="1238450"/>
              </a:tblGrid>
              <a:tr h="454750">
                <a:tc>
                  <a:txBody>
                    <a:bodyPr/>
                    <a:lstStyle/>
                    <a:p>
                      <a:pPr indent="0" lvl="0" marL="0" rtl="0" algn="l">
                        <a:lnSpc>
                          <a:spcPct val="100000"/>
                        </a:lnSpc>
                        <a:spcBef>
                          <a:spcPts val="0"/>
                        </a:spcBef>
                        <a:spcAft>
                          <a:spcPts val="0"/>
                        </a:spcAft>
                        <a:buNone/>
                      </a:pPr>
                      <a:r>
                        <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Precision</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Recall</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r h="408350">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OK email</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93/100</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93/93</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r h="408350">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Junk Mail (J)</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NA</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0/4</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r h="408350">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Advertisement (Ad)</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NA</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0/3</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bl>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4" name="Shape 694"/>
        <p:cNvGrpSpPr/>
        <p:nvPr/>
      </p:nvGrpSpPr>
      <p:grpSpPr>
        <a:xfrm>
          <a:off x="0" y="0"/>
          <a:ext cx="0" cy="0"/>
          <a:chOff x="0" y="0"/>
          <a:chExt cx="0" cy="0"/>
        </a:xfrm>
      </p:grpSpPr>
      <p:sp>
        <p:nvSpPr>
          <p:cNvPr id="695" name="Google Shape;695;p9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F1 score</a:t>
            </a:r>
            <a:endParaRPr/>
          </a:p>
        </p:txBody>
      </p:sp>
      <p:sp>
        <p:nvSpPr>
          <p:cNvPr id="696" name="Google Shape;696;p90"/>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Precision and recall are calculated for each label. F1 score is the geometric mean of Precision (P) and Recall </a:t>
            </a:r>
            <a:r>
              <a:rPr lang="en"/>
              <a:t>(R)</a:t>
            </a:r>
            <a:endParaRPr/>
          </a:p>
          <a:p>
            <a:pPr indent="0" lvl="0" marL="457200" rtl="0" algn="l">
              <a:spcBef>
                <a:spcPts val="1600"/>
              </a:spcBef>
              <a:spcAft>
                <a:spcPts val="1600"/>
              </a:spcAft>
              <a:buNone/>
            </a:pPr>
            <a:r>
              <a:rPr lang="en"/>
              <a:t>	F1 of class A = 2PR / (P+R)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graphicFrame>
        <p:nvGraphicFramePr>
          <p:cNvPr id="193" name="Google Shape;193;p28"/>
          <p:cNvGraphicFramePr/>
          <p:nvPr/>
        </p:nvGraphicFramePr>
        <p:xfrm>
          <a:off x="648725" y="1477925"/>
          <a:ext cx="3000000" cy="3000000"/>
        </p:xfrm>
        <a:graphic>
          <a:graphicData uri="http://schemas.openxmlformats.org/drawingml/2006/table">
            <a:tbl>
              <a:tblPr>
                <a:noFill/>
                <a:tableStyleId>{E37DCFBF-D533-4100-BC34-36AE1FF6336E}</a:tableStyleId>
              </a:tblPr>
              <a:tblGrid>
                <a:gridCol w="2016175"/>
                <a:gridCol w="2016175"/>
              </a:tblGrid>
              <a:tr h="328875">
                <a:tc>
                  <a:txBody>
                    <a:bodyPr/>
                    <a:lstStyle/>
                    <a:p>
                      <a:pPr indent="0" lvl="0" marL="0" rtl="0" algn="ctr">
                        <a:spcBef>
                          <a:spcPts val="0"/>
                        </a:spcBef>
                        <a:spcAft>
                          <a:spcPts val="0"/>
                        </a:spcAft>
                        <a:buNone/>
                      </a:pPr>
                      <a:r>
                        <a:rPr lang="en"/>
                        <a:t>Input</a:t>
                      </a:r>
                      <a:endParaRPr/>
                    </a:p>
                  </a:txBody>
                  <a:tcPr marT="91425" marB="91425" marR="91425" marL="91425" anchor="ctr">
                    <a:solidFill>
                      <a:srgbClr val="EFEFEF"/>
                    </a:solidFill>
                  </a:tcPr>
                </a:tc>
                <a:tc>
                  <a:txBody>
                    <a:bodyPr/>
                    <a:lstStyle/>
                    <a:p>
                      <a:pPr indent="0" lvl="0" marL="0" rtl="0" algn="ctr">
                        <a:spcBef>
                          <a:spcPts val="0"/>
                        </a:spcBef>
                        <a:spcAft>
                          <a:spcPts val="0"/>
                        </a:spcAft>
                        <a:buNone/>
                      </a:pPr>
                      <a:r>
                        <a:rPr lang="en"/>
                        <a:t>Output</a:t>
                      </a:r>
                      <a:endParaRPr/>
                    </a:p>
                  </a:txBody>
                  <a:tcPr marT="91425" marB="91425" marR="91425" marL="91425" anchor="ctr">
                    <a:solidFill>
                      <a:srgbClr val="EFEFEF"/>
                    </a:solidFill>
                  </a:tcPr>
                </a:tc>
              </a:tr>
              <a:tr h="396200">
                <a:tc>
                  <a:txBody>
                    <a:bodyPr/>
                    <a:lstStyle/>
                    <a:p>
                      <a:pPr indent="0" lvl="0" marL="0" rtl="0" algn="ctr">
                        <a:spcBef>
                          <a:spcPts val="0"/>
                        </a:spcBef>
                        <a:spcAft>
                          <a:spcPts val="0"/>
                        </a:spcAft>
                        <a:buNone/>
                      </a:pPr>
                      <a:r>
                        <a:rPr lang="en" sz="1200">
                          <a:latin typeface="Sarabun"/>
                          <a:ea typeface="Sarabun"/>
                          <a:cs typeface="Sarabun"/>
                          <a:sym typeface="Sarabun"/>
                        </a:rPr>
                        <a:t>"สวัสดีครับ"</a:t>
                      </a:r>
                      <a:endParaRPr sz="1200">
                        <a:latin typeface="Sarabun"/>
                        <a:ea typeface="Sarabun"/>
                        <a:cs typeface="Sarabun"/>
                        <a:sym typeface="Sarabun"/>
                      </a:endParaRPr>
                    </a:p>
                  </a:txBody>
                  <a:tcPr marT="91425" marB="91425" marR="91425" marL="91425" anchor="ctr"/>
                </a:tc>
                <a:tc>
                  <a:txBody>
                    <a:bodyPr/>
                    <a:lstStyle/>
                    <a:p>
                      <a:pPr indent="0" lvl="0" marL="0" rtl="0" algn="ctr">
                        <a:spcBef>
                          <a:spcPts val="0"/>
                        </a:spcBef>
                        <a:spcAft>
                          <a:spcPts val="0"/>
                        </a:spcAft>
                        <a:buNone/>
                      </a:pPr>
                      <a:r>
                        <a:rPr lang="en" sz="1200">
                          <a:latin typeface="Sarabun"/>
                          <a:ea typeface="Sarabun"/>
                          <a:cs typeface="Sarabun"/>
                          <a:sym typeface="Sarabun"/>
                        </a:rPr>
                        <a:t>สวัสดี | ครับ</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"ถามหน่อยครับ"</a:t>
                      </a:r>
                      <a:endParaRPr sz="1200">
                        <a:latin typeface="Sarabun"/>
                        <a:ea typeface="Sarabun"/>
                        <a:cs typeface="Sarabun"/>
                        <a:sym typeface="Sarabun"/>
                      </a:endParaRPr>
                    </a:p>
                  </a:txBody>
                  <a:tcPr marT="91425" marB="91425" marR="91425" marL="91425" anchor="ctr"/>
                </a:tc>
                <a:tc>
                  <a:txBody>
                    <a:bodyPr/>
                    <a:lstStyle/>
                    <a:p>
                      <a:pPr indent="0" lvl="0" marL="0" rtl="0" algn="ctr">
                        <a:spcBef>
                          <a:spcPts val="0"/>
                        </a:spcBef>
                        <a:spcAft>
                          <a:spcPts val="0"/>
                        </a:spcAft>
                        <a:buNone/>
                      </a:pPr>
                      <a:r>
                        <a:rPr lang="en" sz="1200">
                          <a:latin typeface="Sarabun"/>
                          <a:ea typeface="Sarabun"/>
                          <a:cs typeface="Sarabun"/>
                          <a:sym typeface="Sarabun"/>
                        </a:rPr>
                        <a:t>ถาม | หน่อย | ครับ</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t/>
                      </a:r>
                      <a:endParaRPr sz="1200">
                        <a:latin typeface="Sarabun"/>
                        <a:ea typeface="Sarabun"/>
                        <a:cs typeface="Sarabun"/>
                        <a:sym typeface="Sarabun"/>
                      </a:endParaRPr>
                    </a:p>
                  </a:txBody>
                  <a:tcPr marT="91425" marB="91425" marR="91425" marL="91425" anchor="ctr"/>
                </a:tc>
                <a:tc>
                  <a:txBody>
                    <a:bodyPr/>
                    <a:lstStyle/>
                    <a:p>
                      <a:pPr indent="0" lvl="0" marL="0" rtl="0" algn="ctr">
                        <a:spcBef>
                          <a:spcPts val="0"/>
                        </a:spcBef>
                        <a:spcAft>
                          <a:spcPts val="0"/>
                        </a:spcAft>
                        <a:buNone/>
                      </a:pPr>
                      <a:r>
                        <a:rPr lang="en" sz="1200">
                          <a:latin typeface="Sarabun"/>
                          <a:ea typeface="Sarabun"/>
                          <a:cs typeface="Sarabun"/>
                          <a:sym typeface="Sarabun"/>
                        </a:rPr>
                        <a:t>...</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"ขอโทษค่ะ อะไรนะคะ"</a:t>
                      </a:r>
                      <a:endParaRPr sz="1200">
                        <a:latin typeface="Sarabun"/>
                        <a:ea typeface="Sarabun"/>
                        <a:cs typeface="Sarabun"/>
                        <a:sym typeface="Sarabun"/>
                      </a:endParaRPr>
                    </a:p>
                  </a:txBody>
                  <a:tcPr marT="91425" marB="91425" marR="91425" marL="91425" anchor="ctr"/>
                </a:tc>
                <a:tc>
                  <a:txBody>
                    <a:bodyPr/>
                    <a:lstStyle/>
                    <a:p>
                      <a:pPr indent="0" lvl="0" marL="0" rtl="0" algn="ctr">
                        <a:spcBef>
                          <a:spcPts val="0"/>
                        </a:spcBef>
                        <a:spcAft>
                          <a:spcPts val="0"/>
                        </a:spcAft>
                        <a:buNone/>
                      </a:pPr>
                      <a:r>
                        <a:rPr lang="en" sz="1200">
                          <a:latin typeface="Sarabun"/>
                          <a:ea typeface="Sarabun"/>
                          <a:cs typeface="Sarabun"/>
                          <a:sym typeface="Sarabun"/>
                        </a:rPr>
                        <a:t>ขอโทษ | ค่ะ | อะไร | นะ | คะ</a:t>
                      </a:r>
                      <a:endParaRPr sz="1200">
                        <a:latin typeface="Sarabun"/>
                        <a:ea typeface="Sarabun"/>
                        <a:cs typeface="Sarabun"/>
                        <a:sym typeface="Sarabun"/>
                      </a:endParaRPr>
                    </a:p>
                  </a:txBody>
                  <a:tcPr marT="91425" marB="91425" marR="91425" marL="91425" anchor="ctr"/>
                </a:tc>
              </a:tr>
            </a:tbl>
          </a:graphicData>
        </a:graphic>
      </p:graphicFrame>
      <p:cxnSp>
        <p:nvCxnSpPr>
          <p:cNvPr id="194" name="Google Shape;194;p28"/>
          <p:cNvCxnSpPr/>
          <p:nvPr/>
        </p:nvCxnSpPr>
        <p:spPr>
          <a:xfrm>
            <a:off x="4909650" y="2528100"/>
            <a:ext cx="800100" cy="11400"/>
          </a:xfrm>
          <a:prstGeom prst="straightConnector1">
            <a:avLst/>
          </a:prstGeom>
          <a:noFill/>
          <a:ln cap="flat" cmpd="sng" w="9525">
            <a:solidFill>
              <a:schemeClr val="dk2"/>
            </a:solidFill>
            <a:prstDash val="solid"/>
            <a:round/>
            <a:headEnd len="med" w="med" type="none"/>
            <a:tailEnd len="med" w="med" type="triangle"/>
          </a:ln>
        </p:spPr>
      </p:cxnSp>
      <p:sp>
        <p:nvSpPr>
          <p:cNvPr id="195" name="Google Shape;195;p28"/>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'Training' a word segmenter</a:t>
            </a:r>
            <a:endParaRPr/>
          </a:p>
        </p:txBody>
      </p:sp>
      <p:sp>
        <p:nvSpPr>
          <p:cNvPr id="196" name="Google Shape;196;p28"/>
          <p:cNvSpPr txBox="1"/>
          <p:nvPr/>
        </p:nvSpPr>
        <p:spPr>
          <a:xfrm>
            <a:off x="874800" y="883900"/>
            <a:ext cx="3503100" cy="4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Sarabun"/>
                <a:ea typeface="Sarabun"/>
                <a:cs typeface="Sarabun"/>
                <a:sym typeface="Sarabun"/>
              </a:rPr>
              <a:t>Training data</a:t>
            </a:r>
            <a:endParaRPr sz="1800">
              <a:latin typeface="Sarabun"/>
              <a:ea typeface="Sarabun"/>
              <a:cs typeface="Sarabun"/>
              <a:sym typeface="Sarabun"/>
            </a:endParaRPr>
          </a:p>
        </p:txBody>
      </p:sp>
      <p:sp>
        <p:nvSpPr>
          <p:cNvPr id="197" name="Google Shape;197;p28"/>
          <p:cNvSpPr txBox="1"/>
          <p:nvPr/>
        </p:nvSpPr>
        <p:spPr>
          <a:xfrm>
            <a:off x="5490275" y="1234900"/>
            <a:ext cx="31320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Sarabun"/>
                <a:ea typeface="Sarabun"/>
                <a:cs typeface="Sarabun"/>
                <a:sym typeface="Sarabun"/>
              </a:rPr>
              <a:t>Machine Learning Algorithm</a:t>
            </a:r>
            <a:endParaRPr sz="1800">
              <a:latin typeface="Sarabun"/>
              <a:ea typeface="Sarabun"/>
              <a:cs typeface="Sarabun"/>
              <a:sym typeface="Sarabun"/>
            </a:endParaRPr>
          </a:p>
        </p:txBody>
      </p:sp>
      <p:pic>
        <p:nvPicPr>
          <p:cNvPr id="198" name="Google Shape;198;p28"/>
          <p:cNvPicPr preferRelativeResize="0"/>
          <p:nvPr/>
        </p:nvPicPr>
        <p:blipFill>
          <a:blip r:embed="rId3">
            <a:alphaModFix/>
          </a:blip>
          <a:stretch>
            <a:fillRect/>
          </a:stretch>
        </p:blipFill>
        <p:spPr>
          <a:xfrm>
            <a:off x="6143750" y="1840375"/>
            <a:ext cx="1633151" cy="15393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pic>
        <p:nvPicPr>
          <p:cNvPr id="701" name="Google Shape;701;p91"/>
          <p:cNvPicPr preferRelativeResize="0"/>
          <p:nvPr/>
        </p:nvPicPr>
        <p:blipFill>
          <a:blip r:embed="rId3">
            <a:alphaModFix/>
          </a:blip>
          <a:stretch>
            <a:fillRect/>
          </a:stretch>
        </p:blipFill>
        <p:spPr>
          <a:xfrm>
            <a:off x="152400" y="535675"/>
            <a:ext cx="8839204" cy="1920628"/>
          </a:xfrm>
          <a:prstGeom prst="rect">
            <a:avLst/>
          </a:prstGeom>
          <a:noFill/>
          <a:ln>
            <a:noFill/>
          </a:ln>
        </p:spPr>
      </p:pic>
      <p:graphicFrame>
        <p:nvGraphicFramePr>
          <p:cNvPr id="702" name="Google Shape;702;p91"/>
          <p:cNvGraphicFramePr/>
          <p:nvPr/>
        </p:nvGraphicFramePr>
        <p:xfrm>
          <a:off x="392575" y="2732050"/>
          <a:ext cx="3000000" cy="3000000"/>
        </p:xfrm>
        <a:graphic>
          <a:graphicData uri="http://schemas.openxmlformats.org/drawingml/2006/table">
            <a:tbl>
              <a:tblPr>
                <a:noFill/>
                <a:tableStyleId>{E1214241-7014-4F73-A9BB-6E6144E8E8AF}</a:tableStyleId>
              </a:tblPr>
              <a:tblGrid>
                <a:gridCol w="1772775"/>
                <a:gridCol w="1092825"/>
                <a:gridCol w="1069675"/>
                <a:gridCol w="1069675"/>
              </a:tblGrid>
              <a:tr h="420525">
                <a:tc>
                  <a:txBody>
                    <a:bodyPr/>
                    <a:lstStyle/>
                    <a:p>
                      <a:pPr indent="0" lvl="0" marL="0" rtl="0" algn="l">
                        <a:lnSpc>
                          <a:spcPct val="100000"/>
                        </a:lnSpc>
                        <a:spcBef>
                          <a:spcPts val="0"/>
                        </a:spcBef>
                        <a:spcAft>
                          <a:spcPts val="0"/>
                        </a:spcAft>
                        <a:buNone/>
                      </a:pPr>
                      <a:r>
                        <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Precision</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Recall</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F1</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r h="377625">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OK email</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0.93</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1.0</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0.96</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r h="377625">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Junk Mail (J)</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NA</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0/4</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0</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r h="563725">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Advertisement (Ad)</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NA</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0/3</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600">
                          <a:latin typeface="Helvetica Neue Light"/>
                          <a:ea typeface="Helvetica Neue Light"/>
                          <a:cs typeface="Helvetica Neue Light"/>
                          <a:sym typeface="Helvetica Neue Light"/>
                        </a:rPr>
                        <a:t>0</a:t>
                      </a:r>
                      <a:endParaRPr sz="1600">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bl>
          </a:graphicData>
        </a:graphic>
      </p:graphicFrame>
      <p:sp>
        <p:nvSpPr>
          <p:cNvPr id="703" name="Google Shape;703;p91"/>
          <p:cNvSpPr txBox="1"/>
          <p:nvPr/>
        </p:nvSpPr>
        <p:spPr>
          <a:xfrm>
            <a:off x="5464900" y="2571750"/>
            <a:ext cx="3770400" cy="919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1600">
                <a:solidFill>
                  <a:schemeClr val="accent1"/>
                </a:solidFill>
                <a:latin typeface="Helvetica Neue Light"/>
                <a:ea typeface="Helvetica Neue Light"/>
                <a:cs typeface="Helvetica Neue Light"/>
                <a:sym typeface="Helvetica Neue Light"/>
              </a:rPr>
              <a:t>F1 of class OK = 2PR / (P+R)</a:t>
            </a:r>
            <a:endParaRPr sz="1600">
              <a:latin typeface="Helvetica Neue Light"/>
              <a:ea typeface="Helvetica Neue Light"/>
              <a:cs typeface="Helvetica Neue Light"/>
              <a:sym typeface="Helvetica Neue Light"/>
            </a:endParaRPr>
          </a:p>
          <a:p>
            <a:pPr indent="0" lvl="0" marL="0" rtl="0" algn="l">
              <a:spcBef>
                <a:spcPts val="1600"/>
              </a:spcBef>
              <a:spcAft>
                <a:spcPts val="0"/>
              </a:spcAft>
              <a:buNone/>
            </a:pPr>
            <a:r>
              <a:rPr lang="en" sz="1600">
                <a:latin typeface="Helvetica Neue Light"/>
                <a:ea typeface="Helvetica Neue Light"/>
                <a:cs typeface="Helvetica Neue Light"/>
                <a:sym typeface="Helvetica Neue Light"/>
              </a:rPr>
              <a:t>= 2 * (0.93)* (1.0) / (0.93 + 1.0)</a:t>
            </a:r>
            <a:endParaRPr sz="1600">
              <a:latin typeface="Helvetica Neue Light"/>
              <a:ea typeface="Helvetica Neue Light"/>
              <a:cs typeface="Helvetica Neue Light"/>
              <a:sym typeface="Helvetica Neue Light"/>
            </a:endParaRPr>
          </a:p>
        </p:txBody>
      </p:sp>
      <p:pic>
        <p:nvPicPr>
          <p:cNvPr id="704" name="Google Shape;704;p91"/>
          <p:cNvPicPr preferRelativeResize="0"/>
          <p:nvPr/>
        </p:nvPicPr>
        <p:blipFill>
          <a:blip r:embed="rId4">
            <a:alphaModFix/>
          </a:blip>
          <a:stretch>
            <a:fillRect/>
          </a:stretch>
        </p:blipFill>
        <p:spPr>
          <a:xfrm>
            <a:off x="8047075" y="4354725"/>
            <a:ext cx="745748" cy="745748"/>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8" name="Shape 708"/>
        <p:cNvGrpSpPr/>
        <p:nvPr/>
      </p:nvGrpSpPr>
      <p:grpSpPr>
        <a:xfrm>
          <a:off x="0" y="0"/>
          <a:ext cx="0" cy="0"/>
          <a:chOff x="0" y="0"/>
          <a:chExt cx="0" cy="0"/>
        </a:xfrm>
      </p:grpSpPr>
      <p:pic>
        <p:nvPicPr>
          <p:cNvPr id="709" name="Google Shape;709;p92"/>
          <p:cNvPicPr preferRelativeResize="0"/>
          <p:nvPr/>
        </p:nvPicPr>
        <p:blipFill>
          <a:blip r:embed="rId3">
            <a:alphaModFix/>
          </a:blip>
          <a:stretch>
            <a:fillRect/>
          </a:stretch>
        </p:blipFill>
        <p:spPr>
          <a:xfrm>
            <a:off x="152400" y="535675"/>
            <a:ext cx="8839204" cy="1920628"/>
          </a:xfrm>
          <a:prstGeom prst="rect">
            <a:avLst/>
          </a:prstGeom>
          <a:noFill/>
          <a:ln>
            <a:noFill/>
          </a:ln>
        </p:spPr>
      </p:pic>
      <p:graphicFrame>
        <p:nvGraphicFramePr>
          <p:cNvPr id="710" name="Google Shape;710;p92"/>
          <p:cNvGraphicFramePr/>
          <p:nvPr/>
        </p:nvGraphicFramePr>
        <p:xfrm>
          <a:off x="224275" y="2704425"/>
          <a:ext cx="3000000" cy="3000000"/>
        </p:xfrm>
        <a:graphic>
          <a:graphicData uri="http://schemas.openxmlformats.org/drawingml/2006/table">
            <a:tbl>
              <a:tblPr>
                <a:noFill/>
                <a:tableStyleId>{E1214241-7014-4F73-A9BB-6E6144E8E8AF}</a:tableStyleId>
              </a:tblPr>
              <a:tblGrid>
                <a:gridCol w="1681975"/>
                <a:gridCol w="794800"/>
                <a:gridCol w="973450"/>
                <a:gridCol w="788625"/>
                <a:gridCol w="837900"/>
                <a:gridCol w="837900"/>
              </a:tblGrid>
              <a:tr h="331225">
                <a:tc>
                  <a:txBody>
                    <a:bodyPr/>
                    <a:lstStyle/>
                    <a:p>
                      <a:pPr indent="0" lvl="0" marL="0" rtl="0" algn="l">
                        <a:lnSpc>
                          <a:spcPct val="100000"/>
                        </a:lnSpc>
                        <a:spcBef>
                          <a:spcPts val="0"/>
                        </a:spcBef>
                        <a:spcAft>
                          <a:spcPts val="0"/>
                        </a:spcAft>
                        <a:buNone/>
                      </a:pPr>
                      <a:r>
                        <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500">
                          <a:latin typeface="Helvetica Neue Light"/>
                          <a:ea typeface="Helvetica Neue Light"/>
                          <a:cs typeface="Helvetica Neue Light"/>
                          <a:sym typeface="Helvetica Neue Light"/>
                        </a:rPr>
                        <a:t>Precision</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l">
                        <a:lnSpc>
                          <a:spcPct val="100000"/>
                        </a:lnSpc>
                        <a:spcBef>
                          <a:spcPts val="0"/>
                        </a:spcBef>
                        <a:spcAft>
                          <a:spcPts val="0"/>
                        </a:spcAft>
                        <a:buNone/>
                      </a:pPr>
                      <a:r>
                        <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500">
                          <a:latin typeface="Helvetica Neue Light"/>
                          <a:ea typeface="Helvetica Neue Light"/>
                          <a:cs typeface="Helvetica Neue Light"/>
                          <a:sym typeface="Helvetica Neue Light"/>
                        </a:rPr>
                        <a:t>Recall</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500">
                          <a:latin typeface="Helvetica Neue Light"/>
                          <a:ea typeface="Helvetica Neue Light"/>
                          <a:cs typeface="Helvetica Neue Light"/>
                          <a:sym typeface="Helvetica Neue Light"/>
                        </a:rPr>
                        <a:t>F1</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r h="401300">
                <a:tc>
                  <a:txBody>
                    <a:bodyPr/>
                    <a:lstStyle/>
                    <a:p>
                      <a:pPr indent="0" lvl="0" marL="0" rtl="0" algn="ctr">
                        <a:lnSpc>
                          <a:spcPct val="100000"/>
                        </a:lnSpc>
                        <a:spcBef>
                          <a:spcPts val="0"/>
                        </a:spcBef>
                        <a:spcAft>
                          <a:spcPts val="900"/>
                        </a:spcAft>
                        <a:buNone/>
                      </a:pPr>
                      <a:r>
                        <a:rPr lang="en" sz="1500">
                          <a:latin typeface="Helvetica Neue Light"/>
                          <a:ea typeface="Helvetica Neue Light"/>
                          <a:cs typeface="Helvetica Neue Light"/>
                          <a:sym typeface="Helvetica Neue Light"/>
                        </a:rPr>
                        <a:t>OK email</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500">
                          <a:latin typeface="Helvetica Neue Light"/>
                          <a:ea typeface="Helvetica Neue Light"/>
                          <a:cs typeface="Helvetica Neue Light"/>
                          <a:sym typeface="Helvetica Neue Light"/>
                        </a:rPr>
                        <a:t>86/86</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500">
                          <a:latin typeface="Helvetica Neue Light"/>
                          <a:ea typeface="Helvetica Neue Light"/>
                          <a:cs typeface="Helvetica Neue Light"/>
                          <a:sym typeface="Helvetica Neue Light"/>
                        </a:rPr>
                        <a:t>1.0</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500">
                          <a:latin typeface="Helvetica Neue Light"/>
                          <a:ea typeface="Helvetica Neue Light"/>
                          <a:cs typeface="Helvetica Neue Light"/>
                          <a:sym typeface="Helvetica Neue Light"/>
                        </a:rPr>
                        <a:t>86/93</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500">
                          <a:latin typeface="Helvetica Neue Light"/>
                          <a:ea typeface="Helvetica Neue Light"/>
                          <a:cs typeface="Helvetica Neue Light"/>
                          <a:sym typeface="Helvetica Neue Light"/>
                        </a:rPr>
                        <a:t>0.9247</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500">
                          <a:latin typeface="Helvetica Neue Light"/>
                          <a:ea typeface="Helvetica Neue Light"/>
                          <a:cs typeface="Helvetica Neue Light"/>
                          <a:sym typeface="Helvetica Neue Light"/>
                        </a:rPr>
                        <a:t>0.9609</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r h="348025">
                <a:tc>
                  <a:txBody>
                    <a:bodyPr/>
                    <a:lstStyle/>
                    <a:p>
                      <a:pPr indent="0" lvl="0" marL="0" rtl="0" algn="ctr">
                        <a:lnSpc>
                          <a:spcPct val="100000"/>
                        </a:lnSpc>
                        <a:spcBef>
                          <a:spcPts val="0"/>
                        </a:spcBef>
                        <a:spcAft>
                          <a:spcPts val="900"/>
                        </a:spcAft>
                        <a:buNone/>
                      </a:pPr>
                      <a:r>
                        <a:rPr lang="en" sz="1500">
                          <a:latin typeface="Helvetica Neue Light"/>
                          <a:ea typeface="Helvetica Neue Light"/>
                          <a:cs typeface="Helvetica Neue Light"/>
                          <a:sym typeface="Helvetica Neue Light"/>
                        </a:rPr>
                        <a:t>Junk Mail (J)</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500">
                          <a:latin typeface="Helvetica Neue Light"/>
                          <a:ea typeface="Helvetica Neue Light"/>
                          <a:cs typeface="Helvetica Neue Light"/>
                          <a:sym typeface="Helvetica Neue Light"/>
                        </a:rPr>
                        <a:t>3/3</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500">
                          <a:latin typeface="Helvetica Neue Light"/>
                          <a:ea typeface="Helvetica Neue Light"/>
                          <a:cs typeface="Helvetica Neue Light"/>
                          <a:sym typeface="Helvetica Neue Light"/>
                        </a:rPr>
                        <a:t>1.0</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500">
                          <a:latin typeface="Helvetica Neue Light"/>
                          <a:ea typeface="Helvetica Neue Light"/>
                          <a:cs typeface="Helvetica Neue Light"/>
                          <a:sym typeface="Helvetica Neue Light"/>
                        </a:rPr>
                        <a:t>3/4</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500">
                          <a:latin typeface="Helvetica Neue Light"/>
                          <a:ea typeface="Helvetica Neue Light"/>
                          <a:cs typeface="Helvetica Neue Light"/>
                          <a:sym typeface="Helvetica Neue Light"/>
                        </a:rPr>
                        <a:t>0.75</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500">
                          <a:latin typeface="Helvetica Neue Light"/>
                          <a:ea typeface="Helvetica Neue Light"/>
                          <a:cs typeface="Helvetica Neue Light"/>
                          <a:sym typeface="Helvetica Neue Light"/>
                        </a:rPr>
                        <a:t>0.8571</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r h="444975">
                <a:tc>
                  <a:txBody>
                    <a:bodyPr/>
                    <a:lstStyle/>
                    <a:p>
                      <a:pPr indent="0" lvl="0" marL="0" rtl="0" algn="ctr">
                        <a:lnSpc>
                          <a:spcPct val="100000"/>
                        </a:lnSpc>
                        <a:spcBef>
                          <a:spcPts val="0"/>
                        </a:spcBef>
                        <a:spcAft>
                          <a:spcPts val="900"/>
                        </a:spcAft>
                        <a:buNone/>
                      </a:pPr>
                      <a:r>
                        <a:rPr lang="en" sz="1500">
                          <a:latin typeface="Helvetica Neue Light"/>
                          <a:ea typeface="Helvetica Neue Light"/>
                          <a:cs typeface="Helvetica Neue Light"/>
                          <a:sym typeface="Helvetica Neue Light"/>
                        </a:rPr>
                        <a:t>Advertisement (Ad)</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500">
                          <a:latin typeface="Helvetica Neue Light"/>
                          <a:ea typeface="Helvetica Neue Light"/>
                          <a:cs typeface="Helvetica Neue Light"/>
                          <a:sym typeface="Helvetica Neue Light"/>
                        </a:rPr>
                        <a:t>3/10</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500">
                          <a:latin typeface="Helvetica Neue Light"/>
                          <a:ea typeface="Helvetica Neue Light"/>
                          <a:cs typeface="Helvetica Neue Light"/>
                          <a:sym typeface="Helvetica Neue Light"/>
                        </a:rPr>
                        <a:t>0.3</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500">
                          <a:latin typeface="Helvetica Neue Light"/>
                          <a:ea typeface="Helvetica Neue Light"/>
                          <a:cs typeface="Helvetica Neue Light"/>
                          <a:sym typeface="Helvetica Neue Light"/>
                        </a:rPr>
                        <a:t>3/3</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500">
                          <a:latin typeface="Helvetica Neue Light"/>
                          <a:ea typeface="Helvetica Neue Light"/>
                          <a:cs typeface="Helvetica Neue Light"/>
                          <a:sym typeface="Helvetica Neue Light"/>
                        </a:rPr>
                        <a:t>1</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900"/>
                        </a:spcAft>
                        <a:buNone/>
                      </a:pPr>
                      <a:r>
                        <a:rPr lang="en" sz="1500">
                          <a:latin typeface="Helvetica Neue Light"/>
                          <a:ea typeface="Helvetica Neue Light"/>
                          <a:cs typeface="Helvetica Neue Light"/>
                          <a:sym typeface="Helvetica Neue Light"/>
                        </a:rPr>
                        <a:t>0.4615</a:t>
                      </a:r>
                      <a:endParaRPr sz="1500">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bl>
          </a:graphicData>
        </a:graphic>
      </p:graphicFrame>
      <p:pic>
        <p:nvPicPr>
          <p:cNvPr id="711" name="Google Shape;711;p92"/>
          <p:cNvPicPr preferRelativeResize="0"/>
          <p:nvPr/>
        </p:nvPicPr>
        <p:blipFill>
          <a:blip r:embed="rId4">
            <a:alphaModFix/>
          </a:blip>
          <a:stretch>
            <a:fillRect/>
          </a:stretch>
        </p:blipFill>
        <p:spPr>
          <a:xfrm>
            <a:off x="8047075" y="4354725"/>
            <a:ext cx="745748" cy="745748"/>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5" name="Shape 715"/>
        <p:cNvGrpSpPr/>
        <p:nvPr/>
      </p:nvGrpSpPr>
      <p:grpSpPr>
        <a:xfrm>
          <a:off x="0" y="0"/>
          <a:ext cx="0" cy="0"/>
          <a:chOff x="0" y="0"/>
          <a:chExt cx="0" cy="0"/>
        </a:xfrm>
      </p:grpSpPr>
      <p:pic>
        <p:nvPicPr>
          <p:cNvPr id="716" name="Google Shape;716;p93"/>
          <p:cNvPicPr preferRelativeResize="0"/>
          <p:nvPr/>
        </p:nvPicPr>
        <p:blipFill>
          <a:blip r:embed="rId3">
            <a:alphaModFix/>
          </a:blip>
          <a:stretch>
            <a:fillRect/>
          </a:stretch>
        </p:blipFill>
        <p:spPr>
          <a:xfrm>
            <a:off x="152400" y="535675"/>
            <a:ext cx="8839204" cy="1920628"/>
          </a:xfrm>
          <a:prstGeom prst="rect">
            <a:avLst/>
          </a:prstGeom>
          <a:noFill/>
          <a:ln>
            <a:noFill/>
          </a:ln>
        </p:spPr>
      </p:pic>
      <p:graphicFrame>
        <p:nvGraphicFramePr>
          <p:cNvPr id="717" name="Google Shape;717;p93"/>
          <p:cNvGraphicFramePr/>
          <p:nvPr/>
        </p:nvGraphicFramePr>
        <p:xfrm>
          <a:off x="4572000" y="2689525"/>
          <a:ext cx="3000000" cy="3000000"/>
        </p:xfrm>
        <a:graphic>
          <a:graphicData uri="http://schemas.openxmlformats.org/drawingml/2006/table">
            <a:tbl>
              <a:tblPr>
                <a:noFill/>
                <a:tableStyleId>{E1214241-7014-4F73-A9BB-6E6144E8E8AF}</a:tableStyleId>
              </a:tblPr>
              <a:tblGrid>
                <a:gridCol w="1681975"/>
                <a:gridCol w="973450"/>
                <a:gridCol w="837900"/>
                <a:gridCol w="837900"/>
              </a:tblGrid>
              <a:tr h="370350">
                <a:tc>
                  <a:txBody>
                    <a:bodyPr/>
                    <a:lstStyle/>
                    <a:p>
                      <a:pPr indent="0" lvl="0" marL="0" rtl="0" algn="l">
                        <a:lnSpc>
                          <a:spcPct val="100000"/>
                        </a:lnSpc>
                        <a:spcBef>
                          <a:spcPts val="0"/>
                        </a:spcBef>
                        <a:spcAft>
                          <a:spcPts val="0"/>
                        </a:spcAft>
                        <a:buNone/>
                      </a:pPr>
                      <a:r>
                        <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Precision</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Recall</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F1</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r h="410600">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OK email</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1.0</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0.9247</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0.9609</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r h="370350">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Junk Mail (J)</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1.0</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0.75</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0.8571</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r h="455300">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Advertisement (Ad)</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0.3</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1</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0.4615</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bl>
          </a:graphicData>
        </a:graphic>
      </p:graphicFrame>
      <p:graphicFrame>
        <p:nvGraphicFramePr>
          <p:cNvPr id="718" name="Google Shape;718;p93"/>
          <p:cNvGraphicFramePr/>
          <p:nvPr/>
        </p:nvGraphicFramePr>
        <p:xfrm>
          <a:off x="295525" y="2692725"/>
          <a:ext cx="3000000" cy="3000000"/>
        </p:xfrm>
        <a:graphic>
          <a:graphicData uri="http://schemas.openxmlformats.org/drawingml/2006/table">
            <a:tbl>
              <a:tblPr>
                <a:noFill/>
                <a:tableStyleId>{E1214241-7014-4F73-A9BB-6E6144E8E8AF}</a:tableStyleId>
              </a:tblPr>
              <a:tblGrid>
                <a:gridCol w="1525575"/>
                <a:gridCol w="809825"/>
                <a:gridCol w="871775"/>
                <a:gridCol w="871775"/>
              </a:tblGrid>
              <a:tr h="367150">
                <a:tc>
                  <a:txBody>
                    <a:bodyPr/>
                    <a:lstStyle/>
                    <a:p>
                      <a:pPr indent="0" lvl="0" marL="0" rtl="0" algn="ctr">
                        <a:lnSpc>
                          <a:spcPct val="100000"/>
                        </a:lnSpc>
                        <a:spcBef>
                          <a:spcPts val="0"/>
                        </a:spcBef>
                        <a:spcAft>
                          <a:spcPts val="0"/>
                        </a:spcAft>
                        <a:buNone/>
                      </a:pPr>
                      <a:r>
                        <a:t/>
                      </a:r>
                      <a:endParaRPr>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Precision</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Recall</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F1</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r h="308625">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OK email</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Helvetica Neue Light"/>
                          <a:ea typeface="Helvetica Neue Light"/>
                          <a:cs typeface="Helvetica Neue Light"/>
                          <a:sym typeface="Helvetica Neue Light"/>
                        </a:rPr>
                        <a:t>0.93</a:t>
                      </a:r>
                      <a:endParaRPr>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Helvetica Neue Light"/>
                          <a:ea typeface="Helvetica Neue Light"/>
                          <a:cs typeface="Helvetica Neue Light"/>
                          <a:sym typeface="Helvetica Neue Light"/>
                        </a:rPr>
                        <a:t>1.0</a:t>
                      </a:r>
                      <a:endParaRPr>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Helvetica Neue Light"/>
                          <a:ea typeface="Helvetica Neue Light"/>
                          <a:cs typeface="Helvetica Neue Light"/>
                          <a:sym typeface="Helvetica Neue Light"/>
                        </a:rPr>
                        <a:t>0.96</a:t>
                      </a:r>
                      <a:endParaRPr>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r h="476875">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Junk Mail (J)</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Helvetica Neue Light"/>
                          <a:ea typeface="Helvetica Neue Light"/>
                          <a:cs typeface="Helvetica Neue Light"/>
                          <a:sym typeface="Helvetica Neue Light"/>
                        </a:rPr>
                        <a:t>NA</a:t>
                      </a:r>
                      <a:endParaRPr>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Helvetica Neue Light"/>
                          <a:ea typeface="Helvetica Neue Light"/>
                          <a:cs typeface="Helvetica Neue Light"/>
                          <a:sym typeface="Helvetica Neue Light"/>
                        </a:rPr>
                        <a:t>0/4</a:t>
                      </a:r>
                      <a:endParaRPr>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Helvetica Neue Light"/>
                          <a:ea typeface="Helvetica Neue Light"/>
                          <a:cs typeface="Helvetica Neue Light"/>
                          <a:sym typeface="Helvetica Neue Light"/>
                        </a:rPr>
                        <a:t>0</a:t>
                      </a:r>
                      <a:endParaRPr>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r h="450750">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Advertisement (Ad)</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Helvetica Neue Light"/>
                          <a:ea typeface="Helvetica Neue Light"/>
                          <a:cs typeface="Helvetica Neue Light"/>
                          <a:sym typeface="Helvetica Neue Light"/>
                        </a:rPr>
                        <a:t>NA</a:t>
                      </a:r>
                      <a:endParaRPr>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Helvetica Neue Light"/>
                          <a:ea typeface="Helvetica Neue Light"/>
                          <a:cs typeface="Helvetica Neue Light"/>
                          <a:sym typeface="Helvetica Neue Light"/>
                        </a:rPr>
                        <a:t>0/3</a:t>
                      </a:r>
                      <a:endParaRPr>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marR="0" rtl="0" algn="ctr">
                        <a:lnSpc>
                          <a:spcPct val="100000"/>
                        </a:lnSpc>
                        <a:spcBef>
                          <a:spcPts val="0"/>
                        </a:spcBef>
                        <a:spcAft>
                          <a:spcPts val="0"/>
                        </a:spcAft>
                        <a:buNone/>
                      </a:pPr>
                      <a:r>
                        <a:rPr lang="en">
                          <a:latin typeface="Helvetica Neue Light"/>
                          <a:ea typeface="Helvetica Neue Light"/>
                          <a:cs typeface="Helvetica Neue Light"/>
                          <a:sym typeface="Helvetica Neue Light"/>
                        </a:rPr>
                        <a:t>0</a:t>
                      </a:r>
                      <a:endParaRPr>
                        <a:latin typeface="Helvetica Neue Light"/>
                        <a:ea typeface="Helvetica Neue Light"/>
                        <a:cs typeface="Helvetica Neue Light"/>
                        <a:sym typeface="Helvetica Neue Light"/>
                      </a:endParaRPr>
                    </a:p>
                  </a:txBody>
                  <a:tcPr marT="0" marB="0"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bl>
          </a:graphicData>
        </a:graphic>
      </p:graphicFrame>
      <p:sp>
        <p:nvSpPr>
          <p:cNvPr id="719" name="Google Shape;719;p93"/>
          <p:cNvSpPr txBox="1"/>
          <p:nvPr>
            <p:ph idx="4294967295" type="title"/>
          </p:nvPr>
        </p:nvSpPr>
        <p:spPr>
          <a:xfrm>
            <a:off x="295525" y="4338950"/>
            <a:ext cx="12168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System A</a:t>
            </a:r>
            <a:endParaRPr sz="1400"/>
          </a:p>
        </p:txBody>
      </p:sp>
      <p:sp>
        <p:nvSpPr>
          <p:cNvPr id="720" name="Google Shape;720;p93"/>
          <p:cNvSpPr txBox="1"/>
          <p:nvPr>
            <p:ph idx="4294967295" type="title"/>
          </p:nvPr>
        </p:nvSpPr>
        <p:spPr>
          <a:xfrm>
            <a:off x="4572000" y="4338950"/>
            <a:ext cx="1216800" cy="535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sz="1400"/>
              <a:t>System B</a:t>
            </a:r>
            <a:endParaRPr sz="14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9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Precision and Recall</a:t>
            </a:r>
            <a:endParaRPr/>
          </a:p>
        </p:txBody>
      </p:sp>
      <p:sp>
        <p:nvSpPr>
          <p:cNvPr id="726" name="Google Shape;726;p94"/>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Precision of label A: If classifier predicts 'A', can we trust it's actually A?</a:t>
            </a:r>
            <a:endParaRPr/>
          </a:p>
          <a:p>
            <a:pPr indent="-342900" lvl="1" marL="914400" rtl="0" algn="l">
              <a:spcBef>
                <a:spcPts val="0"/>
              </a:spcBef>
              <a:spcAft>
                <a:spcPts val="0"/>
              </a:spcAft>
              <a:buSzPts val="1800"/>
              <a:buChar char="○"/>
            </a:pPr>
            <a:r>
              <a:rPr lang="en"/>
              <a:t>We want high precision when we want to really trust the system.</a:t>
            </a:r>
            <a:endParaRPr/>
          </a:p>
          <a:p>
            <a:pPr indent="-342900" lvl="0" marL="457200" rtl="0" algn="l">
              <a:spcBef>
                <a:spcPts val="0"/>
              </a:spcBef>
              <a:spcAft>
                <a:spcPts val="0"/>
              </a:spcAft>
              <a:buSzPts val="1800"/>
              <a:buChar char="●"/>
            </a:pPr>
            <a:r>
              <a:rPr lang="en"/>
              <a:t>Recall of label A: How many 'A' are actually detected?</a:t>
            </a:r>
            <a:endParaRPr/>
          </a:p>
          <a:p>
            <a:pPr indent="-342900" lvl="1" marL="914400" rtl="0" algn="l">
              <a:spcBef>
                <a:spcPts val="0"/>
              </a:spcBef>
              <a:spcAft>
                <a:spcPts val="0"/>
              </a:spcAft>
              <a:buSzPts val="1800"/>
              <a:buChar char="○"/>
            </a:pPr>
            <a:r>
              <a:rPr lang="en"/>
              <a:t>We want high recall when we do not want to miss that label.</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0" name="Shape 730"/>
        <p:cNvGrpSpPr/>
        <p:nvPr/>
      </p:nvGrpSpPr>
      <p:grpSpPr>
        <a:xfrm>
          <a:off x="0" y="0"/>
          <a:ext cx="0" cy="0"/>
          <a:chOff x="0" y="0"/>
          <a:chExt cx="0" cy="0"/>
        </a:xfrm>
      </p:grpSpPr>
      <p:sp>
        <p:nvSpPr>
          <p:cNvPr id="731" name="Google Shape;731;p95"/>
          <p:cNvSpPr txBox="1"/>
          <p:nvPr>
            <p:ph type="title"/>
          </p:nvPr>
        </p:nvSpPr>
        <p:spPr>
          <a:xfrm>
            <a:off x="729450" y="1013850"/>
            <a:ext cx="76884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Macro-average precision, recall, and F1</a:t>
            </a:r>
            <a:endParaRPr/>
          </a:p>
        </p:txBody>
      </p:sp>
      <p:graphicFrame>
        <p:nvGraphicFramePr>
          <p:cNvPr id="732" name="Google Shape;732;p95"/>
          <p:cNvGraphicFramePr/>
          <p:nvPr/>
        </p:nvGraphicFramePr>
        <p:xfrm>
          <a:off x="868025" y="1808025"/>
          <a:ext cx="3000000" cy="3000000"/>
        </p:xfrm>
        <a:graphic>
          <a:graphicData uri="http://schemas.openxmlformats.org/drawingml/2006/table">
            <a:tbl>
              <a:tblPr>
                <a:noFill/>
                <a:tableStyleId>{E1214241-7014-4F73-A9BB-6E6144E8E8AF}</a:tableStyleId>
              </a:tblPr>
              <a:tblGrid>
                <a:gridCol w="1681975"/>
                <a:gridCol w="973450"/>
                <a:gridCol w="837900"/>
                <a:gridCol w="837900"/>
              </a:tblGrid>
              <a:tr h="370350">
                <a:tc>
                  <a:txBody>
                    <a:bodyPr/>
                    <a:lstStyle/>
                    <a:p>
                      <a:pPr indent="0" lvl="0" marL="0" rtl="0" algn="l">
                        <a:lnSpc>
                          <a:spcPct val="100000"/>
                        </a:lnSpc>
                        <a:spcBef>
                          <a:spcPts val="0"/>
                        </a:spcBef>
                        <a:spcAft>
                          <a:spcPts val="0"/>
                        </a:spcAft>
                        <a:buNone/>
                      </a:pPr>
                      <a:r>
                        <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Precision</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Recall</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F1</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r h="410600">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OK email</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1.0</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0.9247</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0.9609</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r h="370350">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Junk Mail (J)</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1.0</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0.75</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0.8571</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rgbClr val="C1C1C1"/>
                      </a:solidFill>
                      <a:prstDash val="solid"/>
                      <a:round/>
                      <a:headEnd len="sm" w="sm" type="none"/>
                      <a:tailEnd len="sm" w="sm" type="none"/>
                    </a:lnB>
                  </a:tcPr>
                </a:tc>
              </a:tr>
              <a:tr h="455300">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Advertisement (Ad)</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0.3</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1</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chemeClr val="dk2"/>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0.4615</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rgbClr val="C1C1C1"/>
                      </a:solidFill>
                      <a:prstDash val="solid"/>
                      <a:round/>
                      <a:headEnd len="sm" w="sm" type="none"/>
                      <a:tailEnd len="sm" w="sm" type="none"/>
                    </a:lnT>
                    <a:lnB cap="flat" cmpd="sng" w="9525">
                      <a:solidFill>
                        <a:schemeClr val="dk2"/>
                      </a:solidFill>
                      <a:prstDash val="solid"/>
                      <a:round/>
                      <a:headEnd len="sm" w="sm" type="none"/>
                      <a:tailEnd len="sm" w="sm" type="none"/>
                    </a:lnB>
                  </a:tcPr>
                </a:tc>
              </a:tr>
              <a:tr h="455300">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Macro-average</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0.76</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0.89</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1C1C1"/>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lang="en">
                          <a:latin typeface="Helvetica Neue Light"/>
                          <a:ea typeface="Helvetica Neue Light"/>
                          <a:cs typeface="Helvetica Neue Light"/>
                          <a:sym typeface="Helvetica Neue Light"/>
                        </a:rPr>
                        <a:t>0.75</a:t>
                      </a:r>
                      <a:endParaRPr>
                        <a:latin typeface="Helvetica Neue Light"/>
                        <a:ea typeface="Helvetica Neue Light"/>
                        <a:cs typeface="Helvetica Neue Light"/>
                        <a:sym typeface="Helvetica Neue Light"/>
                      </a:endParaRPr>
                    </a:p>
                  </a:txBody>
                  <a:tcPr marT="9525" marB="9525" marR="9525" marL="9525" anchor="ctr">
                    <a:lnL cap="flat" cmpd="sng" w="9525">
                      <a:solidFill>
                        <a:srgbClr val="C1C1C1"/>
                      </a:solidFill>
                      <a:prstDash val="solid"/>
                      <a:round/>
                      <a:headEnd len="sm" w="sm" type="none"/>
                      <a:tailEnd len="sm" w="sm" type="none"/>
                    </a:lnL>
                    <a:lnR cap="flat" cmpd="sng" w="9525">
                      <a:solidFill>
                        <a:srgbClr val="C1C1C1"/>
                      </a:solidFill>
                      <a:prstDash val="solid"/>
                      <a:round/>
                      <a:headEnd len="sm" w="sm" type="none"/>
                      <a:tailEnd len="sm" w="sm" type="none"/>
                    </a:lnR>
                    <a:lnT cap="flat" cmpd="sng" w="9525">
                      <a:solidFill>
                        <a:schemeClr val="dk2"/>
                      </a:solidFill>
                      <a:prstDash val="solid"/>
                      <a:round/>
                      <a:headEnd len="sm" w="sm" type="none"/>
                      <a:tailEnd len="sm" w="sm" type="none"/>
                    </a:lnT>
                    <a:lnB cap="flat" cmpd="sng" w="9525">
                      <a:solidFill>
                        <a:srgbClr val="C1C1C1"/>
                      </a:solidFill>
                      <a:prstDash val="solid"/>
                      <a:round/>
                      <a:headEnd len="sm" w="sm" type="none"/>
                      <a:tailEnd len="sm" w="sm" type="none"/>
                    </a:lnB>
                  </a:tcPr>
                </a:tc>
              </a:tr>
            </a:tbl>
          </a:graphicData>
        </a:graphic>
      </p:graphicFrame>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6" name="Shape 736"/>
        <p:cNvGrpSpPr/>
        <p:nvPr/>
      </p:nvGrpSpPr>
      <p:grpSpPr>
        <a:xfrm>
          <a:off x="0" y="0"/>
          <a:ext cx="0" cy="0"/>
          <a:chOff x="0" y="0"/>
          <a:chExt cx="0" cy="0"/>
        </a:xfrm>
      </p:grpSpPr>
      <p:sp>
        <p:nvSpPr>
          <p:cNvPr id="737" name="Google Shape;737;p9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Confusion Matrix</a:t>
            </a:r>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1" name="Shape 741"/>
        <p:cNvGrpSpPr/>
        <p:nvPr/>
      </p:nvGrpSpPr>
      <p:grpSpPr>
        <a:xfrm>
          <a:off x="0" y="0"/>
          <a:ext cx="0" cy="0"/>
          <a:chOff x="0" y="0"/>
          <a:chExt cx="0" cy="0"/>
        </a:xfrm>
      </p:grpSpPr>
      <p:graphicFrame>
        <p:nvGraphicFramePr>
          <p:cNvPr id="742" name="Google Shape;742;p97"/>
          <p:cNvGraphicFramePr/>
          <p:nvPr/>
        </p:nvGraphicFramePr>
        <p:xfrm>
          <a:off x="354742" y="2714130"/>
          <a:ext cx="3000000" cy="3000000"/>
        </p:xfrm>
        <a:graphic>
          <a:graphicData uri="http://schemas.openxmlformats.org/drawingml/2006/table">
            <a:tbl>
              <a:tblPr>
                <a:noFill/>
                <a:tableStyleId>{F16D4224-E19D-4EC2-8968-C5E80E1E96F6}</a:tableStyleId>
              </a:tblPr>
              <a:tblGrid>
                <a:gridCol w="1162125"/>
                <a:gridCol w="519225"/>
                <a:gridCol w="846750"/>
                <a:gridCol w="923850"/>
                <a:gridCol w="939350"/>
              </a:tblGrid>
              <a:tr h="379500">
                <a:tc>
                  <a:txBody>
                    <a:bodyPr/>
                    <a:lstStyle/>
                    <a:p>
                      <a:pPr indent="0" lvl="0" marL="0" marR="0" rtl="0" algn="ctr">
                        <a:lnSpc>
                          <a:spcPct val="100000"/>
                        </a:lnSpc>
                        <a:spcBef>
                          <a:spcPts val="0"/>
                        </a:spcBef>
                        <a:spcAft>
                          <a:spcPts val="0"/>
                        </a:spcAft>
                        <a:buClr>
                          <a:schemeClr val="dk1"/>
                        </a:buClr>
                        <a:buSzPts val="1900"/>
                        <a:buFont typeface="Sarabun"/>
                        <a:buNone/>
                      </a:pPr>
                      <a:r>
                        <a:t/>
                      </a:r>
                      <a:endParaRPr sz="12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200" u="none" cap="none" strike="noStrike">
                        <a:latin typeface="Helvetica Neue Light"/>
                        <a:ea typeface="Helvetica Neue Light"/>
                        <a:cs typeface="Helvetica Neue Light"/>
                        <a:sym typeface="Helvetica Neue Light"/>
                      </a:endParaRPr>
                    </a:p>
                  </a:txBody>
                  <a:tcPr marT="19050" marB="19050" marR="19050" marL="19050" anchor="ctr"/>
                </a:tc>
                <a:tc gridSpan="3">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Actual (ความเป็นจริง)</a:t>
                      </a:r>
                      <a:endParaRPr sz="1200">
                        <a:latin typeface="Helvetica Neue Light"/>
                        <a:ea typeface="Helvetica Neue Light"/>
                        <a:cs typeface="Helvetica Neue Light"/>
                        <a:sym typeface="Helvetica Neue Light"/>
                      </a:endParaRPr>
                    </a:p>
                  </a:txBody>
                  <a:tcPr marT="19050" marB="19050" marR="19050" marL="19050" anchor="ctr"/>
                </a:tc>
                <a:tc hMerge="1"/>
                <a:tc hMerge="1"/>
              </a:tr>
              <a:tr h="379500">
                <a:tc>
                  <a:txBody>
                    <a:bodyPr/>
                    <a:lstStyle/>
                    <a:p>
                      <a:pPr indent="0" lvl="0" marL="0" marR="0" rtl="0" algn="ctr">
                        <a:lnSpc>
                          <a:spcPct val="100000"/>
                        </a:lnSpc>
                        <a:spcBef>
                          <a:spcPts val="0"/>
                        </a:spcBef>
                        <a:spcAft>
                          <a:spcPts val="0"/>
                        </a:spcAft>
                        <a:buClr>
                          <a:schemeClr val="dk1"/>
                        </a:buClr>
                        <a:buSzPts val="1900"/>
                        <a:buFont typeface="Sarabun"/>
                        <a:buNone/>
                      </a:pPr>
                      <a:r>
                        <a:t/>
                      </a:r>
                      <a:endParaRPr sz="12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2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Junk</a:t>
                      </a:r>
                      <a:endParaRPr sz="12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Ad</a:t>
                      </a:r>
                      <a:endParaRPr sz="12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379500">
                <a:tc rowSpan="2">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Predicted</a:t>
                      </a:r>
                      <a:br>
                        <a:rPr lang="en" sz="1200">
                          <a:latin typeface="Helvetica Neue Light"/>
                          <a:ea typeface="Helvetica Neue Light"/>
                          <a:cs typeface="Helvetica Neue Light"/>
                          <a:sym typeface="Helvetica Neue Light"/>
                        </a:rPr>
                      </a:br>
                      <a:r>
                        <a:rPr lang="en" sz="1200" u="none" cap="none" strike="noStrike">
                          <a:latin typeface="Helvetica Neue Light"/>
                          <a:ea typeface="Helvetica Neue Light"/>
                          <a:cs typeface="Helvetica Neue Light"/>
                          <a:sym typeface="Helvetica Neue Light"/>
                        </a:rPr>
                        <a:t>(เครื่องบอกมา)</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Junk</a:t>
                      </a:r>
                      <a:endParaRPr sz="12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3</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0</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0</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79500">
                <a:tc vMerge="1"/>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Ad</a:t>
                      </a:r>
                      <a:endParaRPr sz="12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1</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3</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6</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79500">
                <a:tc>
                  <a:txBody>
                    <a:bodyPr/>
                    <a:lstStyle/>
                    <a:p>
                      <a:pPr indent="0" lvl="0" marL="0" marR="0" rtl="0" algn="ctr">
                        <a:lnSpc>
                          <a:spcPct val="100000"/>
                        </a:lnSpc>
                        <a:spcBef>
                          <a:spcPts val="0"/>
                        </a:spcBef>
                        <a:spcAft>
                          <a:spcPts val="0"/>
                        </a:spcAft>
                        <a:buClr>
                          <a:schemeClr val="dk1"/>
                        </a:buClr>
                        <a:buSzPts val="1900"/>
                        <a:buFont typeface="Sarabun"/>
                        <a:buNone/>
                      </a:pPr>
                      <a:r>
                        <a:t/>
                      </a:r>
                      <a:endParaRPr sz="12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0</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0</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87</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pic>
        <p:nvPicPr>
          <p:cNvPr id="743" name="Google Shape;743;p97"/>
          <p:cNvPicPr preferRelativeResize="0"/>
          <p:nvPr/>
        </p:nvPicPr>
        <p:blipFill>
          <a:blip r:embed="rId3">
            <a:alphaModFix/>
          </a:blip>
          <a:stretch>
            <a:fillRect/>
          </a:stretch>
        </p:blipFill>
        <p:spPr>
          <a:xfrm>
            <a:off x="192825" y="651125"/>
            <a:ext cx="8839204" cy="1920628"/>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7" name="Shape 747"/>
        <p:cNvGrpSpPr/>
        <p:nvPr/>
      </p:nvGrpSpPr>
      <p:grpSpPr>
        <a:xfrm>
          <a:off x="0" y="0"/>
          <a:ext cx="0" cy="0"/>
          <a:chOff x="0" y="0"/>
          <a:chExt cx="0" cy="0"/>
        </a:xfrm>
      </p:grpSpPr>
      <p:graphicFrame>
        <p:nvGraphicFramePr>
          <p:cNvPr id="748" name="Google Shape;748;p98"/>
          <p:cNvGraphicFramePr/>
          <p:nvPr/>
        </p:nvGraphicFramePr>
        <p:xfrm>
          <a:off x="314771" y="348258"/>
          <a:ext cx="3000000" cy="3000000"/>
        </p:xfrm>
        <a:graphic>
          <a:graphicData uri="http://schemas.openxmlformats.org/drawingml/2006/table">
            <a:tbl>
              <a:tblPr>
                <a:noFill/>
                <a:tableStyleId>{F16D4224-E19D-4EC2-8968-C5E80E1E96F6}</a:tableStyleId>
              </a:tblPr>
              <a:tblGrid>
                <a:gridCol w="1033400"/>
                <a:gridCol w="610425"/>
                <a:gridCol w="827850"/>
                <a:gridCol w="903250"/>
                <a:gridCol w="918375"/>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gridSpan="3">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Actual (ความเป็นจริง)</a:t>
                      </a:r>
                      <a:endParaRPr sz="400">
                        <a:latin typeface="Helvetica Neue Light"/>
                        <a:ea typeface="Helvetica Neue Light"/>
                        <a:cs typeface="Helvetica Neue Light"/>
                        <a:sym typeface="Helvetica Neue Light"/>
                      </a:endParaRPr>
                    </a:p>
                  </a:txBody>
                  <a:tcPr marT="19050" marB="19050" marR="19050" marL="19050" anchor="ctr"/>
                </a:tc>
                <a:tc hMerge="1"/>
                <a:tc hMerge="1"/>
              </a:tr>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Junk</a:t>
                      </a:r>
                      <a:endParaRPr sz="4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Ad</a:t>
                      </a:r>
                      <a:endParaRPr sz="4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OK</a:t>
                      </a:r>
                      <a:endParaRPr sz="4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466850">
                <a:tc rowSpan="2">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Predicted (เครื่องบอกมา)</a:t>
                      </a:r>
                      <a:endParaRPr sz="4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Junk</a:t>
                      </a:r>
                      <a:endParaRPr sz="4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3</a:t>
                      </a:r>
                      <a:endParaRPr sz="4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4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4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vMerge="1"/>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Ad</a:t>
                      </a:r>
                      <a:endParaRPr sz="4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1</a:t>
                      </a:r>
                      <a:endParaRPr sz="4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3</a:t>
                      </a:r>
                      <a:endParaRPr sz="4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6</a:t>
                      </a:r>
                      <a:endParaRPr sz="4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OK</a:t>
                      </a:r>
                      <a:endParaRPr sz="4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4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4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87</a:t>
                      </a:r>
                      <a:endParaRPr sz="4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749" name="Google Shape;749;p98"/>
          <p:cNvSpPr/>
          <p:nvPr/>
        </p:nvSpPr>
        <p:spPr>
          <a:xfrm>
            <a:off x="2128242" y="1280846"/>
            <a:ext cx="476250" cy="476250"/>
          </a:xfrm>
          <a:prstGeom prst="rect">
            <a:avLst/>
          </a:prstGeom>
          <a:noFill/>
          <a:ln cap="flat" cmpd="sng" w="63500">
            <a:solidFill>
              <a:srgbClr val="0076B9"/>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750" name="Google Shape;750;p98"/>
          <p:cNvSpPr/>
          <p:nvPr/>
        </p:nvSpPr>
        <p:spPr>
          <a:xfrm>
            <a:off x="2090142" y="1185596"/>
            <a:ext cx="552450" cy="1594764"/>
          </a:xfrm>
          <a:prstGeom prst="rect">
            <a:avLst/>
          </a:prstGeom>
          <a:noFill/>
          <a:ln cap="flat" cmpd="sng" w="63500">
            <a:solidFill>
              <a:srgbClr val="EB220C"/>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graphicFrame>
        <p:nvGraphicFramePr>
          <p:cNvPr id="751" name="Google Shape;751;p98"/>
          <p:cNvGraphicFramePr/>
          <p:nvPr/>
        </p:nvGraphicFramePr>
        <p:xfrm>
          <a:off x="587573" y="3332559"/>
          <a:ext cx="3000000" cy="3000000"/>
        </p:xfrm>
        <a:graphic>
          <a:graphicData uri="http://schemas.openxmlformats.org/drawingml/2006/table">
            <a:tbl>
              <a:tblPr>
                <a:noFill/>
                <a:tableStyleId>{F16D4224-E19D-4EC2-8968-C5E80E1E96F6}</a:tableStyleId>
              </a:tblPr>
              <a:tblGrid>
                <a:gridCol w="1348525"/>
                <a:gridCol w="837875"/>
                <a:gridCol w="942000"/>
                <a:gridCol w="974100"/>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Junk</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Ad</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OK</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7800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Recall</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76B9"/>
                        </a:buClr>
                        <a:buSzPts val="1900"/>
                        <a:buFont typeface="Sarabun"/>
                        <a:buNone/>
                      </a:pPr>
                      <a:r>
                        <a:rPr lang="en" u="none" cap="none" strike="noStrike">
                          <a:solidFill>
                            <a:srgbClr val="0076B9"/>
                          </a:solidFill>
                          <a:latin typeface="Helvetica Neue Light"/>
                          <a:ea typeface="Helvetica Neue Light"/>
                          <a:cs typeface="Helvetica Neue Light"/>
                          <a:sym typeface="Helvetica Neue Light"/>
                        </a:rPr>
                        <a:t>3</a:t>
                      </a:r>
                      <a:r>
                        <a:rPr lang="en" u="none" cap="none" strike="noStrike">
                          <a:latin typeface="Helvetica Neue Light"/>
                          <a:ea typeface="Helvetica Neue Light"/>
                          <a:cs typeface="Helvetica Neue Light"/>
                          <a:sym typeface="Helvetica Neue Light"/>
                        </a:rPr>
                        <a:t> / </a:t>
                      </a:r>
                      <a:br>
                        <a:rPr lang="en" u="none" cap="none" strike="noStrike">
                          <a:latin typeface="Helvetica Neue Light"/>
                          <a:ea typeface="Helvetica Neue Light"/>
                          <a:cs typeface="Helvetica Neue Light"/>
                          <a:sym typeface="Helvetica Neue Light"/>
                        </a:rPr>
                      </a:br>
                      <a:r>
                        <a:rPr lang="en" u="none" cap="none" strike="noStrike">
                          <a:solidFill>
                            <a:srgbClr val="EB220C"/>
                          </a:solidFill>
                          <a:latin typeface="Helvetica Neue Light"/>
                          <a:ea typeface="Helvetica Neue Light"/>
                          <a:cs typeface="Helvetica Neue Light"/>
                          <a:sym typeface="Helvetica Neue Light"/>
                        </a:rPr>
                        <a:t>(3 + 1 + 0)</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t/>
                      </a:r>
                      <a:endParaRPr u="none" cap="none" strike="noStrike">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t/>
                      </a:r>
                      <a:endParaRPr u="none" cap="none" strike="noStrike">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5" name="Shape 755"/>
        <p:cNvGrpSpPr/>
        <p:nvPr/>
      </p:nvGrpSpPr>
      <p:grpSpPr>
        <a:xfrm>
          <a:off x="0" y="0"/>
          <a:ext cx="0" cy="0"/>
          <a:chOff x="0" y="0"/>
          <a:chExt cx="0" cy="0"/>
        </a:xfrm>
      </p:grpSpPr>
      <p:graphicFrame>
        <p:nvGraphicFramePr>
          <p:cNvPr id="756" name="Google Shape;756;p99"/>
          <p:cNvGraphicFramePr/>
          <p:nvPr/>
        </p:nvGraphicFramePr>
        <p:xfrm>
          <a:off x="314771" y="348258"/>
          <a:ext cx="3000000" cy="3000000"/>
        </p:xfrm>
        <a:graphic>
          <a:graphicData uri="http://schemas.openxmlformats.org/drawingml/2006/table">
            <a:tbl>
              <a:tblPr>
                <a:noFill/>
                <a:tableStyleId>{F16D4224-E19D-4EC2-8968-C5E80E1E96F6}</a:tableStyleId>
              </a:tblPr>
              <a:tblGrid>
                <a:gridCol w="1033400"/>
                <a:gridCol w="610425"/>
                <a:gridCol w="827850"/>
                <a:gridCol w="903250"/>
                <a:gridCol w="918375"/>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gridSpan="3">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Actual (ความเป็นจริง)</a:t>
                      </a:r>
                      <a:endParaRPr sz="1800">
                        <a:latin typeface="Helvetica Neue Light"/>
                        <a:ea typeface="Helvetica Neue Light"/>
                        <a:cs typeface="Helvetica Neue Light"/>
                        <a:sym typeface="Helvetica Neue Light"/>
                      </a:endParaRPr>
                    </a:p>
                  </a:txBody>
                  <a:tcPr marT="19050" marB="19050" marR="19050" marL="19050" anchor="ctr"/>
                </a:tc>
                <a:tc hMerge="1"/>
                <a:tc hMerge="1"/>
              </a:tr>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Junk</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Ad</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OK</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466850">
                <a:tc rowSpan="2">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Predicted (เครื่องบอกมา)</a:t>
                      </a:r>
                      <a:endParaRPr sz="18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Junk</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3</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vMerge="1"/>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Ad</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1</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3</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6</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OK</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87</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757" name="Google Shape;757;p99"/>
          <p:cNvSpPr/>
          <p:nvPr/>
        </p:nvSpPr>
        <p:spPr>
          <a:xfrm>
            <a:off x="2128242" y="1280846"/>
            <a:ext cx="476250" cy="476250"/>
          </a:xfrm>
          <a:prstGeom prst="rect">
            <a:avLst/>
          </a:prstGeom>
          <a:noFill/>
          <a:ln cap="flat" cmpd="sng" w="63500">
            <a:solidFill>
              <a:srgbClr val="0076B9"/>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758" name="Google Shape;758;p99"/>
          <p:cNvSpPr/>
          <p:nvPr/>
        </p:nvSpPr>
        <p:spPr>
          <a:xfrm>
            <a:off x="3001566" y="1744853"/>
            <a:ext cx="476250" cy="476250"/>
          </a:xfrm>
          <a:prstGeom prst="rect">
            <a:avLst/>
          </a:prstGeom>
          <a:noFill/>
          <a:ln cap="flat" cmpd="sng" w="63500">
            <a:solidFill>
              <a:srgbClr val="0076B9"/>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759" name="Google Shape;759;p99"/>
          <p:cNvSpPr/>
          <p:nvPr/>
        </p:nvSpPr>
        <p:spPr>
          <a:xfrm>
            <a:off x="3922514" y="2200604"/>
            <a:ext cx="476250" cy="476250"/>
          </a:xfrm>
          <a:prstGeom prst="rect">
            <a:avLst/>
          </a:prstGeom>
          <a:noFill/>
          <a:ln cap="flat" cmpd="sng" w="63500">
            <a:solidFill>
              <a:srgbClr val="0076B9"/>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760" name="Google Shape;760;p99"/>
          <p:cNvSpPr/>
          <p:nvPr/>
        </p:nvSpPr>
        <p:spPr>
          <a:xfrm>
            <a:off x="2090142" y="1185596"/>
            <a:ext cx="552450" cy="1594764"/>
          </a:xfrm>
          <a:prstGeom prst="rect">
            <a:avLst/>
          </a:prstGeom>
          <a:noFill/>
          <a:ln cap="flat" cmpd="sng" w="63500">
            <a:solidFill>
              <a:srgbClr val="EB220C"/>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761" name="Google Shape;761;p99"/>
          <p:cNvSpPr/>
          <p:nvPr/>
        </p:nvSpPr>
        <p:spPr>
          <a:xfrm>
            <a:off x="2963466" y="1185596"/>
            <a:ext cx="552450" cy="1594764"/>
          </a:xfrm>
          <a:prstGeom prst="rect">
            <a:avLst/>
          </a:prstGeom>
          <a:noFill/>
          <a:ln cap="flat" cmpd="sng" w="63500">
            <a:solidFill>
              <a:srgbClr val="EB220C"/>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762" name="Google Shape;762;p99"/>
          <p:cNvSpPr/>
          <p:nvPr/>
        </p:nvSpPr>
        <p:spPr>
          <a:xfrm>
            <a:off x="3884414" y="1195121"/>
            <a:ext cx="552450" cy="1594764"/>
          </a:xfrm>
          <a:prstGeom prst="rect">
            <a:avLst/>
          </a:prstGeom>
          <a:noFill/>
          <a:ln cap="flat" cmpd="sng" w="63500">
            <a:solidFill>
              <a:srgbClr val="EB220C"/>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graphicFrame>
        <p:nvGraphicFramePr>
          <p:cNvPr id="763" name="Google Shape;763;p99"/>
          <p:cNvGraphicFramePr/>
          <p:nvPr/>
        </p:nvGraphicFramePr>
        <p:xfrm>
          <a:off x="587573" y="3332559"/>
          <a:ext cx="3000000" cy="3000000"/>
        </p:xfrm>
        <a:graphic>
          <a:graphicData uri="http://schemas.openxmlformats.org/drawingml/2006/table">
            <a:tbl>
              <a:tblPr>
                <a:noFill/>
                <a:tableStyleId>{F16D4224-E19D-4EC2-8968-C5E80E1E96F6}</a:tableStyleId>
              </a:tblPr>
              <a:tblGrid>
                <a:gridCol w="1348525"/>
                <a:gridCol w="837875"/>
                <a:gridCol w="942000"/>
                <a:gridCol w="974100"/>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Junk</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Ad</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OK</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7800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Recall</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rgbClr val="0076B9"/>
                        </a:buClr>
                        <a:buSzPts val="1900"/>
                        <a:buFont typeface="Sarabun"/>
                        <a:buNone/>
                      </a:pPr>
                      <a:r>
                        <a:rPr lang="en" u="none" cap="none" strike="noStrike">
                          <a:solidFill>
                            <a:srgbClr val="0076B9"/>
                          </a:solidFill>
                          <a:latin typeface="Helvetica Neue Light"/>
                          <a:ea typeface="Helvetica Neue Light"/>
                          <a:cs typeface="Helvetica Neue Light"/>
                          <a:sym typeface="Helvetica Neue Light"/>
                        </a:rPr>
                        <a:t>3</a:t>
                      </a:r>
                      <a:r>
                        <a:rPr lang="en" u="none" cap="none" strike="noStrike">
                          <a:latin typeface="Helvetica Neue Light"/>
                          <a:ea typeface="Helvetica Neue Light"/>
                          <a:cs typeface="Helvetica Neue Light"/>
                          <a:sym typeface="Helvetica Neue Light"/>
                        </a:rPr>
                        <a:t> / </a:t>
                      </a:r>
                      <a:br>
                        <a:rPr lang="en" u="none" cap="none" strike="noStrike">
                          <a:latin typeface="Helvetica Neue Light"/>
                          <a:ea typeface="Helvetica Neue Light"/>
                          <a:cs typeface="Helvetica Neue Light"/>
                          <a:sym typeface="Helvetica Neue Light"/>
                        </a:rPr>
                      </a:br>
                      <a:r>
                        <a:rPr lang="en" u="none" cap="none" strike="noStrike">
                          <a:solidFill>
                            <a:srgbClr val="EB220C"/>
                          </a:solidFill>
                          <a:latin typeface="Helvetica Neue Light"/>
                          <a:ea typeface="Helvetica Neue Light"/>
                          <a:cs typeface="Helvetica Neue Light"/>
                          <a:sym typeface="Helvetica Neue Light"/>
                        </a:rPr>
                        <a:t>(3 + 1 + 0)</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76B9"/>
                        </a:buClr>
                        <a:buSzPts val="1900"/>
                        <a:buFont typeface="Sarabun"/>
                        <a:buNone/>
                      </a:pPr>
                      <a:r>
                        <a:rPr lang="en" u="none" cap="none" strike="noStrike">
                          <a:solidFill>
                            <a:srgbClr val="0076B9"/>
                          </a:solidFill>
                          <a:latin typeface="Helvetica Neue Light"/>
                          <a:ea typeface="Helvetica Neue Light"/>
                          <a:cs typeface="Helvetica Neue Light"/>
                          <a:sym typeface="Helvetica Neue Light"/>
                        </a:rPr>
                        <a:t>3</a:t>
                      </a:r>
                      <a:r>
                        <a:rPr lang="en" u="none" cap="none" strike="noStrike">
                          <a:latin typeface="Helvetica Neue Light"/>
                          <a:ea typeface="Helvetica Neue Light"/>
                          <a:cs typeface="Helvetica Neue Light"/>
                          <a:sym typeface="Helvetica Neue Light"/>
                        </a:rPr>
                        <a:t> / </a:t>
                      </a:r>
                      <a:br>
                        <a:rPr lang="en" u="none" cap="none" strike="noStrike">
                          <a:latin typeface="Helvetica Neue Light"/>
                          <a:ea typeface="Helvetica Neue Light"/>
                          <a:cs typeface="Helvetica Neue Light"/>
                          <a:sym typeface="Helvetica Neue Light"/>
                        </a:rPr>
                      </a:br>
                      <a:r>
                        <a:rPr lang="en" u="none" cap="none" strike="noStrike">
                          <a:solidFill>
                            <a:srgbClr val="EB220C"/>
                          </a:solidFill>
                          <a:latin typeface="Helvetica Neue Light"/>
                          <a:ea typeface="Helvetica Neue Light"/>
                          <a:cs typeface="Helvetica Neue Light"/>
                          <a:sym typeface="Helvetica Neue Light"/>
                        </a:rPr>
                        <a:t>(3 + 0 + 0)</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76B9"/>
                        </a:buClr>
                        <a:buSzPts val="1900"/>
                        <a:buFont typeface="Sarabun"/>
                        <a:buNone/>
                      </a:pPr>
                      <a:r>
                        <a:rPr lang="en" u="none" cap="none" strike="noStrike">
                          <a:solidFill>
                            <a:srgbClr val="0076B9"/>
                          </a:solidFill>
                          <a:latin typeface="Helvetica Neue Light"/>
                          <a:ea typeface="Helvetica Neue Light"/>
                          <a:cs typeface="Helvetica Neue Light"/>
                          <a:sym typeface="Helvetica Neue Light"/>
                        </a:rPr>
                        <a:t>87</a:t>
                      </a:r>
                      <a:r>
                        <a:rPr lang="en" u="none" cap="none" strike="noStrike">
                          <a:latin typeface="Helvetica Neue Light"/>
                          <a:ea typeface="Helvetica Neue Light"/>
                          <a:cs typeface="Helvetica Neue Light"/>
                          <a:sym typeface="Helvetica Neue Light"/>
                        </a:rPr>
                        <a:t> / </a:t>
                      </a:r>
                      <a:br>
                        <a:rPr lang="en" u="none" cap="none" strike="noStrike">
                          <a:latin typeface="Helvetica Neue Light"/>
                          <a:ea typeface="Helvetica Neue Light"/>
                          <a:cs typeface="Helvetica Neue Light"/>
                          <a:sym typeface="Helvetica Neue Light"/>
                        </a:rPr>
                      </a:br>
                      <a:r>
                        <a:rPr lang="en" u="none" cap="none" strike="noStrike">
                          <a:solidFill>
                            <a:srgbClr val="EB220C"/>
                          </a:solidFill>
                          <a:latin typeface="Helvetica Neue Light"/>
                          <a:ea typeface="Helvetica Neue Light"/>
                          <a:cs typeface="Helvetica Neue Light"/>
                          <a:sym typeface="Helvetica Neue Light"/>
                        </a:rPr>
                        <a:t>(0 + 6 + 87)</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7" name="Shape 767"/>
        <p:cNvGrpSpPr/>
        <p:nvPr/>
      </p:nvGrpSpPr>
      <p:grpSpPr>
        <a:xfrm>
          <a:off x="0" y="0"/>
          <a:ext cx="0" cy="0"/>
          <a:chOff x="0" y="0"/>
          <a:chExt cx="0" cy="0"/>
        </a:xfrm>
      </p:grpSpPr>
      <p:graphicFrame>
        <p:nvGraphicFramePr>
          <p:cNvPr id="768" name="Google Shape;768;p100"/>
          <p:cNvGraphicFramePr/>
          <p:nvPr/>
        </p:nvGraphicFramePr>
        <p:xfrm>
          <a:off x="314771" y="348258"/>
          <a:ext cx="3000000" cy="3000000"/>
        </p:xfrm>
        <a:graphic>
          <a:graphicData uri="http://schemas.openxmlformats.org/drawingml/2006/table">
            <a:tbl>
              <a:tblPr>
                <a:noFill/>
                <a:tableStyleId>{F16D4224-E19D-4EC2-8968-C5E80E1E96F6}</a:tableStyleId>
              </a:tblPr>
              <a:tblGrid>
                <a:gridCol w="1033400"/>
                <a:gridCol w="610425"/>
                <a:gridCol w="827850"/>
                <a:gridCol w="903250"/>
                <a:gridCol w="918375"/>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gridSpan="3">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Actual (ความเป็นจริง)</a:t>
                      </a:r>
                      <a:endParaRPr sz="1800">
                        <a:latin typeface="Helvetica Neue Light"/>
                        <a:ea typeface="Helvetica Neue Light"/>
                        <a:cs typeface="Helvetica Neue Light"/>
                        <a:sym typeface="Helvetica Neue Light"/>
                      </a:endParaRPr>
                    </a:p>
                  </a:txBody>
                  <a:tcPr marT="19050" marB="19050" marR="19050" marL="19050" anchor="ctr"/>
                </a:tc>
                <a:tc hMerge="1"/>
                <a:tc hMerge="1"/>
              </a:tr>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Junk</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Ad</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OK</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466850">
                <a:tc rowSpan="2">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Predicted (เครื่องบอกมา)</a:t>
                      </a:r>
                      <a:endParaRPr sz="18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Junk</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3</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vMerge="1"/>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Ad</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1</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3</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6</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OK</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87</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769" name="Google Shape;769;p100"/>
          <p:cNvSpPr/>
          <p:nvPr/>
        </p:nvSpPr>
        <p:spPr>
          <a:xfrm>
            <a:off x="2128242" y="1280846"/>
            <a:ext cx="476250" cy="476250"/>
          </a:xfrm>
          <a:prstGeom prst="rect">
            <a:avLst/>
          </a:prstGeom>
          <a:noFill/>
          <a:ln cap="flat" cmpd="sng" w="63500">
            <a:solidFill>
              <a:srgbClr val="0076B9"/>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770" name="Google Shape;770;p100"/>
          <p:cNvSpPr/>
          <p:nvPr/>
        </p:nvSpPr>
        <p:spPr>
          <a:xfrm>
            <a:off x="3001566" y="1744853"/>
            <a:ext cx="476250" cy="476250"/>
          </a:xfrm>
          <a:prstGeom prst="rect">
            <a:avLst/>
          </a:prstGeom>
          <a:noFill/>
          <a:ln cap="flat" cmpd="sng" w="63500">
            <a:solidFill>
              <a:srgbClr val="0076B9"/>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771" name="Google Shape;771;p100"/>
          <p:cNvSpPr/>
          <p:nvPr/>
        </p:nvSpPr>
        <p:spPr>
          <a:xfrm>
            <a:off x="3922514" y="2200604"/>
            <a:ext cx="476250" cy="476250"/>
          </a:xfrm>
          <a:prstGeom prst="rect">
            <a:avLst/>
          </a:prstGeom>
          <a:noFill/>
          <a:ln cap="flat" cmpd="sng" w="63500">
            <a:solidFill>
              <a:srgbClr val="0076B9"/>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772" name="Google Shape;772;p100"/>
          <p:cNvSpPr/>
          <p:nvPr/>
        </p:nvSpPr>
        <p:spPr>
          <a:xfrm>
            <a:off x="2090142" y="1185596"/>
            <a:ext cx="552450" cy="1594764"/>
          </a:xfrm>
          <a:prstGeom prst="rect">
            <a:avLst/>
          </a:prstGeom>
          <a:noFill/>
          <a:ln cap="flat" cmpd="sng" w="63500">
            <a:solidFill>
              <a:srgbClr val="EB220C"/>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773" name="Google Shape;773;p100"/>
          <p:cNvSpPr/>
          <p:nvPr/>
        </p:nvSpPr>
        <p:spPr>
          <a:xfrm>
            <a:off x="2963466" y="1185596"/>
            <a:ext cx="552450" cy="1594764"/>
          </a:xfrm>
          <a:prstGeom prst="rect">
            <a:avLst/>
          </a:prstGeom>
          <a:noFill/>
          <a:ln cap="flat" cmpd="sng" w="63500">
            <a:solidFill>
              <a:srgbClr val="EB220C"/>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774" name="Google Shape;774;p100"/>
          <p:cNvSpPr/>
          <p:nvPr/>
        </p:nvSpPr>
        <p:spPr>
          <a:xfrm>
            <a:off x="3884414" y="1195121"/>
            <a:ext cx="552450" cy="1594764"/>
          </a:xfrm>
          <a:prstGeom prst="rect">
            <a:avLst/>
          </a:prstGeom>
          <a:noFill/>
          <a:ln cap="flat" cmpd="sng" w="63500">
            <a:solidFill>
              <a:srgbClr val="EB220C"/>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graphicFrame>
        <p:nvGraphicFramePr>
          <p:cNvPr id="775" name="Google Shape;775;p100"/>
          <p:cNvGraphicFramePr/>
          <p:nvPr/>
        </p:nvGraphicFramePr>
        <p:xfrm>
          <a:off x="587573" y="3332559"/>
          <a:ext cx="3000000" cy="3000000"/>
        </p:xfrm>
        <a:graphic>
          <a:graphicData uri="http://schemas.openxmlformats.org/drawingml/2006/table">
            <a:tbl>
              <a:tblPr>
                <a:noFill/>
                <a:tableStyleId>{F16D4224-E19D-4EC2-8968-C5E80E1E96F6}</a:tableStyleId>
              </a:tblPr>
              <a:tblGrid>
                <a:gridCol w="1348525"/>
                <a:gridCol w="837875"/>
                <a:gridCol w="942000"/>
                <a:gridCol w="974100"/>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Junk</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Ad</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OK</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7800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Recall</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0.75</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1.0</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0.93</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nvSpPr>
        <p:spPr>
          <a:xfrm>
            <a:off x="874800" y="883900"/>
            <a:ext cx="3503100" cy="4272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lang="en" sz="1800">
                <a:latin typeface="Sarabun"/>
                <a:ea typeface="Sarabun"/>
                <a:cs typeface="Sarabun"/>
                <a:sym typeface="Sarabun"/>
              </a:rPr>
              <a:t>Training data</a:t>
            </a:r>
            <a:endParaRPr sz="1800">
              <a:latin typeface="Sarabun"/>
              <a:ea typeface="Sarabun"/>
              <a:cs typeface="Sarabun"/>
              <a:sym typeface="Sarabun"/>
            </a:endParaRPr>
          </a:p>
        </p:txBody>
      </p:sp>
      <p:graphicFrame>
        <p:nvGraphicFramePr>
          <p:cNvPr id="204" name="Google Shape;204;p29"/>
          <p:cNvGraphicFramePr/>
          <p:nvPr/>
        </p:nvGraphicFramePr>
        <p:xfrm>
          <a:off x="571625" y="1477925"/>
          <a:ext cx="3000000" cy="3000000"/>
        </p:xfrm>
        <a:graphic>
          <a:graphicData uri="http://schemas.openxmlformats.org/drawingml/2006/table">
            <a:tbl>
              <a:tblPr>
                <a:noFill/>
                <a:tableStyleId>{E37DCFBF-D533-4100-BC34-36AE1FF6336E}</a:tableStyleId>
              </a:tblPr>
              <a:tblGrid>
                <a:gridCol w="2693675"/>
                <a:gridCol w="1415775"/>
              </a:tblGrid>
              <a:tr h="328875">
                <a:tc>
                  <a:txBody>
                    <a:bodyPr/>
                    <a:lstStyle/>
                    <a:p>
                      <a:pPr indent="0" lvl="0" marL="0" rtl="0" algn="ctr">
                        <a:spcBef>
                          <a:spcPts val="0"/>
                        </a:spcBef>
                        <a:spcAft>
                          <a:spcPts val="0"/>
                        </a:spcAft>
                        <a:buNone/>
                      </a:pPr>
                      <a:r>
                        <a:rPr lang="en"/>
                        <a:t>Input</a:t>
                      </a:r>
                      <a:endParaRPr/>
                    </a:p>
                  </a:txBody>
                  <a:tcPr marT="91425" marB="91425" marR="91425" marL="91425" anchor="ctr">
                    <a:solidFill>
                      <a:srgbClr val="EFEFEF"/>
                    </a:solidFill>
                  </a:tcPr>
                </a:tc>
                <a:tc>
                  <a:txBody>
                    <a:bodyPr/>
                    <a:lstStyle/>
                    <a:p>
                      <a:pPr indent="0" lvl="0" marL="0" rtl="0" algn="ctr">
                        <a:spcBef>
                          <a:spcPts val="0"/>
                        </a:spcBef>
                        <a:spcAft>
                          <a:spcPts val="0"/>
                        </a:spcAft>
                        <a:buNone/>
                      </a:pPr>
                      <a:r>
                        <a:rPr lang="en"/>
                        <a:t>Output</a:t>
                      </a:r>
                      <a:endParaRPr/>
                    </a:p>
                  </a:txBody>
                  <a:tcPr marT="91425" marB="91425" marR="91425" marL="91425" anchor="ctr">
                    <a:solidFill>
                      <a:srgbClr val="EFEFEF"/>
                    </a:solidFill>
                  </a:tcPr>
                </a:tc>
              </a:tr>
              <a:tr h="396200">
                <a:tc>
                  <a:txBody>
                    <a:bodyPr/>
                    <a:lstStyle/>
                    <a:p>
                      <a:pPr indent="0" lvl="0" marL="0" rtl="0" algn="ctr">
                        <a:spcBef>
                          <a:spcPts val="0"/>
                        </a:spcBef>
                        <a:spcAft>
                          <a:spcPts val="0"/>
                        </a:spcAft>
                        <a:buNone/>
                      </a:pPr>
                      <a:r>
                        <a:rPr lang="en" sz="1200">
                          <a:latin typeface="Sarabun"/>
                          <a:ea typeface="Sarabun"/>
                          <a:cs typeface="Sarabun"/>
                          <a:sym typeface="Sarabun"/>
                        </a:rPr>
                        <a:t>"อาหารเหมาะสำหรับสัตว์เลี้ยงเท่านั้น"</a:t>
                      </a:r>
                      <a:endParaRPr sz="1200">
                        <a:latin typeface="Sarabun"/>
                        <a:ea typeface="Sarabun"/>
                        <a:cs typeface="Sarabun"/>
                        <a:sym typeface="Sarabun"/>
                      </a:endParaRPr>
                    </a:p>
                  </a:txBody>
                  <a:tcPr marT="91425" marB="91425" marR="91425" marL="91425" anchor="ctr"/>
                </a:tc>
                <a:tc>
                  <a:txBody>
                    <a:bodyPr/>
                    <a:lstStyle/>
                    <a:p>
                      <a:pPr indent="0" lvl="0" marL="0" rtl="0" algn="ctr">
                        <a:spcBef>
                          <a:spcPts val="0"/>
                        </a:spcBef>
                        <a:spcAft>
                          <a:spcPts val="0"/>
                        </a:spcAft>
                        <a:buNone/>
                      </a:pPr>
                      <a:r>
                        <a:rPr lang="en" sz="2400">
                          <a:latin typeface="Sarabun"/>
                          <a:ea typeface="Sarabun"/>
                          <a:cs typeface="Sarabun"/>
                          <a:sym typeface="Sarabun"/>
                        </a:rPr>
                        <a:t>😣</a:t>
                      </a:r>
                      <a:endParaRPr sz="24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"ไกลแค่ไหนก็ต้องมาทาน"</a:t>
                      </a:r>
                      <a:endParaRPr sz="1200">
                        <a:latin typeface="Sarabun"/>
                        <a:ea typeface="Sarabun"/>
                        <a:cs typeface="Sarabun"/>
                        <a:sym typeface="Sarabun"/>
                      </a:endParaRPr>
                    </a:p>
                  </a:txBody>
                  <a:tcPr marT="91425" marB="91425" marR="91425" marL="91425" anchor="ctr"/>
                </a:tc>
                <a:tc>
                  <a:txBody>
                    <a:bodyPr/>
                    <a:lstStyle/>
                    <a:p>
                      <a:pPr indent="0" lvl="0" marL="0" rtl="0" algn="ctr">
                        <a:spcBef>
                          <a:spcPts val="0"/>
                        </a:spcBef>
                        <a:spcAft>
                          <a:spcPts val="0"/>
                        </a:spcAft>
                        <a:buNone/>
                      </a:pPr>
                      <a:r>
                        <a:rPr lang="en" sz="2400">
                          <a:latin typeface="Sarabun"/>
                          <a:ea typeface="Sarabun"/>
                          <a:cs typeface="Sarabun"/>
                          <a:sym typeface="Sarabun"/>
                        </a:rPr>
                        <a:t>😀</a:t>
                      </a:r>
                      <a:endParaRPr sz="24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a:t>
                      </a:r>
                      <a:endParaRPr sz="1200">
                        <a:latin typeface="Sarabun"/>
                        <a:ea typeface="Sarabun"/>
                        <a:cs typeface="Sarabun"/>
                        <a:sym typeface="Sarabun"/>
                      </a:endParaRPr>
                    </a:p>
                  </a:txBody>
                  <a:tcPr marT="91425" marB="91425" marR="91425" marL="91425" anchor="ctr"/>
                </a:tc>
                <a:tc>
                  <a:txBody>
                    <a:bodyPr/>
                    <a:lstStyle/>
                    <a:p>
                      <a:pPr indent="0" lvl="0" marL="0" rtl="0" algn="ctr">
                        <a:spcBef>
                          <a:spcPts val="0"/>
                        </a:spcBef>
                        <a:spcAft>
                          <a:spcPts val="0"/>
                        </a:spcAft>
                        <a:buNone/>
                      </a:pPr>
                      <a:r>
                        <a:rPr lang="en" sz="1200">
                          <a:latin typeface="Sarabun"/>
                          <a:ea typeface="Sarabun"/>
                          <a:cs typeface="Sarabun"/>
                          <a:sym typeface="Sarabun"/>
                        </a:rPr>
                        <a:t>...</a:t>
                      </a:r>
                      <a:endParaRPr sz="1200">
                        <a:latin typeface="Sarabun"/>
                        <a:ea typeface="Sarabun"/>
                        <a:cs typeface="Sarabun"/>
                        <a:sym typeface="Sarabun"/>
                      </a:endParaRPr>
                    </a:p>
                  </a:txBody>
                  <a:tcPr marT="91425" marB="91425" marR="91425" marL="91425" anchor="ctr"/>
                </a:tc>
              </a:tr>
              <a:tr h="396200">
                <a:tc>
                  <a:txBody>
                    <a:bodyPr/>
                    <a:lstStyle/>
                    <a:p>
                      <a:pPr indent="0" lvl="0" marL="0" rtl="0" algn="ctr">
                        <a:spcBef>
                          <a:spcPts val="0"/>
                        </a:spcBef>
                        <a:spcAft>
                          <a:spcPts val="0"/>
                        </a:spcAft>
                        <a:buNone/>
                      </a:pPr>
                      <a:r>
                        <a:rPr lang="en" sz="1200">
                          <a:latin typeface="Sarabun"/>
                          <a:ea typeface="Sarabun"/>
                          <a:cs typeface="Sarabun"/>
                          <a:sym typeface="Sarabun"/>
                        </a:rPr>
                        <a:t>"พนักงานบริการเต็มใจมาก"</a:t>
                      </a:r>
                      <a:endParaRPr sz="1200">
                        <a:latin typeface="Sarabun"/>
                        <a:ea typeface="Sarabun"/>
                        <a:cs typeface="Sarabun"/>
                        <a:sym typeface="Sarabun"/>
                      </a:endParaRPr>
                    </a:p>
                  </a:txBody>
                  <a:tcPr marT="91425" marB="91425" marR="91425" marL="91425" anchor="ctr"/>
                </a:tc>
                <a:tc>
                  <a:txBody>
                    <a:bodyPr/>
                    <a:lstStyle/>
                    <a:p>
                      <a:pPr indent="0" lvl="0" marL="0" rtl="0" algn="ctr">
                        <a:spcBef>
                          <a:spcPts val="0"/>
                        </a:spcBef>
                        <a:spcAft>
                          <a:spcPts val="0"/>
                        </a:spcAft>
                        <a:buNone/>
                      </a:pPr>
                      <a:r>
                        <a:rPr lang="en" sz="2400">
                          <a:latin typeface="Sarabun"/>
                          <a:ea typeface="Sarabun"/>
                          <a:cs typeface="Sarabun"/>
                          <a:sym typeface="Sarabun"/>
                        </a:rPr>
                        <a:t>😣</a:t>
                      </a:r>
                      <a:endParaRPr sz="1200">
                        <a:latin typeface="Sarabun"/>
                        <a:ea typeface="Sarabun"/>
                        <a:cs typeface="Sarabun"/>
                        <a:sym typeface="Sarabun"/>
                      </a:endParaRPr>
                    </a:p>
                  </a:txBody>
                  <a:tcPr marT="91425" marB="91425" marR="91425" marL="91425" anchor="ctr"/>
                </a:tc>
              </a:tr>
            </a:tbl>
          </a:graphicData>
        </a:graphic>
      </p:graphicFrame>
      <p:cxnSp>
        <p:nvCxnSpPr>
          <p:cNvPr id="205" name="Google Shape;205;p29"/>
          <p:cNvCxnSpPr/>
          <p:nvPr/>
        </p:nvCxnSpPr>
        <p:spPr>
          <a:xfrm>
            <a:off x="4985850" y="2680500"/>
            <a:ext cx="800100" cy="11400"/>
          </a:xfrm>
          <a:prstGeom prst="straightConnector1">
            <a:avLst/>
          </a:prstGeom>
          <a:noFill/>
          <a:ln cap="flat" cmpd="sng" w="9525">
            <a:solidFill>
              <a:schemeClr val="dk2"/>
            </a:solidFill>
            <a:prstDash val="solid"/>
            <a:round/>
            <a:headEnd len="med" w="med" type="none"/>
            <a:tailEnd len="med" w="med" type="triangle"/>
          </a:ln>
        </p:spPr>
      </p:cxnSp>
      <p:sp>
        <p:nvSpPr>
          <p:cNvPr id="206" name="Google Shape;206;p29"/>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a:t>'Training' a sentiment analyzer</a:t>
            </a:r>
            <a:endParaRPr/>
          </a:p>
        </p:txBody>
      </p:sp>
      <p:sp>
        <p:nvSpPr>
          <p:cNvPr id="207" name="Google Shape;207;p29"/>
          <p:cNvSpPr txBox="1"/>
          <p:nvPr/>
        </p:nvSpPr>
        <p:spPr>
          <a:xfrm>
            <a:off x="5564800" y="1467475"/>
            <a:ext cx="3132000" cy="42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latin typeface="Sarabun"/>
                <a:ea typeface="Sarabun"/>
                <a:cs typeface="Sarabun"/>
                <a:sym typeface="Sarabun"/>
              </a:rPr>
              <a:t>Machine Learning Algorithm</a:t>
            </a:r>
            <a:endParaRPr sz="1800">
              <a:latin typeface="Sarabun"/>
              <a:ea typeface="Sarabun"/>
              <a:cs typeface="Sarabun"/>
              <a:sym typeface="Sarabun"/>
            </a:endParaRPr>
          </a:p>
        </p:txBody>
      </p:sp>
      <p:pic>
        <p:nvPicPr>
          <p:cNvPr id="208" name="Google Shape;208;p29"/>
          <p:cNvPicPr preferRelativeResize="0"/>
          <p:nvPr/>
        </p:nvPicPr>
        <p:blipFill>
          <a:blip r:embed="rId3">
            <a:alphaModFix/>
          </a:blip>
          <a:stretch>
            <a:fillRect/>
          </a:stretch>
        </p:blipFill>
        <p:spPr>
          <a:xfrm>
            <a:off x="6218275" y="2072950"/>
            <a:ext cx="1633151" cy="1539300"/>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9" name="Shape 779"/>
        <p:cNvGrpSpPr/>
        <p:nvPr/>
      </p:nvGrpSpPr>
      <p:grpSpPr>
        <a:xfrm>
          <a:off x="0" y="0"/>
          <a:ext cx="0" cy="0"/>
          <a:chOff x="0" y="0"/>
          <a:chExt cx="0" cy="0"/>
        </a:xfrm>
      </p:grpSpPr>
      <p:graphicFrame>
        <p:nvGraphicFramePr>
          <p:cNvPr id="780" name="Google Shape;780;p101"/>
          <p:cNvGraphicFramePr/>
          <p:nvPr/>
        </p:nvGraphicFramePr>
        <p:xfrm>
          <a:off x="314771" y="348258"/>
          <a:ext cx="3000000" cy="3000000"/>
        </p:xfrm>
        <a:graphic>
          <a:graphicData uri="http://schemas.openxmlformats.org/drawingml/2006/table">
            <a:tbl>
              <a:tblPr>
                <a:noFill/>
                <a:tableStyleId>{F16D4224-E19D-4EC2-8968-C5E80E1E96F6}</a:tableStyleId>
              </a:tblPr>
              <a:tblGrid>
                <a:gridCol w="1033400"/>
                <a:gridCol w="610425"/>
                <a:gridCol w="827850"/>
                <a:gridCol w="903250"/>
                <a:gridCol w="918375"/>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gridSpan="3">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Actual (ความเป็นจริง)</a:t>
                      </a:r>
                      <a:endParaRPr sz="1800">
                        <a:latin typeface="Helvetica Neue Light"/>
                        <a:ea typeface="Helvetica Neue Light"/>
                        <a:cs typeface="Helvetica Neue Light"/>
                        <a:sym typeface="Helvetica Neue Light"/>
                      </a:endParaRPr>
                    </a:p>
                  </a:txBody>
                  <a:tcPr marT="19050" marB="19050" marR="19050" marL="19050" anchor="ctr"/>
                </a:tc>
                <a:tc hMerge="1"/>
                <a:tc hMerge="1"/>
              </a:tr>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Junk</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Ad</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OK</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466850">
                <a:tc rowSpan="2">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Predicted (เครื่องบอกมา)</a:t>
                      </a:r>
                      <a:endParaRPr sz="18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Junk</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3</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vMerge="1"/>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Ad</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1</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3</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6</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OK</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87</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781" name="Google Shape;781;p101"/>
          <p:cNvSpPr/>
          <p:nvPr/>
        </p:nvSpPr>
        <p:spPr>
          <a:xfrm>
            <a:off x="2128242" y="1280846"/>
            <a:ext cx="476250" cy="476250"/>
          </a:xfrm>
          <a:prstGeom prst="rect">
            <a:avLst/>
          </a:prstGeom>
          <a:noFill/>
          <a:ln cap="flat" cmpd="sng" w="63500">
            <a:solidFill>
              <a:srgbClr val="0076B9"/>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782" name="Google Shape;782;p101"/>
          <p:cNvSpPr/>
          <p:nvPr/>
        </p:nvSpPr>
        <p:spPr>
          <a:xfrm>
            <a:off x="2090142" y="1385061"/>
            <a:ext cx="2366747" cy="267821"/>
          </a:xfrm>
          <a:prstGeom prst="rect">
            <a:avLst/>
          </a:prstGeom>
          <a:noFill/>
          <a:ln cap="flat" cmpd="sng" w="63500">
            <a:solidFill>
              <a:srgbClr val="EB220C"/>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graphicFrame>
        <p:nvGraphicFramePr>
          <p:cNvPr id="783" name="Google Shape;783;p101"/>
          <p:cNvGraphicFramePr/>
          <p:nvPr/>
        </p:nvGraphicFramePr>
        <p:xfrm>
          <a:off x="587573" y="3332559"/>
          <a:ext cx="3000000" cy="3000000"/>
        </p:xfrm>
        <a:graphic>
          <a:graphicData uri="http://schemas.openxmlformats.org/drawingml/2006/table">
            <a:tbl>
              <a:tblPr>
                <a:noFill/>
                <a:tableStyleId>{F16D4224-E19D-4EC2-8968-C5E80E1E96F6}</a:tableStyleId>
              </a:tblPr>
              <a:tblGrid>
                <a:gridCol w="1348525"/>
                <a:gridCol w="837875"/>
                <a:gridCol w="942000"/>
                <a:gridCol w="974100"/>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Junk</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Ad</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OK</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7800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Recall</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0.75</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1.0</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0.93</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graphicFrame>
        <p:nvGraphicFramePr>
          <p:cNvPr id="784" name="Google Shape;784;p101"/>
          <p:cNvGraphicFramePr/>
          <p:nvPr/>
        </p:nvGraphicFramePr>
        <p:xfrm>
          <a:off x="5704880" y="832842"/>
          <a:ext cx="3000000" cy="3000000"/>
        </p:xfrm>
        <a:graphic>
          <a:graphicData uri="http://schemas.openxmlformats.org/drawingml/2006/table">
            <a:tbl>
              <a:tblPr>
                <a:noFill/>
                <a:tableStyleId>{F16D4224-E19D-4EC2-8968-C5E80E1E96F6}</a:tableStyleId>
              </a:tblPr>
              <a:tblGrid>
                <a:gridCol w="561775"/>
                <a:gridCol w="2196150"/>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Precision</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Junk</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3 / (3 + 0 + 0)</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Ad</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t/>
                      </a:r>
                      <a:endParaRPr u="none" cap="none" strike="noStrike">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OK</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t/>
                      </a:r>
                      <a:endParaRPr u="none" cap="none" strike="noStrike">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graphicFrame>
        <p:nvGraphicFramePr>
          <p:cNvPr id="789" name="Google Shape;789;p102"/>
          <p:cNvGraphicFramePr/>
          <p:nvPr/>
        </p:nvGraphicFramePr>
        <p:xfrm>
          <a:off x="314771" y="348258"/>
          <a:ext cx="3000000" cy="3000000"/>
        </p:xfrm>
        <a:graphic>
          <a:graphicData uri="http://schemas.openxmlformats.org/drawingml/2006/table">
            <a:tbl>
              <a:tblPr>
                <a:noFill/>
                <a:tableStyleId>{F16D4224-E19D-4EC2-8968-C5E80E1E96F6}</a:tableStyleId>
              </a:tblPr>
              <a:tblGrid>
                <a:gridCol w="1033400"/>
                <a:gridCol w="610425"/>
                <a:gridCol w="827850"/>
                <a:gridCol w="903250"/>
                <a:gridCol w="918375"/>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gridSpan="3">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Actual (ความเป็นจริง)</a:t>
                      </a:r>
                      <a:endParaRPr sz="1800">
                        <a:latin typeface="Helvetica Neue Light"/>
                        <a:ea typeface="Helvetica Neue Light"/>
                        <a:cs typeface="Helvetica Neue Light"/>
                        <a:sym typeface="Helvetica Neue Light"/>
                      </a:endParaRPr>
                    </a:p>
                  </a:txBody>
                  <a:tcPr marT="19050" marB="19050" marR="19050" marL="19050" anchor="ctr"/>
                </a:tc>
                <a:tc hMerge="1"/>
                <a:tc hMerge="1"/>
              </a:tr>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Junk</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Ad</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OK</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466850">
                <a:tc rowSpan="2">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Predicted (เครื่องบอกมา)</a:t>
                      </a:r>
                      <a:endParaRPr sz="18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Junk</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3</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vMerge="1"/>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Ad</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1</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3</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6</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OK</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87</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790" name="Google Shape;790;p102"/>
          <p:cNvSpPr/>
          <p:nvPr/>
        </p:nvSpPr>
        <p:spPr>
          <a:xfrm>
            <a:off x="2128242" y="1280846"/>
            <a:ext cx="476250" cy="476250"/>
          </a:xfrm>
          <a:prstGeom prst="rect">
            <a:avLst/>
          </a:prstGeom>
          <a:noFill/>
          <a:ln cap="flat" cmpd="sng" w="63500">
            <a:solidFill>
              <a:srgbClr val="0076B9"/>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791" name="Google Shape;791;p102"/>
          <p:cNvSpPr/>
          <p:nvPr/>
        </p:nvSpPr>
        <p:spPr>
          <a:xfrm>
            <a:off x="3001566" y="1744853"/>
            <a:ext cx="476250" cy="476250"/>
          </a:xfrm>
          <a:prstGeom prst="rect">
            <a:avLst/>
          </a:prstGeom>
          <a:noFill/>
          <a:ln cap="flat" cmpd="sng" w="63500">
            <a:solidFill>
              <a:srgbClr val="0076B9"/>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792" name="Google Shape;792;p102"/>
          <p:cNvSpPr/>
          <p:nvPr/>
        </p:nvSpPr>
        <p:spPr>
          <a:xfrm>
            <a:off x="2090142" y="1385061"/>
            <a:ext cx="2366747" cy="267821"/>
          </a:xfrm>
          <a:prstGeom prst="rect">
            <a:avLst/>
          </a:prstGeom>
          <a:noFill/>
          <a:ln cap="flat" cmpd="sng" w="63500">
            <a:solidFill>
              <a:srgbClr val="EB220C"/>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graphicFrame>
        <p:nvGraphicFramePr>
          <p:cNvPr id="793" name="Google Shape;793;p102"/>
          <p:cNvGraphicFramePr/>
          <p:nvPr/>
        </p:nvGraphicFramePr>
        <p:xfrm>
          <a:off x="5704880" y="832842"/>
          <a:ext cx="3000000" cy="3000000"/>
        </p:xfrm>
        <a:graphic>
          <a:graphicData uri="http://schemas.openxmlformats.org/drawingml/2006/table">
            <a:tbl>
              <a:tblPr>
                <a:noFill/>
                <a:tableStyleId>{F16D4224-E19D-4EC2-8968-C5E80E1E96F6}</a:tableStyleId>
              </a:tblPr>
              <a:tblGrid>
                <a:gridCol w="561775"/>
                <a:gridCol w="2196150"/>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Precision</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Junk</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3 / (3 + 0 + 0)</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Ad</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3 / (1 + 3 + 6)</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OK</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t/>
                      </a:r>
                      <a:endParaRPr u="none" cap="none" strike="noStrike">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794" name="Google Shape;794;p102"/>
          <p:cNvSpPr/>
          <p:nvPr/>
        </p:nvSpPr>
        <p:spPr>
          <a:xfrm>
            <a:off x="2090142" y="1849067"/>
            <a:ext cx="2366747" cy="267821"/>
          </a:xfrm>
          <a:prstGeom prst="rect">
            <a:avLst/>
          </a:prstGeom>
          <a:noFill/>
          <a:ln cap="flat" cmpd="sng" w="63500">
            <a:solidFill>
              <a:srgbClr val="EB220C"/>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graphicFrame>
        <p:nvGraphicFramePr>
          <p:cNvPr id="795" name="Google Shape;795;p102"/>
          <p:cNvGraphicFramePr/>
          <p:nvPr/>
        </p:nvGraphicFramePr>
        <p:xfrm>
          <a:off x="587573" y="3332559"/>
          <a:ext cx="3000000" cy="3000000"/>
        </p:xfrm>
        <a:graphic>
          <a:graphicData uri="http://schemas.openxmlformats.org/drawingml/2006/table">
            <a:tbl>
              <a:tblPr>
                <a:noFill/>
                <a:tableStyleId>{F16D4224-E19D-4EC2-8968-C5E80E1E96F6}</a:tableStyleId>
              </a:tblPr>
              <a:tblGrid>
                <a:gridCol w="1348525"/>
                <a:gridCol w="837875"/>
                <a:gridCol w="942000"/>
                <a:gridCol w="974100"/>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Junk</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Ad</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OK</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7800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Recall</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0.75</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1.0</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0.93</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9" name="Shape 799"/>
        <p:cNvGrpSpPr/>
        <p:nvPr/>
      </p:nvGrpSpPr>
      <p:grpSpPr>
        <a:xfrm>
          <a:off x="0" y="0"/>
          <a:ext cx="0" cy="0"/>
          <a:chOff x="0" y="0"/>
          <a:chExt cx="0" cy="0"/>
        </a:xfrm>
      </p:grpSpPr>
      <p:graphicFrame>
        <p:nvGraphicFramePr>
          <p:cNvPr id="800" name="Google Shape;800;p103"/>
          <p:cNvGraphicFramePr/>
          <p:nvPr/>
        </p:nvGraphicFramePr>
        <p:xfrm>
          <a:off x="314771" y="348258"/>
          <a:ext cx="3000000" cy="3000000"/>
        </p:xfrm>
        <a:graphic>
          <a:graphicData uri="http://schemas.openxmlformats.org/drawingml/2006/table">
            <a:tbl>
              <a:tblPr>
                <a:noFill/>
                <a:tableStyleId>{F16D4224-E19D-4EC2-8968-C5E80E1E96F6}</a:tableStyleId>
              </a:tblPr>
              <a:tblGrid>
                <a:gridCol w="1033400"/>
                <a:gridCol w="610425"/>
                <a:gridCol w="827850"/>
                <a:gridCol w="903250"/>
                <a:gridCol w="918375"/>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gridSpan="3">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Actual (ความเป็นจริง)</a:t>
                      </a:r>
                      <a:endParaRPr sz="1800">
                        <a:latin typeface="Helvetica Neue Light"/>
                        <a:ea typeface="Helvetica Neue Light"/>
                        <a:cs typeface="Helvetica Neue Light"/>
                        <a:sym typeface="Helvetica Neue Light"/>
                      </a:endParaRPr>
                    </a:p>
                  </a:txBody>
                  <a:tcPr marT="19050" marB="19050" marR="19050" marL="19050" anchor="ctr"/>
                </a:tc>
                <a:tc hMerge="1"/>
                <a:tc hMerge="1"/>
              </a:tr>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Junk</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Ad</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OK</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466850">
                <a:tc rowSpan="2">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Predicted (เครื่องบอกมา)</a:t>
                      </a:r>
                      <a:endParaRPr sz="18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Junk</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3</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vMerge="1"/>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Ad</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1</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3</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6</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OK</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87</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801" name="Google Shape;801;p103"/>
          <p:cNvSpPr/>
          <p:nvPr/>
        </p:nvSpPr>
        <p:spPr>
          <a:xfrm>
            <a:off x="2128242" y="1280846"/>
            <a:ext cx="476250" cy="476250"/>
          </a:xfrm>
          <a:prstGeom prst="rect">
            <a:avLst/>
          </a:prstGeom>
          <a:noFill/>
          <a:ln cap="flat" cmpd="sng" w="63500">
            <a:solidFill>
              <a:srgbClr val="0076B9"/>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802" name="Google Shape;802;p103"/>
          <p:cNvSpPr/>
          <p:nvPr/>
        </p:nvSpPr>
        <p:spPr>
          <a:xfrm>
            <a:off x="3001566" y="1744853"/>
            <a:ext cx="476250" cy="476250"/>
          </a:xfrm>
          <a:prstGeom prst="rect">
            <a:avLst/>
          </a:prstGeom>
          <a:noFill/>
          <a:ln cap="flat" cmpd="sng" w="63500">
            <a:solidFill>
              <a:srgbClr val="0076B9"/>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803" name="Google Shape;803;p103"/>
          <p:cNvSpPr/>
          <p:nvPr/>
        </p:nvSpPr>
        <p:spPr>
          <a:xfrm>
            <a:off x="3922514" y="2200604"/>
            <a:ext cx="476250" cy="476250"/>
          </a:xfrm>
          <a:prstGeom prst="rect">
            <a:avLst/>
          </a:prstGeom>
          <a:noFill/>
          <a:ln cap="flat" cmpd="sng" w="63500">
            <a:solidFill>
              <a:srgbClr val="0076B9"/>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804" name="Google Shape;804;p103"/>
          <p:cNvSpPr/>
          <p:nvPr/>
        </p:nvSpPr>
        <p:spPr>
          <a:xfrm>
            <a:off x="2090142" y="1385061"/>
            <a:ext cx="2366747" cy="267821"/>
          </a:xfrm>
          <a:prstGeom prst="rect">
            <a:avLst/>
          </a:prstGeom>
          <a:noFill/>
          <a:ln cap="flat" cmpd="sng" w="63500">
            <a:solidFill>
              <a:srgbClr val="EB220C"/>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graphicFrame>
        <p:nvGraphicFramePr>
          <p:cNvPr id="805" name="Google Shape;805;p103"/>
          <p:cNvGraphicFramePr/>
          <p:nvPr/>
        </p:nvGraphicFramePr>
        <p:xfrm>
          <a:off x="5704880" y="832842"/>
          <a:ext cx="3000000" cy="3000000"/>
        </p:xfrm>
        <a:graphic>
          <a:graphicData uri="http://schemas.openxmlformats.org/drawingml/2006/table">
            <a:tbl>
              <a:tblPr>
                <a:noFill/>
                <a:tableStyleId>{F16D4224-E19D-4EC2-8968-C5E80E1E96F6}</a:tableStyleId>
              </a:tblPr>
              <a:tblGrid>
                <a:gridCol w="561775"/>
                <a:gridCol w="2196150"/>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Precision</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Junk</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3 / (3 + 0 + 0)</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Ad</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3 / (1 + 3 + 6)</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OK</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87 / (0 + 0 + 87)</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806" name="Google Shape;806;p103"/>
          <p:cNvSpPr/>
          <p:nvPr/>
        </p:nvSpPr>
        <p:spPr>
          <a:xfrm>
            <a:off x="2090142" y="1849067"/>
            <a:ext cx="2366747" cy="267821"/>
          </a:xfrm>
          <a:prstGeom prst="rect">
            <a:avLst/>
          </a:prstGeom>
          <a:noFill/>
          <a:ln cap="flat" cmpd="sng" w="63500">
            <a:solidFill>
              <a:srgbClr val="EB220C"/>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807" name="Google Shape;807;p103"/>
          <p:cNvSpPr/>
          <p:nvPr/>
        </p:nvSpPr>
        <p:spPr>
          <a:xfrm>
            <a:off x="2090142" y="2313074"/>
            <a:ext cx="2366747" cy="267821"/>
          </a:xfrm>
          <a:prstGeom prst="rect">
            <a:avLst/>
          </a:prstGeom>
          <a:noFill/>
          <a:ln cap="flat" cmpd="sng" w="63500">
            <a:solidFill>
              <a:srgbClr val="EB220C"/>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graphicFrame>
        <p:nvGraphicFramePr>
          <p:cNvPr id="808" name="Google Shape;808;p103"/>
          <p:cNvGraphicFramePr/>
          <p:nvPr/>
        </p:nvGraphicFramePr>
        <p:xfrm>
          <a:off x="587573" y="3332559"/>
          <a:ext cx="3000000" cy="3000000"/>
        </p:xfrm>
        <a:graphic>
          <a:graphicData uri="http://schemas.openxmlformats.org/drawingml/2006/table">
            <a:tbl>
              <a:tblPr>
                <a:noFill/>
                <a:tableStyleId>{F16D4224-E19D-4EC2-8968-C5E80E1E96F6}</a:tableStyleId>
              </a:tblPr>
              <a:tblGrid>
                <a:gridCol w="1348525"/>
                <a:gridCol w="837875"/>
                <a:gridCol w="942000"/>
                <a:gridCol w="974100"/>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Junk</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Ad</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OK</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7800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Recall</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0.75</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1.0</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0.93</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graphicFrame>
        <p:nvGraphicFramePr>
          <p:cNvPr id="813" name="Google Shape;813;p104"/>
          <p:cNvGraphicFramePr/>
          <p:nvPr/>
        </p:nvGraphicFramePr>
        <p:xfrm>
          <a:off x="314771" y="348258"/>
          <a:ext cx="3000000" cy="3000000"/>
        </p:xfrm>
        <a:graphic>
          <a:graphicData uri="http://schemas.openxmlformats.org/drawingml/2006/table">
            <a:tbl>
              <a:tblPr>
                <a:noFill/>
                <a:tableStyleId>{F16D4224-E19D-4EC2-8968-C5E80E1E96F6}</a:tableStyleId>
              </a:tblPr>
              <a:tblGrid>
                <a:gridCol w="1033400"/>
                <a:gridCol w="610425"/>
                <a:gridCol w="827850"/>
                <a:gridCol w="903250"/>
                <a:gridCol w="918375"/>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gridSpan="3">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Actual (ความเป็นจริง)</a:t>
                      </a:r>
                      <a:endParaRPr sz="1800">
                        <a:latin typeface="Helvetica Neue Light"/>
                        <a:ea typeface="Helvetica Neue Light"/>
                        <a:cs typeface="Helvetica Neue Light"/>
                        <a:sym typeface="Helvetica Neue Light"/>
                      </a:endParaRPr>
                    </a:p>
                  </a:txBody>
                  <a:tcPr marT="19050" marB="19050" marR="19050" marL="19050" anchor="ctr"/>
                </a:tc>
                <a:tc hMerge="1"/>
                <a:tc hMerge="1"/>
              </a:tr>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Junk</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Ad</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OK</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466850">
                <a:tc rowSpan="2">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Predicted (เครื่องบอกมา)</a:t>
                      </a:r>
                      <a:endParaRPr sz="18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Junk</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3</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vMerge="1"/>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Ad</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1</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3</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6</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OK</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87</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814" name="Google Shape;814;p104"/>
          <p:cNvSpPr/>
          <p:nvPr/>
        </p:nvSpPr>
        <p:spPr>
          <a:xfrm>
            <a:off x="2128242" y="1280846"/>
            <a:ext cx="476400" cy="476400"/>
          </a:xfrm>
          <a:prstGeom prst="rect">
            <a:avLst/>
          </a:prstGeom>
          <a:noFill/>
          <a:ln cap="flat" cmpd="sng" w="63500">
            <a:solidFill>
              <a:srgbClr val="0076B9"/>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815" name="Google Shape;815;p104"/>
          <p:cNvSpPr/>
          <p:nvPr/>
        </p:nvSpPr>
        <p:spPr>
          <a:xfrm>
            <a:off x="3001566" y="1744853"/>
            <a:ext cx="476400" cy="476400"/>
          </a:xfrm>
          <a:prstGeom prst="rect">
            <a:avLst/>
          </a:prstGeom>
          <a:noFill/>
          <a:ln cap="flat" cmpd="sng" w="63500">
            <a:solidFill>
              <a:srgbClr val="0076B9"/>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816" name="Google Shape;816;p104"/>
          <p:cNvSpPr/>
          <p:nvPr/>
        </p:nvSpPr>
        <p:spPr>
          <a:xfrm>
            <a:off x="3922514" y="2200604"/>
            <a:ext cx="476400" cy="476400"/>
          </a:xfrm>
          <a:prstGeom prst="rect">
            <a:avLst/>
          </a:prstGeom>
          <a:noFill/>
          <a:ln cap="flat" cmpd="sng" w="63500">
            <a:solidFill>
              <a:srgbClr val="0076B9"/>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817" name="Google Shape;817;p104"/>
          <p:cNvSpPr/>
          <p:nvPr/>
        </p:nvSpPr>
        <p:spPr>
          <a:xfrm>
            <a:off x="2090142" y="1385061"/>
            <a:ext cx="2366700" cy="267900"/>
          </a:xfrm>
          <a:prstGeom prst="rect">
            <a:avLst/>
          </a:prstGeom>
          <a:noFill/>
          <a:ln cap="flat" cmpd="sng" w="63500">
            <a:solidFill>
              <a:srgbClr val="EB220C"/>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graphicFrame>
        <p:nvGraphicFramePr>
          <p:cNvPr id="818" name="Google Shape;818;p104"/>
          <p:cNvGraphicFramePr/>
          <p:nvPr/>
        </p:nvGraphicFramePr>
        <p:xfrm>
          <a:off x="5704880" y="832842"/>
          <a:ext cx="3000000" cy="3000000"/>
        </p:xfrm>
        <a:graphic>
          <a:graphicData uri="http://schemas.openxmlformats.org/drawingml/2006/table">
            <a:tbl>
              <a:tblPr>
                <a:noFill/>
                <a:tableStyleId>{F16D4224-E19D-4EC2-8968-C5E80E1E96F6}</a:tableStyleId>
              </a:tblPr>
              <a:tblGrid>
                <a:gridCol w="561775"/>
                <a:gridCol w="2196150"/>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Precision</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Junk</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1</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Ad</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0.3</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OK</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1</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819" name="Google Shape;819;p104"/>
          <p:cNvSpPr/>
          <p:nvPr/>
        </p:nvSpPr>
        <p:spPr>
          <a:xfrm>
            <a:off x="2090142" y="1849067"/>
            <a:ext cx="2366700" cy="267900"/>
          </a:xfrm>
          <a:prstGeom prst="rect">
            <a:avLst/>
          </a:prstGeom>
          <a:noFill/>
          <a:ln cap="flat" cmpd="sng" w="63500">
            <a:solidFill>
              <a:srgbClr val="EB220C"/>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820" name="Google Shape;820;p104"/>
          <p:cNvSpPr/>
          <p:nvPr/>
        </p:nvSpPr>
        <p:spPr>
          <a:xfrm>
            <a:off x="2090142" y="2313074"/>
            <a:ext cx="2366700" cy="267900"/>
          </a:xfrm>
          <a:prstGeom prst="rect">
            <a:avLst/>
          </a:prstGeom>
          <a:noFill/>
          <a:ln cap="flat" cmpd="sng" w="63500">
            <a:solidFill>
              <a:srgbClr val="EB220C"/>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graphicFrame>
        <p:nvGraphicFramePr>
          <p:cNvPr id="821" name="Google Shape;821;p104"/>
          <p:cNvGraphicFramePr/>
          <p:nvPr/>
        </p:nvGraphicFramePr>
        <p:xfrm>
          <a:off x="587573" y="3332559"/>
          <a:ext cx="3000000" cy="3000000"/>
        </p:xfrm>
        <a:graphic>
          <a:graphicData uri="http://schemas.openxmlformats.org/drawingml/2006/table">
            <a:tbl>
              <a:tblPr>
                <a:noFill/>
                <a:tableStyleId>{F16D4224-E19D-4EC2-8968-C5E80E1E96F6}</a:tableStyleId>
              </a:tblPr>
              <a:tblGrid>
                <a:gridCol w="1348525"/>
                <a:gridCol w="837875"/>
                <a:gridCol w="942000"/>
                <a:gridCol w="974100"/>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Junk</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Ad</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OK</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7800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Recall</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0.75</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1.0</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0.93</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5" name="Shape 825"/>
        <p:cNvGrpSpPr/>
        <p:nvPr/>
      </p:nvGrpSpPr>
      <p:grpSpPr>
        <a:xfrm>
          <a:off x="0" y="0"/>
          <a:ext cx="0" cy="0"/>
          <a:chOff x="0" y="0"/>
          <a:chExt cx="0" cy="0"/>
        </a:xfrm>
      </p:grpSpPr>
      <p:graphicFrame>
        <p:nvGraphicFramePr>
          <p:cNvPr id="826" name="Google Shape;826;p105"/>
          <p:cNvGraphicFramePr/>
          <p:nvPr/>
        </p:nvGraphicFramePr>
        <p:xfrm>
          <a:off x="314771" y="348258"/>
          <a:ext cx="3000000" cy="3000000"/>
        </p:xfrm>
        <a:graphic>
          <a:graphicData uri="http://schemas.openxmlformats.org/drawingml/2006/table">
            <a:tbl>
              <a:tblPr>
                <a:noFill/>
                <a:tableStyleId>{F16D4224-E19D-4EC2-8968-C5E80E1E96F6}</a:tableStyleId>
              </a:tblPr>
              <a:tblGrid>
                <a:gridCol w="1033400"/>
                <a:gridCol w="610425"/>
                <a:gridCol w="827850"/>
                <a:gridCol w="903250"/>
                <a:gridCol w="918375"/>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gridSpan="3">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Actual (ความเป็นจริง)</a:t>
                      </a:r>
                      <a:endParaRPr sz="1800">
                        <a:latin typeface="Helvetica Neue Light"/>
                        <a:ea typeface="Helvetica Neue Light"/>
                        <a:cs typeface="Helvetica Neue Light"/>
                        <a:sym typeface="Helvetica Neue Light"/>
                      </a:endParaRPr>
                    </a:p>
                  </a:txBody>
                  <a:tcPr marT="19050" marB="19050" marR="19050" marL="19050" anchor="ctr"/>
                </a:tc>
                <a:tc hMerge="1"/>
                <a:tc hMerge="1"/>
              </a:tr>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Junk</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Ad</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OK</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466850">
                <a:tc rowSpan="2">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Predicted (เครื่องบอกมา)</a:t>
                      </a:r>
                      <a:endParaRPr sz="18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Junk</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3</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vMerge="1"/>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Ad</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1</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3</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6</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OK</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87</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827" name="Google Shape;827;p105"/>
          <p:cNvSpPr/>
          <p:nvPr/>
        </p:nvSpPr>
        <p:spPr>
          <a:xfrm>
            <a:off x="2128242" y="1280846"/>
            <a:ext cx="476250" cy="476250"/>
          </a:xfrm>
          <a:prstGeom prst="rect">
            <a:avLst/>
          </a:prstGeom>
          <a:noFill/>
          <a:ln cap="flat" cmpd="sng" w="63500">
            <a:solidFill>
              <a:srgbClr val="0076B9"/>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828" name="Google Shape;828;p105"/>
          <p:cNvSpPr/>
          <p:nvPr/>
        </p:nvSpPr>
        <p:spPr>
          <a:xfrm>
            <a:off x="3001566" y="1744853"/>
            <a:ext cx="476250" cy="476250"/>
          </a:xfrm>
          <a:prstGeom prst="rect">
            <a:avLst/>
          </a:prstGeom>
          <a:noFill/>
          <a:ln cap="flat" cmpd="sng" w="63500">
            <a:solidFill>
              <a:srgbClr val="0076B9"/>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829" name="Google Shape;829;p105"/>
          <p:cNvSpPr/>
          <p:nvPr/>
        </p:nvSpPr>
        <p:spPr>
          <a:xfrm>
            <a:off x="2090142" y="1385061"/>
            <a:ext cx="2366747" cy="1230246"/>
          </a:xfrm>
          <a:prstGeom prst="rect">
            <a:avLst/>
          </a:prstGeom>
          <a:noFill/>
          <a:ln cap="flat" cmpd="sng" w="63500">
            <a:solidFill>
              <a:srgbClr val="EB220C"/>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graphicFrame>
        <p:nvGraphicFramePr>
          <p:cNvPr id="830" name="Google Shape;830;p105"/>
          <p:cNvGraphicFramePr/>
          <p:nvPr/>
        </p:nvGraphicFramePr>
        <p:xfrm>
          <a:off x="587573" y="3332559"/>
          <a:ext cx="3000000" cy="3000000"/>
        </p:xfrm>
        <a:graphic>
          <a:graphicData uri="http://schemas.openxmlformats.org/drawingml/2006/table">
            <a:tbl>
              <a:tblPr>
                <a:noFill/>
                <a:tableStyleId>{F16D4224-E19D-4EC2-8968-C5E80E1E96F6}</a:tableStyleId>
              </a:tblPr>
              <a:tblGrid>
                <a:gridCol w="1348525"/>
                <a:gridCol w="837875"/>
                <a:gridCol w="942000"/>
                <a:gridCol w="974100"/>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Junk</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Ad</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OK</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7800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Recall</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0.75</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1.0</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0.93</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graphicFrame>
        <p:nvGraphicFramePr>
          <p:cNvPr id="831" name="Google Shape;831;p105"/>
          <p:cNvGraphicFramePr/>
          <p:nvPr/>
        </p:nvGraphicFramePr>
        <p:xfrm>
          <a:off x="5704880" y="832842"/>
          <a:ext cx="3000000" cy="3000000"/>
        </p:xfrm>
        <a:graphic>
          <a:graphicData uri="http://schemas.openxmlformats.org/drawingml/2006/table">
            <a:tbl>
              <a:tblPr>
                <a:noFill/>
                <a:tableStyleId>{F16D4224-E19D-4EC2-8968-C5E80E1E96F6}</a:tableStyleId>
              </a:tblPr>
              <a:tblGrid>
                <a:gridCol w="561775"/>
                <a:gridCol w="2196150"/>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Precision</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Junk</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1</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Ad</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0.3</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OK</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1</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832" name="Google Shape;832;p105"/>
          <p:cNvSpPr/>
          <p:nvPr/>
        </p:nvSpPr>
        <p:spPr>
          <a:xfrm>
            <a:off x="3917156" y="2194314"/>
            <a:ext cx="476250" cy="476250"/>
          </a:xfrm>
          <a:prstGeom prst="rect">
            <a:avLst/>
          </a:prstGeom>
          <a:noFill/>
          <a:ln cap="flat" cmpd="sng" w="63500">
            <a:solidFill>
              <a:srgbClr val="0076B9"/>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graphicFrame>
        <p:nvGraphicFramePr>
          <p:cNvPr id="833" name="Google Shape;833;p105"/>
          <p:cNvGraphicFramePr/>
          <p:nvPr/>
        </p:nvGraphicFramePr>
        <p:xfrm>
          <a:off x="4732557" y="3406973"/>
          <a:ext cx="3000000" cy="3000000"/>
        </p:xfrm>
        <a:graphic>
          <a:graphicData uri="http://schemas.openxmlformats.org/drawingml/2006/table">
            <a:tbl>
              <a:tblPr>
                <a:noFill/>
                <a:tableStyleId>{F16D4224-E19D-4EC2-8968-C5E80E1E96F6}</a:tableStyleId>
              </a:tblPr>
              <a:tblGrid>
                <a:gridCol w="1394250"/>
                <a:gridCol w="2579650"/>
              </a:tblGrid>
              <a:tr h="5761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Accuracy</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300" u="none" cap="none" strike="noStrike">
                          <a:latin typeface="Helvetica Neue Light"/>
                          <a:ea typeface="Helvetica Neue Light"/>
                          <a:cs typeface="Helvetica Neue Light"/>
                          <a:sym typeface="Helvetica Neue Light"/>
                        </a:rPr>
                        <a:t>(3 + 3 + 87) / (3 + 3 + 87 + 1 + 6)</a:t>
                      </a:r>
                      <a:endParaRPr sz="13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7" name="Shape 837"/>
        <p:cNvGrpSpPr/>
        <p:nvPr/>
      </p:nvGrpSpPr>
      <p:grpSpPr>
        <a:xfrm>
          <a:off x="0" y="0"/>
          <a:ext cx="0" cy="0"/>
          <a:chOff x="0" y="0"/>
          <a:chExt cx="0" cy="0"/>
        </a:xfrm>
      </p:grpSpPr>
      <p:graphicFrame>
        <p:nvGraphicFramePr>
          <p:cNvPr id="838" name="Google Shape;838;p106"/>
          <p:cNvGraphicFramePr/>
          <p:nvPr/>
        </p:nvGraphicFramePr>
        <p:xfrm>
          <a:off x="314771" y="348258"/>
          <a:ext cx="3000000" cy="3000000"/>
        </p:xfrm>
        <a:graphic>
          <a:graphicData uri="http://schemas.openxmlformats.org/drawingml/2006/table">
            <a:tbl>
              <a:tblPr>
                <a:noFill/>
                <a:tableStyleId>{F16D4224-E19D-4EC2-8968-C5E80E1E96F6}</a:tableStyleId>
              </a:tblPr>
              <a:tblGrid>
                <a:gridCol w="1033400"/>
                <a:gridCol w="610425"/>
                <a:gridCol w="827850"/>
                <a:gridCol w="903250"/>
                <a:gridCol w="918375"/>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gridSpan="3">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Actual (ความเป็นจริง)</a:t>
                      </a:r>
                      <a:endParaRPr sz="1800">
                        <a:latin typeface="Helvetica Neue Light"/>
                        <a:ea typeface="Helvetica Neue Light"/>
                        <a:cs typeface="Helvetica Neue Light"/>
                        <a:sym typeface="Helvetica Neue Light"/>
                      </a:endParaRPr>
                    </a:p>
                  </a:txBody>
                  <a:tcPr marT="19050" marB="19050" marR="19050" marL="19050" anchor="ctr"/>
                </a:tc>
                <a:tc hMerge="1"/>
                <a:tc hMerge="1"/>
              </a:tr>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Junk</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Ad</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OK</a:t>
                      </a:r>
                      <a:endParaRPr sz="18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466850">
                <a:tc rowSpan="2">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Predicted (เครื่องบอกมา)</a:t>
                      </a:r>
                      <a:endParaRPr sz="18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Junk</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3</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vMerge="1"/>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Ad</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1</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3</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6</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8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OK</a:t>
                      </a:r>
                      <a:endParaRPr sz="18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0</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800" u="none" cap="none" strike="noStrike">
                          <a:latin typeface="Helvetica Neue Light"/>
                          <a:ea typeface="Helvetica Neue Light"/>
                          <a:cs typeface="Helvetica Neue Light"/>
                          <a:sym typeface="Helvetica Neue Light"/>
                        </a:rPr>
                        <a:t>87</a:t>
                      </a:r>
                      <a:endParaRPr sz="18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839" name="Google Shape;839;p106"/>
          <p:cNvSpPr/>
          <p:nvPr/>
        </p:nvSpPr>
        <p:spPr>
          <a:xfrm>
            <a:off x="2128242" y="1280846"/>
            <a:ext cx="476400" cy="476400"/>
          </a:xfrm>
          <a:prstGeom prst="rect">
            <a:avLst/>
          </a:prstGeom>
          <a:noFill/>
          <a:ln cap="flat" cmpd="sng" w="63500">
            <a:solidFill>
              <a:srgbClr val="0076B9"/>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840" name="Google Shape;840;p106"/>
          <p:cNvSpPr/>
          <p:nvPr/>
        </p:nvSpPr>
        <p:spPr>
          <a:xfrm>
            <a:off x="3001566" y="1744853"/>
            <a:ext cx="476400" cy="476400"/>
          </a:xfrm>
          <a:prstGeom prst="rect">
            <a:avLst/>
          </a:prstGeom>
          <a:noFill/>
          <a:ln cap="flat" cmpd="sng" w="63500">
            <a:solidFill>
              <a:srgbClr val="0076B9"/>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sp>
        <p:nvSpPr>
          <p:cNvPr id="841" name="Google Shape;841;p106"/>
          <p:cNvSpPr/>
          <p:nvPr/>
        </p:nvSpPr>
        <p:spPr>
          <a:xfrm>
            <a:off x="2090142" y="1385061"/>
            <a:ext cx="2366700" cy="1230300"/>
          </a:xfrm>
          <a:prstGeom prst="rect">
            <a:avLst/>
          </a:prstGeom>
          <a:noFill/>
          <a:ln cap="flat" cmpd="sng" w="63500">
            <a:solidFill>
              <a:srgbClr val="EB220C"/>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graphicFrame>
        <p:nvGraphicFramePr>
          <p:cNvPr id="842" name="Google Shape;842;p106"/>
          <p:cNvGraphicFramePr/>
          <p:nvPr/>
        </p:nvGraphicFramePr>
        <p:xfrm>
          <a:off x="587573" y="3332559"/>
          <a:ext cx="3000000" cy="3000000"/>
        </p:xfrm>
        <a:graphic>
          <a:graphicData uri="http://schemas.openxmlformats.org/drawingml/2006/table">
            <a:tbl>
              <a:tblPr>
                <a:noFill/>
                <a:tableStyleId>{F16D4224-E19D-4EC2-8968-C5E80E1E96F6}</a:tableStyleId>
              </a:tblPr>
              <a:tblGrid>
                <a:gridCol w="1348525"/>
                <a:gridCol w="837875"/>
                <a:gridCol w="942000"/>
                <a:gridCol w="974100"/>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Junk</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Ad</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OK</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7800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Recall</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0.75</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1.0</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0.93</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graphicFrame>
        <p:nvGraphicFramePr>
          <p:cNvPr id="843" name="Google Shape;843;p106"/>
          <p:cNvGraphicFramePr/>
          <p:nvPr/>
        </p:nvGraphicFramePr>
        <p:xfrm>
          <a:off x="5704880" y="832842"/>
          <a:ext cx="3000000" cy="3000000"/>
        </p:xfrm>
        <a:graphic>
          <a:graphicData uri="http://schemas.openxmlformats.org/drawingml/2006/table">
            <a:tbl>
              <a:tblPr>
                <a:noFill/>
                <a:tableStyleId>{F16D4224-E19D-4EC2-8968-C5E80E1E96F6}</a:tableStyleId>
              </a:tblPr>
              <a:tblGrid>
                <a:gridCol w="561775"/>
                <a:gridCol w="2196150"/>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Precision</a:t>
                      </a:r>
                      <a:endParaRPr>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Junk</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1</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Ad</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0.3</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OK</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1</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
        <p:nvSpPr>
          <p:cNvPr id="844" name="Google Shape;844;p106"/>
          <p:cNvSpPr/>
          <p:nvPr/>
        </p:nvSpPr>
        <p:spPr>
          <a:xfrm>
            <a:off x="3917156" y="2194314"/>
            <a:ext cx="476400" cy="476400"/>
          </a:xfrm>
          <a:prstGeom prst="rect">
            <a:avLst/>
          </a:prstGeom>
          <a:noFill/>
          <a:ln cap="flat" cmpd="sng" w="63500">
            <a:solidFill>
              <a:srgbClr val="0076B9"/>
            </a:solidFill>
            <a:prstDash val="solid"/>
            <a:miter lim="400000"/>
            <a:headEnd len="sm" w="sm" type="none"/>
            <a:tailEnd len="sm" w="sm" type="none"/>
          </a:ln>
        </p:spPr>
        <p:txBody>
          <a:bodyPr anchorCtr="0" anchor="ctr" bIns="26775" lIns="26775" spcFirstLastPara="1" rIns="26775" wrap="square" tIns="26775">
            <a:noAutofit/>
          </a:bodyPr>
          <a:lstStyle/>
          <a:p>
            <a:pPr indent="0" lvl="0" marL="0" marR="0" rtl="0" algn="ctr">
              <a:lnSpc>
                <a:spcPct val="100000"/>
              </a:lnSpc>
              <a:spcBef>
                <a:spcPts val="0"/>
              </a:spcBef>
              <a:spcAft>
                <a:spcPts val="0"/>
              </a:spcAft>
              <a:buClr>
                <a:srgbClr val="FFFFFF"/>
              </a:buClr>
              <a:buSzPts val="1100"/>
              <a:buFont typeface="Helvetica Neue"/>
              <a:buNone/>
            </a:pPr>
            <a:r>
              <a:t/>
            </a:r>
            <a:endParaRPr b="0" i="0" sz="1100" u="none" cap="none" strike="noStrike">
              <a:solidFill>
                <a:srgbClr val="FFFFFF"/>
              </a:solidFill>
              <a:latin typeface="Helvetica Neue"/>
              <a:ea typeface="Helvetica Neue"/>
              <a:cs typeface="Helvetica Neue"/>
              <a:sym typeface="Helvetica Neue"/>
            </a:endParaRPr>
          </a:p>
        </p:txBody>
      </p:sp>
      <p:graphicFrame>
        <p:nvGraphicFramePr>
          <p:cNvPr id="845" name="Google Shape;845;p106"/>
          <p:cNvGraphicFramePr/>
          <p:nvPr/>
        </p:nvGraphicFramePr>
        <p:xfrm>
          <a:off x="4732557" y="3406973"/>
          <a:ext cx="3000000" cy="3000000"/>
        </p:xfrm>
        <a:graphic>
          <a:graphicData uri="http://schemas.openxmlformats.org/drawingml/2006/table">
            <a:tbl>
              <a:tblPr>
                <a:noFill/>
                <a:tableStyleId>{F16D4224-E19D-4EC2-8968-C5E80E1E96F6}</a:tableStyleId>
              </a:tblPr>
              <a:tblGrid>
                <a:gridCol w="1394250"/>
                <a:gridCol w="2579650"/>
              </a:tblGrid>
              <a:tr h="576150">
                <a:tc>
                  <a:txBody>
                    <a:bodyPr/>
                    <a:lstStyle/>
                    <a:p>
                      <a:pPr indent="0" lvl="0" marL="0" marR="0" rtl="0" algn="ctr">
                        <a:lnSpc>
                          <a:spcPct val="100000"/>
                        </a:lnSpc>
                        <a:spcBef>
                          <a:spcPts val="0"/>
                        </a:spcBef>
                        <a:spcAft>
                          <a:spcPts val="0"/>
                        </a:spcAft>
                        <a:buClr>
                          <a:schemeClr val="dk1"/>
                        </a:buClr>
                        <a:buSzPts val="1900"/>
                        <a:buFont typeface="Sarabun"/>
                        <a:buNone/>
                      </a:pPr>
                      <a:r>
                        <a:rPr lang="en" u="none" cap="none" strike="noStrike">
                          <a:latin typeface="Helvetica Neue Light"/>
                          <a:ea typeface="Helvetica Neue Light"/>
                          <a:cs typeface="Helvetica Neue Light"/>
                          <a:sym typeface="Helvetica Neue Light"/>
                        </a:rPr>
                        <a:t>Accuracy</a:t>
                      </a:r>
                      <a:endParaRPr>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a:latin typeface="Helvetica Neue Light"/>
                          <a:ea typeface="Helvetica Neue Light"/>
                          <a:cs typeface="Helvetica Neue Light"/>
                          <a:sym typeface="Helvetica Neue Light"/>
                        </a:rPr>
                        <a:t>0.93</a:t>
                      </a:r>
                      <a:endParaRPr>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9" name="Shape 849"/>
        <p:cNvGrpSpPr/>
        <p:nvPr/>
      </p:nvGrpSpPr>
      <p:grpSpPr>
        <a:xfrm>
          <a:off x="0" y="0"/>
          <a:ext cx="0" cy="0"/>
          <a:chOff x="0" y="0"/>
          <a:chExt cx="0" cy="0"/>
        </a:xfrm>
      </p:grpSpPr>
      <p:graphicFrame>
        <p:nvGraphicFramePr>
          <p:cNvPr id="850" name="Google Shape;850;p107"/>
          <p:cNvGraphicFramePr/>
          <p:nvPr/>
        </p:nvGraphicFramePr>
        <p:xfrm>
          <a:off x="1948904" y="2241351"/>
          <a:ext cx="3000000" cy="3000000"/>
        </p:xfrm>
        <a:graphic>
          <a:graphicData uri="http://schemas.openxmlformats.org/drawingml/2006/table">
            <a:tbl>
              <a:tblPr>
                <a:noFill/>
                <a:tableStyleId>{F16D4224-E19D-4EC2-8968-C5E80E1E96F6}</a:tableStyleId>
              </a:tblPr>
              <a:tblGrid>
                <a:gridCol w="1033400"/>
                <a:gridCol w="610425"/>
                <a:gridCol w="827850"/>
                <a:gridCol w="903250"/>
                <a:gridCol w="918375"/>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2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200" u="none" cap="none" strike="noStrike">
                        <a:latin typeface="Helvetica Neue Light"/>
                        <a:ea typeface="Helvetica Neue Light"/>
                        <a:cs typeface="Helvetica Neue Light"/>
                        <a:sym typeface="Helvetica Neue Light"/>
                      </a:endParaRPr>
                    </a:p>
                  </a:txBody>
                  <a:tcPr marT="19050" marB="19050" marR="19050" marL="19050" anchor="ctr"/>
                </a:tc>
                <a:tc gridSpan="3">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Actual (ความเป็นจริง)</a:t>
                      </a:r>
                      <a:endParaRPr sz="1200">
                        <a:latin typeface="Helvetica Neue Light"/>
                        <a:ea typeface="Helvetica Neue Light"/>
                        <a:cs typeface="Helvetica Neue Light"/>
                        <a:sym typeface="Helvetica Neue Light"/>
                      </a:endParaRPr>
                    </a:p>
                  </a:txBody>
                  <a:tcPr marT="19050" marB="19050" marR="19050" marL="19050" anchor="ctr"/>
                </a:tc>
                <a:tc hMerge="1"/>
                <a:tc hMerge="1"/>
              </a:tr>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2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2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Junk</a:t>
                      </a:r>
                      <a:endParaRPr sz="12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Ad</a:t>
                      </a:r>
                      <a:endParaRPr sz="12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466850">
                <a:tc rowSpan="2">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Predicted</a:t>
                      </a:r>
                      <a:br>
                        <a:rPr lang="en" sz="1200">
                          <a:latin typeface="Helvetica Neue Light"/>
                          <a:ea typeface="Helvetica Neue Light"/>
                          <a:cs typeface="Helvetica Neue Light"/>
                          <a:sym typeface="Helvetica Neue Light"/>
                        </a:rPr>
                      </a:br>
                      <a:r>
                        <a:rPr lang="en" sz="1200" u="none" cap="none" strike="noStrike">
                          <a:latin typeface="Helvetica Neue Light"/>
                          <a:ea typeface="Helvetica Neue Light"/>
                          <a:cs typeface="Helvetica Neue Light"/>
                          <a:sym typeface="Helvetica Neue Light"/>
                        </a:rPr>
                        <a:t>(เครื่องบอกมา)</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Junk</a:t>
                      </a:r>
                      <a:endParaRPr sz="12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3</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0</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0</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vMerge="1"/>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Ad</a:t>
                      </a:r>
                      <a:endParaRPr sz="12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1</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3</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6</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solidFill>
                      <a:srgbClr val="FFD38A">
                        <a:alpha val="89803"/>
                      </a:srgbClr>
                    </a:solidFill>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2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0</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0</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87</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graphicFrame>
        <p:nvGraphicFramePr>
          <p:cNvPr id="851" name="Google Shape;851;p107"/>
          <p:cNvGraphicFramePr/>
          <p:nvPr/>
        </p:nvGraphicFramePr>
        <p:xfrm>
          <a:off x="565026" y="433606"/>
          <a:ext cx="3000000" cy="3000000"/>
        </p:xfrm>
        <a:graphic>
          <a:graphicData uri="http://schemas.openxmlformats.org/drawingml/2006/table">
            <a:tbl>
              <a:tblPr bandRow="1">
                <a:noFill/>
                <a:tableStyleId>{F16D4224-E19D-4EC2-8968-C5E80E1E96F6}</a:tableStyleId>
              </a:tblPr>
              <a:tblGrid>
                <a:gridCol w="1793750"/>
                <a:gridCol w="311000"/>
                <a:gridCol w="311000"/>
                <a:gridCol w="311000"/>
                <a:gridCol w="311000"/>
                <a:gridCol w="311000"/>
                <a:gridCol w="311000"/>
                <a:gridCol w="311000"/>
                <a:gridCol w="311000"/>
                <a:gridCol w="311000"/>
                <a:gridCol w="311000"/>
                <a:gridCol w="311000"/>
                <a:gridCol w="311000"/>
                <a:gridCol w="311000"/>
                <a:gridCol w="311000"/>
                <a:gridCol w="311000"/>
                <a:gridCol w="311000"/>
                <a:gridCol w="311000"/>
                <a:gridCol w="311000"/>
                <a:gridCol w="311000"/>
                <a:gridCol w="311000"/>
              </a:tblGrid>
              <a:tr h="426725">
                <a:tc>
                  <a:txBody>
                    <a:bodyPr/>
                    <a:lstStyle/>
                    <a:p>
                      <a:pPr indent="0" lvl="0" marL="0" marR="0" rtl="0" algn="ctr">
                        <a:lnSpc>
                          <a:spcPct val="100000"/>
                        </a:lnSpc>
                        <a:spcBef>
                          <a:spcPts val="0"/>
                        </a:spcBef>
                        <a:spcAft>
                          <a:spcPts val="0"/>
                        </a:spcAft>
                        <a:buClr>
                          <a:schemeClr val="dk1"/>
                        </a:buClr>
                        <a:buSzPts val="1900"/>
                        <a:buFont typeface="Sarabun"/>
                        <a:buNone/>
                      </a:pPr>
                      <a:r>
                        <a:t/>
                      </a:r>
                      <a:endParaRPr sz="12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1</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2</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3</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4</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5</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6</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7</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8</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9</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10</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11</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12</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13</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14</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15</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97</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98</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99</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100</a:t>
                      </a:r>
                      <a:endParaRPr sz="200">
                        <a:latin typeface="Helvetica Neue Light"/>
                        <a:ea typeface="Helvetica Neue Light"/>
                        <a:cs typeface="Helvetica Neue Light"/>
                        <a:sym typeface="Helvetica Neue Light"/>
                      </a:endParaRPr>
                    </a:p>
                  </a:txBody>
                  <a:tcPr marT="19050" marB="19050" marR="19050" marL="19050" anchor="ctr"/>
                </a:tc>
              </a:tr>
              <a:tr h="426725">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Gold standard คำตอบจริง</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J</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J</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J</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J</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Ad</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Ad</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Ad</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r>
              <a:tr h="426725">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Prediction เครื่องเดามา</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r>
              <a:tr h="426725">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Prediction เครื่องเดามา</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J</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J</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J</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EB220C"/>
                        </a:buClr>
                        <a:buSzPts val="1900"/>
                        <a:buFont typeface="Sarabun"/>
                        <a:buNone/>
                      </a:pPr>
                      <a:r>
                        <a:rPr lang="en" sz="1200" u="none" cap="none" strike="noStrike">
                          <a:solidFill>
                            <a:srgbClr val="EB220C"/>
                          </a:solidFill>
                          <a:latin typeface="Helvetica Neue Light"/>
                          <a:ea typeface="Helvetica Neue Light"/>
                          <a:cs typeface="Helvetica Neue Light"/>
                          <a:sym typeface="Helvetica Neue Light"/>
                        </a:rPr>
                        <a:t>Ad</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Ad</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Ad</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Ad</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EB220C"/>
                        </a:buClr>
                        <a:buSzPts val="1900"/>
                        <a:buFont typeface="Sarabun"/>
                        <a:buNone/>
                      </a:pPr>
                      <a:r>
                        <a:rPr lang="en" sz="1200" u="none" cap="none" strike="noStrike">
                          <a:solidFill>
                            <a:srgbClr val="EB220C"/>
                          </a:solidFill>
                          <a:latin typeface="Helvetica Neue Light"/>
                          <a:ea typeface="Helvetica Neue Light"/>
                          <a:cs typeface="Helvetica Neue Light"/>
                          <a:sym typeface="Helvetica Neue Light"/>
                        </a:rPr>
                        <a:t>Ad</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EB220C"/>
                        </a:buClr>
                        <a:buSzPts val="1900"/>
                        <a:buFont typeface="Sarabun"/>
                        <a:buNone/>
                      </a:pPr>
                      <a:r>
                        <a:rPr lang="en" sz="1200" u="none" cap="none" strike="noStrike">
                          <a:solidFill>
                            <a:srgbClr val="EB220C"/>
                          </a:solidFill>
                          <a:latin typeface="Helvetica Neue Light"/>
                          <a:ea typeface="Helvetica Neue Light"/>
                          <a:cs typeface="Helvetica Neue Light"/>
                          <a:sym typeface="Helvetica Neue Light"/>
                        </a:rPr>
                        <a:t>Ad</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EB220C"/>
                        </a:buClr>
                        <a:buSzPts val="1900"/>
                        <a:buFont typeface="Sarabun"/>
                        <a:buNone/>
                      </a:pPr>
                      <a:r>
                        <a:rPr lang="en" sz="1200" u="none" cap="none" strike="noStrike">
                          <a:solidFill>
                            <a:srgbClr val="EB220C"/>
                          </a:solidFill>
                          <a:latin typeface="Helvetica Neue Light"/>
                          <a:ea typeface="Helvetica Neue Light"/>
                          <a:cs typeface="Helvetica Neue Light"/>
                          <a:sym typeface="Helvetica Neue Light"/>
                        </a:rPr>
                        <a:t>Ad</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EB220C"/>
                        </a:buClr>
                        <a:buSzPts val="1900"/>
                        <a:buFont typeface="Sarabun"/>
                        <a:buNone/>
                      </a:pPr>
                      <a:r>
                        <a:rPr lang="en" sz="1200" u="none" cap="none" strike="noStrike">
                          <a:solidFill>
                            <a:srgbClr val="EB220C"/>
                          </a:solidFill>
                          <a:latin typeface="Helvetica Neue Light"/>
                          <a:ea typeface="Helvetica Neue Light"/>
                          <a:cs typeface="Helvetica Neue Light"/>
                          <a:sym typeface="Helvetica Neue Light"/>
                        </a:rPr>
                        <a:t>Ad</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EB220C"/>
                        </a:buClr>
                        <a:buSzPts val="1900"/>
                        <a:buFont typeface="Sarabun"/>
                        <a:buNone/>
                      </a:pPr>
                      <a:r>
                        <a:rPr lang="en" sz="1200" u="none" cap="none" strike="noStrike">
                          <a:solidFill>
                            <a:srgbClr val="EB220C"/>
                          </a:solidFill>
                          <a:latin typeface="Helvetica Neue Light"/>
                          <a:ea typeface="Helvetica Neue Light"/>
                          <a:cs typeface="Helvetica Neue Light"/>
                          <a:sym typeface="Helvetica Neue Light"/>
                        </a:rPr>
                        <a:t>Ad</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EB220C"/>
                        </a:buClr>
                        <a:buSzPts val="1900"/>
                        <a:buFont typeface="Sarabun"/>
                        <a:buNone/>
                      </a:pPr>
                      <a:r>
                        <a:rPr lang="en" sz="1200" u="none" cap="none" strike="noStrike">
                          <a:solidFill>
                            <a:srgbClr val="EB220C"/>
                          </a:solidFill>
                          <a:latin typeface="Helvetica Neue Light"/>
                          <a:ea typeface="Helvetica Neue Light"/>
                          <a:cs typeface="Helvetica Neue Light"/>
                          <a:sym typeface="Helvetica Neue Light"/>
                        </a:rPr>
                        <a:t>Ad</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200">
                        <a:latin typeface="Helvetica Neue Light"/>
                        <a:ea typeface="Helvetica Neue Light"/>
                        <a:cs typeface="Helvetica Neue Light"/>
                        <a:sym typeface="Helvetica Neue Light"/>
                      </a:endParaRPr>
                    </a:p>
                  </a:txBody>
                  <a:tcPr marT="19050" marB="19050" marR="19050" marL="19050" anchor="ctr"/>
                </a:tc>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5" name="Shape 855"/>
        <p:cNvGrpSpPr/>
        <p:nvPr/>
      </p:nvGrpSpPr>
      <p:grpSpPr>
        <a:xfrm>
          <a:off x="0" y="0"/>
          <a:ext cx="0" cy="0"/>
          <a:chOff x="0" y="0"/>
          <a:chExt cx="0" cy="0"/>
        </a:xfrm>
      </p:grpSpPr>
      <p:graphicFrame>
        <p:nvGraphicFramePr>
          <p:cNvPr id="856" name="Google Shape;856;p108"/>
          <p:cNvGraphicFramePr/>
          <p:nvPr/>
        </p:nvGraphicFramePr>
        <p:xfrm>
          <a:off x="1948904" y="2241351"/>
          <a:ext cx="3000000" cy="3000000"/>
        </p:xfrm>
        <a:graphic>
          <a:graphicData uri="http://schemas.openxmlformats.org/drawingml/2006/table">
            <a:tbl>
              <a:tblPr>
                <a:noFill/>
                <a:tableStyleId>{F16D4224-E19D-4EC2-8968-C5E80E1E96F6}</a:tableStyleId>
              </a:tblPr>
              <a:tblGrid>
                <a:gridCol w="1033400"/>
                <a:gridCol w="610425"/>
                <a:gridCol w="827850"/>
                <a:gridCol w="903250"/>
                <a:gridCol w="918375"/>
              </a:tblGrid>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2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200" u="none" cap="none" strike="noStrike">
                        <a:latin typeface="Helvetica Neue Light"/>
                        <a:ea typeface="Helvetica Neue Light"/>
                        <a:cs typeface="Helvetica Neue Light"/>
                        <a:sym typeface="Helvetica Neue Light"/>
                      </a:endParaRPr>
                    </a:p>
                  </a:txBody>
                  <a:tcPr marT="19050" marB="19050" marR="19050" marL="19050" anchor="ctr"/>
                </a:tc>
                <a:tc gridSpan="3">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Actual (ความเป็นจริง)</a:t>
                      </a:r>
                      <a:endParaRPr sz="1200">
                        <a:latin typeface="Helvetica Neue Light"/>
                        <a:ea typeface="Helvetica Neue Light"/>
                        <a:cs typeface="Helvetica Neue Light"/>
                        <a:sym typeface="Helvetica Neue Light"/>
                      </a:endParaRPr>
                    </a:p>
                  </a:txBody>
                  <a:tcPr marT="19050" marB="19050" marR="19050" marL="19050" anchor="ctr"/>
                </a:tc>
                <a:tc hMerge="1"/>
                <a:tc hMerge="1"/>
              </a:tr>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2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2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Junk</a:t>
                      </a:r>
                      <a:endParaRPr sz="12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Ad</a:t>
                      </a:r>
                      <a:endParaRPr sz="12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466850">
                <a:tc rowSpan="2">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Predicted</a:t>
                      </a:r>
                      <a:br>
                        <a:rPr lang="en" sz="1200">
                          <a:latin typeface="Helvetica Neue Light"/>
                          <a:ea typeface="Helvetica Neue Light"/>
                          <a:cs typeface="Helvetica Neue Light"/>
                          <a:sym typeface="Helvetica Neue Light"/>
                        </a:rPr>
                      </a:br>
                      <a:r>
                        <a:rPr lang="en" sz="1200" u="none" cap="none" strike="noStrike">
                          <a:latin typeface="Helvetica Neue Light"/>
                          <a:ea typeface="Helvetica Neue Light"/>
                          <a:cs typeface="Helvetica Neue Light"/>
                          <a:sym typeface="Helvetica Neue Light"/>
                        </a:rPr>
                        <a:t>(เครื่องบอกมา)</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Junk</a:t>
                      </a:r>
                      <a:endParaRPr sz="12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0</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0</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0</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vMerge="1"/>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Ad</a:t>
                      </a:r>
                      <a:endParaRPr sz="12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0</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0</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0</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466850">
                <a:tc>
                  <a:txBody>
                    <a:bodyPr/>
                    <a:lstStyle/>
                    <a:p>
                      <a:pPr indent="0" lvl="0" marL="0" marR="0" rtl="0" algn="ctr">
                        <a:lnSpc>
                          <a:spcPct val="100000"/>
                        </a:lnSpc>
                        <a:spcBef>
                          <a:spcPts val="0"/>
                        </a:spcBef>
                        <a:spcAft>
                          <a:spcPts val="0"/>
                        </a:spcAft>
                        <a:buClr>
                          <a:schemeClr val="dk1"/>
                        </a:buClr>
                        <a:buSzPts val="1900"/>
                        <a:buFont typeface="Sarabun"/>
                        <a:buNone/>
                      </a:pPr>
                      <a:r>
                        <a:t/>
                      </a:r>
                      <a:endParaRPr sz="12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4</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3</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93</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graphicFrame>
        <p:nvGraphicFramePr>
          <p:cNvPr id="857" name="Google Shape;857;p108"/>
          <p:cNvGraphicFramePr/>
          <p:nvPr/>
        </p:nvGraphicFramePr>
        <p:xfrm>
          <a:off x="565026" y="433606"/>
          <a:ext cx="3000000" cy="3000000"/>
        </p:xfrm>
        <a:graphic>
          <a:graphicData uri="http://schemas.openxmlformats.org/drawingml/2006/table">
            <a:tbl>
              <a:tblPr bandRow="1">
                <a:noFill/>
                <a:tableStyleId>{F16D4224-E19D-4EC2-8968-C5E80E1E96F6}</a:tableStyleId>
              </a:tblPr>
              <a:tblGrid>
                <a:gridCol w="1793750"/>
                <a:gridCol w="311000"/>
                <a:gridCol w="311000"/>
                <a:gridCol w="311000"/>
                <a:gridCol w="311000"/>
                <a:gridCol w="311000"/>
                <a:gridCol w="311000"/>
                <a:gridCol w="311000"/>
                <a:gridCol w="311000"/>
                <a:gridCol w="311000"/>
                <a:gridCol w="311000"/>
                <a:gridCol w="311000"/>
                <a:gridCol w="311000"/>
                <a:gridCol w="311000"/>
                <a:gridCol w="311000"/>
                <a:gridCol w="311000"/>
                <a:gridCol w="311000"/>
                <a:gridCol w="311000"/>
                <a:gridCol w="311000"/>
                <a:gridCol w="311000"/>
                <a:gridCol w="311000"/>
              </a:tblGrid>
              <a:tr h="426725">
                <a:tc>
                  <a:txBody>
                    <a:bodyPr/>
                    <a:lstStyle/>
                    <a:p>
                      <a:pPr indent="0" lvl="0" marL="0" marR="0" rtl="0" algn="ctr">
                        <a:lnSpc>
                          <a:spcPct val="100000"/>
                        </a:lnSpc>
                        <a:spcBef>
                          <a:spcPts val="0"/>
                        </a:spcBef>
                        <a:spcAft>
                          <a:spcPts val="0"/>
                        </a:spcAft>
                        <a:buClr>
                          <a:schemeClr val="dk1"/>
                        </a:buClr>
                        <a:buSzPts val="1900"/>
                        <a:buFont typeface="Sarabun"/>
                        <a:buNone/>
                      </a:pPr>
                      <a:r>
                        <a:t/>
                      </a:r>
                      <a:endParaRPr sz="12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1</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2</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3</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4</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5</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6</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7</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8</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9</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10</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11</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12</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13</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14</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15</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97</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98</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99</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100</a:t>
                      </a:r>
                      <a:endParaRPr sz="1200">
                        <a:latin typeface="Helvetica Neue Light"/>
                        <a:ea typeface="Helvetica Neue Light"/>
                        <a:cs typeface="Helvetica Neue Light"/>
                        <a:sym typeface="Helvetica Neue Light"/>
                      </a:endParaRPr>
                    </a:p>
                  </a:txBody>
                  <a:tcPr marT="19050" marB="19050" marR="19050" marL="19050" anchor="ctr"/>
                </a:tc>
              </a:tr>
              <a:tr h="426725">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Gold standard คำตอบจริง</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J</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J</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J</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J</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Ad</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Ad</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Ad</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r>
              <a:tr h="426725">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Prediction เครื่องเดามา</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r>
              <a:tr h="426725">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Prediction เครื่องเดามา</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J</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J</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J</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Ad</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Ad</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Ad</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Ad</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Ad</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Ad</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Ad</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Ad</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Ad</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Ad</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rgbClr val="D6D5D5"/>
                        </a:buClr>
                        <a:buSzPts val="1900"/>
                        <a:buFont typeface="Sarabun"/>
                        <a:buNone/>
                      </a:pPr>
                      <a:r>
                        <a:rPr lang="en" sz="1200" u="none" cap="none" strike="noStrike">
                          <a:solidFill>
                            <a:srgbClr val="D6D5D5"/>
                          </a:solidFill>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tc>
              </a:tr>
            </a:tbl>
          </a:graphicData>
        </a:graphic>
      </p:graphicFrame>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1" name="Shape 861"/>
        <p:cNvGrpSpPr/>
        <p:nvPr/>
      </p:nvGrpSpPr>
      <p:grpSpPr>
        <a:xfrm>
          <a:off x="0" y="0"/>
          <a:ext cx="0" cy="0"/>
          <a:chOff x="0" y="0"/>
          <a:chExt cx="0" cy="0"/>
        </a:xfrm>
      </p:grpSpPr>
      <p:sp>
        <p:nvSpPr>
          <p:cNvPr id="862" name="Google Shape;862;p109"/>
          <p:cNvSpPr txBox="1"/>
          <p:nvPr>
            <p:ph type="title"/>
          </p:nvPr>
        </p:nvSpPr>
        <p:spPr>
          <a:xfrm>
            <a:off x="730000" y="1318650"/>
            <a:ext cx="3300900" cy="967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Confusion Matrix</a:t>
            </a:r>
            <a:endParaRPr/>
          </a:p>
        </p:txBody>
      </p:sp>
      <p:sp>
        <p:nvSpPr>
          <p:cNvPr id="863" name="Google Shape;863;p109"/>
          <p:cNvSpPr txBox="1"/>
          <p:nvPr>
            <p:ph idx="1" type="body"/>
          </p:nvPr>
        </p:nvSpPr>
        <p:spPr>
          <a:xfrm>
            <a:off x="730000" y="2409950"/>
            <a:ext cx="3300900" cy="159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Accuracy, Precision, Recall, F1  สามารถคำนวณได้จากตัวเลขบน Confusion Matrix</a:t>
            </a:r>
            <a:endParaRPr/>
          </a:p>
          <a:p>
            <a:pPr indent="0" lvl="0" marL="0" rtl="0" algn="l">
              <a:spcBef>
                <a:spcPts val="1600"/>
              </a:spcBef>
              <a:spcAft>
                <a:spcPts val="0"/>
              </a:spcAft>
              <a:buNone/>
            </a:pPr>
            <a:r>
              <a:rPr lang="en"/>
              <a:t>มีประโยชน์ในการดูว่า Label ไหนที่ระบบยังสับสนกันอยู่</a:t>
            </a:r>
            <a:endParaRPr/>
          </a:p>
          <a:p>
            <a:pPr indent="0" lvl="0" marL="0" rtl="0" algn="l">
              <a:spcBef>
                <a:spcPts val="1600"/>
              </a:spcBef>
              <a:spcAft>
                <a:spcPts val="1600"/>
              </a:spcAft>
              <a:buNone/>
            </a:pPr>
            <a:r>
              <a:t/>
            </a:r>
            <a:endParaRPr/>
          </a:p>
        </p:txBody>
      </p:sp>
      <p:graphicFrame>
        <p:nvGraphicFramePr>
          <p:cNvPr id="864" name="Google Shape;864;p109"/>
          <p:cNvGraphicFramePr/>
          <p:nvPr/>
        </p:nvGraphicFramePr>
        <p:xfrm>
          <a:off x="4295492" y="1881155"/>
          <a:ext cx="3000000" cy="3000000"/>
        </p:xfrm>
        <a:graphic>
          <a:graphicData uri="http://schemas.openxmlformats.org/drawingml/2006/table">
            <a:tbl>
              <a:tblPr>
                <a:noFill/>
                <a:tableStyleId>{F16D4224-E19D-4EC2-8968-C5E80E1E96F6}</a:tableStyleId>
              </a:tblPr>
              <a:tblGrid>
                <a:gridCol w="1162125"/>
                <a:gridCol w="519225"/>
                <a:gridCol w="846750"/>
                <a:gridCol w="923850"/>
                <a:gridCol w="939350"/>
              </a:tblGrid>
              <a:tr h="379500">
                <a:tc>
                  <a:txBody>
                    <a:bodyPr/>
                    <a:lstStyle/>
                    <a:p>
                      <a:pPr indent="0" lvl="0" marL="0" marR="0" rtl="0" algn="ctr">
                        <a:lnSpc>
                          <a:spcPct val="100000"/>
                        </a:lnSpc>
                        <a:spcBef>
                          <a:spcPts val="0"/>
                        </a:spcBef>
                        <a:spcAft>
                          <a:spcPts val="0"/>
                        </a:spcAft>
                        <a:buClr>
                          <a:schemeClr val="dk1"/>
                        </a:buClr>
                        <a:buSzPts val="1900"/>
                        <a:buFont typeface="Sarabun"/>
                        <a:buNone/>
                      </a:pPr>
                      <a:r>
                        <a:t/>
                      </a:r>
                      <a:endParaRPr sz="12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200" u="none" cap="none" strike="noStrike">
                        <a:latin typeface="Helvetica Neue Light"/>
                        <a:ea typeface="Helvetica Neue Light"/>
                        <a:cs typeface="Helvetica Neue Light"/>
                        <a:sym typeface="Helvetica Neue Light"/>
                      </a:endParaRPr>
                    </a:p>
                  </a:txBody>
                  <a:tcPr marT="19050" marB="19050" marR="19050" marL="19050" anchor="ctr"/>
                </a:tc>
                <a:tc gridSpan="3">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Actual (ความเป็นจริง)</a:t>
                      </a:r>
                      <a:endParaRPr sz="1200">
                        <a:latin typeface="Helvetica Neue Light"/>
                        <a:ea typeface="Helvetica Neue Light"/>
                        <a:cs typeface="Helvetica Neue Light"/>
                        <a:sym typeface="Helvetica Neue Light"/>
                      </a:endParaRPr>
                    </a:p>
                  </a:txBody>
                  <a:tcPr marT="19050" marB="19050" marR="19050" marL="19050" anchor="ctr"/>
                </a:tc>
                <a:tc hMerge="1"/>
                <a:tc hMerge="1"/>
              </a:tr>
              <a:tr h="379500">
                <a:tc>
                  <a:txBody>
                    <a:bodyPr/>
                    <a:lstStyle/>
                    <a:p>
                      <a:pPr indent="0" lvl="0" marL="0" marR="0" rtl="0" algn="ctr">
                        <a:lnSpc>
                          <a:spcPct val="100000"/>
                        </a:lnSpc>
                        <a:spcBef>
                          <a:spcPts val="0"/>
                        </a:spcBef>
                        <a:spcAft>
                          <a:spcPts val="0"/>
                        </a:spcAft>
                        <a:buClr>
                          <a:schemeClr val="dk1"/>
                        </a:buClr>
                        <a:buSzPts val="1900"/>
                        <a:buFont typeface="Sarabun"/>
                        <a:buNone/>
                      </a:pPr>
                      <a:r>
                        <a:t/>
                      </a:r>
                      <a:endParaRPr sz="12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t/>
                      </a:r>
                      <a:endParaRPr sz="12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Junk</a:t>
                      </a:r>
                      <a:endParaRPr sz="12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Ad</a:t>
                      </a:r>
                      <a:endParaRPr sz="12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lnB cap="flat" cmpd="sng" w="38100">
                      <a:solidFill>
                        <a:srgbClr val="000000"/>
                      </a:solidFill>
                      <a:prstDash val="solid"/>
                      <a:round/>
                      <a:headEnd len="sm" w="sm" type="none"/>
                      <a:tailEnd len="sm" w="sm" type="none"/>
                    </a:lnB>
                  </a:tcPr>
                </a:tc>
              </a:tr>
              <a:tr h="379500">
                <a:tc rowSpan="2">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Predicted</a:t>
                      </a:r>
                      <a:br>
                        <a:rPr lang="en" sz="1200">
                          <a:latin typeface="Helvetica Neue Light"/>
                          <a:ea typeface="Helvetica Neue Light"/>
                          <a:cs typeface="Helvetica Neue Light"/>
                          <a:sym typeface="Helvetica Neue Light"/>
                        </a:rPr>
                      </a:br>
                      <a:r>
                        <a:rPr lang="en" sz="1200" u="none" cap="none" strike="noStrike">
                          <a:latin typeface="Helvetica Neue Light"/>
                          <a:ea typeface="Helvetica Neue Light"/>
                          <a:cs typeface="Helvetica Neue Light"/>
                          <a:sym typeface="Helvetica Neue Light"/>
                        </a:rPr>
                        <a:t>(เครื่องบอกมา)</a:t>
                      </a:r>
                      <a:endParaRPr sz="1200">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Junk</a:t>
                      </a:r>
                      <a:endParaRPr sz="12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3</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0</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0</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79500">
                <a:tc vMerge="1"/>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Ad</a:t>
                      </a:r>
                      <a:endParaRPr sz="12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1</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3</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6</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r h="379500">
                <a:tc>
                  <a:txBody>
                    <a:bodyPr/>
                    <a:lstStyle/>
                    <a:p>
                      <a:pPr indent="0" lvl="0" marL="0" marR="0" rtl="0" algn="ctr">
                        <a:lnSpc>
                          <a:spcPct val="100000"/>
                        </a:lnSpc>
                        <a:spcBef>
                          <a:spcPts val="0"/>
                        </a:spcBef>
                        <a:spcAft>
                          <a:spcPts val="0"/>
                        </a:spcAft>
                        <a:buClr>
                          <a:schemeClr val="dk1"/>
                        </a:buClr>
                        <a:buSzPts val="1900"/>
                        <a:buFont typeface="Sarabun"/>
                        <a:buNone/>
                      </a:pPr>
                      <a:r>
                        <a:t/>
                      </a:r>
                      <a:endParaRPr sz="1200" u="none" cap="none" strike="noStrike">
                        <a:latin typeface="Helvetica Neue Light"/>
                        <a:ea typeface="Helvetica Neue Light"/>
                        <a:cs typeface="Helvetica Neue Light"/>
                        <a:sym typeface="Helvetica Neue Light"/>
                      </a:endParaRPr>
                    </a:p>
                  </a:txBody>
                  <a:tcPr marT="19050" marB="19050" marR="19050" marL="19050" anchor="ct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OK</a:t>
                      </a:r>
                      <a:endParaRPr sz="1200">
                        <a:latin typeface="Helvetica Neue Light"/>
                        <a:ea typeface="Helvetica Neue Light"/>
                        <a:cs typeface="Helvetica Neue Light"/>
                        <a:sym typeface="Helvetica Neue Light"/>
                      </a:endParaRPr>
                    </a:p>
                  </a:txBody>
                  <a:tcPr marT="19050" marB="19050" marR="19050" marL="19050" anchor="ctr">
                    <a:lnR cap="flat" cmpd="sng" w="38100">
                      <a:solidFill>
                        <a:srgbClr val="000000"/>
                      </a:solidFill>
                      <a:prstDash val="solid"/>
                      <a:round/>
                      <a:headEnd len="sm" w="sm" type="none"/>
                      <a:tailEnd len="sm" w="sm" type="none"/>
                    </a:lnR>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0</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0</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900"/>
                        <a:buFont typeface="Sarabun"/>
                        <a:buNone/>
                      </a:pPr>
                      <a:r>
                        <a:rPr lang="en" sz="1200" u="none" cap="none" strike="noStrike">
                          <a:latin typeface="Helvetica Neue Light"/>
                          <a:ea typeface="Helvetica Neue Light"/>
                          <a:cs typeface="Helvetica Neue Light"/>
                          <a:sym typeface="Helvetica Neue Light"/>
                        </a:rPr>
                        <a:t>87</a:t>
                      </a:r>
                      <a:endParaRPr sz="1200">
                        <a:latin typeface="Helvetica Neue Light"/>
                        <a:ea typeface="Helvetica Neue Light"/>
                        <a:cs typeface="Helvetica Neue Light"/>
                        <a:sym typeface="Helvetica Neue Light"/>
                      </a:endParaRPr>
                    </a:p>
                  </a:txBody>
                  <a:tcPr marT="19050" marB="19050" marR="19050" marL="19050" anchor="ctr">
                    <a:lnL cap="flat" cmpd="sng" w="38100">
                      <a:solidFill>
                        <a:srgbClr val="000000"/>
                      </a:solidFill>
                      <a:prstDash val="solid"/>
                      <a:round/>
                      <a:headEnd len="sm" w="sm" type="none"/>
                      <a:tailEnd len="sm" w="sm" type="none"/>
                    </a:lnL>
                    <a:lnR cap="flat" cmpd="sng" w="38100">
                      <a:solidFill>
                        <a:srgbClr val="000000"/>
                      </a:solidFill>
                      <a:prstDash val="solid"/>
                      <a:round/>
                      <a:headEnd len="sm" w="sm" type="none"/>
                      <a:tailEnd len="sm" w="sm" type="none"/>
                    </a:lnR>
                    <a:lnT cap="flat" cmpd="sng" w="38100">
                      <a:solidFill>
                        <a:srgbClr val="000000"/>
                      </a:solidFill>
                      <a:prstDash val="solid"/>
                      <a:round/>
                      <a:headEnd len="sm" w="sm" type="none"/>
                      <a:tailEnd len="sm" w="sm" type="none"/>
                    </a:lnT>
                    <a:lnB cap="flat" cmpd="sng" w="38100">
                      <a:solidFill>
                        <a:srgbClr val="000000"/>
                      </a:solidFill>
                      <a:prstDash val="solid"/>
                      <a:round/>
                      <a:headEnd len="sm" w="sm" type="none"/>
                      <a:tailEnd len="sm" w="sm" type="none"/>
                    </a:lnB>
                  </a:tcPr>
                </a:tc>
              </a:tr>
            </a:tbl>
          </a:graphicData>
        </a:graphic>
      </p:graphicFrame>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8" name="Shape 868"/>
        <p:cNvGrpSpPr/>
        <p:nvPr/>
      </p:nvGrpSpPr>
      <p:grpSpPr>
        <a:xfrm>
          <a:off x="0" y="0"/>
          <a:ext cx="0" cy="0"/>
          <a:chOff x="0" y="0"/>
          <a:chExt cx="0" cy="0"/>
        </a:xfrm>
      </p:grpSpPr>
      <p:sp>
        <p:nvSpPr>
          <p:cNvPr id="869" name="Google Shape;869;p11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Conclusion</a:t>
            </a:r>
            <a:endParaRPr/>
          </a:p>
        </p:txBody>
      </p:sp>
      <p:sp>
        <p:nvSpPr>
          <p:cNvPr id="870" name="Google Shape;870;p110"/>
          <p:cNvSpPr txBox="1"/>
          <p:nvPr>
            <p:ph idx="1" type="body"/>
          </p:nvPr>
        </p:nvSpPr>
        <p:spPr>
          <a:xfrm>
            <a:off x="729450" y="2078875"/>
            <a:ext cx="7688700" cy="2522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 learn how to use rule-based models and supervised learning models for text classification, which can solve many NLP tasks.</a:t>
            </a:r>
            <a:endParaRPr/>
          </a:p>
          <a:p>
            <a:pPr indent="-342900" lvl="0" marL="457200" rtl="0" algn="l">
              <a:spcBef>
                <a:spcPts val="0"/>
              </a:spcBef>
              <a:spcAft>
                <a:spcPts val="0"/>
              </a:spcAft>
              <a:buSzPts val="1800"/>
              <a:buChar char="●"/>
            </a:pPr>
            <a:r>
              <a:rPr lang="en"/>
              <a:t>Supervised learning tasks involve task formulation, feature engineering, model training, and evaluation. </a:t>
            </a:r>
            <a:endParaRPr/>
          </a:p>
          <a:p>
            <a:pPr indent="-342900" lvl="0" marL="457200" rtl="0" algn="l">
              <a:spcBef>
                <a:spcPts val="0"/>
              </a:spcBef>
              <a:spcAft>
                <a:spcPts val="0"/>
              </a:spcAft>
              <a:buSzPts val="1800"/>
              <a:buChar char="●"/>
            </a:pPr>
            <a:r>
              <a:rPr lang="en"/>
              <a:t>Machine learning models differ in how they learn and infer.</a:t>
            </a:r>
            <a:endParaRPr/>
          </a:p>
          <a:p>
            <a:pPr indent="-342900" lvl="0" marL="457200" rtl="0" algn="l">
              <a:spcBef>
                <a:spcPts val="0"/>
              </a:spcBef>
              <a:spcAft>
                <a:spcPts val="0"/>
              </a:spcAft>
              <a:buSzPts val="1800"/>
              <a:buChar char="●"/>
            </a:pPr>
            <a:r>
              <a:rPr lang="en"/>
              <a:t>Evaluation</a:t>
            </a:r>
            <a:r>
              <a:rPr lang="en"/>
              <a:t> is very important in understanding the performance of various models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0"/>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To train a model =</a:t>
            </a:r>
            <a:endParaRPr/>
          </a:p>
          <a:p>
            <a:pPr indent="0" lvl="0" marL="0" rtl="0" algn="l">
              <a:spcBef>
                <a:spcPts val="0"/>
              </a:spcBef>
              <a:spcAft>
                <a:spcPts val="0"/>
              </a:spcAft>
              <a:buNone/>
            </a:pPr>
            <a:r>
              <a:rPr lang="en"/>
              <a:t>To make the machine learn from the data</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D8BE80"/>
      </a:dk1>
      <a:lt1>
        <a:srgbClr val="FFFFFF"/>
      </a:lt1>
      <a:dk2>
        <a:srgbClr val="1A1A1A"/>
      </a:dk2>
      <a:lt2>
        <a:srgbClr val="E9EDEE"/>
      </a:lt2>
      <a:accent1>
        <a:srgbClr val="595959"/>
      </a:accent1>
      <a:accent2>
        <a:srgbClr val="6AA4C8"/>
      </a:accent2>
      <a:accent3>
        <a:srgbClr val="CC4125"/>
      </a:accent3>
      <a:accent4>
        <a:srgbClr val="A2FFE8"/>
      </a:accent4>
      <a:accent5>
        <a:srgbClr val="1C3678"/>
      </a:accent5>
      <a:accent6>
        <a:srgbClr val="FCE5CD"/>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