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Sarabun"/>
      <p:regular r:id="rId70"/>
      <p:bold r:id="rId71"/>
      <p:italic r:id="rId72"/>
      <p:boldItalic r:id="rId73"/>
    </p:embeddedFont>
    <p:embeddedFont>
      <p:font typeface="Lato"/>
      <p:regular r:id="rId74"/>
      <p:bold r:id="rId75"/>
      <p:italic r:id="rId76"/>
      <p:boldItalic r:id="rId77"/>
    </p:embeddedFont>
    <p:embeddedFont>
      <p:font typeface="Helvetica Neue"/>
      <p:regular r:id="rId78"/>
      <p:bold r:id="rId79"/>
      <p:italic r:id="rId80"/>
      <p:boldItalic r:id="rId81"/>
    </p:embeddedFont>
    <p:embeddedFont>
      <p:font typeface="Helvetica Neue Light"/>
      <p:regular r:id="rId82"/>
      <p:bold r:id="rId83"/>
      <p:italic r:id="rId84"/>
      <p:boldItalic r:id="rId85"/>
    </p:embeddedFont>
    <p:embeddedFont>
      <p:font typeface="Sarabun Ligh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472">
          <p15:clr>
            <a:srgbClr val="9AA0A6"/>
          </p15:clr>
        </p15:guide>
        <p15:guide id="4" pos="288">
          <p15:clr>
            <a:srgbClr val="9AA0A6"/>
          </p15:clr>
        </p15:guide>
        <p15:guide id="5" pos="2016">
          <p15:clr>
            <a:srgbClr val="9AA0A6"/>
          </p15:clr>
        </p15:guide>
        <p15:guide id="6" pos="37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5B807A-0886-449C-B5ED-09D3E5F5592D}">
  <a:tblStyle styleId="{715B807A-0886-449C-B5ED-09D3E5F559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0718D09-FCA5-4928-8A80-2041646BB1D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472"/>
        <p:guide pos="288"/>
        <p:guide pos="2016"/>
        <p:guide pos="37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Light-italic.fntdata"/><Relationship Id="rId83" Type="http://schemas.openxmlformats.org/officeDocument/2006/relationships/font" Target="fonts/HelveticaNeueLight-bold.fntdata"/><Relationship Id="rId42" Type="http://schemas.openxmlformats.org/officeDocument/2006/relationships/slide" Target="slides/slide36.xml"/><Relationship Id="rId86" Type="http://schemas.openxmlformats.org/officeDocument/2006/relationships/font" Target="fonts/SarabunLight-regular.fntdata"/><Relationship Id="rId41" Type="http://schemas.openxmlformats.org/officeDocument/2006/relationships/slide" Target="slides/slide35.xml"/><Relationship Id="rId85" Type="http://schemas.openxmlformats.org/officeDocument/2006/relationships/font" Target="fonts/HelveticaNeueLight-boldItalic.fntdata"/><Relationship Id="rId44" Type="http://schemas.openxmlformats.org/officeDocument/2006/relationships/slide" Target="slides/slide38.xml"/><Relationship Id="rId88" Type="http://schemas.openxmlformats.org/officeDocument/2006/relationships/font" Target="fonts/SarabunLight-italic.fntdata"/><Relationship Id="rId43" Type="http://schemas.openxmlformats.org/officeDocument/2006/relationships/slide" Target="slides/slide37.xml"/><Relationship Id="rId87" Type="http://schemas.openxmlformats.org/officeDocument/2006/relationships/font" Target="fonts/SarabunLight-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SarabunLight-boldItalic.fntdata"/><Relationship Id="rId80" Type="http://schemas.openxmlformats.org/officeDocument/2006/relationships/font" Target="fonts/HelveticaNeue-italic.fntdata"/><Relationship Id="rId82" Type="http://schemas.openxmlformats.org/officeDocument/2006/relationships/font" Target="fonts/HelveticaNeueLight-regular.fntdata"/><Relationship Id="rId81"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Sarabun-boldItalic.fntdata"/><Relationship Id="rId72" Type="http://schemas.openxmlformats.org/officeDocument/2006/relationships/font" Target="fonts/Sarabun-italic.fntdata"/><Relationship Id="rId31" Type="http://schemas.openxmlformats.org/officeDocument/2006/relationships/slide" Target="slides/slide25.xml"/><Relationship Id="rId75" Type="http://schemas.openxmlformats.org/officeDocument/2006/relationships/font" Target="fonts/Lato-bold.fntdata"/><Relationship Id="rId30" Type="http://schemas.openxmlformats.org/officeDocument/2006/relationships/slide" Target="slides/slide24.xml"/><Relationship Id="rId74" Type="http://schemas.openxmlformats.org/officeDocument/2006/relationships/font" Target="fonts/Lato-regular.fntdata"/><Relationship Id="rId33" Type="http://schemas.openxmlformats.org/officeDocument/2006/relationships/slide" Target="slides/slide27.xml"/><Relationship Id="rId77" Type="http://schemas.openxmlformats.org/officeDocument/2006/relationships/font" Target="fonts/Lato-boldItalic.fntdata"/><Relationship Id="rId32" Type="http://schemas.openxmlformats.org/officeDocument/2006/relationships/slide" Target="slides/slide26.xml"/><Relationship Id="rId76" Type="http://schemas.openxmlformats.org/officeDocument/2006/relationships/font" Target="fonts/Lato-italic.fntdata"/><Relationship Id="rId35" Type="http://schemas.openxmlformats.org/officeDocument/2006/relationships/slide" Target="slides/slide29.xml"/><Relationship Id="rId79" Type="http://schemas.openxmlformats.org/officeDocument/2006/relationships/font" Target="fonts/HelveticaNeue-bold.fntdata"/><Relationship Id="rId34" Type="http://schemas.openxmlformats.org/officeDocument/2006/relationships/slide" Target="slides/slide28.xml"/><Relationship Id="rId78" Type="http://schemas.openxmlformats.org/officeDocument/2006/relationships/font" Target="fonts/HelveticaNeue-regular.fntdata"/><Relationship Id="rId71" Type="http://schemas.openxmlformats.org/officeDocument/2006/relationships/font" Target="fonts/Sarabun-bold.fntdata"/><Relationship Id="rId70" Type="http://schemas.openxmlformats.org/officeDocument/2006/relationships/font" Target="fonts/Sarabun-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9406a9a37_1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9406a9a37_1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9e7b2d8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9e7b2d8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9e7b2d8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9e7b2d8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9e7b2d8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9e7b2d8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9e7b2d8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9e7b2d8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9e7b2d8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9e7b2d8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9e7b2d88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9e7b2d88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9e7b2d8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9e7b2d8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be9ac1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fbe9ac1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be9ac109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be9ac109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9e7b2d88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9e7b2d88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679183a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679183a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be9ac10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be9ac10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be9ac109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fbe9ac109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be9ac109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be9ac109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be9ac10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be9ac10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be9ac10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be9ac10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be9ac109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be9ac109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be9ac10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fbe9ac10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fbe9ac109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fbe9ac10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fbe9ac10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fbe9ac10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be9ac109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be9ac10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679183a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679183a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28f4c87c6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28f4c87c6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b530dd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2b530dd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fbe9ac109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fbe9ac109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be9ac109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be9ac109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be9ac109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fbe9ac109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fbe9ac109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fbe9ac109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fbe9ac109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fbe9ac109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be9ac109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be9ac109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be9ac109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be9ac109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fbe9ac109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fbe9ac109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679183a7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679183a7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fbe9ac109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fbe9ac109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fbe9ac109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fbe9ac109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fbe9ac109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fbe9ac109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be9ac109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be9ac109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fbe9ac109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fbe9ac109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fbe9ac109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fbe9ac109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$$L_{CE}(W,b) = -\frac{1}{N}\sum_{i=1}^{N} \log P(Y=y^i|x^i, W, b)$$</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 $b$ are the model parameters for a logistic regression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$y^i$ is the the label of row $i$</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$x^i$ the feature vector representing row $i$</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$P(Y=y^i|x^i, W, b)$  is the likelihood of the gold standard label from row $i$</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fbe9ac1094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fbe9ac1094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fbe9ac109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fbe9ac109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2b530dd2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2b530dd2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2b530dd2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2b530dd2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679183a7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679183a7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fbe9ac109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fbe9ac109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be9ac109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be9ac109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be9ac109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be9ac109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\frac{\partial}{\partial w_{ij}}L_{CE}(W,b) = g_{ij} =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\begin{cases}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(P(Y=i|X,W,b) - 1)x_j &amp; \text{true label = i}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(P(Y=i|X,W,b) - 0)x_j &amp; \text{otherwise}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\end{cases}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fbe9ac1094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fbe9ac1094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\frac{\partial}{\partial w_{ij}}L_{CE}(W,b) = g_{ij} =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\begin{cases}</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(P(Y=i|X,W,b) - 1)x_j &amp; \text{true label = i}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(P(Y=i|X,W,b) - 0)x_j &amp; \text{otherwise}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\end{cases}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fbe9ac1094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fbe9ac1094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\frac{\partial}{\partial w_{ij}}L_{CE}(W,b) = g_{ij} =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\begin{cases}</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(P(Y=i|X,W,b) - 1)x_j &amp; \text{true label = i}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  (P(Y=i|X,W,b) - 0)x_j &amp; \text{otherwise}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\end{cases}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fbe9ac109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fbe9ac109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be9ac109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be9ac109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fbe9ac109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fbe9ac109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be9ac1094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be9ac1094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fbe9ac109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fbe9ac109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9e7b2d8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9e7b2d8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fbe9ac109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fbe9ac109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fbe9ac109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fbe9ac109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fbe9ac109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fbe9ac109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fbe9ac109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fbe9ac109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9e7b2d8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9e7b2d8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9e7b2d8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9e7b2d8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9e7b2d88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9e7b2d8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4200"/>
              <a:buFont typeface="Helvetica Neue Light"/>
              <a:buNone/>
              <a:defRPr sz="4200">
                <a:solidFill>
                  <a:schemeClr val="dk2"/>
                </a:solidFill>
                <a:latin typeface="Helvetica Neue Light"/>
                <a:ea typeface="Helvetica Neue Light"/>
                <a:cs typeface="Helvetica Neue Light"/>
                <a:sym typeface="Helvetica Neue Light"/>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9" name="Google Shape;89;p11"/>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90" name="Google Shape;90;p11"/>
          <p:cNvGrpSpPr/>
          <p:nvPr/>
        </p:nvGrpSpPr>
        <p:grpSpPr>
          <a:xfrm>
            <a:off x="830392" y="1191256"/>
            <a:ext cx="745763" cy="45826"/>
            <a:chOff x="4580561" y="2589004"/>
            <a:chExt cx="1064464" cy="25200"/>
          </a:xfrm>
        </p:grpSpPr>
        <p:sp>
          <p:nvSpPr>
            <p:cNvPr id="91" name="Google Shape;9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1"/>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p:cSld name="MAIN_POINT">
    <p:bg>
      <p:bgPr>
        <a:solidFill>
          <a:schemeClr val="accent6"/>
        </a:solidFill>
      </p:bgPr>
    </p:bg>
    <p:spTree>
      <p:nvGrpSpPr>
        <p:cNvPr id="95" name="Shape 95"/>
        <p:cNvGrpSpPr/>
        <p:nvPr/>
      </p:nvGrpSpPr>
      <p:grpSpPr>
        <a:xfrm>
          <a:off x="0" y="0"/>
          <a:ext cx="0" cy="0"/>
          <a:chOff x="0" y="0"/>
          <a:chExt cx="0" cy="0"/>
        </a:xfrm>
      </p:grpSpPr>
      <p:grpSp>
        <p:nvGrpSpPr>
          <p:cNvPr id="96" name="Google Shape;96;p12"/>
          <p:cNvGrpSpPr/>
          <p:nvPr/>
        </p:nvGrpSpPr>
        <p:grpSpPr>
          <a:xfrm>
            <a:off x="830392" y="4169130"/>
            <a:ext cx="745763" cy="45826"/>
            <a:chOff x="4580561" y="2589004"/>
            <a:chExt cx="1064464" cy="25200"/>
          </a:xfrm>
        </p:grpSpPr>
        <p:sp>
          <p:nvSpPr>
            <p:cNvPr id="97" name="Google Shape;97;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2"/>
          <p:cNvSpPr txBox="1"/>
          <p:nvPr>
            <p:ph type="title"/>
          </p:nvPr>
        </p:nvSpPr>
        <p:spPr>
          <a:xfrm>
            <a:off x="729450" y="1394525"/>
            <a:ext cx="7021200" cy="1160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0" name="Google Shape;10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2"/>
          <p:cNvSpPr txBox="1"/>
          <p:nvPr/>
        </p:nvSpPr>
        <p:spPr>
          <a:xfrm>
            <a:off x="7515475" y="308850"/>
            <a:ext cx="13197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Sarabun Light"/>
                <a:ea typeface="Sarabun Light"/>
                <a:cs typeface="Sarabun Light"/>
                <a:sym typeface="Sarabun Light"/>
              </a:rPr>
              <a:t>Definition</a:t>
            </a:r>
            <a:endParaRPr sz="2100">
              <a:solidFill>
                <a:srgbClr val="FFFFFF"/>
              </a:solidFill>
              <a:latin typeface="Sarabun Light"/>
              <a:ea typeface="Sarabun Light"/>
              <a:cs typeface="Sarabun Light"/>
              <a:sym typeface="Sarabun Light"/>
            </a:endParaRPr>
          </a:p>
        </p:txBody>
      </p:sp>
      <p:sp>
        <p:nvSpPr>
          <p:cNvPr id="102" name="Google Shape;102;p12"/>
          <p:cNvSpPr txBox="1"/>
          <p:nvPr>
            <p:ph idx="1" type="subTitle"/>
          </p:nvPr>
        </p:nvSpPr>
        <p:spPr>
          <a:xfrm>
            <a:off x="729450" y="2470850"/>
            <a:ext cx="7909200" cy="655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800"/>
              <a:buNone/>
              <a:defRPr>
                <a:solidFill>
                  <a:srgbClr val="FFFFFF"/>
                </a:solidFill>
              </a:defRPr>
            </a:lvl1pPr>
            <a:lvl2pPr lvl="1">
              <a:spcBef>
                <a:spcPts val="160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grpSp>
        <p:nvGrpSpPr>
          <p:cNvPr id="107" name="Google Shape;107;p13"/>
          <p:cNvGrpSpPr/>
          <p:nvPr/>
        </p:nvGrpSpPr>
        <p:grpSpPr>
          <a:xfrm>
            <a:off x="830392" y="1191256"/>
            <a:ext cx="745763" cy="45826"/>
            <a:chOff x="4580561" y="2589004"/>
            <a:chExt cx="1064464" cy="25200"/>
          </a:xfrm>
        </p:grpSpPr>
        <p:sp>
          <p:nvSpPr>
            <p:cNvPr id="108" name="Google Shape;108;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111" name="Google Shape;111;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2" name="Google Shape;112;p13"/>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13" name="Shape 113"/>
        <p:cNvGrpSpPr/>
        <p:nvPr/>
      </p:nvGrpSpPr>
      <p:grpSpPr>
        <a:xfrm>
          <a:off x="0" y="0"/>
          <a:ext cx="0" cy="0"/>
          <a:chOff x="0" y="0"/>
          <a:chExt cx="0" cy="0"/>
        </a:xfrm>
      </p:grpSpPr>
      <p:sp>
        <p:nvSpPr>
          <p:cNvPr id="114" name="Google Shape;114;p1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type="title"/>
          </p:nvPr>
        </p:nvSpPr>
        <p:spPr>
          <a:xfrm>
            <a:off x="310175" y="349457"/>
            <a:ext cx="4092900" cy="535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grpSp>
        <p:nvGrpSpPr>
          <p:cNvPr id="116" name="Google Shape;116;p14"/>
          <p:cNvGrpSpPr/>
          <p:nvPr/>
        </p:nvGrpSpPr>
        <p:grpSpPr>
          <a:xfrm>
            <a:off x="358058" y="222009"/>
            <a:ext cx="924593" cy="45826"/>
            <a:chOff x="4580561" y="2589004"/>
            <a:chExt cx="1064464" cy="25200"/>
          </a:xfrm>
        </p:grpSpPr>
        <p:sp>
          <p:nvSpPr>
            <p:cNvPr id="117" name="Google Shape;11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4"/>
          <p:cNvSpPr txBox="1"/>
          <p:nvPr>
            <p:ph idx="1" type="body"/>
          </p:nvPr>
        </p:nvSpPr>
        <p:spPr>
          <a:xfrm>
            <a:off x="242000" y="966875"/>
            <a:ext cx="4039200" cy="38415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120" name="Google Shape;120;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1" name="Google Shape;121;p14"/>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p1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24" name="Google Shape;12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bg>
      <p:bgPr>
        <a:solidFill>
          <a:schemeClr val="accent6"/>
        </a:solidFill>
      </p:bgPr>
    </p:bg>
    <p:spTree>
      <p:nvGrpSpPr>
        <p:cNvPr id="127" name="Shape 127"/>
        <p:cNvGrpSpPr/>
        <p:nvPr/>
      </p:nvGrpSpPr>
      <p:grpSpPr>
        <a:xfrm>
          <a:off x="0" y="0"/>
          <a:ext cx="0" cy="0"/>
          <a:chOff x="0" y="0"/>
          <a:chExt cx="0" cy="0"/>
        </a:xfrm>
      </p:grpSpPr>
      <p:grpSp>
        <p:nvGrpSpPr>
          <p:cNvPr id="128" name="Google Shape;128;p17"/>
          <p:cNvGrpSpPr/>
          <p:nvPr/>
        </p:nvGrpSpPr>
        <p:grpSpPr>
          <a:xfrm>
            <a:off x="830392" y="4169130"/>
            <a:ext cx="745763" cy="45826"/>
            <a:chOff x="4580561" y="2589004"/>
            <a:chExt cx="1064464" cy="25200"/>
          </a:xfrm>
        </p:grpSpPr>
        <p:sp>
          <p:nvSpPr>
            <p:cNvPr id="129" name="Google Shape;129;p17"/>
            <p:cNvSpPr/>
            <p:nvPr/>
          </p:nvSpPr>
          <p:spPr>
            <a:xfrm rot="-5400000">
              <a:off x="5366325" y="2335504"/>
              <a:ext cx="25200" cy="53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2" name="Google Shape;13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graphics">
  <p:cSld name="2. Title Only">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80375"/>
            <a:ext cx="8520600" cy="50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sz="2400"/>
            </a:lvl1pPr>
            <a:lvl2pPr lvl="1" rtl="0" algn="l">
              <a:lnSpc>
                <a:spcPct val="100000"/>
              </a:lnSpc>
              <a:spcBef>
                <a:spcPts val="0"/>
              </a:spcBef>
              <a:spcAft>
                <a:spcPts val="0"/>
              </a:spcAft>
              <a:buSzPts val="2600"/>
              <a:buNone/>
              <a:defRPr sz="2400"/>
            </a:lvl2pPr>
            <a:lvl3pPr lvl="2" rtl="0" algn="l">
              <a:lnSpc>
                <a:spcPct val="100000"/>
              </a:lnSpc>
              <a:spcBef>
                <a:spcPts val="0"/>
              </a:spcBef>
              <a:spcAft>
                <a:spcPts val="0"/>
              </a:spcAft>
              <a:buSzPts val="2600"/>
              <a:buNone/>
              <a:defRPr sz="2400"/>
            </a:lvl3pPr>
            <a:lvl4pPr lvl="3" rtl="0" algn="l">
              <a:lnSpc>
                <a:spcPct val="100000"/>
              </a:lnSpc>
              <a:spcBef>
                <a:spcPts val="0"/>
              </a:spcBef>
              <a:spcAft>
                <a:spcPts val="0"/>
              </a:spcAft>
              <a:buSzPts val="2600"/>
              <a:buNone/>
              <a:defRPr sz="2400"/>
            </a:lvl4pPr>
            <a:lvl5pPr lvl="4" rtl="0" algn="l">
              <a:lnSpc>
                <a:spcPct val="100000"/>
              </a:lnSpc>
              <a:spcBef>
                <a:spcPts val="0"/>
              </a:spcBef>
              <a:spcAft>
                <a:spcPts val="0"/>
              </a:spcAft>
              <a:buSzPts val="2600"/>
              <a:buNone/>
              <a:defRPr sz="2400"/>
            </a:lvl5pPr>
            <a:lvl6pPr lvl="5" rtl="0" algn="l">
              <a:lnSpc>
                <a:spcPct val="100000"/>
              </a:lnSpc>
              <a:spcBef>
                <a:spcPts val="0"/>
              </a:spcBef>
              <a:spcAft>
                <a:spcPts val="0"/>
              </a:spcAft>
              <a:buSzPts val="2600"/>
              <a:buNone/>
              <a:defRPr sz="2400"/>
            </a:lvl6pPr>
            <a:lvl7pPr lvl="6" rtl="0" algn="l">
              <a:lnSpc>
                <a:spcPct val="100000"/>
              </a:lnSpc>
              <a:spcBef>
                <a:spcPts val="0"/>
              </a:spcBef>
              <a:spcAft>
                <a:spcPts val="0"/>
              </a:spcAft>
              <a:buSzPts val="2600"/>
              <a:buNone/>
              <a:defRPr sz="2400"/>
            </a:lvl7pPr>
            <a:lvl8pPr lvl="7" rtl="0" algn="l">
              <a:lnSpc>
                <a:spcPct val="100000"/>
              </a:lnSpc>
              <a:spcBef>
                <a:spcPts val="0"/>
              </a:spcBef>
              <a:spcAft>
                <a:spcPts val="0"/>
              </a:spcAft>
              <a:buSzPts val="2600"/>
              <a:buNone/>
              <a:defRPr sz="2400"/>
            </a:lvl8pPr>
            <a:lvl9pPr lvl="8" rtl="0" algn="l">
              <a:lnSpc>
                <a:spcPct val="100000"/>
              </a:lnSpc>
              <a:spcBef>
                <a:spcPts val="0"/>
              </a:spcBef>
              <a:spcAft>
                <a:spcPts val="0"/>
              </a:spcAft>
              <a:buSzPts val="26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135" name="Shape 135"/>
        <p:cNvGrpSpPr/>
        <p:nvPr/>
      </p:nvGrpSpPr>
      <p:grpSpPr>
        <a:xfrm>
          <a:off x="0" y="0"/>
          <a:ext cx="0" cy="0"/>
          <a:chOff x="0" y="0"/>
          <a:chExt cx="0" cy="0"/>
        </a:xfrm>
      </p:grpSpPr>
      <p:sp>
        <p:nvSpPr>
          <p:cNvPr id="136" name="Google Shape;136;p19"/>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9"/>
          <p:cNvGrpSpPr/>
          <p:nvPr/>
        </p:nvGrpSpPr>
        <p:grpSpPr>
          <a:xfrm>
            <a:off x="830392" y="886456"/>
            <a:ext cx="745763" cy="45826"/>
            <a:chOff x="4580561" y="2589004"/>
            <a:chExt cx="1064464" cy="25200"/>
          </a:xfrm>
        </p:grpSpPr>
        <p:sp>
          <p:nvSpPr>
            <p:cNvPr id="138" name="Google Shape;138;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arabun"/>
              <a:buNone/>
              <a:defRPr b="0" sz="2600">
                <a:solidFill>
                  <a:schemeClr val="dk2"/>
                </a:solidFill>
                <a:latin typeface="Sarabun"/>
                <a:ea typeface="Sarabun"/>
                <a:cs typeface="Sarabun"/>
                <a:sym typeface="Sarabun"/>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1" name="Google Shape;14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_2">
  <p:cSld name="MAIN_POINT_2">
    <p:bg>
      <p:bgPr>
        <a:solidFill>
          <a:schemeClr val="accent3"/>
        </a:solidFill>
      </p:bgPr>
    </p:bg>
    <p:spTree>
      <p:nvGrpSpPr>
        <p:cNvPr id="142" name="Shape 142"/>
        <p:cNvGrpSpPr/>
        <p:nvPr/>
      </p:nvGrpSpPr>
      <p:grpSpPr>
        <a:xfrm>
          <a:off x="0" y="0"/>
          <a:ext cx="0" cy="0"/>
          <a:chOff x="0" y="0"/>
          <a:chExt cx="0" cy="0"/>
        </a:xfrm>
      </p:grpSpPr>
      <p:grpSp>
        <p:nvGrpSpPr>
          <p:cNvPr id="143" name="Google Shape;143;p20"/>
          <p:cNvGrpSpPr/>
          <p:nvPr/>
        </p:nvGrpSpPr>
        <p:grpSpPr>
          <a:xfrm>
            <a:off x="830392" y="4169130"/>
            <a:ext cx="745763" cy="45826"/>
            <a:chOff x="4580561" y="2589004"/>
            <a:chExt cx="1064464" cy="25200"/>
          </a:xfrm>
        </p:grpSpPr>
        <p:sp>
          <p:nvSpPr>
            <p:cNvPr id="144" name="Google Shape;14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47" name="Google Shape;14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p:cSld name="SECTION_HEADER_1">
    <p:bg>
      <p:bgPr>
        <a:solidFill>
          <a:schemeClr val="accent2"/>
        </a:solidFill>
      </p:bgPr>
    </p:bg>
    <p:spTree>
      <p:nvGrpSpPr>
        <p:cNvPr id="24" name="Shape 24"/>
        <p:cNvGrpSpPr/>
        <p:nvPr/>
      </p:nvGrpSpPr>
      <p:grpSpPr>
        <a:xfrm>
          <a:off x="0" y="0"/>
          <a:ext cx="0" cy="0"/>
          <a:chOff x="0" y="0"/>
          <a:chExt cx="0" cy="0"/>
        </a:xfrm>
      </p:grpSpPr>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4"/>
          <p:cNvPicPr preferRelativeResize="0"/>
          <p:nvPr/>
        </p:nvPicPr>
        <p:blipFill>
          <a:blip r:embed="rId2">
            <a:alphaModFix/>
          </a:blip>
          <a:stretch>
            <a:fillRect/>
          </a:stretch>
        </p:blipFill>
        <p:spPr>
          <a:xfrm>
            <a:off x="7015450" y="3286150"/>
            <a:ext cx="1154650" cy="1154650"/>
          </a:xfrm>
          <a:prstGeom prst="rect">
            <a:avLst/>
          </a:prstGeom>
          <a:noFill/>
          <a:ln>
            <a:noFill/>
          </a:ln>
        </p:spPr>
      </p:pic>
      <p:pic>
        <p:nvPicPr>
          <p:cNvPr id="31" name="Google Shape;31;p4"/>
          <p:cNvPicPr preferRelativeResize="0"/>
          <p:nvPr/>
        </p:nvPicPr>
        <p:blipFill>
          <a:blip r:embed="rId2">
            <a:alphaModFix/>
          </a:blip>
          <a:stretch>
            <a:fillRect/>
          </a:stretch>
        </p:blipFill>
        <p:spPr>
          <a:xfrm>
            <a:off x="7601825" y="2762350"/>
            <a:ext cx="1154650" cy="1154650"/>
          </a:xfrm>
          <a:prstGeom prst="rect">
            <a:avLst/>
          </a:prstGeom>
          <a:noFill/>
          <a:ln>
            <a:noFill/>
          </a:ln>
        </p:spPr>
      </p:pic>
      <p:pic>
        <p:nvPicPr>
          <p:cNvPr id="32" name="Google Shape;32;p4"/>
          <p:cNvPicPr preferRelativeResize="0"/>
          <p:nvPr/>
        </p:nvPicPr>
        <p:blipFill>
          <a:blip r:embed="rId2">
            <a:alphaModFix/>
          </a:blip>
          <a:stretch>
            <a:fillRect/>
          </a:stretch>
        </p:blipFill>
        <p:spPr>
          <a:xfrm>
            <a:off x="7744125" y="3520325"/>
            <a:ext cx="1154650" cy="1154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6" name="Google Shape;36;p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37" name="Google Shape;37;p5"/>
          <p:cNvGrpSpPr/>
          <p:nvPr/>
        </p:nvGrpSpPr>
        <p:grpSpPr>
          <a:xfrm>
            <a:off x="830392" y="1191256"/>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5"/>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cuslide">
  <p:cSld name="TITLE_AND_BODY_1">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424650" y="632850"/>
            <a:ext cx="82809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5" name="Google Shape;45;p6"/>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6"/>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type="title"/>
          </p:nvPr>
        </p:nvSpPr>
        <p:spPr>
          <a:xfrm>
            <a:off x="727800" y="103092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1" name="Google Shape;51;p7"/>
          <p:cNvSpPr txBox="1"/>
          <p:nvPr>
            <p:ph idx="1" type="body"/>
          </p:nvPr>
        </p:nvSpPr>
        <p:spPr>
          <a:xfrm>
            <a:off x="727725" y="1730000"/>
            <a:ext cx="3774300" cy="2964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52" name="Google Shape;52;p7"/>
          <p:cNvGrpSpPr/>
          <p:nvPr/>
        </p:nvGrpSpPr>
        <p:grpSpPr>
          <a:xfrm>
            <a:off x="828742" y="903531"/>
            <a:ext cx="745763" cy="45826"/>
            <a:chOff x="4580561" y="2589004"/>
            <a:chExt cx="1064464" cy="25200"/>
          </a:xfrm>
        </p:grpSpPr>
        <p:sp>
          <p:nvSpPr>
            <p:cNvPr id="53" name="Google Shape;53;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7"/>
          <p:cNvSpPr txBox="1"/>
          <p:nvPr>
            <p:ph idx="2" type="body"/>
          </p:nvPr>
        </p:nvSpPr>
        <p:spPr>
          <a:xfrm>
            <a:off x="4642000" y="1730000"/>
            <a:ext cx="3774300" cy="2964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7"/>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8"/>
          <p:cNvGrpSpPr/>
          <p:nvPr/>
        </p:nvGrpSpPr>
        <p:grpSpPr>
          <a:xfrm>
            <a:off x="830392" y="886456"/>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 name="Google Shape;65;p8"/>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_ONLY_1">
    <p:spTree>
      <p:nvGrpSpPr>
        <p:cNvPr id="66" name="Shape 66"/>
        <p:cNvGrpSpPr/>
        <p:nvPr/>
      </p:nvGrpSpPr>
      <p:grpSpPr>
        <a:xfrm>
          <a:off x="0" y="0"/>
          <a:ext cx="0" cy="0"/>
          <a:chOff x="0" y="0"/>
          <a:chExt cx="0" cy="0"/>
        </a:xfrm>
      </p:grpSpPr>
      <p:sp>
        <p:nvSpPr>
          <p:cNvPr id="67" name="Google Shape;67;p9"/>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9"/>
          <p:cNvGrpSpPr/>
          <p:nvPr/>
        </p:nvGrpSpPr>
        <p:grpSpPr>
          <a:xfrm>
            <a:off x="830392" y="8864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9"/>
          <p:cNvSpPr txBox="1"/>
          <p:nvPr>
            <p:ph idx="1" type="subTitle"/>
          </p:nvPr>
        </p:nvSpPr>
        <p:spPr>
          <a:xfrm>
            <a:off x="729450" y="1736675"/>
            <a:ext cx="3891600" cy="308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500"/>
              <a:buFont typeface="Consolas"/>
              <a:buNone/>
              <a:defRPr sz="1500">
                <a:latin typeface="Consolas"/>
                <a:ea typeface="Consolas"/>
                <a:cs typeface="Consolas"/>
                <a:sym typeface="Consolas"/>
              </a:defRPr>
            </a:lvl1pPr>
            <a:lvl2pPr lvl="1">
              <a:spcBef>
                <a:spcPts val="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
        <p:nvSpPr>
          <p:cNvPr id="74" name="Google Shape;74;p9"/>
          <p:cNvSpPr txBox="1"/>
          <p:nvPr>
            <p:ph idx="2" type="subTitle"/>
          </p:nvPr>
        </p:nvSpPr>
        <p:spPr>
          <a:xfrm>
            <a:off x="4717650" y="1736675"/>
            <a:ext cx="3943200" cy="308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Consolas"/>
              <a:buNone/>
              <a:defRPr sz="1500">
                <a:latin typeface="Consolas"/>
                <a:ea typeface="Consolas"/>
                <a:cs typeface="Consolas"/>
                <a:sym typeface="Consolas"/>
              </a:defRPr>
            </a:lvl1pPr>
            <a:lvl2pPr lvl="1" rtl="0">
              <a:spcBef>
                <a:spcPts val="0"/>
              </a:spcBef>
              <a:spcAft>
                <a:spcPts val="0"/>
              </a:spcAft>
              <a:buSzPts val="1800"/>
              <a:buNone/>
              <a:defRPr/>
            </a:lvl2pPr>
            <a:lvl3pPr lvl="2" rtl="0">
              <a:spcBef>
                <a:spcPts val="1600"/>
              </a:spcBef>
              <a:spcAft>
                <a:spcPts val="0"/>
              </a:spcAft>
              <a:buSzPts val="1800"/>
              <a:buNone/>
              <a:defRPr/>
            </a:lvl3pPr>
            <a:lvl4pPr lvl="3" rtl="0">
              <a:spcBef>
                <a:spcPts val="1600"/>
              </a:spcBef>
              <a:spcAft>
                <a:spcPts val="0"/>
              </a:spcAft>
              <a:buSzPts val="1800"/>
              <a:buNone/>
              <a:defRPr/>
            </a:lvl4pPr>
            <a:lvl5pPr lvl="4" rtl="0">
              <a:spcBef>
                <a:spcPts val="1600"/>
              </a:spcBef>
              <a:spcAft>
                <a:spcPts val="0"/>
              </a:spcAft>
              <a:buSzPts val="1800"/>
              <a:buNone/>
              <a:defRPr/>
            </a:lvl5pPr>
            <a:lvl6pPr lvl="5" rtl="0">
              <a:spcBef>
                <a:spcPts val="1600"/>
              </a:spcBef>
              <a:spcAft>
                <a:spcPts val="0"/>
              </a:spcAft>
              <a:buSzPts val="1800"/>
              <a:buNone/>
              <a:defRPr/>
            </a:lvl6pPr>
            <a:lvl7pPr lvl="6" rtl="0">
              <a:spcBef>
                <a:spcPts val="1600"/>
              </a:spcBef>
              <a:spcAft>
                <a:spcPts val="0"/>
              </a:spcAft>
              <a:buSzPts val="1800"/>
              <a:buNone/>
              <a:defRPr/>
            </a:lvl7pPr>
            <a:lvl8pPr lvl="7" rtl="0">
              <a:spcBef>
                <a:spcPts val="1600"/>
              </a:spcBef>
              <a:spcAft>
                <a:spcPts val="0"/>
              </a:spcAft>
              <a:buSzPts val="1800"/>
              <a:buNone/>
              <a:defRPr/>
            </a:lvl8pPr>
            <a:lvl9pPr lvl="8" rtl="0">
              <a:spcBef>
                <a:spcPts val="1600"/>
              </a:spcBef>
              <a:spcAft>
                <a:spcPts val="1600"/>
              </a:spcAft>
              <a:buSzPts val="1800"/>
              <a:buNone/>
              <a:defRPr/>
            </a:lvl9pPr>
          </a:lstStyle>
          <a:p/>
        </p:txBody>
      </p:sp>
      <p:pic>
        <p:nvPicPr>
          <p:cNvPr id="75" name="Google Shape;75;p9"/>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and Figure">
  <p:cSld name="TITLE_ONLY_1_1">
    <p:spTree>
      <p:nvGrpSpPr>
        <p:cNvPr id="76" name="Shape 76"/>
        <p:cNvGrpSpPr/>
        <p:nvPr/>
      </p:nvGrpSpPr>
      <p:grpSpPr>
        <a:xfrm>
          <a:off x="0" y="0"/>
          <a:ext cx="0" cy="0"/>
          <a:chOff x="0" y="0"/>
          <a:chExt cx="0" cy="0"/>
        </a:xfrm>
      </p:grpSpPr>
      <p:sp>
        <p:nvSpPr>
          <p:cNvPr id="77" name="Google Shape;77;p10"/>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9" name="Google Shape;7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0" name="Google Shape;80;p10"/>
          <p:cNvGrpSpPr/>
          <p:nvPr/>
        </p:nvGrpSpPr>
        <p:grpSpPr>
          <a:xfrm>
            <a:off x="830392" y="886456"/>
            <a:ext cx="745763" cy="45826"/>
            <a:chOff x="4580561" y="2589004"/>
            <a:chExt cx="1064464" cy="25200"/>
          </a:xfrm>
        </p:grpSpPr>
        <p:sp>
          <p:nvSpPr>
            <p:cNvPr id="81" name="Google Shape;81;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 name="Google Shape;83;p10"/>
          <p:cNvPicPr preferRelativeResize="0"/>
          <p:nvPr/>
        </p:nvPicPr>
        <p:blipFill>
          <a:blip r:embed="rId2">
            <a:alphaModFix/>
          </a:blip>
          <a:stretch>
            <a:fillRect/>
          </a:stretch>
        </p:blipFill>
        <p:spPr>
          <a:xfrm>
            <a:off x="8705614" y="47100"/>
            <a:ext cx="362475" cy="393600"/>
          </a:xfrm>
          <a:prstGeom prst="rect">
            <a:avLst/>
          </a:prstGeom>
          <a:noFill/>
          <a:ln>
            <a:noFill/>
          </a:ln>
        </p:spPr>
      </p:pic>
      <p:sp>
        <p:nvSpPr>
          <p:cNvPr id="84" name="Google Shape;84;p10"/>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85" name="Google Shape;85;p10"/>
          <p:cNvSpPr/>
          <p:nvPr>
            <p:ph idx="2" type="pic"/>
          </p:nvPr>
        </p:nvSpPr>
        <p:spPr>
          <a:xfrm>
            <a:off x="5632600" y="1696800"/>
            <a:ext cx="2903700" cy="257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1pPr>
            <a:lvl2pPr lvl="1">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2pPr>
            <a:lvl3pPr lvl="2">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3pPr>
            <a:lvl4pPr lvl="3">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4pPr>
            <a:lvl5pPr lvl="4">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5pPr>
            <a:lvl6pPr lvl="5">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6pPr>
            <a:lvl7pPr lvl="6">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7pPr>
            <a:lvl8pPr lvl="7">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8pPr>
            <a:lvl9pPr lvl="8">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1pPr>
            <a:lvl2pPr indent="-342900" lvl="1" marL="914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2pPr>
            <a:lvl3pPr indent="-342900" lvl="2" marL="1371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3pPr>
            <a:lvl4pPr indent="-342900" lvl="3" marL="18288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4pPr>
            <a:lvl5pPr indent="-342900" lvl="4" marL="22860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5pPr>
            <a:lvl6pPr indent="-342900" lvl="5" marL="27432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6pPr>
            <a:lvl7pPr indent="-342900" lvl="6" marL="3200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7pPr>
            <a:lvl8pPr indent="-342900" lvl="7" marL="3657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8pPr>
            <a:lvl9pPr indent="-342900" lvl="8" marL="4114800">
              <a:lnSpc>
                <a:spcPct val="115000"/>
              </a:lnSpc>
              <a:spcBef>
                <a:spcPts val="1600"/>
              </a:spcBef>
              <a:spcAft>
                <a:spcPts val="160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drive.google.com/file/d/1KjgDhdY9z5THuPfZEYBXjwoEIchYyi0a/view?usp=drive_li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docs.google.com/spreadsheets/d/1W2ss3QwECw1g8W087vZ6Pqnjcn7iZ9jPZxALMkHXmv8/edit?usp=shar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br>
              <a:rPr lang="en"/>
            </a:br>
            <a:r>
              <a:rPr lang="en"/>
              <a:t>(Maximum Entropy Model)</a:t>
            </a:r>
            <a:endParaRPr/>
          </a:p>
        </p:txBody>
      </p:sp>
      <p:sp>
        <p:nvSpPr>
          <p:cNvPr id="153" name="Google Shape;153;p21"/>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II 2025</a:t>
            </a:r>
            <a:br>
              <a:rPr lang="en"/>
            </a:br>
            <a:r>
              <a:rPr lang="en"/>
              <a:t>Attapol Thamrongrattanarit</a:t>
            </a:r>
            <a:br>
              <a:rPr lang="en"/>
            </a:br>
            <a:r>
              <a:rPr lang="en"/>
              <a:t>รศ. ดร.อรรถพล ธำรงรัตนฤทธิ์</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ML classifier</a:t>
            </a:r>
            <a:endParaRPr/>
          </a:p>
        </p:txBody>
      </p:sp>
      <p:sp>
        <p:nvSpPr>
          <p:cNvPr id="224" name="Google Shape;224;p3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Representation - How do we convert from text to a feature vector?</a:t>
            </a:r>
            <a:endParaRPr/>
          </a:p>
          <a:p>
            <a:pPr indent="-342900" lvl="0" marL="457200" rtl="0" algn="l">
              <a:spcBef>
                <a:spcPts val="0"/>
              </a:spcBef>
              <a:spcAft>
                <a:spcPts val="0"/>
              </a:spcAft>
              <a:buSzPts val="1800"/>
              <a:buAutoNum type="arabicPeriod"/>
            </a:pPr>
            <a:r>
              <a:rPr lang="en"/>
              <a:t>Inference/prediction - How do we compute P(Y|X)? </a:t>
            </a:r>
            <a:endParaRPr/>
          </a:p>
          <a:p>
            <a:pPr indent="-342900" lvl="0" marL="457200" rtl="0" algn="l">
              <a:spcBef>
                <a:spcPts val="0"/>
              </a:spcBef>
              <a:spcAft>
                <a:spcPts val="0"/>
              </a:spcAft>
              <a:buSzPts val="1800"/>
              <a:buAutoNum type="arabicPeriod"/>
            </a:pPr>
            <a:r>
              <a:rPr lang="en"/>
              <a:t>Training</a:t>
            </a:r>
            <a:endParaRPr/>
          </a:p>
          <a:p>
            <a:pPr indent="-342900" lvl="1" marL="914400" rtl="0" algn="l">
              <a:spcBef>
                <a:spcPts val="0"/>
              </a:spcBef>
              <a:spcAft>
                <a:spcPts val="0"/>
              </a:spcAft>
              <a:buSzPts val="1800"/>
              <a:buAutoNum type="alphaLcPeriod"/>
            </a:pPr>
            <a:r>
              <a:rPr lang="en"/>
              <a:t>Objective function</a:t>
            </a:r>
            <a:endParaRPr/>
          </a:p>
          <a:p>
            <a:pPr indent="-342900" lvl="1" marL="914400" rtl="0" algn="l">
              <a:spcBef>
                <a:spcPts val="0"/>
              </a:spcBef>
              <a:spcAft>
                <a:spcPts val="0"/>
              </a:spcAft>
              <a:buSzPts val="1800"/>
              <a:buAutoNum type="alphaLcPeriod"/>
            </a:pPr>
            <a:r>
              <a:rPr lang="en"/>
              <a:t>Optimization algorithm for training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feature vector represents text. A vector is a list of numbers that can be compared with another vector to measure similarity. </a:t>
            </a:r>
            <a:endParaRPr/>
          </a:p>
          <a:p>
            <a:pPr indent="-342900" lvl="0" marL="457200" rtl="0" algn="l">
              <a:spcBef>
                <a:spcPts val="1600"/>
              </a:spcBef>
              <a:spcAft>
                <a:spcPts val="0"/>
              </a:spcAft>
              <a:buSzPts val="1800"/>
              <a:buChar char="●"/>
            </a:pPr>
            <a:r>
              <a:rPr lang="en"/>
              <a:t>Unigram count feature = bag-of-word features we saw last week</a:t>
            </a:r>
            <a:endParaRPr/>
          </a:p>
          <a:p>
            <a:pPr indent="-342900" lvl="0" marL="457200" rtl="0" algn="l">
              <a:spcBef>
                <a:spcPts val="0"/>
              </a:spcBef>
              <a:spcAft>
                <a:spcPts val="0"/>
              </a:spcAft>
              <a:buSzPts val="1800"/>
              <a:buChar char="●"/>
            </a:pPr>
            <a:r>
              <a:rPr lang="en"/>
              <a:t>Unigram binary feature </a:t>
            </a:r>
            <a:endParaRPr/>
          </a:p>
          <a:p>
            <a:pPr indent="-342900" lvl="0" marL="457200" rtl="0" algn="l">
              <a:spcBef>
                <a:spcPts val="0"/>
              </a:spcBef>
              <a:spcAft>
                <a:spcPts val="0"/>
              </a:spcAft>
              <a:buSzPts val="1800"/>
              <a:buChar char="●"/>
            </a:pPr>
            <a:r>
              <a:rPr lang="en"/>
              <a:t>Unigram TF-IDF feature</a:t>
            </a:r>
            <a:endParaRPr/>
          </a:p>
          <a:p>
            <a:pPr indent="-342900" lvl="0" marL="457200" rtl="0" algn="l">
              <a:spcBef>
                <a:spcPts val="0"/>
              </a:spcBef>
              <a:spcAft>
                <a:spcPts val="0"/>
              </a:spcAft>
              <a:buSzPts val="1800"/>
              <a:buChar char="●"/>
            </a:pPr>
            <a:r>
              <a:rPr lang="en"/>
              <a:t>Bigram count feature</a:t>
            </a:r>
            <a:endParaRPr/>
          </a:p>
        </p:txBody>
      </p:sp>
      <p:sp>
        <p:nvSpPr>
          <p:cNvPr id="230" name="Google Shape;230;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Bag-of-word features</a:t>
            </a:r>
            <a:endParaRPr/>
          </a:p>
        </p:txBody>
      </p:sp>
      <p:pic>
        <p:nvPicPr>
          <p:cNvPr id="236" name="Google Shape;236;p32"/>
          <p:cNvPicPr preferRelativeResize="0"/>
          <p:nvPr/>
        </p:nvPicPr>
        <p:blipFill>
          <a:blip r:embed="rId3">
            <a:alphaModFix/>
          </a:blip>
          <a:stretch>
            <a:fillRect/>
          </a:stretch>
        </p:blipFill>
        <p:spPr>
          <a:xfrm>
            <a:off x="732388" y="304800"/>
            <a:ext cx="7679214" cy="4067750"/>
          </a:xfrm>
          <a:prstGeom prst="rect">
            <a:avLst/>
          </a:prstGeom>
          <a:noFill/>
          <a:ln>
            <a:noFill/>
          </a:ln>
        </p:spPr>
      </p:pic>
      <p:sp>
        <p:nvSpPr>
          <p:cNvPr id="237" name="Google Shape;237;p32"/>
          <p:cNvSpPr txBox="1"/>
          <p:nvPr/>
        </p:nvSpPr>
        <p:spPr>
          <a:xfrm>
            <a:off x="5539500" y="4743300"/>
            <a:ext cx="36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Taken from Martin and Jurafsky 3rd ed.</a:t>
            </a:r>
            <a:endParaRPr>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Bag-of-word features or bag of unigram</a:t>
            </a:r>
            <a:endParaRPr/>
          </a:p>
        </p:txBody>
      </p:sp>
      <p:graphicFrame>
        <p:nvGraphicFramePr>
          <p:cNvPr id="243" name="Google Shape;243;p33"/>
          <p:cNvGraphicFramePr/>
          <p:nvPr/>
        </p:nvGraphicFramePr>
        <p:xfrm>
          <a:off x="668400" y="1135925"/>
          <a:ext cx="3000000" cy="3000000"/>
        </p:xfrm>
        <a:graphic>
          <a:graphicData uri="http://schemas.openxmlformats.org/drawingml/2006/table">
            <a:tbl>
              <a:tblPr>
                <a:noFill/>
                <a:tableStyleId>{30718D09-FCA5-4928-8A80-2041646BB1DE}</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244" name="Google Shape;244;p33"/>
          <p:cNvCxnSpPr/>
          <p:nvPr/>
        </p:nvCxnSpPr>
        <p:spPr>
          <a:xfrm>
            <a:off x="3301200" y="759575"/>
            <a:ext cx="243600" cy="5454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33"/>
          <p:cNvSpPr txBox="1"/>
          <p:nvPr/>
        </p:nvSpPr>
        <p:spPr>
          <a:xfrm>
            <a:off x="2522150" y="400975"/>
            <a:ext cx="56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feature vector to represent the text 'predictable and boring'</a:t>
            </a:r>
            <a:endParaRPr>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Unigram binary</a:t>
            </a:r>
            <a:endParaRPr/>
          </a:p>
        </p:txBody>
      </p:sp>
      <p:graphicFrame>
        <p:nvGraphicFramePr>
          <p:cNvPr id="251" name="Google Shape;251;p34"/>
          <p:cNvGraphicFramePr/>
          <p:nvPr/>
        </p:nvGraphicFramePr>
        <p:xfrm>
          <a:off x="668400" y="1135925"/>
          <a:ext cx="3000000" cy="3000000"/>
        </p:xfrm>
        <a:graphic>
          <a:graphicData uri="http://schemas.openxmlformats.org/drawingml/2006/table">
            <a:tbl>
              <a:tblPr>
                <a:noFill/>
                <a:tableStyleId>{30718D09-FCA5-4928-8A80-2041646BB1DE}</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3"/>
                    </a:solidFill>
                  </a:tcPr>
                </a:tc>
              </a:tr>
            </a:tbl>
          </a:graphicData>
        </a:graphic>
      </p:graphicFrame>
      <p:cxnSp>
        <p:nvCxnSpPr>
          <p:cNvPr id="252" name="Google Shape;252;p34"/>
          <p:cNvCxnSpPr/>
          <p:nvPr/>
        </p:nvCxnSpPr>
        <p:spPr>
          <a:xfrm>
            <a:off x="3301200" y="759575"/>
            <a:ext cx="243600" cy="5454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4"/>
          <p:cNvSpPr txBox="1"/>
          <p:nvPr/>
        </p:nvSpPr>
        <p:spPr>
          <a:xfrm>
            <a:off x="2522150" y="400975"/>
            <a:ext cx="56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feature vector to represent the text 'predictable and boring'</a:t>
            </a:r>
            <a:endParaRPr>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Unigram TFIDF feature</a:t>
            </a:r>
            <a:endParaRPr/>
          </a:p>
        </p:txBody>
      </p:sp>
      <p:graphicFrame>
        <p:nvGraphicFramePr>
          <p:cNvPr id="259" name="Google Shape;259;p35"/>
          <p:cNvGraphicFramePr/>
          <p:nvPr/>
        </p:nvGraphicFramePr>
        <p:xfrm>
          <a:off x="668400" y="1135925"/>
          <a:ext cx="3000000" cy="3000000"/>
        </p:xfrm>
        <a:graphic>
          <a:graphicData uri="http://schemas.openxmlformats.org/drawingml/2006/table">
            <a:tbl>
              <a:tblPr>
                <a:noFill/>
                <a:tableStyleId>{30718D09-FCA5-4928-8A80-2041646BB1DE}</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260" name="Google Shape;260;p35"/>
          <p:cNvCxnSpPr/>
          <p:nvPr/>
        </p:nvCxnSpPr>
        <p:spPr>
          <a:xfrm>
            <a:off x="3301200" y="759575"/>
            <a:ext cx="243600" cy="5454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5"/>
          <p:cNvSpPr txBox="1"/>
          <p:nvPr/>
        </p:nvSpPr>
        <p:spPr>
          <a:xfrm>
            <a:off x="2522150" y="400975"/>
            <a:ext cx="56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feature vector to represent the text 'predictable and boring'</a:t>
            </a:r>
            <a:endParaRPr>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Bag-of-bigram feature</a:t>
            </a:r>
            <a:endParaRPr/>
          </a:p>
        </p:txBody>
      </p:sp>
      <p:graphicFrame>
        <p:nvGraphicFramePr>
          <p:cNvPr id="267" name="Google Shape;267;p36"/>
          <p:cNvGraphicFramePr/>
          <p:nvPr/>
        </p:nvGraphicFramePr>
        <p:xfrm>
          <a:off x="668400" y="1135925"/>
          <a:ext cx="3000000" cy="3000000"/>
        </p:xfrm>
        <a:graphic>
          <a:graphicData uri="http://schemas.openxmlformats.org/drawingml/2006/table">
            <a:tbl>
              <a:tblPr>
                <a:noFill/>
                <a:tableStyleId>{30718D09-FCA5-4928-8A80-2041646BB1DE}</a:tableStyleId>
              </a:tblPr>
              <a:tblGrid>
                <a:gridCol w="1777300"/>
                <a:gridCol w="699825"/>
                <a:gridCol w="1109850"/>
                <a:gridCol w="865400"/>
                <a:gridCol w="822825"/>
                <a:gridCol w="875700"/>
                <a:gridCol w="918050"/>
                <a:gridCol w="1086050"/>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2"/>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Helvetica Neue"/>
                          <a:ea typeface="Helvetica Neue"/>
                          <a:cs typeface="Helvetica Neue"/>
                          <a:sym typeface="Helvetica Neue"/>
                        </a:rPr>
                        <a: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268" name="Google Shape;268;p36"/>
          <p:cNvCxnSpPr/>
          <p:nvPr/>
        </p:nvCxnSpPr>
        <p:spPr>
          <a:xfrm>
            <a:off x="2901925" y="759575"/>
            <a:ext cx="243600" cy="5454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36"/>
          <p:cNvSpPr txBox="1"/>
          <p:nvPr/>
        </p:nvSpPr>
        <p:spPr>
          <a:xfrm>
            <a:off x="1941350" y="359375"/>
            <a:ext cx="56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feature vector to represent the text 'predictable and boring'</a:t>
            </a:r>
            <a:endParaRPr>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Unigram count feature assumes each label has a list of associated keywords. This is a very good baseline feature.</a:t>
            </a:r>
            <a:endParaRPr/>
          </a:p>
          <a:p>
            <a:pPr indent="-342900" lvl="0" marL="457200" rtl="0" algn="l">
              <a:spcBef>
                <a:spcPts val="0"/>
              </a:spcBef>
              <a:spcAft>
                <a:spcPts val="0"/>
              </a:spcAft>
              <a:buSzPts val="1800"/>
              <a:buChar char="●"/>
            </a:pPr>
            <a:r>
              <a:rPr lang="en"/>
              <a:t>Unigram binary feature is like unigram count feature but ignores the effects of duplicate words. </a:t>
            </a:r>
            <a:endParaRPr/>
          </a:p>
          <a:p>
            <a:pPr indent="-342900" lvl="0" marL="457200" rtl="0" algn="l">
              <a:spcBef>
                <a:spcPts val="0"/>
              </a:spcBef>
              <a:spcAft>
                <a:spcPts val="0"/>
              </a:spcAft>
              <a:buSzPts val="1800"/>
              <a:buChar char="●"/>
            </a:pPr>
            <a:r>
              <a:rPr lang="en"/>
              <a:t>Unigram TF-IDF feature is like unigram count feature but downweights some of the words that appear in too many documents.</a:t>
            </a:r>
            <a:endParaRPr/>
          </a:p>
          <a:p>
            <a:pPr indent="-342900" lvl="0" marL="457200" rtl="0" algn="l">
              <a:spcBef>
                <a:spcPts val="0"/>
              </a:spcBef>
              <a:spcAft>
                <a:spcPts val="0"/>
              </a:spcAft>
              <a:buSzPts val="1800"/>
              <a:buChar char="●"/>
            </a:pPr>
            <a:r>
              <a:rPr lang="en"/>
              <a:t>Bigram count feature assumes that we must consider at least two adjacent words to be able to predict the label. This feature is always too sparse i.e. too many zeros in the feature vector.</a:t>
            </a:r>
            <a:endParaRPr/>
          </a:p>
          <a:p>
            <a:pPr indent="-342900" lvl="0" marL="457200" rtl="0" algn="l">
              <a:spcBef>
                <a:spcPts val="0"/>
              </a:spcBef>
              <a:spcAft>
                <a:spcPts val="0"/>
              </a:spcAft>
              <a:buSzPts val="1800"/>
              <a:buChar char="●"/>
            </a:pPr>
            <a:r>
              <a:rPr lang="en"/>
              <a:t>These features do work well if we have a good amount of data, but we will see more advanced representation called 'word embeddings.' Stay tuned.</a:t>
            </a:r>
            <a:endParaRPr/>
          </a:p>
        </p:txBody>
      </p:sp>
      <p:sp>
        <p:nvSpPr>
          <p:cNvPr id="275" name="Google Shape;275;p37"/>
          <p:cNvSpPr txBox="1"/>
          <p:nvPr>
            <p:ph type="title"/>
          </p:nvPr>
        </p:nvSpPr>
        <p:spPr>
          <a:xfrm>
            <a:off x="424650" y="632850"/>
            <a:ext cx="828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Representation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ML classifier</a:t>
            </a:r>
            <a:endParaRPr/>
          </a:p>
        </p:txBody>
      </p:sp>
      <p:sp>
        <p:nvSpPr>
          <p:cNvPr id="281" name="Google Shape;281;p3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Representation - How do we convert from text to a feature vector?</a:t>
            </a:r>
            <a:endParaRPr/>
          </a:p>
          <a:p>
            <a:pPr indent="-342900" lvl="0" marL="457200" rtl="0" algn="l">
              <a:spcBef>
                <a:spcPts val="0"/>
              </a:spcBef>
              <a:spcAft>
                <a:spcPts val="0"/>
              </a:spcAft>
              <a:buSzPts val="1800"/>
              <a:buFont typeface="Helvetica Neue"/>
              <a:buAutoNum type="arabicPeriod"/>
            </a:pPr>
            <a:r>
              <a:rPr b="1" lang="en">
                <a:latin typeface="Helvetica Neue"/>
                <a:ea typeface="Helvetica Neue"/>
                <a:cs typeface="Helvetica Neue"/>
                <a:sym typeface="Helvetica Neue"/>
              </a:rPr>
              <a:t>Inference/prediction - How do we compute P(Y|X)? </a:t>
            </a:r>
            <a:endParaRPr b="1">
              <a:latin typeface="Helvetica Neue"/>
              <a:ea typeface="Helvetica Neue"/>
              <a:cs typeface="Helvetica Neue"/>
              <a:sym typeface="Helvetica Neue"/>
            </a:endParaRPr>
          </a:p>
          <a:p>
            <a:pPr indent="-342900" lvl="0" marL="457200" rtl="0" algn="l">
              <a:spcBef>
                <a:spcPts val="0"/>
              </a:spcBef>
              <a:spcAft>
                <a:spcPts val="0"/>
              </a:spcAft>
              <a:buSzPts val="1800"/>
              <a:buAutoNum type="arabicPeriod"/>
            </a:pPr>
            <a:r>
              <a:rPr lang="en"/>
              <a:t>Training</a:t>
            </a:r>
            <a:endParaRPr/>
          </a:p>
          <a:p>
            <a:pPr indent="-342900" lvl="1" marL="914400" rtl="0" algn="l">
              <a:spcBef>
                <a:spcPts val="0"/>
              </a:spcBef>
              <a:spcAft>
                <a:spcPts val="0"/>
              </a:spcAft>
              <a:buSzPts val="1800"/>
              <a:buAutoNum type="alphaLcPeriod"/>
            </a:pPr>
            <a:r>
              <a:rPr lang="en"/>
              <a:t>Objective function</a:t>
            </a:r>
            <a:endParaRPr/>
          </a:p>
          <a:p>
            <a:pPr indent="-342900" lvl="1" marL="914400" rtl="0" algn="l">
              <a:spcBef>
                <a:spcPts val="0"/>
              </a:spcBef>
              <a:spcAft>
                <a:spcPts val="0"/>
              </a:spcAft>
              <a:buSzPts val="1800"/>
              <a:buAutoNum type="alphaLcPeriod"/>
            </a:pPr>
            <a:r>
              <a:rPr lang="en"/>
              <a:t>Optimization algorithm for training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Inference</a:t>
            </a:r>
            <a:endParaRPr/>
          </a:p>
        </p:txBody>
      </p:sp>
      <p:sp>
        <p:nvSpPr>
          <p:cNvPr id="287" name="Google Shape;287;p3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Bayes </a:t>
            </a:r>
            <a:r>
              <a:rPr lang="en"/>
              <a:t>computes</a:t>
            </a:r>
            <a:r>
              <a:rPr lang="en"/>
              <a:t> P(Y|X) by multiplying up P(x|Y=y)  (product of all features x for each label y)</a:t>
            </a:r>
            <a:endParaRPr/>
          </a:p>
          <a:p>
            <a:pPr indent="-342900" lvl="0" marL="457200" rtl="0" algn="l">
              <a:spcBef>
                <a:spcPts val="0"/>
              </a:spcBef>
              <a:spcAft>
                <a:spcPts val="0"/>
              </a:spcAft>
              <a:buSzPts val="1800"/>
              <a:buChar char="●"/>
            </a:pPr>
            <a:r>
              <a:rPr lang="en"/>
              <a:t>Logistic regression compute P(Y|X) by using sigmoid function (if 2 classes) or softmax function (if &gt; 2 classes)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Classification</a:t>
            </a:r>
            <a:endParaRPr/>
          </a:p>
        </p:txBody>
      </p:sp>
      <p:sp>
        <p:nvSpPr>
          <p:cNvPr id="159" name="Google Shape;159;p22"/>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classification is the task of assigning predefined </a:t>
            </a:r>
            <a:r>
              <a:rPr lang="en" u="sng"/>
              <a:t>categories </a:t>
            </a:r>
            <a:r>
              <a:rPr lang="en"/>
              <a:t>or </a:t>
            </a:r>
            <a:r>
              <a:rPr lang="en" u="sng"/>
              <a:t>labels </a:t>
            </a:r>
            <a:r>
              <a:rPr lang="en"/>
              <a:t>(output) to a given piece of </a:t>
            </a:r>
            <a:r>
              <a:rPr lang="en" u="sng"/>
              <a:t>text </a:t>
            </a:r>
            <a:r>
              <a:rPr lang="en"/>
              <a:t>(input), which can be a sentence, a document, or a set of documents.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this model</a:t>
            </a:r>
            <a:endParaRPr/>
          </a:p>
        </p:txBody>
      </p:sp>
      <p:sp>
        <p:nvSpPr>
          <p:cNvPr id="293" name="Google Shape;293;p4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tweet</a:t>
            </a:r>
            <a:endParaRPr/>
          </a:p>
          <a:p>
            <a:pPr indent="-342900" lvl="0" marL="457200" rtl="0" algn="l">
              <a:spcBef>
                <a:spcPts val="0"/>
              </a:spcBef>
              <a:spcAft>
                <a:spcPts val="0"/>
              </a:spcAft>
              <a:buSzPts val="1800"/>
              <a:buChar char="●"/>
            </a:pPr>
            <a:r>
              <a:rPr lang="en"/>
              <a:t>Feature: bag-of-word ('against', 'love')+ text length</a:t>
            </a:r>
            <a:endParaRPr/>
          </a:p>
          <a:p>
            <a:pPr indent="-342900" lvl="0" marL="457200" rtl="0" algn="l">
              <a:spcBef>
                <a:spcPts val="0"/>
              </a:spcBef>
              <a:spcAft>
                <a:spcPts val="0"/>
              </a:spcAft>
              <a:buSzPts val="1800"/>
              <a:buChar char="●"/>
            </a:pPr>
            <a:r>
              <a:rPr lang="en"/>
              <a:t>Label: {positive (1), negative (0)}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41"/>
          <p:cNvGraphicFramePr/>
          <p:nvPr/>
        </p:nvGraphicFramePr>
        <p:xfrm>
          <a:off x="4225400" y="1484550"/>
          <a:ext cx="3000000" cy="3000000"/>
        </p:xfrm>
        <a:graphic>
          <a:graphicData uri="http://schemas.openxmlformats.org/drawingml/2006/table">
            <a:tbl>
              <a:tblPr>
                <a:noFill/>
                <a:tableStyleId>{30718D09-FCA5-4928-8A80-2041646BB1DE}</a:tableStyleId>
              </a:tblPr>
              <a:tblGrid>
                <a:gridCol w="1110425"/>
                <a:gridCol w="1006600"/>
                <a:gridCol w="1006600"/>
                <a:gridCol w="579175"/>
                <a:gridCol w="949300"/>
              </a:tblGrid>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text</a:t>
                      </a:r>
                      <a:endParaRPr b="1" sz="1200">
                        <a:latin typeface="Helvetica Neue"/>
                        <a:ea typeface="Helvetica Neue"/>
                        <a:cs typeface="Helvetica Neue"/>
                        <a:sym typeface="Helvetica Neue"/>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The protester is against the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Weight</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score (z)</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 x - 1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0 x -2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100 x -0.0004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79150">
                <a:tc>
                  <a:txBody>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=-0.99</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sp>
        <p:nvSpPr>
          <p:cNvPr id="299" name="Google Shape;299;p41"/>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the unnormalized score (z) by summing up (linear combination) the product between feature and parameter</a:t>
            </a:r>
            <a:endParaRPr/>
          </a:p>
          <a:p>
            <a:pPr indent="0" lvl="0" marL="0" rtl="0" algn="l">
              <a:spcBef>
                <a:spcPts val="1600"/>
              </a:spcBef>
              <a:spcAft>
                <a:spcPts val="1600"/>
              </a:spcAft>
              <a:buNone/>
            </a:pPr>
            <a:r>
              <a:t/>
            </a:r>
            <a:endParaRPr/>
          </a:p>
        </p:txBody>
      </p:sp>
      <p:sp>
        <p:nvSpPr>
          <p:cNvPr id="300" name="Google Shape;300;p41"/>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Multiply features with parameters and sum up</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aphicFrame>
        <p:nvGraphicFramePr>
          <p:cNvPr id="305" name="Google Shape;305;p42"/>
          <p:cNvGraphicFramePr/>
          <p:nvPr/>
        </p:nvGraphicFramePr>
        <p:xfrm>
          <a:off x="4225400" y="1484550"/>
          <a:ext cx="3000000" cy="3000000"/>
        </p:xfrm>
        <a:graphic>
          <a:graphicData uri="http://schemas.openxmlformats.org/drawingml/2006/table">
            <a:tbl>
              <a:tblPr>
                <a:noFill/>
                <a:tableStyleId>{30718D09-FCA5-4928-8A80-2041646BB1DE}</a:tableStyleId>
              </a:tblPr>
              <a:tblGrid>
                <a:gridCol w="876700"/>
                <a:gridCol w="1240325"/>
                <a:gridCol w="1006600"/>
                <a:gridCol w="579175"/>
                <a:gridCol w="949300"/>
              </a:tblGrid>
              <a:tr h="279150">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Feature vector</a:t>
                      </a:r>
                      <a:endParaRPr b="1" sz="1200">
                        <a:latin typeface="Helvetica Neue"/>
                        <a:ea typeface="Helvetica Neue"/>
                        <a:cs typeface="Helvetica Neue"/>
                        <a:sym typeface="Helvetica Neue"/>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1</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2</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3</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200">
                          <a:latin typeface="Helvetica Neue"/>
                          <a:ea typeface="Helvetica Neue"/>
                          <a:cs typeface="Helvetica Neue"/>
                          <a:sym typeface="Helvetica Neue"/>
                        </a:rPr>
                        <a:t>x = </a:t>
                      </a:r>
                      <a:endParaRPr b="1" sz="1200">
                        <a:latin typeface="Helvetica Neue"/>
                        <a:ea typeface="Helvetica Neue"/>
                        <a:cs typeface="Helvetica Neue"/>
                        <a:sym typeface="Helvetica Neue"/>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Weight </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w</a:t>
                      </a:r>
                      <a:r>
                        <a:rPr baseline="-25000" lang="en" sz="1200">
                          <a:latin typeface="Helvetica Neue Light"/>
                          <a:ea typeface="Helvetica Neue Light"/>
                          <a:cs typeface="Helvetica Neue Light"/>
                          <a:sym typeface="Helvetica Neue Light"/>
                        </a:rPr>
                        <a:t>1</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w</a:t>
                      </a:r>
                      <a:r>
                        <a:rPr baseline="-25000" lang="en" sz="1200">
                          <a:latin typeface="Helvetica Neue Light"/>
                          <a:ea typeface="Helvetica Neue Light"/>
                          <a:cs typeface="Helvetica Neue Light"/>
                          <a:sym typeface="Helvetica Neue Light"/>
                        </a:rPr>
                        <a:t>2</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w</a:t>
                      </a:r>
                      <a:r>
                        <a:rPr baseline="-25000" lang="en" sz="1200">
                          <a:latin typeface="Helvetica Neue Light"/>
                          <a:ea typeface="Helvetica Neue Light"/>
                          <a:cs typeface="Helvetica Neue Light"/>
                          <a:sym typeface="Helvetica Neue Light"/>
                        </a:rPr>
                        <a:t>3</a:t>
                      </a:r>
                      <a:endParaRPr baseline="-25000"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latin typeface="Helvetica Neue"/>
                          <a:ea typeface="Helvetica Neue"/>
                          <a:cs typeface="Helvetica Neue"/>
                          <a:sym typeface="Helvetica Neue"/>
                        </a:rPr>
                        <a:t>w</a:t>
                      </a:r>
                      <a:r>
                        <a:rPr lang="en" sz="1200">
                          <a:latin typeface="Helvetica Neue Light"/>
                          <a:ea typeface="Helvetica Neue Light"/>
                          <a:cs typeface="Helvetica Neue Light"/>
                          <a:sym typeface="Helvetica Neue Light"/>
                        </a:rPr>
                        <a:t>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marR="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score (z)</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gridSpan="3">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dot product = </a:t>
                      </a:r>
                      <a:r>
                        <a:rPr b="1" lang="en" sz="1200">
                          <a:latin typeface="Helvetica Neue"/>
                          <a:ea typeface="Helvetica Neue"/>
                          <a:cs typeface="Helvetica Neue"/>
                          <a:sym typeface="Helvetica Neue"/>
                        </a:rPr>
                        <a:t>w</a:t>
                      </a:r>
                      <a:r>
                        <a:rPr lang="en" sz="1200">
                          <a:latin typeface="Helvetica Neue Light"/>
                          <a:ea typeface="Helvetica Neue Light"/>
                          <a:cs typeface="Helvetica Neue Light"/>
                          <a:sym typeface="Helvetica Neue Light"/>
                        </a:rPr>
                        <a:t> ⋅</a:t>
                      </a:r>
                      <a:r>
                        <a:rPr lang="en" sz="1200">
                          <a:latin typeface="Helvetica Neue Light"/>
                          <a:ea typeface="Helvetica Neue Light"/>
                          <a:cs typeface="Helvetica Neue Light"/>
                          <a:sym typeface="Helvetica Neue Light"/>
                        </a:rPr>
                        <a:t> </a:t>
                      </a: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hMerge="1"/>
                <a:tc hMerge="1"/>
              </a:tr>
              <a:tr h="279150">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z =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0.05 +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gridSpan="3">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1 x - 1) + (0 x -2) + (100 x -0.0004)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hMerge="1"/>
                <a:tc hMerge="1"/>
              </a:tr>
              <a:tr h="279150">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spcBef>
                          <a:spcPts val="0"/>
                        </a:spcBef>
                        <a:spcAft>
                          <a:spcPts val="0"/>
                        </a:spcAft>
                        <a:buNone/>
                      </a:pPr>
                      <a:r>
                        <a:rPr lang="en" sz="1200">
                          <a:latin typeface="Helvetica Neue Light"/>
                          <a:ea typeface="Helvetica Neue Light"/>
                          <a:cs typeface="Helvetica Neue Light"/>
                          <a:sym typeface="Helvetica Neue Light"/>
                        </a:rPr>
                        <a:t>b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c gridSpan="3">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w</a:t>
                      </a:r>
                      <a:r>
                        <a:rPr baseline="-25000" lang="en" sz="1200">
                          <a:latin typeface="Helvetica Neue Light"/>
                          <a:ea typeface="Helvetica Neue Light"/>
                          <a:cs typeface="Helvetica Neue Light"/>
                          <a:sym typeface="Helvetica Neue Light"/>
                        </a:rPr>
                        <a:t>1</a:t>
                      </a: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1 </a:t>
                      </a:r>
                      <a:r>
                        <a:rPr lang="en" sz="1200">
                          <a:latin typeface="Helvetica Neue Light"/>
                          <a:ea typeface="Helvetica Neue Light"/>
                          <a:cs typeface="Helvetica Neue Light"/>
                          <a:sym typeface="Helvetica Neue Light"/>
                        </a:rPr>
                        <a:t>+ w</a:t>
                      </a:r>
                      <a:r>
                        <a:rPr baseline="-25000" lang="en" sz="1200">
                          <a:latin typeface="Helvetica Neue Light"/>
                          <a:ea typeface="Helvetica Neue Light"/>
                          <a:cs typeface="Helvetica Neue Light"/>
                          <a:sym typeface="Helvetica Neue Light"/>
                        </a:rPr>
                        <a:t>2</a:t>
                      </a: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2 </a:t>
                      </a:r>
                      <a:r>
                        <a:rPr lang="en" sz="1200">
                          <a:latin typeface="Helvetica Neue Light"/>
                          <a:ea typeface="Helvetica Neue Light"/>
                          <a:cs typeface="Helvetica Neue Light"/>
                          <a:sym typeface="Helvetica Neue Light"/>
                        </a:rPr>
                        <a:t>+ w</a:t>
                      </a:r>
                      <a:r>
                        <a:rPr baseline="-25000" lang="en" sz="1200">
                          <a:latin typeface="Helvetica Neue Light"/>
                          <a:ea typeface="Helvetica Neue Light"/>
                          <a:cs typeface="Helvetica Neue Light"/>
                          <a:sym typeface="Helvetica Neue Light"/>
                        </a:rPr>
                        <a:t>3</a:t>
                      </a:r>
                      <a:r>
                        <a:rPr lang="en" sz="1200">
                          <a:latin typeface="Helvetica Neue Light"/>
                          <a:ea typeface="Helvetica Neue Light"/>
                          <a:cs typeface="Helvetica Neue Light"/>
                          <a:sym typeface="Helvetica Neue Light"/>
                        </a:rPr>
                        <a:t>x</a:t>
                      </a:r>
                      <a:r>
                        <a:rPr baseline="-25000" lang="en" sz="1200">
                          <a:latin typeface="Helvetica Neue Light"/>
                          <a:ea typeface="Helvetica Neue Light"/>
                          <a:cs typeface="Helvetica Neue Light"/>
                          <a:sym typeface="Helvetica Neue Light"/>
                        </a:rPr>
                        <a:t>3</a:t>
                      </a:r>
                      <a:r>
                        <a:rPr baseline="-25000" lang="en" sz="1200">
                          <a:latin typeface="Helvetica Neue Light"/>
                          <a:ea typeface="Helvetica Neue Light"/>
                          <a:cs typeface="Helvetica Neue Light"/>
                          <a:sym typeface="Helvetica Neue Light"/>
                        </a:rPr>
                        <a:t>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c hMerge="1"/>
                <a:tc hMerge="1"/>
              </a:tr>
            </a:tbl>
          </a:graphicData>
        </a:graphic>
      </p:graphicFrame>
      <p:sp>
        <p:nvSpPr>
          <p:cNvPr id="306" name="Google Shape;306;p42"/>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7" name="Google Shape;307;p42"/>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Bias + dot product between w x</a:t>
            </a:r>
            <a:endParaRPr sz="2300"/>
          </a:p>
        </p:txBody>
      </p:sp>
      <p:pic>
        <p:nvPicPr>
          <p:cNvPr id="308" name="Google Shape;308;p42"/>
          <p:cNvPicPr preferRelativeResize="0"/>
          <p:nvPr/>
        </p:nvPicPr>
        <p:blipFill>
          <a:blip r:embed="rId3">
            <a:alphaModFix/>
          </a:blip>
          <a:stretch>
            <a:fillRect/>
          </a:stretch>
        </p:blipFill>
        <p:spPr>
          <a:xfrm>
            <a:off x="723100" y="3045850"/>
            <a:ext cx="2938399" cy="1215050"/>
          </a:xfrm>
          <a:prstGeom prst="rect">
            <a:avLst/>
          </a:prstGeom>
          <a:noFill/>
          <a:ln>
            <a:noFill/>
          </a:ln>
        </p:spPr>
      </p:pic>
      <p:pic>
        <p:nvPicPr>
          <p:cNvPr id="309" name="Google Shape;309;p42"/>
          <p:cNvPicPr preferRelativeResize="0"/>
          <p:nvPr/>
        </p:nvPicPr>
        <p:blipFill>
          <a:blip r:embed="rId4">
            <a:alphaModFix/>
          </a:blip>
          <a:stretch>
            <a:fillRect/>
          </a:stretch>
        </p:blipFill>
        <p:spPr>
          <a:xfrm>
            <a:off x="723100" y="2377825"/>
            <a:ext cx="2246395" cy="65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Sigmoid</a:t>
            </a:r>
            <a:endParaRPr/>
          </a:p>
        </p:txBody>
      </p:sp>
      <p:sp>
        <p:nvSpPr>
          <p:cNvPr id="315" name="Google Shape;315;p43"/>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convert z into probability P(Y=1|X) by passing z into a sigmoid function (also called </a:t>
            </a:r>
            <a:r>
              <a:rPr lang="en"/>
              <a:t>logistic function)</a:t>
            </a:r>
            <a:r>
              <a:rPr lang="en"/>
              <a:t>.</a:t>
            </a:r>
            <a:endParaRPr/>
          </a:p>
          <a:p>
            <a:pPr indent="0" lvl="0" marL="0" rtl="0" algn="l">
              <a:spcBef>
                <a:spcPts val="1600"/>
              </a:spcBef>
              <a:spcAft>
                <a:spcPts val="0"/>
              </a:spcAft>
              <a:buNone/>
            </a:pPr>
            <a:r>
              <a:rPr lang="en"/>
              <a:t>e ≈ 2.71828</a:t>
            </a:r>
            <a:endParaRPr/>
          </a:p>
          <a:p>
            <a:pPr indent="0" lvl="0" marL="0" rtl="0" algn="l">
              <a:spcBef>
                <a:spcPts val="1600"/>
              </a:spcBef>
              <a:spcAft>
                <a:spcPts val="1600"/>
              </a:spcAft>
              <a:buNone/>
            </a:pPr>
            <a:r>
              <a:t/>
            </a:r>
            <a:endParaRPr/>
          </a:p>
        </p:txBody>
      </p:sp>
      <p:pic>
        <p:nvPicPr>
          <p:cNvPr id="316" name="Google Shape;316;p43"/>
          <p:cNvPicPr preferRelativeResize="0"/>
          <p:nvPr/>
        </p:nvPicPr>
        <p:blipFill>
          <a:blip r:embed="rId3">
            <a:alphaModFix/>
          </a:blip>
          <a:stretch>
            <a:fillRect/>
          </a:stretch>
        </p:blipFill>
        <p:spPr>
          <a:xfrm>
            <a:off x="5278562" y="1785175"/>
            <a:ext cx="3733374" cy="2488926"/>
          </a:xfrm>
          <a:prstGeom prst="rect">
            <a:avLst/>
          </a:prstGeom>
          <a:noFill/>
          <a:ln>
            <a:noFill/>
          </a:ln>
        </p:spPr>
      </p:pic>
      <p:pic>
        <p:nvPicPr>
          <p:cNvPr id="317" name="Google Shape;317;p43"/>
          <p:cNvPicPr preferRelativeResize="0"/>
          <p:nvPr/>
        </p:nvPicPr>
        <p:blipFill>
          <a:blip r:embed="rId4">
            <a:alphaModFix/>
          </a:blip>
          <a:stretch>
            <a:fillRect/>
          </a:stretch>
        </p:blipFill>
        <p:spPr>
          <a:xfrm>
            <a:off x="729325" y="3510550"/>
            <a:ext cx="2968776" cy="756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 P(Y|X)</a:t>
            </a:r>
            <a:endParaRPr/>
          </a:p>
        </p:txBody>
      </p:sp>
      <p:sp>
        <p:nvSpPr>
          <p:cNvPr id="323" name="Google Shape;323;p44"/>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complementation, if Y is not 1, then Y must be 0. </a:t>
            </a:r>
            <a:endParaRPr/>
          </a:p>
          <a:p>
            <a:pPr indent="0" lvl="0" marL="0" rtl="0" algn="l">
              <a:spcBef>
                <a:spcPts val="1600"/>
              </a:spcBef>
              <a:spcAft>
                <a:spcPts val="1600"/>
              </a:spcAft>
              <a:buNone/>
            </a:pPr>
            <a:r>
              <a:rPr lang="en"/>
              <a:t>P(Y=0)  = 1 - P(Y=1)</a:t>
            </a:r>
            <a:endParaRPr/>
          </a:p>
        </p:txBody>
      </p:sp>
      <p:pic>
        <p:nvPicPr>
          <p:cNvPr id="324" name="Google Shape;324;p44"/>
          <p:cNvPicPr preferRelativeResize="0"/>
          <p:nvPr/>
        </p:nvPicPr>
        <p:blipFill>
          <a:blip r:embed="rId3">
            <a:alphaModFix/>
          </a:blip>
          <a:stretch>
            <a:fillRect/>
          </a:stretch>
        </p:blipFill>
        <p:spPr>
          <a:xfrm>
            <a:off x="4312925" y="2286150"/>
            <a:ext cx="3585999" cy="15782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424650" y="632850"/>
            <a:ext cx="828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Logistic Regression</a:t>
            </a:r>
            <a:endParaRPr/>
          </a:p>
        </p:txBody>
      </p:sp>
      <p:sp>
        <p:nvSpPr>
          <p:cNvPr id="330" name="Google Shape;330;p45"/>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instance of the text is represented by a feature vector </a:t>
            </a:r>
            <a:r>
              <a:rPr b="1" i="1" lang="en">
                <a:latin typeface="Helvetica Neue"/>
                <a:ea typeface="Helvetica Neue"/>
                <a:cs typeface="Helvetica Neue"/>
                <a:sym typeface="Helvetica Neue"/>
              </a:rPr>
              <a:t>x </a:t>
            </a:r>
            <a:r>
              <a:rPr i="1" lang="en"/>
              <a:t>=</a:t>
            </a:r>
            <a:r>
              <a:rPr b="1" i="1" lang="en">
                <a:latin typeface="Helvetica Neue"/>
                <a:ea typeface="Helvetica Neue"/>
                <a:cs typeface="Helvetica Neue"/>
                <a:sym typeface="Helvetica Neue"/>
              </a:rPr>
              <a:t> </a:t>
            </a:r>
            <a:r>
              <a:rPr i="1" lang="en"/>
              <a:t>[x</a:t>
            </a:r>
            <a:r>
              <a:rPr baseline="-25000" i="1" lang="en"/>
              <a:t>1</a:t>
            </a:r>
            <a:r>
              <a:rPr i="1" lang="en"/>
              <a:t>, x</a:t>
            </a:r>
            <a:r>
              <a:rPr baseline="-25000" i="1" lang="en"/>
              <a:t>2</a:t>
            </a:r>
            <a:r>
              <a:rPr i="1" lang="en"/>
              <a:t>, …, x</a:t>
            </a:r>
            <a:r>
              <a:rPr baseline="-25000" i="1" lang="en"/>
              <a:t>n</a:t>
            </a:r>
            <a:r>
              <a:rPr i="1" lang="en"/>
              <a:t>]</a:t>
            </a:r>
            <a:endParaRPr i="1"/>
          </a:p>
          <a:p>
            <a:pPr indent="-342900" lvl="0" marL="457200" rtl="0" algn="l">
              <a:spcBef>
                <a:spcPts val="0"/>
              </a:spcBef>
              <a:spcAft>
                <a:spcPts val="0"/>
              </a:spcAft>
              <a:buSzPts val="1800"/>
              <a:buChar char="●"/>
            </a:pPr>
            <a:r>
              <a:rPr lang="en"/>
              <a:t>The logistic regression model has a bias term </a:t>
            </a:r>
            <a:r>
              <a:rPr i="1" lang="en"/>
              <a:t>b</a:t>
            </a:r>
            <a:r>
              <a:rPr lang="en"/>
              <a:t> (also called intercept term) and weight vector </a:t>
            </a:r>
            <a:r>
              <a:rPr b="1" i="1" lang="en">
                <a:latin typeface="Helvetica Neue"/>
                <a:ea typeface="Helvetica Neue"/>
                <a:cs typeface="Helvetica Neue"/>
                <a:sym typeface="Helvetica Neue"/>
              </a:rPr>
              <a:t>w </a:t>
            </a:r>
            <a:r>
              <a:rPr i="1" lang="en"/>
              <a:t>=</a:t>
            </a:r>
            <a:r>
              <a:rPr b="1" i="1" lang="en">
                <a:latin typeface="Helvetica Neue"/>
                <a:ea typeface="Helvetica Neue"/>
                <a:cs typeface="Helvetica Neue"/>
                <a:sym typeface="Helvetica Neue"/>
              </a:rPr>
              <a:t> </a:t>
            </a:r>
            <a:r>
              <a:rPr i="1" lang="en"/>
              <a:t>[w</a:t>
            </a:r>
            <a:r>
              <a:rPr baseline="-25000" i="1" lang="en"/>
              <a:t>1</a:t>
            </a:r>
            <a:r>
              <a:rPr i="1" lang="en"/>
              <a:t>, w</a:t>
            </a:r>
            <a:r>
              <a:rPr baseline="-25000" i="1" lang="en"/>
              <a:t>2</a:t>
            </a:r>
            <a:r>
              <a:rPr i="1" lang="en"/>
              <a:t>, …, w</a:t>
            </a:r>
            <a:r>
              <a:rPr baseline="-25000" i="1" lang="en"/>
              <a:t>n</a:t>
            </a:r>
            <a:r>
              <a:rPr i="1" lang="en"/>
              <a:t>]</a:t>
            </a:r>
            <a:r>
              <a:rPr lang="en"/>
              <a:t>. </a:t>
            </a:r>
            <a:r>
              <a:rPr i="1" lang="en"/>
              <a:t>b</a:t>
            </a:r>
            <a:r>
              <a:rPr lang="en"/>
              <a:t> and </a:t>
            </a:r>
            <a:r>
              <a:rPr b="1" i="1" lang="en">
                <a:latin typeface="Helvetica Neue"/>
                <a:ea typeface="Helvetica Neue"/>
                <a:cs typeface="Helvetica Neue"/>
                <a:sym typeface="Helvetica Neue"/>
              </a:rPr>
              <a:t>w</a:t>
            </a:r>
            <a:r>
              <a:rPr lang="en"/>
              <a:t> are the model parameters that need to be learned/trained from the training set.</a:t>
            </a:r>
            <a:endParaRPr/>
          </a:p>
          <a:p>
            <a:pPr indent="-342900" lvl="0" marL="457200" rtl="0" algn="l">
              <a:spcBef>
                <a:spcPts val="0"/>
              </a:spcBef>
              <a:spcAft>
                <a:spcPts val="0"/>
              </a:spcAft>
              <a:buSzPts val="1800"/>
              <a:buChar char="●"/>
            </a:pPr>
            <a:r>
              <a:rPr lang="en"/>
              <a:t>Bias </a:t>
            </a:r>
            <a:r>
              <a:rPr i="1" lang="en"/>
              <a:t>b </a:t>
            </a:r>
            <a:r>
              <a:rPr lang="en"/>
              <a:t>represents the score in favor of the positive label regardless of the feature vector. </a:t>
            </a:r>
            <a:endParaRPr/>
          </a:p>
          <a:p>
            <a:pPr indent="-342900" lvl="0" marL="457200" rtl="0" algn="l">
              <a:spcBef>
                <a:spcPts val="0"/>
              </a:spcBef>
              <a:spcAft>
                <a:spcPts val="0"/>
              </a:spcAft>
              <a:buSzPts val="1800"/>
              <a:buChar char="●"/>
            </a:pPr>
            <a:r>
              <a:rPr lang="en"/>
              <a:t>Each weight </a:t>
            </a:r>
            <a:r>
              <a:rPr i="1" lang="en"/>
              <a:t>w</a:t>
            </a:r>
            <a:r>
              <a:rPr baseline="-25000" i="1" lang="en"/>
              <a:t>i</a:t>
            </a:r>
            <a:r>
              <a:rPr lang="en"/>
              <a:t>, represents the score in favor of the </a:t>
            </a:r>
            <a:r>
              <a:rPr lang="en"/>
              <a:t>positive</a:t>
            </a:r>
            <a:r>
              <a:rPr lang="en"/>
              <a:t> label associated with each feature </a:t>
            </a:r>
            <a:r>
              <a:rPr i="1" lang="en"/>
              <a:t>x</a:t>
            </a:r>
            <a:r>
              <a:rPr baseline="-25000" i="1" lang="en"/>
              <a:t>i</a:t>
            </a:r>
            <a:r>
              <a:rPr lang="en"/>
              <a:t>.</a:t>
            </a:r>
            <a:endParaRPr/>
          </a:p>
          <a:p>
            <a:pPr indent="-342900" lvl="0" marL="457200" rtl="0" algn="l">
              <a:spcBef>
                <a:spcPts val="0"/>
              </a:spcBef>
              <a:spcAft>
                <a:spcPts val="0"/>
              </a:spcAft>
              <a:buSzPts val="1800"/>
              <a:buChar char="●"/>
            </a:pPr>
            <a:r>
              <a:rPr lang="en"/>
              <a:t>z = unnormalized score computed by bias + the dot product of </a:t>
            </a:r>
            <a:r>
              <a:rPr b="1" i="1" lang="en">
                <a:latin typeface="Helvetica Neue"/>
                <a:ea typeface="Helvetica Neue"/>
                <a:cs typeface="Helvetica Neue"/>
                <a:sym typeface="Helvetica Neue"/>
              </a:rPr>
              <a:t>w</a:t>
            </a:r>
            <a:r>
              <a:rPr lang="en"/>
              <a:t> and </a:t>
            </a:r>
            <a:r>
              <a:rPr b="1" i="1" lang="en">
                <a:latin typeface="Helvetica Neue"/>
                <a:ea typeface="Helvetica Neue"/>
                <a:cs typeface="Helvetica Neue"/>
                <a:sym typeface="Helvetica Neue"/>
              </a:rPr>
              <a:t>x</a:t>
            </a:r>
            <a:endParaRPr b="1" i="1">
              <a:latin typeface="Helvetica Neue"/>
              <a:ea typeface="Helvetica Neue"/>
              <a:cs typeface="Helvetica Neue"/>
              <a:sym typeface="Helvetica Neue"/>
            </a:endParaRPr>
          </a:p>
          <a:p>
            <a:pPr indent="-342900" lvl="0" marL="457200" rtl="0" algn="l">
              <a:spcBef>
                <a:spcPts val="0"/>
              </a:spcBef>
              <a:spcAft>
                <a:spcPts val="0"/>
              </a:spcAft>
              <a:buSzPts val="1800"/>
              <a:buChar char="●"/>
            </a:pPr>
            <a:r>
              <a:rPr lang="en"/>
              <a:t>The probability of the </a:t>
            </a:r>
            <a:r>
              <a:rPr lang="en"/>
              <a:t>positive label P(Y=1|X) is computed by passing z into a sigmoid 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Multiclass </a:t>
            </a:r>
            <a:r>
              <a:rPr lang="en"/>
              <a:t>Logistic Regression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Multiclass Logistic Regression</a:t>
            </a:r>
            <a:endParaRPr/>
          </a:p>
        </p:txBody>
      </p:sp>
      <p:sp>
        <p:nvSpPr>
          <p:cNvPr id="341" name="Google Shape;341;p47"/>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Multiclass logistic regression is just like binary logistic regression, but it supports the scenario where classes are &gt; 2.</a:t>
            </a:r>
            <a:endParaRPr/>
          </a:p>
          <a:p>
            <a:pPr indent="-342900" lvl="0" marL="457200" rtl="0" algn="l">
              <a:spcBef>
                <a:spcPts val="0"/>
              </a:spcBef>
              <a:spcAft>
                <a:spcPts val="0"/>
              </a:spcAft>
              <a:buSzPts val="1800"/>
              <a:buChar char="●"/>
            </a:pPr>
            <a:r>
              <a:rPr lang="en"/>
              <a:t>The idea is the same but we have weight vector for each class. If there are 3 classes, we have three weight vectors. We concatenate these vectors and call them weight matrix.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48"/>
          <p:cNvGraphicFramePr/>
          <p:nvPr/>
        </p:nvGraphicFramePr>
        <p:xfrm>
          <a:off x="4186450" y="775650"/>
          <a:ext cx="3000000" cy="3000000"/>
        </p:xfrm>
        <a:graphic>
          <a:graphicData uri="http://schemas.openxmlformats.org/drawingml/2006/table">
            <a:tbl>
              <a:tblPr>
                <a:noFill/>
                <a:tableStyleId>{30718D09-FCA5-4928-8A80-2041646BB1DE}</a:tableStyleId>
              </a:tblPr>
              <a:tblGrid>
                <a:gridCol w="1370550"/>
                <a:gridCol w="678850"/>
                <a:gridCol w="697750"/>
                <a:gridCol w="859975"/>
                <a:gridCol w="1045000"/>
              </a:tblGrid>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text</a:t>
                      </a:r>
                      <a:endParaRPr b="1" sz="1200">
                        <a:latin typeface="Helvetica Neue"/>
                        <a:ea typeface="Helvetica Neue"/>
                        <a:cs typeface="Helvetica Neue"/>
                        <a:sym typeface="Helvetica Neue"/>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t>
                      </a: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The protester is against the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t>x</a:t>
                      </a:r>
                      <a:r>
                        <a:rPr lang="en"/>
                        <a:t> = </a:t>
                      </a:r>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Weight matrix (W)</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0.15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negative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a:t>
                      </a: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neutral</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-0.00001</a:t>
                      </a:r>
                      <a:endParaRPr sz="1200">
                        <a:latin typeface="Helvetica Neue Light"/>
                        <a:ea typeface="Helvetica Neue Light"/>
                        <a:cs typeface="Helvetica Neue Light"/>
                        <a:sym typeface="Helvetica Neue Light"/>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r>
              <a:tr h="334975">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r>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score (z)</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0.15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 x - 2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0 x -1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100 x 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16275">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negative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 x 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0 x -0.2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100 x 0.005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r h="2916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neutral</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 x -1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0 x 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100 x -0.00001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r>
            </a:tbl>
          </a:graphicData>
        </a:graphic>
      </p:graphicFrame>
      <p:sp>
        <p:nvSpPr>
          <p:cNvPr id="347" name="Google Shape;347;p48"/>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Compute the unnormalized score z</a:t>
            </a:r>
            <a:r>
              <a:rPr baseline="-25000" lang="en"/>
              <a:t>j</a:t>
            </a:r>
            <a:r>
              <a:rPr lang="en"/>
              <a:t> for each class j</a:t>
            </a:r>
            <a:endParaRPr/>
          </a:p>
        </p:txBody>
      </p:sp>
      <p:sp>
        <p:nvSpPr>
          <p:cNvPr id="348" name="Google Shape;348;p48"/>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Multiply features with parameters and sum up</a:t>
            </a:r>
            <a:endParaRPr/>
          </a:p>
        </p:txBody>
      </p:sp>
      <p:pic>
        <p:nvPicPr>
          <p:cNvPr id="349" name="Google Shape;349;p48"/>
          <p:cNvPicPr preferRelativeResize="0"/>
          <p:nvPr/>
        </p:nvPicPr>
        <p:blipFill>
          <a:blip r:embed="rId3">
            <a:alphaModFix/>
          </a:blip>
          <a:stretch>
            <a:fillRect/>
          </a:stretch>
        </p:blipFill>
        <p:spPr>
          <a:xfrm>
            <a:off x="785375" y="3414650"/>
            <a:ext cx="3095625" cy="390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aphicFrame>
        <p:nvGraphicFramePr>
          <p:cNvPr id="354" name="Google Shape;354;p49"/>
          <p:cNvGraphicFramePr/>
          <p:nvPr/>
        </p:nvGraphicFramePr>
        <p:xfrm>
          <a:off x="4274100" y="1467025"/>
          <a:ext cx="3000000" cy="3000000"/>
        </p:xfrm>
        <a:graphic>
          <a:graphicData uri="http://schemas.openxmlformats.org/drawingml/2006/table">
            <a:tbl>
              <a:tblPr>
                <a:noFill/>
                <a:tableStyleId>{30718D09-FCA5-4928-8A80-2041646BB1DE}</a:tableStyleId>
              </a:tblPr>
              <a:tblGrid>
                <a:gridCol w="768575"/>
                <a:gridCol w="437475"/>
                <a:gridCol w="619275"/>
                <a:gridCol w="633250"/>
                <a:gridCol w="1340225"/>
                <a:gridCol w="853325"/>
              </a:tblGrid>
              <a:tr h="279150">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score (z)</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0.15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 x - 2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 x -1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 x 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-1.81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0825">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negative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 x 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 x -0.2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 x 0.005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2.3</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69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neutral</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 x -1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 x 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100 x -0.00001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-0.001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55" name="Google Shape;355;p49"/>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Convert (normalize) </a:t>
            </a:r>
            <a:r>
              <a:rPr b="1" lang="en">
                <a:latin typeface="Helvetica Neue"/>
                <a:ea typeface="Helvetica Neue"/>
                <a:cs typeface="Helvetica Neue"/>
                <a:sym typeface="Helvetica Neue"/>
              </a:rPr>
              <a:t>z</a:t>
            </a:r>
            <a:r>
              <a:rPr lang="en"/>
              <a:t> into a </a:t>
            </a:r>
            <a:r>
              <a:rPr lang="en"/>
              <a:t>probability</a:t>
            </a:r>
            <a:r>
              <a:rPr lang="en"/>
              <a:t> vector by passing it to </a:t>
            </a:r>
            <a:r>
              <a:rPr lang="en"/>
              <a:t>softmax function.</a:t>
            </a:r>
            <a:endParaRPr/>
          </a:p>
        </p:txBody>
      </p:sp>
      <p:sp>
        <p:nvSpPr>
          <p:cNvPr id="356" name="Google Shape;356;p49"/>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Softmax Function</a:t>
            </a:r>
            <a:endParaRPr/>
          </a:p>
        </p:txBody>
      </p:sp>
      <p:graphicFrame>
        <p:nvGraphicFramePr>
          <p:cNvPr id="357" name="Google Shape;357;p49"/>
          <p:cNvGraphicFramePr/>
          <p:nvPr/>
        </p:nvGraphicFramePr>
        <p:xfrm>
          <a:off x="4274100" y="2757950"/>
          <a:ext cx="3000000" cy="3000000"/>
        </p:xfrm>
        <a:graphic>
          <a:graphicData uri="http://schemas.openxmlformats.org/drawingml/2006/table">
            <a:tbl>
              <a:tblPr>
                <a:noFill/>
                <a:tableStyleId>{30718D09-FCA5-4928-8A80-2041646BB1DE}</a:tableStyleId>
              </a:tblPr>
              <a:tblGrid>
                <a:gridCol w="892000"/>
                <a:gridCol w="892000"/>
                <a:gridCol w="892000"/>
                <a:gridCol w="892000"/>
              </a:tblGrid>
              <a:tr h="200025">
                <a:tc>
                  <a:txBody>
                    <a:bodyPr/>
                    <a:lstStyle/>
                    <a:p>
                      <a:pPr indent="0" lvl="0" marL="0" rtl="0" algn="l">
                        <a:lnSpc>
                          <a:spcPct val="115000"/>
                        </a:lnSpc>
                        <a:spcBef>
                          <a:spcPts val="0"/>
                        </a:spcBef>
                        <a:spcAft>
                          <a:spcPts val="0"/>
                        </a:spcAft>
                        <a:buNone/>
                      </a:pPr>
                      <a:r>
                        <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z</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exp(</a:t>
                      </a:r>
                      <a:r>
                        <a:rPr b="1" lang="en" sz="1000">
                          <a:latin typeface="Helvetica Neue"/>
                          <a:ea typeface="Helvetica Neue"/>
                          <a:cs typeface="Helvetica Neue"/>
                          <a:sym typeface="Helvetica Neue"/>
                        </a:rPr>
                        <a:t>z</a:t>
                      </a:r>
                      <a:r>
                        <a:rPr lang="en" sz="1000">
                          <a:latin typeface="Helvetica Neue"/>
                          <a:ea typeface="Helvetica Neue"/>
                          <a:cs typeface="Helvetica Neue"/>
                          <a:sym typeface="Helvetica Neue"/>
                        </a:rPr>
                        <a: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-1.81</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0.1636541368</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0.0147</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negative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2.3</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9.974182455</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0.8956</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neutral</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-0.001</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0.9990004998</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latin typeface="Helvetica Neue"/>
                          <a:ea typeface="Helvetica Neue"/>
                          <a:cs typeface="Helvetica Neue"/>
                          <a:sym typeface="Helvetica Neue"/>
                        </a:rPr>
                        <a:t>0.0897</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358" name="Google Shape;358;p49"/>
          <p:cNvPicPr preferRelativeResize="0"/>
          <p:nvPr/>
        </p:nvPicPr>
        <p:blipFill>
          <a:blip r:embed="rId3">
            <a:alphaModFix/>
          </a:blip>
          <a:stretch>
            <a:fillRect/>
          </a:stretch>
        </p:blipFill>
        <p:spPr>
          <a:xfrm>
            <a:off x="1114600" y="3934606"/>
            <a:ext cx="4943501" cy="7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a:t>
            </a:r>
            <a:endParaRPr/>
          </a:p>
        </p:txBody>
      </p:sp>
      <p:graphicFrame>
        <p:nvGraphicFramePr>
          <p:cNvPr id="165" name="Google Shape;165;p23"/>
          <p:cNvGraphicFramePr/>
          <p:nvPr/>
        </p:nvGraphicFramePr>
        <p:xfrm>
          <a:off x="1522400" y="1196800"/>
          <a:ext cx="3000000" cy="3000000"/>
        </p:xfrm>
        <a:graphic>
          <a:graphicData uri="http://schemas.openxmlformats.org/drawingml/2006/table">
            <a:tbl>
              <a:tblPr>
                <a:noFill/>
                <a:tableStyleId>{715B807A-0886-449C-B5ED-09D3E5F5592D}</a:tableStyleId>
              </a:tblPr>
              <a:tblGrid>
                <a:gridCol w="2693675"/>
              </a:tblGrid>
              <a:tr h="328875">
                <a:tc>
                  <a:txBody>
                    <a:bodyPr/>
                    <a:lstStyle/>
                    <a:p>
                      <a:pPr indent="0" lvl="0" marL="0" rtl="0" algn="ctr">
                        <a:spcBef>
                          <a:spcPts val="0"/>
                        </a:spcBef>
                        <a:spcAft>
                          <a:spcPts val="0"/>
                        </a:spcAft>
                        <a:buNone/>
                      </a:pPr>
                      <a:r>
                        <a:rPr lang="en"/>
                        <a:t>Text i</a:t>
                      </a:r>
                      <a:r>
                        <a:rPr lang="en"/>
                        <a:t>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tc>
              </a:tr>
            </a:tbl>
          </a:graphicData>
        </a:graphic>
      </p:graphicFrame>
      <p:cxnSp>
        <p:nvCxnSpPr>
          <p:cNvPr id="166" name="Google Shape;166;p23"/>
          <p:cNvCxnSpPr/>
          <p:nvPr/>
        </p:nvCxnSpPr>
        <p:spPr>
          <a:xfrm flipH="1" rot="10800000">
            <a:off x="4443875" y="1318350"/>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3"/>
          <p:cNvCxnSpPr/>
          <p:nvPr/>
        </p:nvCxnSpPr>
        <p:spPr>
          <a:xfrm>
            <a:off x="4460750" y="2287925"/>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3"/>
          <p:cNvCxnSpPr/>
          <p:nvPr/>
        </p:nvCxnSpPr>
        <p:spPr>
          <a:xfrm>
            <a:off x="4436050" y="2287925"/>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3"/>
          <p:cNvSpPr txBox="1"/>
          <p:nvPr/>
        </p:nvSpPr>
        <p:spPr>
          <a:xfrm>
            <a:off x="6273100" y="975050"/>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500">
              <a:latin typeface="Sarabun Light"/>
              <a:ea typeface="Sarabun Light"/>
              <a:cs typeface="Sarabun Light"/>
              <a:sym typeface="Sarabun Light"/>
            </a:endParaRPr>
          </a:p>
        </p:txBody>
      </p:sp>
      <p:sp>
        <p:nvSpPr>
          <p:cNvPr id="170" name="Google Shape;170;p23"/>
          <p:cNvSpPr txBox="1"/>
          <p:nvPr/>
        </p:nvSpPr>
        <p:spPr>
          <a:xfrm>
            <a:off x="6273100" y="1992513"/>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
        <p:nvSpPr>
          <p:cNvPr id="171" name="Google Shape;171;p23"/>
          <p:cNvSpPr txBox="1"/>
          <p:nvPr/>
        </p:nvSpPr>
        <p:spPr>
          <a:xfrm>
            <a:off x="6273100" y="3010000"/>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
        <p:nvSpPr>
          <p:cNvPr id="172" name="Google Shape;172;p23"/>
          <p:cNvSpPr txBox="1"/>
          <p:nvPr/>
        </p:nvSpPr>
        <p:spPr>
          <a:xfrm>
            <a:off x="5459950" y="380677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and Vector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here</a:t>
            </a:r>
            <a:endParaRPr/>
          </a:p>
        </p:txBody>
      </p:sp>
      <p:sp>
        <p:nvSpPr>
          <p:cNvPr id="369" name="Google Shape;369;p51"/>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https://drive.google.com/file/d/1KjgDhdY9z5THuPfZEYBXjwoEIchYyi0a/view?usp=drive_link</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375" name="Google Shape;375;p52"/>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p:txBody>
      </p:sp>
      <p:graphicFrame>
        <p:nvGraphicFramePr>
          <p:cNvPr id="376" name="Google Shape;376;p52"/>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t>
                      </a: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382" name="Google Shape;382;p53"/>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p:txBody>
      </p:sp>
      <p:graphicFrame>
        <p:nvGraphicFramePr>
          <p:cNvPr id="383" name="Google Shape;383;p53"/>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389" name="Google Shape;389;p54"/>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p:txBody>
      </p:sp>
      <p:graphicFrame>
        <p:nvGraphicFramePr>
          <p:cNvPr id="390" name="Google Shape;390;p54"/>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396" name="Google Shape;396;p55"/>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p:txBody>
      </p:sp>
      <p:graphicFrame>
        <p:nvGraphicFramePr>
          <p:cNvPr id="397" name="Google Shape;397;p55"/>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403" name="Google Shape;403;p56"/>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a:p>
            <a:pPr indent="-342900" lvl="0" marL="457200" rtl="0" algn="l">
              <a:spcBef>
                <a:spcPts val="0"/>
              </a:spcBef>
              <a:spcAft>
                <a:spcPts val="0"/>
              </a:spcAft>
              <a:buSzPts val="1800"/>
              <a:buChar char="●"/>
            </a:pPr>
            <a:r>
              <a:rPr lang="en"/>
              <a:t>Add the result with the bias vector</a:t>
            </a:r>
            <a:endParaRPr/>
          </a:p>
        </p:txBody>
      </p:sp>
      <p:graphicFrame>
        <p:nvGraphicFramePr>
          <p:cNvPr id="404" name="Google Shape;404;p56"/>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-1.81</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2.3</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-0.001</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Matrix Multiplication</a:t>
            </a:r>
            <a:endParaRPr/>
          </a:p>
        </p:txBody>
      </p:sp>
      <p:sp>
        <p:nvSpPr>
          <p:cNvPr id="410" name="Google Shape;410;p57"/>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Compute dot product for each row</a:t>
            </a:r>
            <a:endParaRPr/>
          </a:p>
          <a:p>
            <a:pPr indent="-342900" lvl="0" marL="457200" rtl="0" algn="l">
              <a:spcBef>
                <a:spcPts val="0"/>
              </a:spcBef>
              <a:spcAft>
                <a:spcPts val="0"/>
              </a:spcAft>
              <a:buSzPts val="1800"/>
              <a:buChar char="●"/>
            </a:pPr>
            <a:r>
              <a:rPr lang="en"/>
              <a:t>Add the result with the bias vector</a:t>
            </a:r>
            <a:endParaRPr/>
          </a:p>
          <a:p>
            <a:pPr indent="-342900" lvl="0" marL="457200" rtl="0" algn="l">
              <a:spcBef>
                <a:spcPts val="0"/>
              </a:spcBef>
              <a:spcAft>
                <a:spcPts val="0"/>
              </a:spcAft>
              <a:buSzPts val="1800"/>
              <a:buChar char="●"/>
            </a:pPr>
            <a:r>
              <a:rPr lang="en"/>
              <a:t>Then softmax vector </a:t>
            </a:r>
            <a:r>
              <a:rPr b="1" lang="en">
                <a:latin typeface="Helvetica Neue"/>
                <a:ea typeface="Helvetica Neue"/>
                <a:cs typeface="Helvetica Neue"/>
                <a:sym typeface="Helvetica Neue"/>
              </a:rPr>
              <a:t>z</a:t>
            </a:r>
            <a:endParaRPr b="1">
              <a:latin typeface="Helvetica Neue"/>
              <a:ea typeface="Helvetica Neue"/>
              <a:cs typeface="Helvetica Neue"/>
              <a:sym typeface="Helvetica Neue"/>
            </a:endParaRPr>
          </a:p>
        </p:txBody>
      </p:sp>
      <p:graphicFrame>
        <p:nvGraphicFramePr>
          <p:cNvPr id="411" name="Google Shape;411;p57"/>
          <p:cNvGraphicFramePr/>
          <p:nvPr/>
        </p:nvGraphicFramePr>
        <p:xfrm>
          <a:off x="4348025" y="670200"/>
          <a:ext cx="3000000" cy="3000000"/>
        </p:xfrm>
        <a:graphic>
          <a:graphicData uri="http://schemas.openxmlformats.org/drawingml/2006/table">
            <a:tbl>
              <a:tblPr>
                <a:noFill/>
                <a:tableStyleId>{30718D09-FCA5-4928-8A80-2041646BB1DE}</a:tableStyleId>
              </a:tblPr>
              <a:tblGrid>
                <a:gridCol w="362400"/>
                <a:gridCol w="671500"/>
                <a:gridCol w="479650"/>
                <a:gridCol w="884675"/>
                <a:gridCol w="257150"/>
                <a:gridCol w="362400"/>
                <a:gridCol w="884675"/>
                <a:gridCol w="257150"/>
                <a:gridCol w="405025"/>
              </a:tblGrid>
              <a:tr h="5005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'against'</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'love'</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text length</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bias</a:t>
                      </a:r>
                      <a:endParaRPr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'against'</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112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'love'</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0.4</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'text length</a:t>
                      </a:r>
                      <a:endParaRPr sz="1000"/>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Helvetica Neue"/>
                          <a:ea typeface="Helvetica Neue"/>
                          <a:cs typeface="Helvetica Neue"/>
                          <a:sym typeface="Helvetica Neue"/>
                        </a:rPr>
                        <a:t>W</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x</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alpha val="0"/>
                        </a:srgb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1C1C1">
                          <a:alpha val="0"/>
                        </a:srgbClr>
                      </a:solidFill>
                      <a:prstDash val="solid"/>
                      <a:round/>
                      <a:headEnd len="sm" w="sm" type="none"/>
                      <a:tailEnd len="sm" w="sm" type="none"/>
                    </a:lnL>
                    <a:lnR cap="flat" cmpd="sng" w="9525">
                      <a:solidFill>
                        <a:srgbClr val="C1C1C1">
                          <a:alpha val="0"/>
                        </a:srgbClr>
                      </a:solidFill>
                      <a:prstDash val="solid"/>
                      <a:round/>
                      <a:headEnd len="sm" w="sm" type="none"/>
                      <a:tailEnd len="sm" w="sm" type="none"/>
                    </a:lnR>
                    <a:lnT cap="flat" cmpd="sng" w="9525">
                      <a:solidFill>
                        <a:srgbClr val="C1C1C1">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-1.96</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0.15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2.5</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Helvetica Neue"/>
                          <a:ea typeface="Helvetica Neue"/>
                          <a:cs typeface="Helvetica Neue"/>
                          <a:sym typeface="Helvetica Neue"/>
                        </a:rPr>
                        <a:t>+</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-0.2</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-1.001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a:t>
                      </a:r>
                      <a:endParaRPr sz="1200">
                        <a:latin typeface="Helvetica Neue"/>
                        <a:ea typeface="Helvetica Neue"/>
                        <a:cs typeface="Helvetica Neue"/>
                        <a:sym typeface="Helvetica Neue"/>
                      </a:endParaRPr>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b</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-1.81</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z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2.3</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a:ea typeface="Helvetica Neue"/>
                          <a:cs typeface="Helvetica Neue"/>
                          <a:sym typeface="Helvetica Neue"/>
                        </a:rPr>
                        <a:t>-0.001</a:t>
                      </a:r>
                      <a:endParaRPr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275275">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pic>
        <p:nvPicPr>
          <p:cNvPr id="412" name="Google Shape;412;p57"/>
          <p:cNvPicPr preferRelativeResize="0"/>
          <p:nvPr/>
        </p:nvPicPr>
        <p:blipFill>
          <a:blip r:embed="rId3">
            <a:alphaModFix/>
          </a:blip>
          <a:stretch>
            <a:fillRect/>
          </a:stretch>
        </p:blipFill>
        <p:spPr>
          <a:xfrm>
            <a:off x="5788850" y="3778800"/>
            <a:ext cx="3229048" cy="48238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424650" y="632850"/>
            <a:ext cx="828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 for multinomial logistic regression</a:t>
            </a:r>
            <a:endParaRPr/>
          </a:p>
        </p:txBody>
      </p:sp>
      <p:sp>
        <p:nvSpPr>
          <p:cNvPr id="418" name="Google Shape;418;p58"/>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Same as binary logistic regression. </a:t>
            </a:r>
            <a:r>
              <a:rPr lang="en"/>
              <a:t>One instance of the text is represented by a feature vector </a:t>
            </a:r>
            <a:r>
              <a:rPr b="1" i="1" lang="en">
                <a:latin typeface="Helvetica Neue"/>
                <a:ea typeface="Helvetica Neue"/>
                <a:cs typeface="Helvetica Neue"/>
                <a:sym typeface="Helvetica Neue"/>
              </a:rPr>
              <a:t>x </a:t>
            </a:r>
            <a:r>
              <a:rPr i="1" lang="en"/>
              <a:t>=</a:t>
            </a:r>
            <a:r>
              <a:rPr b="1" i="1" lang="en">
                <a:latin typeface="Helvetica Neue"/>
                <a:ea typeface="Helvetica Neue"/>
                <a:cs typeface="Helvetica Neue"/>
                <a:sym typeface="Helvetica Neue"/>
              </a:rPr>
              <a:t> </a:t>
            </a:r>
            <a:r>
              <a:rPr i="1" lang="en"/>
              <a:t>[x</a:t>
            </a:r>
            <a:r>
              <a:rPr baseline="-25000" i="1" lang="en"/>
              <a:t>1</a:t>
            </a:r>
            <a:r>
              <a:rPr i="1" lang="en"/>
              <a:t>, x</a:t>
            </a:r>
            <a:r>
              <a:rPr baseline="-25000" i="1" lang="en"/>
              <a:t>2</a:t>
            </a:r>
            <a:r>
              <a:rPr i="1" lang="en"/>
              <a:t>, …, x</a:t>
            </a:r>
            <a:r>
              <a:rPr baseline="-25000" i="1" lang="en"/>
              <a:t>n</a:t>
            </a:r>
            <a:r>
              <a:rPr i="1" lang="en"/>
              <a:t>] </a:t>
            </a:r>
            <a:r>
              <a:rPr lang="en"/>
              <a:t>if we use n features. </a:t>
            </a:r>
            <a:endParaRPr/>
          </a:p>
          <a:p>
            <a:pPr indent="-342900" lvl="0" marL="457200" rtl="0" algn="l">
              <a:spcBef>
                <a:spcPts val="0"/>
              </a:spcBef>
              <a:spcAft>
                <a:spcPts val="0"/>
              </a:spcAft>
              <a:buSzPts val="1800"/>
              <a:buChar char="●"/>
            </a:pPr>
            <a:r>
              <a:rPr lang="en"/>
              <a:t>The logistic regression model has a bias vector </a:t>
            </a:r>
            <a:r>
              <a:rPr b="1" i="1" lang="en">
                <a:latin typeface="Helvetica Neue"/>
                <a:ea typeface="Helvetica Neue"/>
                <a:cs typeface="Helvetica Neue"/>
                <a:sym typeface="Helvetica Neue"/>
              </a:rPr>
              <a:t>b</a:t>
            </a:r>
            <a:r>
              <a:rPr lang="en"/>
              <a:t> and weight matrix </a:t>
            </a:r>
            <a:r>
              <a:rPr b="1" lang="en">
                <a:latin typeface="Helvetica Neue"/>
                <a:ea typeface="Helvetica Neue"/>
                <a:cs typeface="Helvetica Neue"/>
                <a:sym typeface="Helvetica Neue"/>
              </a:rPr>
              <a:t>W</a:t>
            </a:r>
            <a:r>
              <a:rPr lang="en"/>
              <a:t> (of size k x n if we have k classes.,</a:t>
            </a:r>
            <a:r>
              <a:rPr i="1" lang="en"/>
              <a:t>. </a:t>
            </a:r>
            <a:r>
              <a:rPr b="1" i="1" lang="en">
                <a:latin typeface="Helvetica Neue"/>
                <a:ea typeface="Helvetica Neue"/>
                <a:cs typeface="Helvetica Neue"/>
                <a:sym typeface="Helvetica Neue"/>
              </a:rPr>
              <a:t>b</a:t>
            </a:r>
            <a:r>
              <a:rPr lang="en"/>
              <a:t> and </a:t>
            </a:r>
            <a:r>
              <a:rPr b="1" lang="en">
                <a:latin typeface="Helvetica Neue"/>
                <a:ea typeface="Helvetica Neue"/>
                <a:cs typeface="Helvetica Neue"/>
                <a:sym typeface="Helvetica Neue"/>
              </a:rPr>
              <a:t>W</a:t>
            </a:r>
            <a:r>
              <a:rPr lang="en"/>
              <a:t> are the model parameters that need to be learned/trained from the training set.</a:t>
            </a:r>
            <a:endParaRPr/>
          </a:p>
          <a:p>
            <a:pPr indent="-342900" lvl="0" marL="457200" rtl="0" algn="l">
              <a:spcBef>
                <a:spcPts val="0"/>
              </a:spcBef>
              <a:spcAft>
                <a:spcPts val="0"/>
              </a:spcAft>
              <a:buSzPts val="1800"/>
              <a:buChar char="●"/>
            </a:pPr>
            <a:r>
              <a:rPr lang="en"/>
              <a:t>b</a:t>
            </a:r>
            <a:r>
              <a:rPr baseline="-25000" lang="en"/>
              <a:t>i</a:t>
            </a:r>
            <a:r>
              <a:rPr lang="en"/>
              <a:t> is the bias for the class i. If b</a:t>
            </a:r>
            <a:r>
              <a:rPr baseline="-25000" lang="en"/>
              <a:t>i</a:t>
            </a:r>
            <a:r>
              <a:rPr lang="en"/>
              <a:t> &gt; 0, then class i is more probable.</a:t>
            </a:r>
            <a:endParaRPr/>
          </a:p>
          <a:p>
            <a:pPr indent="-342900" lvl="0" marL="457200" rtl="0" algn="l">
              <a:spcBef>
                <a:spcPts val="0"/>
              </a:spcBef>
              <a:spcAft>
                <a:spcPts val="0"/>
              </a:spcAft>
              <a:buSzPts val="1800"/>
              <a:buChar char="●"/>
            </a:pPr>
            <a:r>
              <a:rPr lang="en"/>
              <a:t>w</a:t>
            </a:r>
            <a:r>
              <a:rPr baseline="-25000" lang="en"/>
              <a:t>ij</a:t>
            </a:r>
            <a:r>
              <a:rPr lang="en"/>
              <a:t> is the weight for class </a:t>
            </a:r>
            <a:r>
              <a:rPr i="1" lang="en"/>
              <a:t>i</a:t>
            </a:r>
            <a:r>
              <a:rPr lang="en"/>
              <a:t> feature j. (row i column j in </a:t>
            </a:r>
            <a:r>
              <a:rPr b="1" lang="en">
                <a:latin typeface="Helvetica Neue"/>
                <a:ea typeface="Helvetica Neue"/>
                <a:cs typeface="Helvetica Neue"/>
                <a:sym typeface="Helvetica Neue"/>
              </a:rPr>
              <a:t>W</a:t>
            </a:r>
            <a:r>
              <a:rPr lang="en"/>
              <a:t>)</a:t>
            </a:r>
            <a:br>
              <a:rPr lang="en"/>
            </a:br>
            <a:r>
              <a:rPr lang="en"/>
              <a:t>If w</a:t>
            </a:r>
            <a:r>
              <a:rPr baseline="-25000" lang="en"/>
              <a:t>ij</a:t>
            </a:r>
            <a:r>
              <a:rPr lang="en"/>
              <a:t> &gt; 0 and x</a:t>
            </a:r>
            <a:r>
              <a:rPr baseline="-25000" lang="en"/>
              <a:t>j</a:t>
            </a:r>
            <a:r>
              <a:rPr lang="en"/>
              <a:t> &gt; 0_, then class i is more probable.  </a:t>
            </a:r>
            <a:endParaRPr/>
          </a:p>
          <a:p>
            <a:pPr indent="-342900" lvl="0" marL="457200" rtl="0" algn="l">
              <a:spcBef>
                <a:spcPts val="0"/>
              </a:spcBef>
              <a:spcAft>
                <a:spcPts val="0"/>
              </a:spcAft>
              <a:buSzPts val="1800"/>
              <a:buChar char="●"/>
            </a:pPr>
            <a:r>
              <a:rPr lang="en"/>
              <a:t>The probability P(Y|</a:t>
            </a:r>
            <a:r>
              <a:rPr b="1" lang="en">
                <a:latin typeface="Helvetica Neue"/>
                <a:ea typeface="Helvetica Neue"/>
                <a:cs typeface="Helvetica Neue"/>
                <a:sym typeface="Helvetica Neue"/>
              </a:rPr>
              <a:t>x</a:t>
            </a:r>
            <a:r>
              <a:rPr lang="en"/>
              <a:t>) is computed as follows: </a:t>
            </a:r>
            <a:r>
              <a:rPr b="1" lang="en">
                <a:latin typeface="Helvetica Neue"/>
                <a:ea typeface="Helvetica Neue"/>
                <a:cs typeface="Helvetica Neue"/>
                <a:sym typeface="Helvetica Neue"/>
              </a:rPr>
              <a:t>y</a:t>
            </a:r>
            <a:r>
              <a:rPr lang="en"/>
              <a:t> = softmax(</a:t>
            </a:r>
            <a:r>
              <a:rPr b="1" lang="en">
                <a:latin typeface="Helvetica Neue"/>
                <a:ea typeface="Helvetica Neue"/>
                <a:cs typeface="Helvetica Neue"/>
                <a:sym typeface="Helvetica Neue"/>
              </a:rPr>
              <a:t>Wx</a:t>
            </a:r>
            <a:r>
              <a:rPr lang="en"/>
              <a:t> + </a:t>
            </a:r>
            <a:r>
              <a:rPr b="1" lang="en">
                <a:latin typeface="Helvetica Neue"/>
                <a:ea typeface="Helvetica Neue"/>
                <a:cs typeface="Helvetica Neue"/>
                <a:sym typeface="Helvetica Neue"/>
              </a:rPr>
              <a:t>b</a:t>
            </a:r>
            <a:r>
              <a:rPr lang="e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ML classifier</a:t>
            </a:r>
            <a:endParaRPr/>
          </a:p>
        </p:txBody>
      </p:sp>
      <p:sp>
        <p:nvSpPr>
          <p:cNvPr id="424" name="Google Shape;424;p5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Representation - How do we convert from text to a feature vector?</a:t>
            </a:r>
            <a:endParaRPr/>
          </a:p>
          <a:p>
            <a:pPr indent="-342900" lvl="0" marL="457200" rtl="0" algn="l">
              <a:spcBef>
                <a:spcPts val="0"/>
              </a:spcBef>
              <a:spcAft>
                <a:spcPts val="0"/>
              </a:spcAft>
              <a:buSzPts val="1800"/>
              <a:buAutoNum type="arabicPeriod"/>
            </a:pPr>
            <a:r>
              <a:rPr lang="en"/>
              <a:t>Inference/prediction - How do we compute P(Y|X)? </a:t>
            </a:r>
            <a:endParaRPr/>
          </a:p>
          <a:p>
            <a:pPr indent="-342900" lvl="0" marL="457200" rtl="0" algn="l">
              <a:spcBef>
                <a:spcPts val="0"/>
              </a:spcBef>
              <a:spcAft>
                <a:spcPts val="0"/>
              </a:spcAft>
              <a:buSzPts val="1800"/>
              <a:buFont typeface="Helvetica Neue"/>
              <a:buAutoNum type="arabicPeriod"/>
            </a:pPr>
            <a:r>
              <a:rPr b="1" lang="en">
                <a:latin typeface="Helvetica Neue"/>
                <a:ea typeface="Helvetica Neue"/>
                <a:cs typeface="Helvetica Neue"/>
                <a:sym typeface="Helvetica Neue"/>
              </a:rPr>
              <a:t>Training</a:t>
            </a:r>
            <a:endParaRPr b="1">
              <a:latin typeface="Helvetica Neue"/>
              <a:ea typeface="Helvetica Neue"/>
              <a:cs typeface="Helvetica Neue"/>
              <a:sym typeface="Helvetica Neue"/>
            </a:endParaRPr>
          </a:p>
          <a:p>
            <a:pPr indent="-342900" lvl="1" marL="914400" rtl="0" algn="l">
              <a:spcBef>
                <a:spcPts val="0"/>
              </a:spcBef>
              <a:spcAft>
                <a:spcPts val="0"/>
              </a:spcAft>
              <a:buSzPts val="1800"/>
              <a:buFont typeface="Helvetica Neue"/>
              <a:buAutoNum type="alphaLcPeriod"/>
            </a:pPr>
            <a:r>
              <a:rPr b="1" lang="en">
                <a:latin typeface="Helvetica Neue"/>
                <a:ea typeface="Helvetica Neue"/>
                <a:cs typeface="Helvetica Neue"/>
                <a:sym typeface="Helvetica Neue"/>
              </a:rPr>
              <a:t>Objective function</a:t>
            </a:r>
            <a:endParaRPr b="1">
              <a:latin typeface="Helvetica Neue"/>
              <a:ea typeface="Helvetica Neue"/>
              <a:cs typeface="Helvetica Neue"/>
              <a:sym typeface="Helvetica Neue"/>
            </a:endParaRPr>
          </a:p>
          <a:p>
            <a:pPr indent="-342900" lvl="1" marL="914400" rtl="0" algn="l">
              <a:spcBef>
                <a:spcPts val="0"/>
              </a:spcBef>
              <a:spcAft>
                <a:spcPts val="0"/>
              </a:spcAft>
              <a:buSzPts val="1800"/>
              <a:buAutoNum type="alphaLcPeriod"/>
            </a:pPr>
            <a:r>
              <a:rPr lang="en"/>
              <a:t>Optimization algorithm for training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Spam classification</a:t>
            </a:r>
            <a:endParaRPr/>
          </a:p>
        </p:txBody>
      </p:sp>
      <p:graphicFrame>
        <p:nvGraphicFramePr>
          <p:cNvPr id="178" name="Google Shape;178;p24"/>
          <p:cNvGraphicFramePr/>
          <p:nvPr/>
        </p:nvGraphicFramePr>
        <p:xfrm>
          <a:off x="1335975" y="1196800"/>
          <a:ext cx="3000000" cy="3000000"/>
        </p:xfrm>
        <a:graphic>
          <a:graphicData uri="http://schemas.openxmlformats.org/drawingml/2006/table">
            <a:tbl>
              <a:tblPr>
                <a:noFill/>
                <a:tableStyleId>{715B807A-0886-449C-B5ED-09D3E5F5592D}</a:tableStyleId>
              </a:tblPr>
              <a:tblGrid>
                <a:gridCol w="2880100"/>
              </a:tblGrid>
              <a:tr h="328875">
                <a:tc>
                  <a:txBody>
                    <a:bodyPr/>
                    <a:lstStyle/>
                    <a:p>
                      <a:pPr indent="0" lvl="0" marL="0" rtl="0" algn="ctr">
                        <a:spcBef>
                          <a:spcPts val="0"/>
                        </a:spcBef>
                        <a:spcAft>
                          <a:spcPts val="0"/>
                        </a:spcAft>
                        <a:buNone/>
                      </a:pPr>
                      <a:r>
                        <a:rPr lang="en"/>
                        <a:t>Text input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"ชื่นชอบผลงานมานานแล้วค่ะ"</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"เงินกู้ด่วน ไม่ต้องค้ำ ดอกเบี้ยต่ำ คลิกเลย"</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"ถ้าจะเต้นแค่นี้ กลับบ้านเหอะ เซ็ง"</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"เพลงน่าจะชัดกว่านี้ค่ะ แต่เต้นเป๊ะมาก"</a:t>
                      </a:r>
                      <a:endParaRPr sz="1200">
                        <a:latin typeface="Sarabun"/>
                        <a:ea typeface="Sarabun"/>
                        <a:cs typeface="Sarabun"/>
                        <a:sym typeface="Sarabun"/>
                      </a:endParaRPr>
                    </a:p>
                  </a:txBody>
                  <a:tcPr marT="91425" marB="91425" marR="91425" marL="91425" anchor="ctr"/>
                </a:tc>
              </a:tr>
            </a:tbl>
          </a:graphicData>
        </a:graphic>
      </p:graphicFrame>
      <p:cxnSp>
        <p:nvCxnSpPr>
          <p:cNvPr id="179" name="Google Shape;179;p24"/>
          <p:cNvCxnSpPr/>
          <p:nvPr/>
        </p:nvCxnSpPr>
        <p:spPr>
          <a:xfrm flipH="1" rot="10800000">
            <a:off x="4443875" y="1318350"/>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4"/>
          <p:cNvCxnSpPr/>
          <p:nvPr/>
        </p:nvCxnSpPr>
        <p:spPr>
          <a:xfrm>
            <a:off x="4460750" y="2287925"/>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4"/>
          <p:cNvCxnSpPr/>
          <p:nvPr/>
        </p:nvCxnSpPr>
        <p:spPr>
          <a:xfrm>
            <a:off x="4436050" y="2287925"/>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4"/>
          <p:cNvSpPr txBox="1"/>
          <p:nvPr/>
        </p:nvSpPr>
        <p:spPr>
          <a:xfrm>
            <a:off x="5459950" y="380677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
        <p:nvSpPr>
          <p:cNvPr id="183" name="Google Shape;183;p24"/>
          <p:cNvSpPr txBox="1"/>
          <p:nvPr/>
        </p:nvSpPr>
        <p:spPr>
          <a:xfrm>
            <a:off x="6273100" y="964250"/>
            <a:ext cx="92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OK</a:t>
            </a:r>
            <a:endParaRPr sz="2000">
              <a:latin typeface="Sarabun Light"/>
              <a:ea typeface="Sarabun Light"/>
              <a:cs typeface="Sarabun Light"/>
              <a:sym typeface="Sarabun Light"/>
            </a:endParaRPr>
          </a:p>
        </p:txBody>
      </p:sp>
      <p:pic>
        <p:nvPicPr>
          <p:cNvPr id="184" name="Google Shape;184;p24"/>
          <p:cNvPicPr preferRelativeResize="0"/>
          <p:nvPr/>
        </p:nvPicPr>
        <p:blipFill>
          <a:blip r:embed="rId3">
            <a:alphaModFix/>
          </a:blip>
          <a:stretch>
            <a:fillRect/>
          </a:stretch>
        </p:blipFill>
        <p:spPr>
          <a:xfrm>
            <a:off x="6273095" y="2945475"/>
            <a:ext cx="666125" cy="666125"/>
          </a:xfrm>
          <a:prstGeom prst="rect">
            <a:avLst/>
          </a:prstGeom>
          <a:noFill/>
          <a:ln>
            <a:noFill/>
          </a:ln>
        </p:spPr>
      </p:pic>
      <p:pic>
        <p:nvPicPr>
          <p:cNvPr id="185" name="Google Shape;185;p24"/>
          <p:cNvPicPr preferRelativeResize="0"/>
          <p:nvPr/>
        </p:nvPicPr>
        <p:blipFill>
          <a:blip r:embed="rId4">
            <a:alphaModFix/>
          </a:blip>
          <a:stretch>
            <a:fillRect/>
          </a:stretch>
        </p:blipFill>
        <p:spPr>
          <a:xfrm>
            <a:off x="6273096" y="1868100"/>
            <a:ext cx="666125" cy="666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 </a:t>
            </a:r>
            <a:r>
              <a:rPr b="1" lang="en">
                <a:latin typeface="Helvetica Neue"/>
                <a:ea typeface="Helvetica Neue"/>
                <a:cs typeface="Helvetica Neue"/>
                <a:sym typeface="Helvetica Neue"/>
              </a:rPr>
              <a:t>W</a:t>
            </a:r>
            <a:r>
              <a:rPr lang="en"/>
              <a:t> and </a:t>
            </a:r>
            <a:r>
              <a:rPr b="1" i="1" lang="en">
                <a:latin typeface="Helvetica Neue"/>
                <a:ea typeface="Helvetica Neue"/>
                <a:cs typeface="Helvetica Neue"/>
                <a:sym typeface="Helvetica Neue"/>
              </a:rPr>
              <a:t>b</a:t>
            </a:r>
            <a:r>
              <a:rPr lang="en"/>
              <a:t> come from?</a:t>
            </a:r>
            <a:endParaRPr/>
          </a:p>
        </p:txBody>
      </p:sp>
      <p:sp>
        <p:nvSpPr>
          <p:cNvPr id="430" name="Google Shape;430;p6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want W and b that produce P(Y|x) to be the most similar</a:t>
            </a:r>
            <a:r>
              <a:rPr lang="en"/>
              <a:t> to the actual label in the training set. So we need to measure the similarity, which is called </a:t>
            </a:r>
            <a:r>
              <a:rPr lang="en" u="sng"/>
              <a:t>loss function</a:t>
            </a:r>
            <a:r>
              <a:rPr lang="en"/>
              <a:t> or </a:t>
            </a:r>
            <a:r>
              <a:rPr lang="en" u="sng"/>
              <a:t>cost function</a:t>
            </a:r>
            <a:r>
              <a:rPr lang="en"/>
              <a:t>. </a:t>
            </a:r>
            <a:endParaRPr/>
          </a:p>
          <a:p>
            <a:pPr indent="-342900" lvl="1" marL="914400" rtl="0" algn="l">
              <a:spcBef>
                <a:spcPts val="0"/>
              </a:spcBef>
              <a:spcAft>
                <a:spcPts val="0"/>
              </a:spcAft>
              <a:buSzPts val="1800"/>
              <a:buChar char="○"/>
            </a:pPr>
            <a:r>
              <a:rPr lang="en"/>
              <a:t>If loss is high, the model is bad. </a:t>
            </a:r>
            <a:endParaRPr/>
          </a:p>
          <a:p>
            <a:pPr indent="-342900" lvl="1" marL="914400" rtl="0" algn="l">
              <a:spcBef>
                <a:spcPts val="0"/>
              </a:spcBef>
              <a:spcAft>
                <a:spcPts val="0"/>
              </a:spcAft>
              <a:buSzPts val="1800"/>
              <a:buChar char="○"/>
            </a:pPr>
            <a:r>
              <a:rPr lang="en"/>
              <a:t>If loss is low, the model is good. </a:t>
            </a:r>
            <a:endParaRPr/>
          </a:p>
          <a:p>
            <a:pPr indent="-342900" lvl="0" marL="457200" rtl="0" algn="l">
              <a:spcBef>
                <a:spcPts val="0"/>
              </a:spcBef>
              <a:spcAft>
                <a:spcPts val="0"/>
              </a:spcAft>
              <a:buSzPts val="1800"/>
              <a:buChar char="●"/>
            </a:pPr>
            <a:r>
              <a:rPr lang="en"/>
              <a:t>An </a:t>
            </a:r>
            <a:r>
              <a:rPr lang="en" u="sng"/>
              <a:t>optimization algorithm</a:t>
            </a:r>
            <a:r>
              <a:rPr lang="en"/>
              <a:t> is an algorithm that helps minimize loss function. (optimize = หาค่าที่เหมาะสมที่สุด ถึงแม้ว่าสถานการณ์ต้องมีการได้อย่างเสียอย่างเกิดขึ้น)</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Aside: Logarithm</a:t>
            </a:r>
            <a:endParaRPr/>
          </a:p>
        </p:txBody>
      </p:sp>
      <p:sp>
        <p:nvSpPr>
          <p:cNvPr id="436" name="Google Shape;436;p61"/>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logarithm log(x) is a mathematical function that </a:t>
            </a:r>
            <a:endParaRPr/>
          </a:p>
          <a:p>
            <a:pPr indent="-342900" lvl="1" marL="914400" rtl="0" algn="l">
              <a:spcBef>
                <a:spcPts val="0"/>
              </a:spcBef>
              <a:spcAft>
                <a:spcPts val="0"/>
              </a:spcAft>
              <a:buSzPts val="1800"/>
              <a:buChar char="○"/>
            </a:pPr>
            <a:r>
              <a:rPr lang="en"/>
              <a:t>'compresses' the </a:t>
            </a:r>
            <a:r>
              <a:rPr lang="en"/>
              <a:t>range</a:t>
            </a:r>
            <a:r>
              <a:rPr lang="en"/>
              <a:t> of x if x &gt; 1</a:t>
            </a:r>
            <a:endParaRPr/>
          </a:p>
          <a:p>
            <a:pPr indent="-342900" lvl="1" marL="914400" rtl="0" algn="l">
              <a:spcBef>
                <a:spcPts val="0"/>
              </a:spcBef>
              <a:spcAft>
                <a:spcPts val="0"/>
              </a:spcAft>
              <a:buSzPts val="1800"/>
              <a:buChar char="○"/>
            </a:pPr>
            <a:r>
              <a:rPr lang="en"/>
              <a:t>'expands' the range of x if x &lt; 1.</a:t>
            </a:r>
            <a:endParaRPr/>
          </a:p>
          <a:p>
            <a:pPr indent="-342900" lvl="0" marL="457200" rtl="0" algn="l">
              <a:spcBef>
                <a:spcPts val="0"/>
              </a:spcBef>
              <a:spcAft>
                <a:spcPts val="0"/>
              </a:spcAft>
              <a:buSzPts val="1800"/>
              <a:buChar char="●"/>
            </a:pPr>
            <a:r>
              <a:rPr lang="en"/>
              <a:t>A logarithm of different base has different shapes. ln (natural logarithm) is a logarithm with base </a:t>
            </a:r>
            <a:r>
              <a:rPr lang="en"/>
              <a:t>e ≈ 2.71828</a:t>
            </a:r>
            <a:r>
              <a:rPr lang="en"/>
              <a:t> </a:t>
            </a:r>
            <a:endParaRPr/>
          </a:p>
          <a:p>
            <a:pPr indent="-342900" lvl="0" marL="457200" rtl="0" algn="l">
              <a:spcBef>
                <a:spcPts val="0"/>
              </a:spcBef>
              <a:spcAft>
                <a:spcPts val="0"/>
              </a:spcAft>
              <a:buSzPts val="1800"/>
              <a:buChar char="●"/>
            </a:pPr>
            <a:r>
              <a:rPr lang="en"/>
              <a:t>In machine learning, log is assumed to have base e.</a:t>
            </a:r>
            <a:endParaRPr/>
          </a:p>
        </p:txBody>
      </p:sp>
      <p:pic>
        <p:nvPicPr>
          <p:cNvPr id="437" name="Google Shape;437;p61"/>
          <p:cNvPicPr preferRelativeResize="0"/>
          <p:nvPr>
            <p:ph idx="2" type="pic"/>
          </p:nvPr>
        </p:nvPicPr>
        <p:blipFill>
          <a:blip r:embed="rId3">
            <a:alphaModFix/>
          </a:blip>
          <a:stretch>
            <a:fillRect/>
          </a:stretch>
        </p:blipFill>
        <p:spPr>
          <a:xfrm>
            <a:off x="5632600" y="1884221"/>
            <a:ext cx="2903702" cy="220245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Aside: Logarithm probability</a:t>
            </a:r>
            <a:endParaRPr/>
          </a:p>
        </p:txBody>
      </p:sp>
      <p:sp>
        <p:nvSpPr>
          <p:cNvPr id="443" name="Google Shape;443;p62"/>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0 &lt; P(x) &lt; 1 so the value can be hard to read and calculate. </a:t>
            </a:r>
            <a:endParaRPr/>
          </a:p>
          <a:p>
            <a:pPr indent="-342900" lvl="0" marL="457200" rtl="0" algn="l">
              <a:spcBef>
                <a:spcPts val="0"/>
              </a:spcBef>
              <a:spcAft>
                <a:spcPts val="0"/>
              </a:spcAft>
              <a:buSzPts val="1800"/>
              <a:buChar char="●"/>
            </a:pPr>
            <a:r>
              <a:rPr lang="en"/>
              <a:t>Log probability: -Inf &lt; log(P(x)) &lt; 0 since log compresses the range. A small change in P(x) results in large change in log(P(x))</a:t>
            </a:r>
            <a:endParaRPr/>
          </a:p>
          <a:p>
            <a:pPr indent="-342900" lvl="1" marL="914400" rtl="0" algn="l">
              <a:spcBef>
                <a:spcPts val="0"/>
              </a:spcBef>
              <a:spcAft>
                <a:spcPts val="0"/>
              </a:spcAft>
              <a:buSzPts val="1800"/>
              <a:buChar char="○"/>
            </a:pPr>
            <a:r>
              <a:rPr lang="en"/>
              <a:t>log(0.001)	= -6.907…</a:t>
            </a:r>
            <a:endParaRPr/>
          </a:p>
          <a:p>
            <a:pPr indent="-342900" lvl="1" marL="914400" rtl="0" algn="l">
              <a:spcBef>
                <a:spcPts val="0"/>
              </a:spcBef>
              <a:spcAft>
                <a:spcPts val="0"/>
              </a:spcAft>
              <a:buSzPts val="1800"/>
              <a:buChar char="○"/>
            </a:pPr>
            <a:r>
              <a:rPr lang="en"/>
              <a:t>log(0.002) 	= -6.214…</a:t>
            </a:r>
            <a:endParaRPr/>
          </a:p>
          <a:p>
            <a:pPr indent="-342900" lvl="1" marL="914400" rtl="0" algn="l">
              <a:spcBef>
                <a:spcPts val="0"/>
              </a:spcBef>
              <a:spcAft>
                <a:spcPts val="0"/>
              </a:spcAft>
              <a:buSzPts val="1800"/>
              <a:buChar char="○"/>
            </a:pPr>
            <a:r>
              <a:rPr lang="en"/>
              <a:t>log(0.020) 	= -3.912…</a:t>
            </a:r>
            <a:endParaRPr/>
          </a:p>
        </p:txBody>
      </p:sp>
      <p:sp>
        <p:nvSpPr>
          <p:cNvPr id="444" name="Google Shape;444;p62"/>
          <p:cNvSpPr/>
          <p:nvPr>
            <p:ph idx="2" type="pic"/>
          </p:nvPr>
        </p:nvSpPr>
        <p:spPr>
          <a:xfrm>
            <a:off x="5632600" y="1696800"/>
            <a:ext cx="2903700" cy="2577300"/>
          </a:xfrm>
          <a:prstGeom prst="rect">
            <a:avLst/>
          </a:prstGeom>
        </p:spPr>
      </p:sp>
      <p:pic>
        <p:nvPicPr>
          <p:cNvPr id="445" name="Google Shape;445;p62"/>
          <p:cNvPicPr preferRelativeResize="0"/>
          <p:nvPr/>
        </p:nvPicPr>
        <p:blipFill rotWithShape="1">
          <a:blip r:embed="rId3">
            <a:alphaModFix/>
          </a:blip>
          <a:srcRect b="2748" l="0" r="0" t="8881"/>
          <a:stretch/>
        </p:blipFill>
        <p:spPr>
          <a:xfrm>
            <a:off x="5584125" y="1629488"/>
            <a:ext cx="3143750" cy="3187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Measuring the deviation from gold standard</a:t>
            </a:r>
            <a:endParaRPr/>
          </a:p>
        </p:txBody>
      </p:sp>
      <p:sp>
        <p:nvSpPr>
          <p:cNvPr id="451" name="Google Shape;451;p63"/>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Intuitively, we want the model parameters </a:t>
            </a:r>
            <a:r>
              <a:rPr b="1" lang="en">
                <a:latin typeface="Helvetica Neue"/>
                <a:ea typeface="Helvetica Neue"/>
                <a:cs typeface="Helvetica Neue"/>
                <a:sym typeface="Helvetica Neue"/>
              </a:rPr>
              <a:t>W</a:t>
            </a:r>
            <a:r>
              <a:rPr lang="en"/>
              <a:t> and </a:t>
            </a:r>
            <a:r>
              <a:rPr b="1" i="1" lang="en">
                <a:latin typeface="Helvetica Neue"/>
                <a:ea typeface="Helvetica Neue"/>
                <a:cs typeface="Helvetica Neue"/>
                <a:sym typeface="Helvetica Neue"/>
              </a:rPr>
              <a:t>b</a:t>
            </a:r>
            <a:r>
              <a:rPr lang="en"/>
              <a:t> such that the </a:t>
            </a:r>
            <a:r>
              <a:rPr lang="en"/>
              <a:t>accuracy</a:t>
            </a:r>
            <a:r>
              <a:rPr lang="en"/>
              <a:t> is the highest possible. But the accuracy is not </a:t>
            </a:r>
            <a:r>
              <a:rPr lang="en" u="sng"/>
              <a:t>a smooth function</a:t>
            </a:r>
            <a:r>
              <a:rPr lang="en"/>
              <a:t>, so it is not suitable.</a:t>
            </a:r>
            <a:endParaRPr/>
          </a:p>
          <a:p>
            <a:pPr indent="-342900" lvl="0" marL="457200" rtl="0" algn="l">
              <a:spcBef>
                <a:spcPts val="0"/>
              </a:spcBef>
              <a:spcAft>
                <a:spcPts val="0"/>
              </a:spcAft>
              <a:buSzPts val="1800"/>
              <a:buChar char="●"/>
            </a:pPr>
            <a:r>
              <a:rPr lang="en"/>
              <a:t>Instead, we use If y is the correct label for text x, then we want </a:t>
            </a:r>
            <a:r>
              <a:rPr b="1" lang="en">
                <a:latin typeface="Helvetica Neue"/>
                <a:ea typeface="Helvetica Neue"/>
                <a:cs typeface="Helvetica Neue"/>
                <a:sym typeface="Helvetica Neue"/>
              </a:rPr>
              <a:t>W</a:t>
            </a:r>
            <a:r>
              <a:rPr lang="en"/>
              <a:t> and </a:t>
            </a:r>
            <a:r>
              <a:rPr b="1" i="1" lang="en">
                <a:latin typeface="Helvetica Neue"/>
                <a:ea typeface="Helvetica Neue"/>
                <a:cs typeface="Helvetica Neue"/>
                <a:sym typeface="Helvetica Neue"/>
              </a:rPr>
              <a:t>b</a:t>
            </a:r>
            <a:r>
              <a:rPr lang="en"/>
              <a:t> such that P(Y=y|x, W, b) to be very close to 1.  That means log(P(Y=y|x, W, b) should be close to log(1) = 0 if the model is good.</a:t>
            </a:r>
            <a:endParaRPr/>
          </a:p>
          <a:p>
            <a:pPr indent="-342900" lvl="2" marL="1371600" rtl="0" algn="l">
              <a:spcBef>
                <a:spcPts val="0"/>
              </a:spcBef>
              <a:spcAft>
                <a:spcPts val="0"/>
              </a:spcAft>
              <a:buSzPts val="1800"/>
              <a:buChar char="■"/>
            </a:pPr>
            <a:r>
              <a:rPr lang="en"/>
              <a:t>Remember 0 &lt; P(Y|X) &lt; 1 and -Inf &lt; log P(Y|X) &lt; 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Computing cross-entropy loss</a:t>
            </a:r>
            <a:endParaRPr/>
          </a:p>
        </p:txBody>
      </p:sp>
      <p:sp>
        <p:nvSpPr>
          <p:cNvPr id="457" name="Google Shape;457;p6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a:t>
            </a:r>
            <a:r>
              <a:rPr lang="en" u="sng">
                <a:solidFill>
                  <a:schemeClr val="hlink"/>
                </a:solidFill>
                <a:hlinkClick r:id="rId3"/>
              </a:rPr>
              <a:t>https://docs.google.com/spreadsheets/d/1W2ss3QwECw1g8W087vZ6Pqnjcn7iZ9jPZxALMkHXmv8/edit?usp=sharing</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Cross-entropy Loss</a:t>
            </a:r>
            <a:endParaRPr/>
          </a:p>
        </p:txBody>
      </p:sp>
      <p:sp>
        <p:nvSpPr>
          <p:cNvPr id="463" name="Google Shape;463;p6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64" name="Google Shape;464;p65"/>
          <p:cNvPicPr preferRelativeResize="0"/>
          <p:nvPr/>
        </p:nvPicPr>
        <p:blipFill>
          <a:blip r:embed="rId3">
            <a:alphaModFix/>
          </a:blip>
          <a:stretch>
            <a:fillRect/>
          </a:stretch>
        </p:blipFill>
        <p:spPr>
          <a:xfrm>
            <a:off x="801475" y="2168500"/>
            <a:ext cx="7368192" cy="1926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ML classifier</a:t>
            </a:r>
            <a:endParaRPr/>
          </a:p>
        </p:txBody>
      </p:sp>
      <p:sp>
        <p:nvSpPr>
          <p:cNvPr id="470" name="Google Shape;470;p6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Representation - How do we convert from text to a feature vector?</a:t>
            </a:r>
            <a:endParaRPr/>
          </a:p>
          <a:p>
            <a:pPr indent="-342900" lvl="0" marL="457200" rtl="0" algn="l">
              <a:spcBef>
                <a:spcPts val="0"/>
              </a:spcBef>
              <a:spcAft>
                <a:spcPts val="0"/>
              </a:spcAft>
              <a:buSzPts val="1800"/>
              <a:buAutoNum type="arabicPeriod"/>
            </a:pPr>
            <a:r>
              <a:rPr lang="en"/>
              <a:t>Inference/prediction - How do we compute P(Y|X)? </a:t>
            </a:r>
            <a:endParaRPr/>
          </a:p>
          <a:p>
            <a:pPr indent="-342900" lvl="0" marL="457200" rtl="0" algn="l">
              <a:spcBef>
                <a:spcPts val="0"/>
              </a:spcBef>
              <a:spcAft>
                <a:spcPts val="0"/>
              </a:spcAft>
              <a:buSzPts val="1800"/>
              <a:buAutoNum type="arabicPeriod"/>
            </a:pPr>
            <a:r>
              <a:rPr lang="en"/>
              <a:t>Training</a:t>
            </a:r>
            <a:endParaRPr/>
          </a:p>
          <a:p>
            <a:pPr indent="-342900" lvl="1" marL="914400" rtl="0" algn="l">
              <a:spcBef>
                <a:spcPts val="0"/>
              </a:spcBef>
              <a:spcAft>
                <a:spcPts val="0"/>
              </a:spcAft>
              <a:buSzPts val="1800"/>
              <a:buAutoNum type="alphaLcPeriod"/>
            </a:pPr>
            <a:r>
              <a:rPr lang="en"/>
              <a:t>Objective function</a:t>
            </a:r>
            <a:endParaRPr/>
          </a:p>
          <a:p>
            <a:pPr indent="-342900" lvl="1" marL="914400" rtl="0" algn="l">
              <a:spcBef>
                <a:spcPts val="0"/>
              </a:spcBef>
              <a:spcAft>
                <a:spcPts val="0"/>
              </a:spcAft>
              <a:buSzPts val="1800"/>
              <a:buFont typeface="Helvetica Neue"/>
              <a:buAutoNum type="alphaLcPeriod"/>
            </a:pPr>
            <a:r>
              <a:rPr b="1" lang="en">
                <a:latin typeface="Helvetica Neue"/>
                <a:ea typeface="Helvetica Neue"/>
                <a:cs typeface="Helvetica Neue"/>
                <a:sym typeface="Helvetica Neue"/>
              </a:rPr>
              <a:t>Optimization algorithm for training </a:t>
            </a:r>
            <a:endParaRPr b="1">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 algorithm</a:t>
            </a:r>
            <a:endParaRPr/>
          </a:p>
        </p:txBody>
      </p:sp>
      <p:sp>
        <p:nvSpPr>
          <p:cNvPr id="476" name="Google Shape;476;p67"/>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goal is to find the optimal W and b which maximizes the probability (likelihood) of the label in the training set. = we want to minimize the loss function (e.g. cross-entropy loss)</a:t>
            </a:r>
            <a:endParaRPr/>
          </a:p>
          <a:p>
            <a:pPr indent="-342900" lvl="0" marL="457200" rtl="0" algn="l">
              <a:spcBef>
                <a:spcPts val="0"/>
              </a:spcBef>
              <a:spcAft>
                <a:spcPts val="0"/>
              </a:spcAft>
              <a:buSzPts val="1800"/>
              <a:buChar char="●"/>
            </a:pPr>
            <a:r>
              <a:rPr lang="en"/>
              <a:t>Gradient descent is an optimization algorithm that is the base for many modern optimization algorithms that we will see later in this class.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Calculus Review</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here</a:t>
            </a:r>
            <a:endParaRPr/>
          </a:p>
        </p:txBody>
      </p:sp>
      <p:sp>
        <p:nvSpPr>
          <p:cNvPr id="487" name="Google Shape;487;p6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Steps for Supervised Learning</a:t>
            </a:r>
            <a:endParaRPr/>
          </a:p>
        </p:txBody>
      </p:sp>
      <p:pic>
        <p:nvPicPr>
          <p:cNvPr id="191" name="Google Shape;191;p25"/>
          <p:cNvPicPr preferRelativeResize="0"/>
          <p:nvPr/>
        </p:nvPicPr>
        <p:blipFill>
          <a:blip r:embed="rId3">
            <a:alphaModFix/>
          </a:blip>
          <a:stretch>
            <a:fillRect/>
          </a:stretch>
        </p:blipFill>
        <p:spPr>
          <a:xfrm>
            <a:off x="2662575" y="1960725"/>
            <a:ext cx="1804650" cy="1635621"/>
          </a:xfrm>
          <a:prstGeom prst="rect">
            <a:avLst/>
          </a:prstGeom>
          <a:noFill/>
          <a:ln>
            <a:noFill/>
          </a:ln>
        </p:spPr>
      </p:pic>
      <p:pic>
        <p:nvPicPr>
          <p:cNvPr id="192" name="Google Shape;192;p25"/>
          <p:cNvPicPr preferRelativeResize="0"/>
          <p:nvPr/>
        </p:nvPicPr>
        <p:blipFill>
          <a:blip r:embed="rId4">
            <a:alphaModFix/>
          </a:blip>
          <a:stretch>
            <a:fillRect/>
          </a:stretch>
        </p:blipFill>
        <p:spPr>
          <a:xfrm>
            <a:off x="4708350" y="1960725"/>
            <a:ext cx="1804650" cy="1696781"/>
          </a:xfrm>
          <a:prstGeom prst="rect">
            <a:avLst/>
          </a:prstGeom>
          <a:noFill/>
          <a:ln>
            <a:noFill/>
          </a:ln>
        </p:spPr>
      </p:pic>
      <p:pic>
        <p:nvPicPr>
          <p:cNvPr id="193" name="Google Shape;193;p25"/>
          <p:cNvPicPr preferRelativeResize="0"/>
          <p:nvPr/>
        </p:nvPicPr>
        <p:blipFill>
          <a:blip r:embed="rId5">
            <a:alphaModFix/>
          </a:blip>
          <a:stretch>
            <a:fillRect/>
          </a:stretch>
        </p:blipFill>
        <p:spPr>
          <a:xfrm>
            <a:off x="6754125" y="1917400"/>
            <a:ext cx="1696774" cy="1696774"/>
          </a:xfrm>
          <a:prstGeom prst="rect">
            <a:avLst/>
          </a:prstGeom>
          <a:noFill/>
          <a:ln>
            <a:noFill/>
          </a:ln>
        </p:spPr>
      </p:pic>
      <p:graphicFrame>
        <p:nvGraphicFramePr>
          <p:cNvPr id="194" name="Google Shape;194;p25"/>
          <p:cNvGraphicFramePr/>
          <p:nvPr/>
        </p:nvGraphicFramePr>
        <p:xfrm>
          <a:off x="616800" y="3730200"/>
          <a:ext cx="3000000" cy="3000000"/>
        </p:xfrm>
        <a:graphic>
          <a:graphicData uri="http://schemas.openxmlformats.org/drawingml/2006/table">
            <a:tbl>
              <a:tblPr>
                <a:noFill/>
                <a:tableStyleId>{715B807A-0886-449C-B5ED-09D3E5F5592D}</a:tableStyleId>
              </a:tblPr>
              <a:tblGrid>
                <a:gridCol w="1958525"/>
                <a:gridCol w="1958525"/>
                <a:gridCol w="1958525"/>
                <a:gridCol w="1958525"/>
              </a:tblGrid>
              <a:tr h="3810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Data preparation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Feature engineering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Model training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Evaluation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95" name="Google Shape;195;p25"/>
          <p:cNvGraphicFramePr/>
          <p:nvPr/>
        </p:nvGraphicFramePr>
        <p:xfrm>
          <a:off x="616800" y="2036925"/>
          <a:ext cx="3000000" cy="3000000"/>
        </p:xfrm>
        <a:graphic>
          <a:graphicData uri="http://schemas.openxmlformats.org/drawingml/2006/table">
            <a:tbl>
              <a:tblPr>
                <a:noFill/>
                <a:tableStyleId>{715B807A-0886-449C-B5ED-09D3E5F5592D}</a:tableStyleId>
              </a:tblPr>
              <a:tblGrid>
                <a:gridCol w="1146450"/>
                <a:gridCol w="658200"/>
              </a:tblGrid>
              <a:tr h="264550">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Input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Output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"อาหารเหมาะสำหรับสัตว์เลี้ยงเท่านั้น"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"ไกลแค่ไหนก็ต้องมาทาน"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236100">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"พนักงานบริการเต็มใจมาก"</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is the direction where the slope is steepest</a:t>
            </a:r>
            <a:endParaRPr/>
          </a:p>
        </p:txBody>
      </p:sp>
      <p:pic>
        <p:nvPicPr>
          <p:cNvPr id="493" name="Google Shape;493;p70"/>
          <p:cNvPicPr preferRelativeResize="0"/>
          <p:nvPr/>
        </p:nvPicPr>
        <p:blipFill>
          <a:blip r:embed="rId3">
            <a:alphaModFix/>
          </a:blip>
          <a:stretch>
            <a:fillRect/>
          </a:stretch>
        </p:blipFill>
        <p:spPr>
          <a:xfrm>
            <a:off x="729450" y="1681975"/>
            <a:ext cx="5800173" cy="3289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71"/>
          <p:cNvPicPr preferRelativeResize="0"/>
          <p:nvPr/>
        </p:nvPicPr>
        <p:blipFill rotWithShape="1">
          <a:blip r:embed="rId3">
            <a:alphaModFix/>
          </a:blip>
          <a:srcRect b="0" l="18772" r="23307" t="0"/>
          <a:stretch/>
        </p:blipFill>
        <p:spPr>
          <a:xfrm>
            <a:off x="4030900" y="720125"/>
            <a:ext cx="4890350" cy="4221676"/>
          </a:xfrm>
          <a:prstGeom prst="rect">
            <a:avLst/>
          </a:prstGeom>
          <a:noFill/>
          <a:ln>
            <a:noFill/>
          </a:ln>
        </p:spPr>
      </p:pic>
      <p:sp>
        <p:nvSpPr>
          <p:cNvPr id="499" name="Google Shape;499;p71"/>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Descent</a:t>
            </a:r>
            <a:endParaRPr/>
          </a:p>
        </p:txBody>
      </p:sp>
      <p:sp>
        <p:nvSpPr>
          <p:cNvPr id="500" name="Google Shape;500;p71"/>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การใช้ gradient (ซึ่งมาจากการ diff objective/loss function) นำมาปรับ parameter เพื่อให้ loss function ต่ำลง </a:t>
            </a:r>
            <a:endParaRPr/>
          </a:p>
        </p:txBody>
      </p:sp>
      <p:sp>
        <p:nvSpPr>
          <p:cNvPr id="501" name="Google Shape;501;p71"/>
          <p:cNvSpPr txBox="1"/>
          <p:nvPr/>
        </p:nvSpPr>
        <p:spPr>
          <a:xfrm>
            <a:off x="2592600" y="4743300"/>
            <a:ext cx="65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https://blog.clairvoyantsoft.com/the-ascent-of-gradient-descent-23356390836f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2"/>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compute gradient for each w</a:t>
            </a:r>
            <a:r>
              <a:rPr baseline="-25000" lang="en"/>
              <a:t>ij</a:t>
            </a:r>
            <a:endParaRPr baseline="-25000"/>
          </a:p>
        </p:txBody>
      </p:sp>
      <p:pic>
        <p:nvPicPr>
          <p:cNvPr id="507" name="Google Shape;507;p72"/>
          <p:cNvPicPr preferRelativeResize="0"/>
          <p:nvPr/>
        </p:nvPicPr>
        <p:blipFill>
          <a:blip r:embed="rId3">
            <a:alphaModFix/>
          </a:blip>
          <a:stretch>
            <a:fillRect/>
          </a:stretch>
        </p:blipFill>
        <p:spPr>
          <a:xfrm>
            <a:off x="839550" y="1988350"/>
            <a:ext cx="7779000" cy="8346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3"/>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equation for w</a:t>
            </a:r>
            <a:r>
              <a:rPr baseline="-25000" lang="en"/>
              <a:t>ij </a:t>
            </a:r>
            <a:r>
              <a:rPr lang="en"/>
              <a:t>for stochastic gradient</a:t>
            </a:r>
            <a:endParaRPr/>
          </a:p>
        </p:txBody>
      </p:sp>
      <p:pic>
        <p:nvPicPr>
          <p:cNvPr id="513" name="Google Shape;513;p73"/>
          <p:cNvPicPr preferRelativeResize="0"/>
          <p:nvPr/>
        </p:nvPicPr>
        <p:blipFill>
          <a:blip r:embed="rId3">
            <a:alphaModFix/>
          </a:blip>
          <a:stretch>
            <a:fillRect/>
          </a:stretch>
        </p:blipFill>
        <p:spPr>
          <a:xfrm>
            <a:off x="839550" y="1835950"/>
            <a:ext cx="7779000" cy="834625"/>
          </a:xfrm>
          <a:prstGeom prst="rect">
            <a:avLst/>
          </a:prstGeom>
          <a:noFill/>
          <a:ln>
            <a:noFill/>
          </a:ln>
        </p:spPr>
      </p:pic>
      <p:sp>
        <p:nvSpPr>
          <p:cNvPr id="514" name="Google Shape;514;p73"/>
          <p:cNvSpPr txBox="1"/>
          <p:nvPr>
            <p:ph idx="4294967295" type="body"/>
          </p:nvPr>
        </p:nvSpPr>
        <p:spPr>
          <a:xfrm>
            <a:off x="729450" y="2943700"/>
            <a:ext cx="76887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w</a:t>
            </a:r>
            <a:r>
              <a:rPr baseline="-25000" lang="en"/>
              <a:t>ij</a:t>
            </a:r>
            <a:r>
              <a:rPr lang="en"/>
              <a:t> = old w</a:t>
            </a:r>
            <a:r>
              <a:rPr baseline="-25000" lang="en"/>
              <a:t>ij</a:t>
            </a:r>
            <a:r>
              <a:rPr lang="en"/>
              <a:t> - η g</a:t>
            </a:r>
            <a:r>
              <a:rPr baseline="-25000" lang="en"/>
              <a:t>ij</a:t>
            </a:r>
            <a:endParaRPr/>
          </a:p>
          <a:p>
            <a:pPr indent="-342900" lvl="0" marL="457200" rtl="0" algn="l">
              <a:spcBef>
                <a:spcPts val="0"/>
              </a:spcBef>
              <a:spcAft>
                <a:spcPts val="0"/>
              </a:spcAft>
              <a:buSzPts val="1800"/>
              <a:buChar char="●"/>
            </a:pPr>
            <a:r>
              <a:rPr lang="en"/>
              <a:t>If the probability for the true label is 1, then do nothing. (it's perfect)</a:t>
            </a:r>
            <a:endParaRPr/>
          </a:p>
          <a:p>
            <a:pPr indent="-342900" lvl="0" marL="457200" rtl="0" algn="l">
              <a:spcBef>
                <a:spcPts val="0"/>
              </a:spcBef>
              <a:spcAft>
                <a:spcPts val="0"/>
              </a:spcAft>
              <a:buSzPts val="1800"/>
              <a:buChar char="●"/>
            </a:pPr>
            <a:r>
              <a:rPr lang="en"/>
              <a:t>If the probability for the true label is too low, then increase the weight.</a:t>
            </a:r>
            <a:endParaRPr/>
          </a:p>
          <a:p>
            <a:pPr indent="-342900" lvl="0" marL="457200" rtl="0" algn="l">
              <a:spcBef>
                <a:spcPts val="0"/>
              </a:spcBef>
              <a:spcAft>
                <a:spcPts val="0"/>
              </a:spcAft>
              <a:buSzPts val="1800"/>
              <a:buChar char="●"/>
            </a:pPr>
            <a:r>
              <a:rPr lang="en"/>
              <a:t>If the probability for the false label is 0, then do nothing. (it's perfect)</a:t>
            </a:r>
            <a:endParaRPr/>
          </a:p>
          <a:p>
            <a:pPr indent="-342900" lvl="0" marL="457200" rtl="0" algn="l">
              <a:spcBef>
                <a:spcPts val="0"/>
              </a:spcBef>
              <a:spcAft>
                <a:spcPts val="0"/>
              </a:spcAft>
              <a:buSzPts val="1800"/>
              <a:buChar char="●"/>
            </a:pPr>
            <a:r>
              <a:rPr lang="en"/>
              <a:t>If the </a:t>
            </a:r>
            <a:r>
              <a:rPr lang="en"/>
              <a:t>probability</a:t>
            </a:r>
            <a:r>
              <a:rPr lang="en"/>
              <a:t> for the false label is too high, then decrease the weight.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4"/>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 the prediction error and then correct it</a:t>
            </a:r>
            <a:endParaRPr/>
          </a:p>
        </p:txBody>
      </p:sp>
      <p:pic>
        <p:nvPicPr>
          <p:cNvPr id="520" name="Google Shape;520;p74"/>
          <p:cNvPicPr preferRelativeResize="0"/>
          <p:nvPr/>
        </p:nvPicPr>
        <p:blipFill>
          <a:blip r:embed="rId3">
            <a:alphaModFix/>
          </a:blip>
          <a:stretch>
            <a:fillRect/>
          </a:stretch>
        </p:blipFill>
        <p:spPr>
          <a:xfrm>
            <a:off x="839550" y="1835950"/>
            <a:ext cx="7779000" cy="834625"/>
          </a:xfrm>
          <a:prstGeom prst="rect">
            <a:avLst/>
          </a:prstGeom>
          <a:noFill/>
          <a:ln>
            <a:noFill/>
          </a:ln>
        </p:spPr>
      </p:pic>
      <p:pic>
        <p:nvPicPr>
          <p:cNvPr id="521" name="Google Shape;521;p74"/>
          <p:cNvPicPr preferRelativeResize="0"/>
          <p:nvPr/>
        </p:nvPicPr>
        <p:blipFill>
          <a:blip r:embed="rId4">
            <a:alphaModFix/>
          </a:blip>
          <a:stretch>
            <a:fillRect/>
          </a:stretch>
        </p:blipFill>
        <p:spPr>
          <a:xfrm>
            <a:off x="839550" y="3112625"/>
            <a:ext cx="7779000" cy="81031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Stochastic Gradient Algorithm</a:t>
            </a:r>
            <a:endParaRPr/>
          </a:p>
        </p:txBody>
      </p:sp>
      <p:sp>
        <p:nvSpPr>
          <p:cNvPr id="527" name="Google Shape;527;p7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latin typeface="Consolas"/>
                <a:ea typeface="Consolas"/>
                <a:cs typeface="Consolas"/>
                <a:sym typeface="Consolas"/>
              </a:rPr>
              <a:t>Repeat until OK</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for x, y in training_set:</a:t>
            </a:r>
            <a:br>
              <a:rPr lang="en">
                <a:latin typeface="Consolas"/>
                <a:ea typeface="Consolas"/>
                <a:cs typeface="Consolas"/>
                <a:sym typeface="Consolas"/>
              </a:rPr>
            </a:br>
            <a:r>
              <a:rPr lang="en">
                <a:latin typeface="Consolas"/>
                <a:ea typeface="Consolas"/>
                <a:cs typeface="Consolas"/>
                <a:sym typeface="Consolas"/>
              </a:rPr>
              <a:t>		compute P(Y|x)</a:t>
            </a:r>
            <a:br>
              <a:rPr lang="en">
                <a:latin typeface="Consolas"/>
                <a:ea typeface="Consolas"/>
                <a:cs typeface="Consolas"/>
                <a:sym typeface="Consolas"/>
              </a:rPr>
            </a:br>
            <a:r>
              <a:rPr lang="en">
                <a:latin typeface="Consolas"/>
                <a:ea typeface="Consolas"/>
                <a:cs typeface="Consolas"/>
                <a:sym typeface="Consolas"/>
              </a:rPr>
              <a:t>		update w</a:t>
            </a:r>
            <a:r>
              <a:rPr baseline="-25000" lang="en">
                <a:latin typeface="Consolas"/>
                <a:ea typeface="Consolas"/>
                <a:cs typeface="Consolas"/>
                <a:sym typeface="Consolas"/>
              </a:rPr>
              <a:t>ij</a:t>
            </a:r>
            <a:r>
              <a:rPr lang="en">
                <a:latin typeface="Consolas"/>
                <a:ea typeface="Consolas"/>
                <a:cs typeface="Consolas"/>
                <a:sym typeface="Consolas"/>
              </a:rPr>
              <a:t> = old w</a:t>
            </a:r>
            <a:r>
              <a:rPr baseline="-25000" lang="en">
                <a:latin typeface="Consolas"/>
                <a:ea typeface="Consolas"/>
                <a:cs typeface="Consolas"/>
                <a:sym typeface="Consolas"/>
              </a:rPr>
              <a:t>ij</a:t>
            </a:r>
            <a:r>
              <a:rPr lang="en">
                <a:latin typeface="Consolas"/>
                <a:ea typeface="Consolas"/>
                <a:cs typeface="Consolas"/>
                <a:sym typeface="Consolas"/>
              </a:rPr>
              <a:t> - η g</a:t>
            </a:r>
            <a:r>
              <a:rPr baseline="-25000" lang="en">
                <a:latin typeface="Consolas"/>
                <a:ea typeface="Consolas"/>
                <a:cs typeface="Consolas"/>
                <a:sym typeface="Consolas"/>
              </a:rPr>
              <a:t>ij </a:t>
            </a:r>
            <a:r>
              <a:rPr lang="en">
                <a:latin typeface="Consolas"/>
                <a:ea typeface="Consolas"/>
                <a:cs typeface="Consolas"/>
                <a:sym typeface="Consolas"/>
              </a:rPr>
              <a:t> </a:t>
            </a:r>
            <a:r>
              <a:rPr lang="en">
                <a:latin typeface="Consolas"/>
                <a:ea typeface="Consolas"/>
                <a:cs typeface="Consolas"/>
                <a:sym typeface="Consolas"/>
              </a:rPr>
              <a:t>    </a:t>
            </a:r>
            <a:endParaRPr>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a:t>
            </a:r>
            <a:r>
              <a:rPr lang="en"/>
              <a:t> Stochastic Gradient Descent Algorithm</a:t>
            </a:r>
            <a:endParaRPr/>
          </a:p>
        </p:txBody>
      </p:sp>
      <p:sp>
        <p:nvSpPr>
          <p:cNvPr id="533" name="Google Shape;533;p7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latin typeface="Consolas"/>
                <a:ea typeface="Consolas"/>
                <a:cs typeface="Consolas"/>
                <a:sym typeface="Consolas"/>
              </a:rPr>
              <a:t>Repeat until OK</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total_</a:t>
            </a:r>
            <a:r>
              <a:rPr lang="en">
                <a:latin typeface="Consolas"/>
                <a:ea typeface="Consolas"/>
                <a:cs typeface="Consolas"/>
                <a:sym typeface="Consolas"/>
              </a:rPr>
              <a:t>g</a:t>
            </a:r>
            <a:r>
              <a:rPr baseline="-25000" lang="en">
                <a:latin typeface="Consolas"/>
                <a:ea typeface="Consolas"/>
                <a:cs typeface="Consolas"/>
                <a:sym typeface="Consolas"/>
              </a:rPr>
              <a:t>ij </a:t>
            </a:r>
            <a:r>
              <a:rPr lang="en">
                <a:latin typeface="Consolas"/>
                <a:ea typeface="Consolas"/>
                <a:cs typeface="Consolas"/>
                <a:sym typeface="Consolas"/>
              </a:rPr>
              <a:t>= 0</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for x, y in training_set:</a:t>
            </a:r>
            <a:br>
              <a:rPr lang="en">
                <a:latin typeface="Consolas"/>
                <a:ea typeface="Consolas"/>
                <a:cs typeface="Consolas"/>
                <a:sym typeface="Consolas"/>
              </a:rPr>
            </a:br>
            <a:r>
              <a:rPr lang="en">
                <a:latin typeface="Consolas"/>
                <a:ea typeface="Consolas"/>
                <a:cs typeface="Consolas"/>
                <a:sym typeface="Consolas"/>
              </a:rPr>
              <a:t>		compute P(Y|x) and g</a:t>
            </a:r>
            <a:r>
              <a:rPr baseline="-25000" lang="en">
                <a:latin typeface="Consolas"/>
                <a:ea typeface="Consolas"/>
                <a:cs typeface="Consolas"/>
                <a:sym typeface="Consolas"/>
              </a:rPr>
              <a:t>ij</a:t>
            </a:r>
            <a:br>
              <a:rPr lang="en">
                <a:latin typeface="Consolas"/>
                <a:ea typeface="Consolas"/>
                <a:cs typeface="Consolas"/>
                <a:sym typeface="Consolas"/>
              </a:rPr>
            </a:br>
            <a:r>
              <a:rPr lang="en">
                <a:latin typeface="Consolas"/>
                <a:ea typeface="Consolas"/>
                <a:cs typeface="Consolas"/>
                <a:sym typeface="Consolas"/>
              </a:rPr>
              <a:t>		total_g</a:t>
            </a:r>
            <a:r>
              <a:rPr baseline="-25000" lang="en">
                <a:latin typeface="Consolas"/>
                <a:ea typeface="Consolas"/>
                <a:cs typeface="Consolas"/>
                <a:sym typeface="Consolas"/>
              </a:rPr>
              <a:t>ij </a:t>
            </a:r>
            <a:r>
              <a:rPr lang="en">
                <a:latin typeface="Consolas"/>
                <a:ea typeface="Consolas"/>
                <a:cs typeface="Consolas"/>
                <a:sym typeface="Consolas"/>
              </a:rPr>
              <a:t>+= g</a:t>
            </a:r>
            <a:r>
              <a:rPr baseline="-25000" lang="en">
                <a:latin typeface="Consolas"/>
                <a:ea typeface="Consolas"/>
                <a:cs typeface="Consolas"/>
                <a:sym typeface="Consolas"/>
              </a:rPr>
              <a:t>ij</a:t>
            </a:r>
            <a:br>
              <a:rPr lang="en">
                <a:latin typeface="Consolas"/>
                <a:ea typeface="Consolas"/>
                <a:cs typeface="Consolas"/>
                <a:sym typeface="Consolas"/>
              </a:rPr>
            </a:br>
            <a:r>
              <a:rPr lang="en">
                <a:latin typeface="Consolas"/>
                <a:ea typeface="Consolas"/>
                <a:cs typeface="Consolas"/>
                <a:sym typeface="Consolas"/>
              </a:rPr>
              <a:t>	update w</a:t>
            </a:r>
            <a:r>
              <a:rPr baseline="-25000" lang="en">
                <a:latin typeface="Consolas"/>
                <a:ea typeface="Consolas"/>
                <a:cs typeface="Consolas"/>
                <a:sym typeface="Consolas"/>
              </a:rPr>
              <a:t>ij</a:t>
            </a:r>
            <a:r>
              <a:rPr lang="en">
                <a:latin typeface="Consolas"/>
                <a:ea typeface="Consolas"/>
                <a:cs typeface="Consolas"/>
                <a:sym typeface="Consolas"/>
              </a:rPr>
              <a:t> = old w</a:t>
            </a:r>
            <a:r>
              <a:rPr baseline="-25000" lang="en">
                <a:latin typeface="Consolas"/>
                <a:ea typeface="Consolas"/>
                <a:cs typeface="Consolas"/>
                <a:sym typeface="Consolas"/>
              </a:rPr>
              <a:t>ij</a:t>
            </a:r>
            <a:r>
              <a:rPr lang="en">
                <a:latin typeface="Consolas"/>
                <a:ea typeface="Consolas"/>
                <a:cs typeface="Consolas"/>
                <a:sym typeface="Consolas"/>
              </a:rPr>
              <a:t> - η (total_g</a:t>
            </a:r>
            <a:r>
              <a:rPr baseline="-25000" lang="en">
                <a:latin typeface="Consolas"/>
                <a:ea typeface="Consolas"/>
                <a:cs typeface="Consolas"/>
                <a:sym typeface="Consolas"/>
              </a:rPr>
              <a:t>ij </a:t>
            </a:r>
            <a:r>
              <a:rPr lang="en">
                <a:latin typeface="Consolas"/>
                <a:ea typeface="Consolas"/>
                <a:cs typeface="Consolas"/>
                <a:sym typeface="Consolas"/>
              </a:rPr>
              <a:t>/ N)     </a:t>
            </a:r>
            <a:endParaRPr>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7"/>
          <p:cNvSpPr txBox="1"/>
          <p:nvPr>
            <p:ph type="title"/>
          </p:nvPr>
        </p:nvSpPr>
        <p:spPr>
          <a:xfrm>
            <a:off x="424650" y="632850"/>
            <a:ext cx="828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Batch vs Stochastic Gradient</a:t>
            </a:r>
            <a:endParaRPr/>
          </a:p>
        </p:txBody>
      </p:sp>
      <p:sp>
        <p:nvSpPr>
          <p:cNvPr id="539" name="Google Shape;539;p77"/>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Batch gradient descent uses the entire dataset to calculate the gradients at each step. The gradient is more accurate because we average across many training samples.</a:t>
            </a:r>
            <a:endParaRPr/>
          </a:p>
          <a:p>
            <a:pPr indent="-342900" lvl="1" marL="914400" rtl="0" algn="l">
              <a:spcBef>
                <a:spcPts val="0"/>
              </a:spcBef>
              <a:spcAft>
                <a:spcPts val="0"/>
              </a:spcAft>
              <a:buSzPts val="1800"/>
              <a:buChar char="○"/>
            </a:pPr>
            <a:r>
              <a:rPr lang="en"/>
              <a:t>+ The process is stable because of averaging across the </a:t>
            </a:r>
            <a:r>
              <a:rPr lang="en"/>
              <a:t>training</a:t>
            </a:r>
            <a:r>
              <a:rPr lang="en"/>
              <a:t> set.</a:t>
            </a:r>
            <a:endParaRPr/>
          </a:p>
          <a:p>
            <a:pPr indent="-342900" lvl="1" marL="914400" rtl="0" algn="l">
              <a:spcBef>
                <a:spcPts val="0"/>
              </a:spcBef>
              <a:spcAft>
                <a:spcPts val="0"/>
              </a:spcAft>
              <a:buSzPts val="1800"/>
              <a:buChar char="○"/>
            </a:pPr>
            <a:r>
              <a:rPr lang="en"/>
              <a:t>- This can be computationally expensive when the dataset is large.</a:t>
            </a:r>
            <a:endParaRPr/>
          </a:p>
          <a:p>
            <a:pPr indent="-342900" lvl="0" marL="457200" rtl="0" algn="l">
              <a:spcBef>
                <a:spcPts val="0"/>
              </a:spcBef>
              <a:spcAft>
                <a:spcPts val="0"/>
              </a:spcAft>
              <a:buSzPts val="1800"/>
              <a:buChar char="●"/>
            </a:pPr>
            <a:r>
              <a:rPr lang="en"/>
              <a:t>Stochastic gradient descent uses a single data point to calculate the gradients at each step. </a:t>
            </a:r>
            <a:endParaRPr/>
          </a:p>
          <a:p>
            <a:pPr indent="-342900" lvl="1" marL="914400" rtl="0" algn="l">
              <a:spcBef>
                <a:spcPts val="0"/>
              </a:spcBef>
              <a:spcAft>
                <a:spcPts val="0"/>
              </a:spcAft>
              <a:buSzPts val="1800"/>
              <a:buChar char="○"/>
            </a:pPr>
            <a:r>
              <a:rPr lang="en"/>
              <a:t>+ Computing gradient is efficient based on one single point at a time. </a:t>
            </a:r>
            <a:endParaRPr/>
          </a:p>
          <a:p>
            <a:pPr indent="-342900" lvl="1" marL="914400" rtl="0" algn="l">
              <a:spcBef>
                <a:spcPts val="0"/>
              </a:spcBef>
              <a:spcAft>
                <a:spcPts val="0"/>
              </a:spcAft>
              <a:buSzPts val="1800"/>
              <a:buChar char="○"/>
            </a:pPr>
            <a:r>
              <a:rPr lang="en"/>
              <a:t>- The process is less stable because some data points are bad and give us a wrong direction to update.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Interpreting</a:t>
            </a:r>
            <a:r>
              <a:rPr lang="en"/>
              <a:t> Logistic Regression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models</a:t>
            </a:r>
            <a:endParaRPr/>
          </a:p>
        </p:txBody>
      </p:sp>
      <p:sp>
        <p:nvSpPr>
          <p:cNvPr id="550" name="Google Shape;550;p7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600"/>
              </a:spcAft>
              <a:buNone/>
            </a:pPr>
            <a:r>
              <a:rPr lang="en"/>
              <a:t>"Often we want to know more than just the correct classification of an observation. We want to know why the classifier made the decision it did. That is, we want our decision to be interpretable. Interpretability can be hard to define strictly, but the core idea is that as humans we should know why our algorithms reach the conclusions they do. Because the features to logistic regression are often human-designed, one way to understand a classifier’s decision is to understand the role each feature plays in the decision." (Martin and Jurafsky, 3rd edition)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make a good classifier</a:t>
            </a:r>
            <a:endParaRPr/>
          </a:p>
        </p:txBody>
      </p:sp>
      <p:sp>
        <p:nvSpPr>
          <p:cNvPr id="201" name="Google Shape;201;p2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Domain: The data must match the real scenario.</a:t>
            </a:r>
            <a:endParaRPr/>
          </a:p>
          <a:p>
            <a:pPr indent="-342900" lvl="0" marL="457200" rtl="0" algn="l">
              <a:spcBef>
                <a:spcPts val="0"/>
              </a:spcBef>
              <a:spcAft>
                <a:spcPts val="0"/>
              </a:spcAft>
              <a:buSzPts val="1800"/>
              <a:buChar char="●"/>
            </a:pPr>
            <a:r>
              <a:rPr lang="en"/>
              <a:t>Data quality and quantity: The annotation must be consistent, and the size must be large.</a:t>
            </a:r>
            <a:endParaRPr/>
          </a:p>
          <a:p>
            <a:pPr indent="-342900" lvl="0" marL="457200" rtl="0" algn="l">
              <a:spcBef>
                <a:spcPts val="0"/>
              </a:spcBef>
              <a:spcAft>
                <a:spcPts val="0"/>
              </a:spcAft>
              <a:buSzPts val="1800"/>
              <a:buChar char="●"/>
            </a:pPr>
            <a:r>
              <a:rPr lang="en"/>
              <a:t>Feature engineering: What does the model need to pay attention in order to make a good decision? </a:t>
            </a:r>
            <a:endParaRPr/>
          </a:p>
          <a:p>
            <a:pPr indent="-342900" lvl="0" marL="457200" rtl="0" algn="l">
              <a:spcBef>
                <a:spcPts val="0"/>
              </a:spcBef>
              <a:spcAft>
                <a:spcPts val="0"/>
              </a:spcAft>
              <a:buSzPts val="1800"/>
              <a:buChar char="●"/>
            </a:pPr>
            <a:r>
              <a:rPr lang="en"/>
              <a:t>Model: Some models are better than others.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0"/>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Examine heavy weights of each class</a:t>
            </a:r>
            <a:endParaRPr/>
          </a:p>
        </p:txBody>
      </p:sp>
      <p:graphicFrame>
        <p:nvGraphicFramePr>
          <p:cNvPr id="556" name="Google Shape;556;p80"/>
          <p:cNvGraphicFramePr/>
          <p:nvPr/>
        </p:nvGraphicFramePr>
        <p:xfrm>
          <a:off x="800650" y="1863350"/>
          <a:ext cx="3000000" cy="3000000"/>
        </p:xfrm>
        <a:graphic>
          <a:graphicData uri="http://schemas.openxmlformats.org/drawingml/2006/table">
            <a:tbl>
              <a:tblPr>
                <a:noFill/>
                <a:tableStyleId>{30718D09-FCA5-4928-8A80-2041646BB1DE}</a:tableStyleId>
              </a:tblPr>
              <a:tblGrid>
                <a:gridCol w="871825"/>
                <a:gridCol w="431575"/>
                <a:gridCol w="1036900"/>
                <a:gridCol w="643125"/>
                <a:gridCol w="579250"/>
                <a:gridCol w="543350"/>
                <a:gridCol w="746850"/>
                <a:gridCol w="785800"/>
                <a:gridCol w="827825"/>
                <a:gridCol w="662575"/>
                <a:gridCol w="488125"/>
              </a:tblGrid>
              <a:tr h="419525">
                <a:tc>
                  <a:txBody>
                    <a:bodyPr/>
                    <a:lstStyle/>
                    <a:p>
                      <a:pPr indent="0" lvl="0" marL="0" rtl="0" algn="l">
                        <a:spcBef>
                          <a:spcPts val="0"/>
                        </a:spcBef>
                        <a:spcAft>
                          <a:spcPts val="0"/>
                        </a:spcAft>
                        <a:buNone/>
                      </a:pPr>
                      <a:r>
                        <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i="1" lang="en">
                          <a:latin typeface="Helvetica Neue"/>
                          <a:ea typeface="Helvetica Neue"/>
                          <a:cs typeface="Helvetica Neue"/>
                          <a:sym typeface="Helvetica Neue"/>
                        </a:rPr>
                        <a:t>b</a:t>
                      </a:r>
                      <a:endParaRPr i="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predictable</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boring</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very</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few</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laughs</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short</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powerful</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fun</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good</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9525">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negative</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0.14</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0.29</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0.10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0.20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-0.34</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-0.10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-0.10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-0.40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-0.20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9525">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positive</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-0.4</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-0.20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-1.00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0.01</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-0.40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1.10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0.40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9525">
                <a:tc>
                  <a:txBody>
                    <a:bodyPr/>
                    <a:lstStyle/>
                    <a:p>
                      <a:pPr indent="0" lvl="0" marL="0" rtl="0" algn="l">
                        <a:lnSpc>
                          <a:spcPct val="115000"/>
                        </a:lnSpc>
                        <a:spcBef>
                          <a:spcPts val="0"/>
                        </a:spcBef>
                        <a:spcAft>
                          <a:spcPts val="0"/>
                        </a:spcAft>
                        <a:buNone/>
                      </a:pPr>
                      <a:r>
                        <a:rPr lang="en">
                          <a:latin typeface="Helvetica Neue"/>
                          <a:ea typeface="Helvetica Neue"/>
                          <a:cs typeface="Helvetica Neue"/>
                          <a:sym typeface="Helvetica Neue"/>
                        </a:rPr>
                        <a:t>neutral</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1</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-0.50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-2.30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0.50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0.10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0.01</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0.30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-0.40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latin typeface="Helvetica Neue"/>
                          <a:ea typeface="Helvetica Neue"/>
                          <a:cs typeface="Helvetica Neue"/>
                          <a:sym typeface="Helvetica Neue"/>
                        </a:rPr>
                        <a:t>0.10</a:t>
                      </a:r>
                      <a:endParaRPr>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a:latin typeface="Helvetica Neue"/>
                          <a:ea typeface="Helvetica Neue"/>
                          <a:cs typeface="Helvetica Neue"/>
                          <a:sym typeface="Helvetica Neue"/>
                        </a:rPr>
                        <a:t>0.20</a:t>
                      </a:r>
                      <a:endParaRPr b="1">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a:t>
            </a:r>
            <a:r>
              <a:rPr lang="en"/>
              <a:t>develop a text classifier</a:t>
            </a:r>
            <a:r>
              <a:rPr lang="en"/>
              <a:t> on a real dataset?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Scikit-learn (sklearn)</a:t>
            </a:r>
            <a:endParaRPr/>
          </a:p>
        </p:txBody>
      </p:sp>
      <p:sp>
        <p:nvSpPr>
          <p:cNvPr id="567" name="Google Shape;567;p82"/>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Scikit-learn (also known as sklearn) is a free and open-source Python library for machine learning. It provides a range of supervised and unsupervised learning algorithms in Python. It also provides preprocessing tools, feature extraction tools, and evaluation tools. </a:t>
            </a:r>
            <a:endParaRPr/>
          </a:p>
          <a:p>
            <a:pPr indent="-342900" lvl="0" marL="457200" rtl="0" algn="l">
              <a:spcBef>
                <a:spcPts val="0"/>
              </a:spcBef>
              <a:spcAft>
                <a:spcPts val="0"/>
              </a:spcAft>
              <a:buSzPts val="1800"/>
              <a:buChar char="●"/>
            </a:pPr>
            <a:r>
              <a:rPr lang="en"/>
              <a:t>The library is </a:t>
            </a:r>
            <a:r>
              <a:rPr lang="en"/>
              <a:t>very</a:t>
            </a:r>
            <a:r>
              <a:rPr lang="en"/>
              <a:t> well-documented and actively maintained by a strong open-source community.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573" name="Google Shape;573;p83"/>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Bayes and logistic regression on sklearn. </a:t>
            </a:r>
            <a:endParaRPr/>
          </a:p>
          <a:p>
            <a:pPr indent="-342900" lvl="0" marL="457200" rtl="0" algn="l">
              <a:spcBef>
                <a:spcPts val="0"/>
              </a:spcBef>
              <a:spcAft>
                <a:spcPts val="0"/>
              </a:spcAft>
              <a:buSzPts val="1800"/>
              <a:buChar char="●"/>
            </a:pPr>
            <a:r>
              <a:rPr lang="en"/>
              <a:t>For the most part, you can ask ChatGPT for the full code. </a:t>
            </a:r>
            <a:endParaRPr/>
          </a:p>
          <a:p>
            <a:pPr indent="-342900" lvl="0" marL="457200" rtl="0" algn="l">
              <a:spcBef>
                <a:spcPts val="0"/>
              </a:spcBef>
              <a:spcAft>
                <a:spcPts val="0"/>
              </a:spcAft>
              <a:buSzPts val="1800"/>
              <a:buChar char="●"/>
            </a:pPr>
            <a:r>
              <a:rPr lang="en"/>
              <a:t>Let's 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212" name="Google Shape;212;p2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 (or Maximum Entropy Model) is a statistical model that computes P(Y|X) from a linear combination of input features. It models a link </a:t>
            </a:r>
            <a:r>
              <a:rPr lang="en"/>
              <a:t>between</a:t>
            </a:r>
            <a:r>
              <a:rPr lang="en"/>
              <a:t> each label and each feature (in favor or against). </a:t>
            </a:r>
            <a:endParaRPr/>
          </a:p>
          <a:p>
            <a:pPr indent="-342900" lvl="0" marL="457200" rtl="0" algn="l">
              <a:spcBef>
                <a:spcPts val="0"/>
              </a:spcBef>
              <a:spcAft>
                <a:spcPts val="0"/>
              </a:spcAft>
              <a:buSzPts val="1800"/>
              <a:buChar char="●"/>
            </a:pPr>
            <a:r>
              <a:rPr lang="en"/>
              <a:t>If Y is multiclass (e.g. positive, neutral, and negative sentiment), logistic regression should be called 'multinomial logistic regression. In NLP, we call it </a:t>
            </a:r>
            <a:r>
              <a:rPr lang="en"/>
              <a:t>logistic regression or MaxEnt.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218" name="Google Shape;218;p2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train the model on the training set. Each model has its own formula for training the model parameters.</a:t>
            </a:r>
            <a:endParaRPr/>
          </a:p>
          <a:p>
            <a:pPr indent="-342900" lvl="0" marL="457200" rtl="0" algn="l">
              <a:spcBef>
                <a:spcPts val="0"/>
              </a:spcBef>
              <a:spcAft>
                <a:spcPts val="0"/>
              </a:spcAft>
              <a:buSzPts val="1800"/>
              <a:buChar char="●"/>
            </a:pPr>
            <a:r>
              <a:rPr lang="en"/>
              <a:t>We evaluate the model on the dev set. Each model has its own way of using the trained parameters. This process is called 'inference' (the model infers the labels from the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D8BE80"/>
      </a:dk1>
      <a:lt1>
        <a:srgbClr val="FFFFFF"/>
      </a:lt1>
      <a:dk2>
        <a:srgbClr val="1A1A1A"/>
      </a:dk2>
      <a:lt2>
        <a:srgbClr val="E9EDEE"/>
      </a:lt2>
      <a:accent1>
        <a:srgbClr val="595959"/>
      </a:accent1>
      <a:accent2>
        <a:srgbClr val="6AA4C8"/>
      </a:accent2>
      <a:accent3>
        <a:srgbClr val="CC4125"/>
      </a:accent3>
      <a:accent4>
        <a:srgbClr val="A2FFE8"/>
      </a:accent4>
      <a:accent5>
        <a:srgbClr val="1C3678"/>
      </a:accent5>
      <a:accent6>
        <a:srgbClr val="FCE5CD"/>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