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Lato"/>
      <p:regular r:id="rId23"/>
      <p:bold r:id="rId24"/>
      <p:italic r:id="rId25"/>
      <p:boldItalic r:id="rId26"/>
    </p:embeddedFont>
    <p:embeddedFont>
      <p:font typeface="Helvetica Neue"/>
      <p:regular r:id="rId27"/>
      <p:bold r:id="rId28"/>
      <p:italic r:id="rId29"/>
      <p:boldItalic r:id="rId30"/>
    </p:embeddedFont>
    <p:embeddedFont>
      <p:font typeface="Helvetica Neue Light"/>
      <p:regular r:id="rId31"/>
      <p:bold r:id="rId32"/>
      <p:italic r:id="rId33"/>
      <p:boldItalic r:id="rId34"/>
    </p:embeddedFont>
    <p:embeddedFont>
      <p:font typeface="Sarabun Ligh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8E7BD2-7826-4A1F-A05A-8918FBBCDEB7}">
  <a:tblStyle styleId="{E08E7BD2-7826-4A1F-A05A-8918FBBCDEB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4EF086A-0A12-455D-894D-74BAA017427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HelveticaNeue-bold.fntdata"/><Relationship Id="rId27"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HelveticaNeue-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Light-regular.fntdata"/><Relationship Id="rId30" Type="http://schemas.openxmlformats.org/officeDocument/2006/relationships/font" Target="fonts/HelveticaNeue-boldItalic.fntdata"/><Relationship Id="rId11" Type="http://schemas.openxmlformats.org/officeDocument/2006/relationships/slide" Target="slides/slide5.xml"/><Relationship Id="rId33" Type="http://schemas.openxmlformats.org/officeDocument/2006/relationships/font" Target="fonts/HelveticaNeueLight-italic.fntdata"/><Relationship Id="rId10" Type="http://schemas.openxmlformats.org/officeDocument/2006/relationships/slide" Target="slides/slide4.xml"/><Relationship Id="rId32" Type="http://schemas.openxmlformats.org/officeDocument/2006/relationships/font" Target="fonts/HelveticaNeueLight-bold.fntdata"/><Relationship Id="rId13" Type="http://schemas.openxmlformats.org/officeDocument/2006/relationships/slide" Target="slides/slide7.xml"/><Relationship Id="rId35" Type="http://schemas.openxmlformats.org/officeDocument/2006/relationships/font" Target="fonts/SarabunLight-regular.fntdata"/><Relationship Id="rId12" Type="http://schemas.openxmlformats.org/officeDocument/2006/relationships/slide" Target="slides/slide6.xml"/><Relationship Id="rId34" Type="http://schemas.openxmlformats.org/officeDocument/2006/relationships/font" Target="fonts/HelveticaNeueLight-boldItalic.fntdata"/><Relationship Id="rId15" Type="http://schemas.openxmlformats.org/officeDocument/2006/relationships/slide" Target="slides/slide9.xml"/><Relationship Id="rId37" Type="http://schemas.openxmlformats.org/officeDocument/2006/relationships/font" Target="fonts/SarabunLight-italic.fntdata"/><Relationship Id="rId14" Type="http://schemas.openxmlformats.org/officeDocument/2006/relationships/slide" Target="slides/slide8.xml"/><Relationship Id="rId36" Type="http://schemas.openxmlformats.org/officeDocument/2006/relationships/font" Target="fonts/SarabunLight-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SarabunLigh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488522db4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0488522db4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0488522db4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0488522db4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0488522db4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0488522db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0488522db4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0488522db4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0488522db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0488522db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0488522db4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0488522db4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488522db4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488522db4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 $$L_{CE }(W,b) = -\frac{1}{N}\sum_{i=1}^{N} \log P(Y=y^i|x^i, W, b)$$</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 $$L_{CE+L2}(W,b) = -\frac{1}{N}\sum_{i=1}^{N} \log P(Y=y^i|x^i, W, b) + \alpha((\sum_i\sum_j w_{ij}^2) + \sum_ib_i^2)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488522db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488522db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488522db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488522db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488522db4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488522db4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0488522db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0488522db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488522db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488522db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488522db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488522db4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488522db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488522db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488522db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488522db4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Font typeface="Helvetica Neue Light"/>
              <a:buNone/>
              <a:defRPr sz="4200">
                <a:solidFill>
                  <a:schemeClr val="dk2"/>
                </a:solidFill>
                <a:latin typeface="Helvetica Neue Light"/>
                <a:ea typeface="Helvetica Neue Light"/>
                <a:cs typeface="Helvetica Neue Light"/>
                <a:sym typeface="Helvetica Neue Light"/>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2"/>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sp>
        <p:nvSpPr>
          <p:cNvPr id="87" name="Google Shape;87;p1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1"/>
          <p:cNvGrpSpPr/>
          <p:nvPr/>
        </p:nvGrpSpPr>
        <p:grpSpPr>
          <a:xfrm>
            <a:off x="830392" y="1191256"/>
            <a:ext cx="745763" cy="45826"/>
            <a:chOff x="4580561" y="2589004"/>
            <a:chExt cx="1064464" cy="25200"/>
          </a:xfrm>
        </p:grpSpPr>
        <p:sp>
          <p:nvSpPr>
            <p:cNvPr id="89" name="Google Shape;89;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1"/>
          <p:cNvSpPr txBox="1"/>
          <p:nvPr>
            <p:ph type="title"/>
          </p:nvPr>
        </p:nvSpPr>
        <p:spPr>
          <a:xfrm>
            <a:off x="730000" y="1318650"/>
            <a:ext cx="3300900" cy="967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92" name="Google Shape;92;p11"/>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93" name="Google Shape;93;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11"/>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inition">
  <p:cSld name="MAIN_POINT">
    <p:bg>
      <p:bgPr>
        <a:solidFill>
          <a:schemeClr val="accent3"/>
        </a:solidFill>
      </p:bgPr>
    </p:bg>
    <p:spTree>
      <p:nvGrpSpPr>
        <p:cNvPr id="95" name="Shape 95"/>
        <p:cNvGrpSpPr/>
        <p:nvPr/>
      </p:nvGrpSpPr>
      <p:grpSpPr>
        <a:xfrm>
          <a:off x="0" y="0"/>
          <a:ext cx="0" cy="0"/>
          <a:chOff x="0" y="0"/>
          <a:chExt cx="0" cy="0"/>
        </a:xfrm>
      </p:grpSpPr>
      <p:grpSp>
        <p:nvGrpSpPr>
          <p:cNvPr id="96" name="Google Shape;96;p12"/>
          <p:cNvGrpSpPr/>
          <p:nvPr/>
        </p:nvGrpSpPr>
        <p:grpSpPr>
          <a:xfrm>
            <a:off x="830392" y="4169130"/>
            <a:ext cx="745763" cy="45826"/>
            <a:chOff x="4580561" y="2589004"/>
            <a:chExt cx="1064464" cy="25200"/>
          </a:xfrm>
        </p:grpSpPr>
        <p:sp>
          <p:nvSpPr>
            <p:cNvPr id="97" name="Google Shape;97;p1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2"/>
          <p:cNvSpPr txBox="1"/>
          <p:nvPr>
            <p:ph type="title"/>
          </p:nvPr>
        </p:nvSpPr>
        <p:spPr>
          <a:xfrm>
            <a:off x="729450" y="1394525"/>
            <a:ext cx="7021200" cy="1160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00" name="Google Shape;100;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2"/>
          <p:cNvSpPr txBox="1"/>
          <p:nvPr/>
        </p:nvSpPr>
        <p:spPr>
          <a:xfrm>
            <a:off x="7515475" y="308850"/>
            <a:ext cx="13197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Sarabun Light"/>
                <a:ea typeface="Sarabun Light"/>
                <a:cs typeface="Sarabun Light"/>
                <a:sym typeface="Sarabun Light"/>
              </a:rPr>
              <a:t>Definition</a:t>
            </a:r>
            <a:endParaRPr sz="2100">
              <a:solidFill>
                <a:srgbClr val="FFFFFF"/>
              </a:solidFill>
              <a:latin typeface="Sarabun Light"/>
              <a:ea typeface="Sarabun Light"/>
              <a:cs typeface="Sarabun Light"/>
              <a:sym typeface="Sarabun Light"/>
            </a:endParaRPr>
          </a:p>
        </p:txBody>
      </p:sp>
      <p:sp>
        <p:nvSpPr>
          <p:cNvPr id="102" name="Google Shape;102;p12"/>
          <p:cNvSpPr txBox="1"/>
          <p:nvPr>
            <p:ph idx="1" type="subTitle"/>
          </p:nvPr>
        </p:nvSpPr>
        <p:spPr>
          <a:xfrm>
            <a:off x="729450" y="2470850"/>
            <a:ext cx="7909200" cy="6552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1800"/>
              <a:buNone/>
              <a:defRPr>
                <a:solidFill>
                  <a:srgbClr val="FFFFFF"/>
                </a:solidFill>
              </a:defRPr>
            </a:lvl1pPr>
            <a:lvl2pPr lvl="1">
              <a:spcBef>
                <a:spcPts val="1600"/>
              </a:spcBef>
              <a:spcAft>
                <a:spcPts val="0"/>
              </a:spcAft>
              <a:buSzPts val="1800"/>
              <a:buNone/>
              <a:defRPr/>
            </a:lvl2pPr>
            <a:lvl3pPr lvl="2">
              <a:spcBef>
                <a:spcPts val="1600"/>
              </a:spcBef>
              <a:spcAft>
                <a:spcPts val="0"/>
              </a:spcAft>
              <a:buSzPts val="1800"/>
              <a:buNone/>
              <a:defRPr/>
            </a:lvl3pPr>
            <a:lvl4pPr lvl="3">
              <a:spcBef>
                <a:spcPts val="1600"/>
              </a:spcBef>
              <a:spcAft>
                <a:spcPts val="0"/>
              </a:spcAft>
              <a:buSzPts val="1800"/>
              <a:buNone/>
              <a:defRPr/>
            </a:lvl4pPr>
            <a:lvl5pPr lvl="4">
              <a:spcBef>
                <a:spcPts val="1600"/>
              </a:spcBef>
              <a:spcAft>
                <a:spcPts val="0"/>
              </a:spcAft>
              <a:buSzPts val="1800"/>
              <a:buNone/>
              <a:defRPr/>
            </a:lvl5pPr>
            <a:lvl6pPr lvl="5">
              <a:spcBef>
                <a:spcPts val="1600"/>
              </a:spcBef>
              <a:spcAft>
                <a:spcPts val="0"/>
              </a:spcAft>
              <a:buSzPts val="1800"/>
              <a:buNone/>
              <a:defRPr/>
            </a:lvl6pPr>
            <a:lvl7pPr lvl="6">
              <a:spcBef>
                <a:spcPts val="1600"/>
              </a:spcBef>
              <a:spcAft>
                <a:spcPts val="0"/>
              </a:spcAft>
              <a:buSzPts val="1800"/>
              <a:buNone/>
              <a:defRPr/>
            </a:lvl7pPr>
            <a:lvl8pPr lvl="7">
              <a:spcBef>
                <a:spcPts val="1600"/>
              </a:spcBef>
              <a:spcAft>
                <a:spcPts val="0"/>
              </a:spcAft>
              <a:buSzPts val="1800"/>
              <a:buNone/>
              <a:defRPr/>
            </a:lvl8pPr>
            <a:lvl9pPr lvl="8">
              <a:spcBef>
                <a:spcPts val="1600"/>
              </a:spcBef>
              <a:spcAft>
                <a:spcPts val="1600"/>
              </a:spcAft>
              <a:buSzPts val="1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sp>
        <p:nvSpPr>
          <p:cNvPr id="104" name="Google Shape;104;p1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3"/>
          <p:cNvGrpSpPr/>
          <p:nvPr/>
        </p:nvGrpSpPr>
        <p:grpSpPr>
          <a:xfrm>
            <a:off x="830392" y="1191256"/>
            <a:ext cx="745763" cy="45826"/>
            <a:chOff x="4580561" y="2589004"/>
            <a:chExt cx="1064464" cy="25200"/>
          </a:xfrm>
        </p:grpSpPr>
        <p:sp>
          <p:nvSpPr>
            <p:cNvPr id="106" name="Google Shape;106;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09" name="Google Shape;109;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10" name="Google Shape;110;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111" name="Google Shape;111;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12" name="Google Shape;112;p13"/>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115" name="Google Shape;115;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6" name="Shape 116"/>
        <p:cNvGrpSpPr/>
        <p:nvPr/>
      </p:nvGrpSpPr>
      <p:grpSpPr>
        <a:xfrm>
          <a:off x="0" y="0"/>
          <a:ext cx="0" cy="0"/>
          <a:chOff x="0" y="0"/>
          <a:chExt cx="0" cy="0"/>
        </a:xfrm>
      </p:grpSpPr>
      <p:sp>
        <p:nvSpPr>
          <p:cNvPr id="117" name="Google Shape;117;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_1">
  <p:cSld name="MAIN_POINT_1">
    <p:bg>
      <p:bgPr>
        <a:solidFill>
          <a:schemeClr val="accent3"/>
        </a:solidFill>
      </p:bgPr>
    </p:bg>
    <p:spTree>
      <p:nvGrpSpPr>
        <p:cNvPr id="118" name="Shape 118"/>
        <p:cNvGrpSpPr/>
        <p:nvPr/>
      </p:nvGrpSpPr>
      <p:grpSpPr>
        <a:xfrm>
          <a:off x="0" y="0"/>
          <a:ext cx="0" cy="0"/>
          <a:chOff x="0" y="0"/>
          <a:chExt cx="0" cy="0"/>
        </a:xfrm>
      </p:grpSpPr>
      <p:grpSp>
        <p:nvGrpSpPr>
          <p:cNvPr id="119" name="Google Shape;119;p16"/>
          <p:cNvGrpSpPr/>
          <p:nvPr/>
        </p:nvGrpSpPr>
        <p:grpSpPr>
          <a:xfrm>
            <a:off x="830392" y="4169130"/>
            <a:ext cx="745763" cy="45826"/>
            <a:chOff x="4580561" y="2589004"/>
            <a:chExt cx="1064464" cy="25200"/>
          </a:xfrm>
        </p:grpSpPr>
        <p:sp>
          <p:nvSpPr>
            <p:cNvPr id="120" name="Google Shape;120;p1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6"/>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3" name="Google Shape;123;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p:cSld name="SECTION_HEADER_1">
    <p:bg>
      <p:bgPr>
        <a:solidFill>
          <a:srgbClr val="FF9900"/>
        </a:solidFill>
      </p:bgPr>
    </p:bg>
    <p:spTree>
      <p:nvGrpSpPr>
        <p:cNvPr id="24" name="Shape 24"/>
        <p:cNvGrpSpPr/>
        <p:nvPr/>
      </p:nvGrpSpPr>
      <p:grpSpPr>
        <a:xfrm>
          <a:off x="0" y="0"/>
          <a:ext cx="0" cy="0"/>
          <a:chOff x="0" y="0"/>
          <a:chExt cx="0" cy="0"/>
        </a:xfrm>
      </p:grpSpPr>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9" name="Google Shape;29;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30" name="Google Shape;30;p4"/>
          <p:cNvPicPr preferRelativeResize="0"/>
          <p:nvPr/>
        </p:nvPicPr>
        <p:blipFill>
          <a:blip r:embed="rId2">
            <a:alphaModFix/>
          </a:blip>
          <a:stretch>
            <a:fillRect/>
          </a:stretch>
        </p:blipFill>
        <p:spPr>
          <a:xfrm>
            <a:off x="7015450" y="3286150"/>
            <a:ext cx="1154650" cy="1154650"/>
          </a:xfrm>
          <a:prstGeom prst="rect">
            <a:avLst/>
          </a:prstGeom>
          <a:noFill/>
          <a:ln>
            <a:noFill/>
          </a:ln>
        </p:spPr>
      </p:pic>
      <p:pic>
        <p:nvPicPr>
          <p:cNvPr id="31" name="Google Shape;31;p4"/>
          <p:cNvPicPr preferRelativeResize="0"/>
          <p:nvPr/>
        </p:nvPicPr>
        <p:blipFill>
          <a:blip r:embed="rId2">
            <a:alphaModFix/>
          </a:blip>
          <a:stretch>
            <a:fillRect/>
          </a:stretch>
        </p:blipFill>
        <p:spPr>
          <a:xfrm>
            <a:off x="7601825" y="2762350"/>
            <a:ext cx="1154650" cy="1154650"/>
          </a:xfrm>
          <a:prstGeom prst="rect">
            <a:avLst/>
          </a:prstGeom>
          <a:noFill/>
          <a:ln>
            <a:noFill/>
          </a:ln>
        </p:spPr>
      </p:pic>
      <p:pic>
        <p:nvPicPr>
          <p:cNvPr id="32" name="Google Shape;32;p4"/>
          <p:cNvPicPr preferRelativeResize="0"/>
          <p:nvPr/>
        </p:nvPicPr>
        <p:blipFill>
          <a:blip r:embed="rId2">
            <a:alphaModFix/>
          </a:blip>
          <a:stretch>
            <a:fillRect/>
          </a:stretch>
        </p:blipFill>
        <p:spPr>
          <a:xfrm>
            <a:off x="7744125" y="3520325"/>
            <a:ext cx="1154650" cy="1154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5"/>
          <p:cNvGrpSpPr/>
          <p:nvPr/>
        </p:nvGrpSpPr>
        <p:grpSpPr>
          <a:xfrm>
            <a:off x="830392" y="1191256"/>
            <a:ext cx="745763" cy="45826"/>
            <a:chOff x="4580561" y="2589004"/>
            <a:chExt cx="1064464" cy="25200"/>
          </a:xfrm>
        </p:grpSpPr>
        <p:sp>
          <p:nvSpPr>
            <p:cNvPr id="36" name="Google Shape;36;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9" name="Google Shape;39;p5"/>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40" name="Google Shape;40;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1" name="Google Shape;41;p5"/>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cuslide">
  <p:cSld name="TITLE_AND_BODY_1">
    <p:spTree>
      <p:nvGrpSpPr>
        <p:cNvPr id="42" name="Shape 42"/>
        <p:cNvGrpSpPr/>
        <p:nvPr/>
      </p:nvGrpSpPr>
      <p:grpSpPr>
        <a:xfrm>
          <a:off x="0" y="0"/>
          <a:ext cx="0" cy="0"/>
          <a:chOff x="0" y="0"/>
          <a:chExt cx="0" cy="0"/>
        </a:xfrm>
      </p:grpSpPr>
      <p:sp>
        <p:nvSpPr>
          <p:cNvPr id="43" name="Google Shape;43;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424650" y="632850"/>
            <a:ext cx="82809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5" name="Google Shape;45;p6"/>
          <p:cNvSpPr txBox="1"/>
          <p:nvPr>
            <p:ph idx="1" type="body"/>
          </p:nvPr>
        </p:nvSpPr>
        <p:spPr>
          <a:xfrm>
            <a:off x="424650" y="1316875"/>
            <a:ext cx="8280900" cy="36153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42900" lvl="2" marL="1371600" rtl="0">
              <a:spcBef>
                <a:spcPts val="1600"/>
              </a:spcBef>
              <a:spcAft>
                <a:spcPts val="0"/>
              </a:spcAft>
              <a:buSzPts val="1800"/>
              <a:buChar char="■"/>
              <a:defRPr/>
            </a:lvl3pPr>
            <a:lvl4pPr indent="-342900" lvl="3" marL="1828800" rtl="0">
              <a:spcBef>
                <a:spcPts val="1600"/>
              </a:spcBef>
              <a:spcAft>
                <a:spcPts val="0"/>
              </a:spcAft>
              <a:buSzPts val="1800"/>
              <a:buChar char="●"/>
              <a:defRPr/>
            </a:lvl4pPr>
            <a:lvl5pPr indent="-342900" lvl="4" marL="2286000" rtl="0">
              <a:spcBef>
                <a:spcPts val="1600"/>
              </a:spcBef>
              <a:spcAft>
                <a:spcPts val="0"/>
              </a:spcAft>
              <a:buSzPts val="1800"/>
              <a:buChar char="○"/>
              <a:defRPr/>
            </a:lvl5pPr>
            <a:lvl6pPr indent="-342900" lvl="5" marL="2743200" rtl="0">
              <a:spcBef>
                <a:spcPts val="1600"/>
              </a:spcBef>
              <a:spcAft>
                <a:spcPts val="0"/>
              </a:spcAft>
              <a:buSzPts val="1800"/>
              <a:buChar char="■"/>
              <a:defRPr/>
            </a:lvl6pPr>
            <a:lvl7pPr indent="-342900" lvl="6" marL="3200400" rtl="0">
              <a:spcBef>
                <a:spcPts val="1600"/>
              </a:spcBef>
              <a:spcAft>
                <a:spcPts val="0"/>
              </a:spcAft>
              <a:buSzPts val="1800"/>
              <a:buChar char="●"/>
              <a:defRPr/>
            </a:lvl7pPr>
            <a:lvl8pPr indent="-342900" lvl="7" marL="3657600" rtl="0">
              <a:spcBef>
                <a:spcPts val="1600"/>
              </a:spcBef>
              <a:spcAft>
                <a:spcPts val="0"/>
              </a:spcAft>
              <a:buSzPts val="1800"/>
              <a:buChar char="○"/>
              <a:defRPr/>
            </a:lvl8pPr>
            <a:lvl9pPr indent="-342900" lvl="8" marL="4114800" rtl="0">
              <a:spcBef>
                <a:spcPts val="1600"/>
              </a:spcBef>
              <a:spcAft>
                <a:spcPts val="1600"/>
              </a:spcAft>
              <a:buSzPts val="1800"/>
              <a:buChar char="■"/>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7" name="Google Shape;47;p6"/>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sp>
        <p:nvSpPr>
          <p:cNvPr id="49" name="Google Shape;49;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7"/>
          <p:cNvGrpSpPr/>
          <p:nvPr/>
        </p:nvGrpSpPr>
        <p:grpSpPr>
          <a:xfrm>
            <a:off x="830392" y="1191256"/>
            <a:ext cx="745763" cy="45826"/>
            <a:chOff x="4580561" y="2589004"/>
            <a:chExt cx="1064464" cy="25200"/>
          </a:xfrm>
        </p:grpSpPr>
        <p:sp>
          <p:nvSpPr>
            <p:cNvPr id="51" name="Google Shape;51;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 name="Google Shape;53;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4" name="Google Shape;54;p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55" name="Google Shape;55;p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56" name="Google Shape;56;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7"/>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p:nvPr/>
        </p:nvSpPr>
        <p:spPr>
          <a:xfrm>
            <a:off x="0" y="0"/>
            <a:ext cx="9144000" cy="45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8"/>
          <p:cNvGrpSpPr/>
          <p:nvPr/>
        </p:nvGrpSpPr>
        <p:grpSpPr>
          <a:xfrm>
            <a:off x="830392" y="886456"/>
            <a:ext cx="745763" cy="45826"/>
            <a:chOff x="4580561" y="2589004"/>
            <a:chExt cx="1064464" cy="25200"/>
          </a:xfrm>
        </p:grpSpPr>
        <p:sp>
          <p:nvSpPr>
            <p:cNvPr id="61" name="Google Shape;61;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8"/>
          <p:cNvSpPr txBox="1"/>
          <p:nvPr>
            <p:ph type="title"/>
          </p:nvPr>
        </p:nvSpPr>
        <p:spPr>
          <a:xfrm>
            <a:off x="729450" y="10138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4" name="Google Shape;64;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65" name="Google Shape;65;p8"/>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TITLE_ONLY_1">
    <p:spTree>
      <p:nvGrpSpPr>
        <p:cNvPr id="66" name="Shape 66"/>
        <p:cNvGrpSpPr/>
        <p:nvPr/>
      </p:nvGrpSpPr>
      <p:grpSpPr>
        <a:xfrm>
          <a:off x="0" y="0"/>
          <a:ext cx="0" cy="0"/>
          <a:chOff x="0" y="0"/>
          <a:chExt cx="0" cy="0"/>
        </a:xfrm>
      </p:grpSpPr>
      <p:sp>
        <p:nvSpPr>
          <p:cNvPr id="67" name="Google Shape;67;p9"/>
          <p:cNvSpPr/>
          <p:nvPr/>
        </p:nvSpPr>
        <p:spPr>
          <a:xfrm>
            <a:off x="0" y="0"/>
            <a:ext cx="9144000" cy="45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9"/>
          <p:cNvGrpSpPr/>
          <p:nvPr/>
        </p:nvGrpSpPr>
        <p:grpSpPr>
          <a:xfrm>
            <a:off x="830392" y="886456"/>
            <a:ext cx="745763" cy="45826"/>
            <a:chOff x="4580561" y="2589004"/>
            <a:chExt cx="1064464" cy="25200"/>
          </a:xfrm>
        </p:grpSpPr>
        <p:sp>
          <p:nvSpPr>
            <p:cNvPr id="69" name="Google Shape;6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9"/>
          <p:cNvSpPr txBox="1"/>
          <p:nvPr>
            <p:ph type="title"/>
          </p:nvPr>
        </p:nvSpPr>
        <p:spPr>
          <a:xfrm>
            <a:off x="729450" y="10138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2" name="Google Shape;72;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9"/>
          <p:cNvSpPr txBox="1"/>
          <p:nvPr>
            <p:ph idx="1" type="subTitle"/>
          </p:nvPr>
        </p:nvSpPr>
        <p:spPr>
          <a:xfrm>
            <a:off x="729450" y="1736675"/>
            <a:ext cx="3891600" cy="3080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500"/>
              <a:buFont typeface="Consolas"/>
              <a:buNone/>
              <a:defRPr sz="1500">
                <a:latin typeface="Consolas"/>
                <a:ea typeface="Consolas"/>
                <a:cs typeface="Consolas"/>
                <a:sym typeface="Consolas"/>
              </a:defRPr>
            </a:lvl1pPr>
            <a:lvl2pPr lvl="1">
              <a:spcBef>
                <a:spcPts val="0"/>
              </a:spcBef>
              <a:spcAft>
                <a:spcPts val="0"/>
              </a:spcAft>
              <a:buSzPts val="1800"/>
              <a:buNone/>
              <a:defRPr/>
            </a:lvl2pPr>
            <a:lvl3pPr lvl="2">
              <a:spcBef>
                <a:spcPts val="1600"/>
              </a:spcBef>
              <a:spcAft>
                <a:spcPts val="0"/>
              </a:spcAft>
              <a:buSzPts val="1800"/>
              <a:buNone/>
              <a:defRPr/>
            </a:lvl3pPr>
            <a:lvl4pPr lvl="3">
              <a:spcBef>
                <a:spcPts val="1600"/>
              </a:spcBef>
              <a:spcAft>
                <a:spcPts val="0"/>
              </a:spcAft>
              <a:buSzPts val="1800"/>
              <a:buNone/>
              <a:defRPr/>
            </a:lvl4pPr>
            <a:lvl5pPr lvl="4">
              <a:spcBef>
                <a:spcPts val="1600"/>
              </a:spcBef>
              <a:spcAft>
                <a:spcPts val="0"/>
              </a:spcAft>
              <a:buSzPts val="1800"/>
              <a:buNone/>
              <a:defRPr/>
            </a:lvl5pPr>
            <a:lvl6pPr lvl="5">
              <a:spcBef>
                <a:spcPts val="1600"/>
              </a:spcBef>
              <a:spcAft>
                <a:spcPts val="0"/>
              </a:spcAft>
              <a:buSzPts val="1800"/>
              <a:buNone/>
              <a:defRPr/>
            </a:lvl6pPr>
            <a:lvl7pPr lvl="6">
              <a:spcBef>
                <a:spcPts val="1600"/>
              </a:spcBef>
              <a:spcAft>
                <a:spcPts val="0"/>
              </a:spcAft>
              <a:buSzPts val="1800"/>
              <a:buNone/>
              <a:defRPr/>
            </a:lvl7pPr>
            <a:lvl8pPr lvl="7">
              <a:spcBef>
                <a:spcPts val="1600"/>
              </a:spcBef>
              <a:spcAft>
                <a:spcPts val="0"/>
              </a:spcAft>
              <a:buSzPts val="1800"/>
              <a:buNone/>
              <a:defRPr/>
            </a:lvl8pPr>
            <a:lvl9pPr lvl="8">
              <a:spcBef>
                <a:spcPts val="1600"/>
              </a:spcBef>
              <a:spcAft>
                <a:spcPts val="1600"/>
              </a:spcAft>
              <a:buSzPts val="1800"/>
              <a:buNone/>
              <a:defRPr/>
            </a:lvl9pPr>
          </a:lstStyle>
          <a:p/>
        </p:txBody>
      </p:sp>
      <p:sp>
        <p:nvSpPr>
          <p:cNvPr id="74" name="Google Shape;74;p9"/>
          <p:cNvSpPr txBox="1"/>
          <p:nvPr>
            <p:ph idx="2" type="subTitle"/>
          </p:nvPr>
        </p:nvSpPr>
        <p:spPr>
          <a:xfrm>
            <a:off x="4717650" y="1736675"/>
            <a:ext cx="3943200" cy="308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Consolas"/>
              <a:buNone/>
              <a:defRPr sz="1500">
                <a:latin typeface="Consolas"/>
                <a:ea typeface="Consolas"/>
                <a:cs typeface="Consolas"/>
                <a:sym typeface="Consolas"/>
              </a:defRPr>
            </a:lvl1pPr>
            <a:lvl2pPr lvl="1" rtl="0">
              <a:spcBef>
                <a:spcPts val="0"/>
              </a:spcBef>
              <a:spcAft>
                <a:spcPts val="0"/>
              </a:spcAft>
              <a:buSzPts val="1800"/>
              <a:buNone/>
              <a:defRPr/>
            </a:lvl2pPr>
            <a:lvl3pPr lvl="2" rtl="0">
              <a:spcBef>
                <a:spcPts val="1600"/>
              </a:spcBef>
              <a:spcAft>
                <a:spcPts val="0"/>
              </a:spcAft>
              <a:buSzPts val="1800"/>
              <a:buNone/>
              <a:defRPr/>
            </a:lvl3pPr>
            <a:lvl4pPr lvl="3" rtl="0">
              <a:spcBef>
                <a:spcPts val="1600"/>
              </a:spcBef>
              <a:spcAft>
                <a:spcPts val="0"/>
              </a:spcAft>
              <a:buSzPts val="1800"/>
              <a:buNone/>
              <a:defRPr/>
            </a:lvl4pPr>
            <a:lvl5pPr lvl="4" rtl="0">
              <a:spcBef>
                <a:spcPts val="1600"/>
              </a:spcBef>
              <a:spcAft>
                <a:spcPts val="0"/>
              </a:spcAft>
              <a:buSzPts val="1800"/>
              <a:buNone/>
              <a:defRPr/>
            </a:lvl5pPr>
            <a:lvl6pPr lvl="5" rtl="0">
              <a:spcBef>
                <a:spcPts val="1600"/>
              </a:spcBef>
              <a:spcAft>
                <a:spcPts val="0"/>
              </a:spcAft>
              <a:buSzPts val="1800"/>
              <a:buNone/>
              <a:defRPr/>
            </a:lvl6pPr>
            <a:lvl7pPr lvl="6" rtl="0">
              <a:spcBef>
                <a:spcPts val="1600"/>
              </a:spcBef>
              <a:spcAft>
                <a:spcPts val="0"/>
              </a:spcAft>
              <a:buSzPts val="1800"/>
              <a:buNone/>
              <a:defRPr/>
            </a:lvl7pPr>
            <a:lvl8pPr lvl="7" rtl="0">
              <a:spcBef>
                <a:spcPts val="1600"/>
              </a:spcBef>
              <a:spcAft>
                <a:spcPts val="0"/>
              </a:spcAft>
              <a:buSzPts val="1800"/>
              <a:buNone/>
              <a:defRPr/>
            </a:lvl8pPr>
            <a:lvl9pPr lvl="8" rtl="0">
              <a:spcBef>
                <a:spcPts val="1600"/>
              </a:spcBef>
              <a:spcAft>
                <a:spcPts val="1600"/>
              </a:spcAft>
              <a:buSzPts val="1800"/>
              <a:buNone/>
              <a:defRPr/>
            </a:lvl9pPr>
          </a:lstStyle>
          <a:p/>
        </p:txBody>
      </p:sp>
      <p:pic>
        <p:nvPicPr>
          <p:cNvPr id="75" name="Google Shape;75;p9"/>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and Figure">
  <p:cSld name="TITLE_ONLY_1_1">
    <p:spTree>
      <p:nvGrpSpPr>
        <p:cNvPr id="76" name="Shape 76"/>
        <p:cNvGrpSpPr/>
        <p:nvPr/>
      </p:nvGrpSpPr>
      <p:grpSpPr>
        <a:xfrm>
          <a:off x="0" y="0"/>
          <a:ext cx="0" cy="0"/>
          <a:chOff x="0" y="0"/>
          <a:chExt cx="0" cy="0"/>
        </a:xfrm>
      </p:grpSpPr>
      <p:sp>
        <p:nvSpPr>
          <p:cNvPr id="77" name="Google Shape;77;p10"/>
          <p:cNvSpPr/>
          <p:nvPr/>
        </p:nvSpPr>
        <p:spPr>
          <a:xfrm>
            <a:off x="0" y="0"/>
            <a:ext cx="9144000" cy="45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0"/>
          <p:cNvGrpSpPr/>
          <p:nvPr/>
        </p:nvGrpSpPr>
        <p:grpSpPr>
          <a:xfrm>
            <a:off x="830392" y="886456"/>
            <a:ext cx="745763" cy="45826"/>
            <a:chOff x="4580561" y="2589004"/>
            <a:chExt cx="1064464" cy="25200"/>
          </a:xfrm>
        </p:grpSpPr>
        <p:sp>
          <p:nvSpPr>
            <p:cNvPr id="79" name="Google Shape;79;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0"/>
          <p:cNvSpPr txBox="1"/>
          <p:nvPr>
            <p:ph type="title"/>
          </p:nvPr>
        </p:nvSpPr>
        <p:spPr>
          <a:xfrm>
            <a:off x="729450" y="10138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2" name="Google Shape;8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3" name="Google Shape;83;p10"/>
          <p:cNvPicPr preferRelativeResize="0"/>
          <p:nvPr/>
        </p:nvPicPr>
        <p:blipFill>
          <a:blip r:embed="rId2">
            <a:alphaModFix/>
          </a:blip>
          <a:stretch>
            <a:fillRect/>
          </a:stretch>
        </p:blipFill>
        <p:spPr>
          <a:xfrm>
            <a:off x="8705614" y="47100"/>
            <a:ext cx="362475" cy="393600"/>
          </a:xfrm>
          <a:prstGeom prst="rect">
            <a:avLst/>
          </a:prstGeom>
          <a:noFill/>
          <a:ln>
            <a:noFill/>
          </a:ln>
        </p:spPr>
      </p:pic>
      <p:sp>
        <p:nvSpPr>
          <p:cNvPr id="84" name="Google Shape;84;p10"/>
          <p:cNvSpPr txBox="1"/>
          <p:nvPr>
            <p:ph idx="1" type="body"/>
          </p:nvPr>
        </p:nvSpPr>
        <p:spPr>
          <a:xfrm>
            <a:off x="729450" y="1696800"/>
            <a:ext cx="4686000" cy="30531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42900" lvl="2" marL="1371600" rtl="0">
              <a:spcBef>
                <a:spcPts val="1600"/>
              </a:spcBef>
              <a:spcAft>
                <a:spcPts val="0"/>
              </a:spcAft>
              <a:buSzPts val="1800"/>
              <a:buChar char="■"/>
              <a:defRPr/>
            </a:lvl3pPr>
            <a:lvl4pPr indent="-342900" lvl="3" marL="1828800" rtl="0">
              <a:spcBef>
                <a:spcPts val="1600"/>
              </a:spcBef>
              <a:spcAft>
                <a:spcPts val="0"/>
              </a:spcAft>
              <a:buSzPts val="1800"/>
              <a:buChar char="●"/>
              <a:defRPr/>
            </a:lvl4pPr>
            <a:lvl5pPr indent="-342900" lvl="4" marL="2286000" rtl="0">
              <a:spcBef>
                <a:spcPts val="1600"/>
              </a:spcBef>
              <a:spcAft>
                <a:spcPts val="0"/>
              </a:spcAft>
              <a:buSzPts val="1800"/>
              <a:buChar char="○"/>
              <a:defRPr/>
            </a:lvl5pPr>
            <a:lvl6pPr indent="-342900" lvl="5" marL="2743200" rtl="0">
              <a:spcBef>
                <a:spcPts val="1600"/>
              </a:spcBef>
              <a:spcAft>
                <a:spcPts val="0"/>
              </a:spcAft>
              <a:buSzPts val="1800"/>
              <a:buChar char="■"/>
              <a:defRPr/>
            </a:lvl6pPr>
            <a:lvl7pPr indent="-342900" lvl="6" marL="3200400" rtl="0">
              <a:spcBef>
                <a:spcPts val="1600"/>
              </a:spcBef>
              <a:spcAft>
                <a:spcPts val="0"/>
              </a:spcAft>
              <a:buSzPts val="1800"/>
              <a:buChar char="●"/>
              <a:defRPr/>
            </a:lvl7pPr>
            <a:lvl8pPr indent="-342900" lvl="7" marL="3657600" rtl="0">
              <a:spcBef>
                <a:spcPts val="1600"/>
              </a:spcBef>
              <a:spcAft>
                <a:spcPts val="0"/>
              </a:spcAft>
              <a:buSzPts val="1800"/>
              <a:buChar char="○"/>
              <a:defRPr/>
            </a:lvl8pPr>
            <a:lvl9pPr indent="-342900" lvl="8" marL="4114800" rtl="0">
              <a:spcBef>
                <a:spcPts val="1600"/>
              </a:spcBef>
              <a:spcAft>
                <a:spcPts val="1600"/>
              </a:spcAft>
              <a:buSzPts val="1800"/>
              <a:buChar char="■"/>
              <a:defRPr/>
            </a:lvl9pPr>
          </a:lstStyle>
          <a:p/>
        </p:txBody>
      </p:sp>
      <p:sp>
        <p:nvSpPr>
          <p:cNvPr id="85" name="Google Shape;85;p10"/>
          <p:cNvSpPr/>
          <p:nvPr>
            <p:ph idx="2" type="pic"/>
          </p:nvPr>
        </p:nvSpPr>
        <p:spPr>
          <a:xfrm>
            <a:off x="5632600" y="1696800"/>
            <a:ext cx="2903700" cy="25773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1pPr>
            <a:lvl2pPr lvl="1">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2pPr>
            <a:lvl3pPr lvl="2">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3pPr>
            <a:lvl4pPr lvl="3">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4pPr>
            <a:lvl5pPr lvl="4">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5pPr>
            <a:lvl6pPr lvl="5">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6pPr>
            <a:lvl7pPr lvl="6">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7pPr>
            <a:lvl8pPr lvl="7">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8pPr>
            <a:lvl9pPr lvl="8">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1pPr>
            <a:lvl2pPr indent="-342900" lvl="1" marL="9144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2pPr>
            <a:lvl3pPr indent="-342900" lvl="2" marL="13716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3pPr>
            <a:lvl4pPr indent="-342900" lvl="3" marL="18288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4pPr>
            <a:lvl5pPr indent="-342900" lvl="4" marL="22860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5pPr>
            <a:lvl6pPr indent="-342900" lvl="5" marL="27432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6pPr>
            <a:lvl7pPr indent="-342900" lvl="6" marL="32004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7pPr>
            <a:lvl8pPr indent="-342900" lvl="7" marL="36576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8pPr>
            <a:lvl9pPr indent="-342900" lvl="8" marL="4114800">
              <a:lnSpc>
                <a:spcPct val="115000"/>
              </a:lnSpc>
              <a:spcBef>
                <a:spcPts val="1600"/>
              </a:spcBef>
              <a:spcAft>
                <a:spcPts val="160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Issues in Machine Learning</a:t>
            </a:r>
            <a:endParaRPr/>
          </a:p>
        </p:txBody>
      </p:sp>
      <p:sp>
        <p:nvSpPr>
          <p:cNvPr id="129" name="Google Shape;129;p1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II 2025</a:t>
            </a:r>
            <a:endParaRPr/>
          </a:p>
          <a:p>
            <a:pPr indent="0" lvl="0" marL="0" rtl="0" algn="l">
              <a:spcBef>
                <a:spcPts val="0"/>
              </a:spcBef>
              <a:spcAft>
                <a:spcPts val="0"/>
              </a:spcAft>
              <a:buNone/>
            </a:pPr>
            <a:r>
              <a:rPr lang="en"/>
              <a:t>Assoc. Prof. Attapol Thamrongrattanarit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730000" y="1318650"/>
            <a:ext cx="3300900" cy="9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Tension</a:t>
            </a:r>
            <a:endParaRPr/>
          </a:p>
        </p:txBody>
      </p:sp>
      <p:sp>
        <p:nvSpPr>
          <p:cNvPr id="195" name="Google Shape;195;p26"/>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Adding more features (more complexity) reduces the test error to a certain point and then increases it. </a:t>
            </a:r>
            <a:endParaRPr/>
          </a:p>
        </p:txBody>
      </p:sp>
      <p:pic>
        <p:nvPicPr>
          <p:cNvPr id="196" name="Google Shape;196;p26"/>
          <p:cNvPicPr preferRelativeResize="0"/>
          <p:nvPr/>
        </p:nvPicPr>
        <p:blipFill>
          <a:blip r:embed="rId3">
            <a:alphaModFix/>
          </a:blip>
          <a:stretch>
            <a:fillRect/>
          </a:stretch>
        </p:blipFill>
        <p:spPr>
          <a:xfrm>
            <a:off x="4282750" y="1548825"/>
            <a:ext cx="4267200" cy="24586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729450" y="10138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these features: non-conflicting features</a:t>
            </a:r>
            <a:endParaRPr/>
          </a:p>
        </p:txBody>
      </p:sp>
      <p:graphicFrame>
        <p:nvGraphicFramePr>
          <p:cNvPr id="202" name="Google Shape;202;p27"/>
          <p:cNvGraphicFramePr/>
          <p:nvPr/>
        </p:nvGraphicFramePr>
        <p:xfrm>
          <a:off x="780350" y="1912975"/>
          <a:ext cx="3000000" cy="3000000"/>
        </p:xfrm>
        <a:graphic>
          <a:graphicData uri="http://schemas.openxmlformats.org/drawingml/2006/table">
            <a:tbl>
              <a:tblPr>
                <a:noFill/>
                <a:tableStyleId>{E4EF086A-0A12-455D-894D-74BAA0174274}</a:tableStyleId>
              </a:tblPr>
              <a:tblGrid>
                <a:gridCol w="1633125"/>
                <a:gridCol w="1234900"/>
                <a:gridCol w="773450"/>
                <a:gridCol w="440925"/>
                <a:gridCol w="467775"/>
                <a:gridCol w="431400"/>
                <a:gridCol w="266700"/>
                <a:gridCol w="438150"/>
                <a:gridCol w="352425"/>
                <a:gridCol w="304800"/>
                <a:gridCol w="601350"/>
                <a:gridCol w="322575"/>
                <a:gridCol w="542925"/>
              </a:tblGrid>
              <a:tr h="209550">
                <a:tc>
                  <a:txBody>
                    <a:bodyPr/>
                    <a:lstStyle/>
                    <a:p>
                      <a:pPr indent="0" lvl="0" marL="0" rtl="0" algn="l">
                        <a:lnSpc>
                          <a:spcPct val="115000"/>
                        </a:lnSpc>
                        <a:spcBef>
                          <a:spcPts val="0"/>
                        </a:spcBef>
                        <a:spcAft>
                          <a:spcPts val="0"/>
                        </a:spcAft>
                        <a:buNone/>
                      </a:pPr>
                      <a:r>
                        <a:rPr b="1" lang="en" sz="1000">
                          <a:latin typeface="Helvetica Neue"/>
                          <a:ea typeface="Helvetica Neue"/>
                          <a:cs typeface="Helvetica Neue"/>
                          <a:sym typeface="Helvetica Neue"/>
                        </a:rPr>
                        <a:t>Text</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Helvetica Neue"/>
                          <a:ea typeface="Helvetica Neue"/>
                          <a:cs typeface="Helvetica Neue"/>
                          <a:sym typeface="Helvetica Neue"/>
                        </a:rPr>
                        <a:t>Label (Y)</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predictable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and</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few</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short</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but</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powerful</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fun</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good</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predictable and 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accent2"/>
                    </a:solidFill>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 few 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short but 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 very powerful</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positive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2</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fun and good good 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positive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2</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Overfitting</a:t>
            </a:r>
            <a:endParaRPr/>
          </a:p>
        </p:txBody>
      </p:sp>
      <p:sp>
        <p:nvSpPr>
          <p:cNvPr id="208" name="Google Shape;208;p28"/>
          <p:cNvSpPr txBox="1"/>
          <p:nvPr>
            <p:ph idx="1" type="body"/>
          </p:nvPr>
        </p:nvSpPr>
        <p:spPr>
          <a:xfrm>
            <a:off x="729450" y="2078875"/>
            <a:ext cx="7688700" cy="2522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br>
              <a:rPr lang="en"/>
            </a:br>
            <a:br>
              <a:rPr lang="en"/>
            </a:br>
            <a:br>
              <a:rPr lang="en"/>
            </a:br>
            <a:br>
              <a:rPr lang="en"/>
            </a:br>
            <a:br>
              <a:rPr lang="en"/>
            </a:br>
            <a:endParaRPr/>
          </a:p>
          <a:p>
            <a:pPr indent="-325755" lvl="0" marL="457200" rtl="0" algn="l">
              <a:spcBef>
                <a:spcPts val="1600"/>
              </a:spcBef>
              <a:spcAft>
                <a:spcPts val="0"/>
              </a:spcAft>
              <a:buSzPct val="100000"/>
              <a:buChar char="●"/>
            </a:pPr>
            <a:r>
              <a:rPr lang="en"/>
              <a:t>Since there is none (or too little) contradicting evidence from the dataset, the loss function decreases if we make the weights for these non-conflicting features really really big. Consider "boring but many laughs"</a:t>
            </a:r>
            <a:endParaRPr/>
          </a:p>
        </p:txBody>
      </p:sp>
      <p:graphicFrame>
        <p:nvGraphicFramePr>
          <p:cNvPr id="209" name="Google Shape;209;p28"/>
          <p:cNvGraphicFramePr/>
          <p:nvPr/>
        </p:nvGraphicFramePr>
        <p:xfrm>
          <a:off x="789675" y="2034275"/>
          <a:ext cx="3000000" cy="3000000"/>
        </p:xfrm>
        <a:graphic>
          <a:graphicData uri="http://schemas.openxmlformats.org/drawingml/2006/table">
            <a:tbl>
              <a:tblPr>
                <a:noFill/>
                <a:tableStyleId>{E4EF086A-0A12-455D-894D-74BAA0174274}</a:tableStyleId>
              </a:tblPr>
              <a:tblGrid>
                <a:gridCol w="1633125"/>
                <a:gridCol w="1234900"/>
                <a:gridCol w="773450"/>
                <a:gridCol w="440925"/>
                <a:gridCol w="467775"/>
                <a:gridCol w="431400"/>
                <a:gridCol w="266700"/>
                <a:gridCol w="438150"/>
                <a:gridCol w="352425"/>
                <a:gridCol w="304800"/>
                <a:gridCol w="601350"/>
                <a:gridCol w="322575"/>
                <a:gridCol w="542925"/>
              </a:tblGrid>
              <a:tr h="209550">
                <a:tc>
                  <a:txBody>
                    <a:bodyPr/>
                    <a:lstStyle/>
                    <a:p>
                      <a:pPr indent="0" lvl="0" marL="0" rtl="0" algn="l">
                        <a:lnSpc>
                          <a:spcPct val="115000"/>
                        </a:lnSpc>
                        <a:spcBef>
                          <a:spcPts val="0"/>
                        </a:spcBef>
                        <a:spcAft>
                          <a:spcPts val="0"/>
                        </a:spcAft>
                        <a:buNone/>
                      </a:pPr>
                      <a:r>
                        <a:rPr b="1" lang="en" sz="1000">
                          <a:latin typeface="Helvetica Neue"/>
                          <a:ea typeface="Helvetica Neue"/>
                          <a:cs typeface="Helvetica Neue"/>
                          <a:sym typeface="Helvetica Neue"/>
                        </a:rPr>
                        <a:t>Text</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Helvetica Neue"/>
                          <a:ea typeface="Helvetica Neue"/>
                          <a:cs typeface="Helvetica Neue"/>
                          <a:sym typeface="Helvetica Neue"/>
                        </a:rPr>
                        <a:t>Label (Y)</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predictable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and</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few</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short</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but</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powerful</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fun</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good</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predictable and 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accent2"/>
                    </a:solidFill>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 few 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short but 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 very powerful</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positive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2</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fun and good good 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positive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2</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Overfitting</a:t>
            </a:r>
            <a:endParaRPr/>
          </a:p>
        </p:txBody>
      </p:sp>
      <p:sp>
        <p:nvSpPr>
          <p:cNvPr id="215" name="Google Shape;215;p29"/>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t>Overfitting</a:t>
            </a:r>
            <a:r>
              <a:rPr lang="en"/>
              <a:t> refers to the situation where the model fits too closely to the training data, and as a result, it doesn't </a:t>
            </a:r>
            <a:r>
              <a:rPr lang="en" u="sng"/>
              <a:t>generalize</a:t>
            </a:r>
            <a:r>
              <a:rPr lang="en"/>
              <a:t> to unseen data</a:t>
            </a:r>
            <a:r>
              <a:rPr lang="en"/>
              <a:t>. This happens when we have a lot of features (e.g. bag-of-word features)  </a:t>
            </a:r>
            <a:endParaRPr/>
          </a:p>
          <a:p>
            <a:pPr indent="-342900" lvl="0" marL="457200" rtl="0" algn="l">
              <a:spcBef>
                <a:spcPts val="0"/>
              </a:spcBef>
              <a:spcAft>
                <a:spcPts val="0"/>
              </a:spcAft>
              <a:buSzPts val="1800"/>
              <a:buChar char="●"/>
            </a:pPr>
            <a:r>
              <a:rPr lang="en" u="sng"/>
              <a:t>Underfitting</a:t>
            </a:r>
            <a:r>
              <a:rPr lang="en"/>
              <a:t> refers to the situation where the model is too simple to fit well to the training data, and as a result, it performs poorly on unseen data. This happens when we have too few features or the features are ineffective.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Regularization</a:t>
            </a:r>
            <a:endParaRPr/>
          </a:p>
        </p:txBody>
      </p:sp>
      <p:sp>
        <p:nvSpPr>
          <p:cNvPr id="221" name="Google Shape;221;p30"/>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Regularization is a technique to mitigate the problem of overfitting. </a:t>
            </a:r>
            <a:endParaRPr/>
          </a:p>
          <a:p>
            <a:pPr indent="-342900" lvl="0" marL="457200" rtl="0" algn="l">
              <a:spcBef>
                <a:spcPts val="0"/>
              </a:spcBef>
              <a:spcAft>
                <a:spcPts val="0"/>
              </a:spcAft>
              <a:buSzPts val="1800"/>
              <a:buChar char="●"/>
            </a:pPr>
            <a:r>
              <a:rPr lang="en"/>
              <a:t>One of the most popular ways is </a:t>
            </a:r>
            <a:r>
              <a:rPr lang="en" u="sng"/>
              <a:t>L2-regularization</a:t>
            </a:r>
            <a:r>
              <a:rPr lang="en"/>
              <a:t> where we have to 'pay' for the weights to make the model less confident about any single feature. The larger the weights, the more expensive. </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729450" y="10138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these features: non-conflicting features</a:t>
            </a:r>
            <a:endParaRPr/>
          </a:p>
        </p:txBody>
      </p:sp>
      <p:graphicFrame>
        <p:nvGraphicFramePr>
          <p:cNvPr id="227" name="Google Shape;227;p31"/>
          <p:cNvGraphicFramePr/>
          <p:nvPr/>
        </p:nvGraphicFramePr>
        <p:xfrm>
          <a:off x="780350" y="1912975"/>
          <a:ext cx="3000000" cy="3000000"/>
        </p:xfrm>
        <a:graphic>
          <a:graphicData uri="http://schemas.openxmlformats.org/drawingml/2006/table">
            <a:tbl>
              <a:tblPr>
                <a:noFill/>
                <a:tableStyleId>{E4EF086A-0A12-455D-894D-74BAA0174274}</a:tableStyleId>
              </a:tblPr>
              <a:tblGrid>
                <a:gridCol w="1633125"/>
                <a:gridCol w="1234900"/>
                <a:gridCol w="773450"/>
                <a:gridCol w="440925"/>
                <a:gridCol w="467775"/>
                <a:gridCol w="431400"/>
                <a:gridCol w="266700"/>
                <a:gridCol w="438150"/>
                <a:gridCol w="352425"/>
                <a:gridCol w="304800"/>
                <a:gridCol w="601350"/>
                <a:gridCol w="322575"/>
                <a:gridCol w="542925"/>
              </a:tblGrid>
              <a:tr h="209550">
                <a:tc>
                  <a:txBody>
                    <a:bodyPr/>
                    <a:lstStyle/>
                    <a:p>
                      <a:pPr indent="0" lvl="0" marL="0" rtl="0" algn="l">
                        <a:lnSpc>
                          <a:spcPct val="115000"/>
                        </a:lnSpc>
                        <a:spcBef>
                          <a:spcPts val="0"/>
                        </a:spcBef>
                        <a:spcAft>
                          <a:spcPts val="0"/>
                        </a:spcAft>
                        <a:buNone/>
                      </a:pPr>
                      <a:r>
                        <a:rPr b="1" lang="en" sz="1000">
                          <a:latin typeface="Helvetica Neue"/>
                          <a:ea typeface="Helvetica Neue"/>
                          <a:cs typeface="Helvetica Neue"/>
                          <a:sym typeface="Helvetica Neue"/>
                        </a:rPr>
                        <a:t>Text</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Helvetica Neue"/>
                          <a:ea typeface="Helvetica Neue"/>
                          <a:cs typeface="Helvetica Neue"/>
                          <a:sym typeface="Helvetica Neue"/>
                        </a:rPr>
                        <a:t>Label (Y)</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predictable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and</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few</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short</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but</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powerful</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fun</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good</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D9D9D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predictable and 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accent2"/>
                    </a:solidFill>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 few 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short but boring</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negative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2"/>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very very powerful</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positive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2</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6"/>
                    </a:solidFill>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fun and good good laughs</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a:ea typeface="Helvetica Neue"/>
                          <a:cs typeface="Helvetica Neue"/>
                          <a:sym typeface="Helvetica Neue"/>
                        </a:rPr>
                        <a:t>positive</a:t>
                      </a:r>
                      <a:endParaRPr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b="1"/>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1</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6"/>
                    </a:solidFill>
                  </a:tcPr>
                </a:tc>
                <a:tc>
                  <a:txBody>
                    <a:bodyPr/>
                    <a:lstStyle/>
                    <a:p>
                      <a:pPr indent="0" lvl="0" marL="0" rtl="0" algn="r">
                        <a:lnSpc>
                          <a:spcPct val="115000"/>
                        </a:lnSpc>
                        <a:spcBef>
                          <a:spcPts val="0"/>
                        </a:spcBef>
                        <a:spcAft>
                          <a:spcPts val="0"/>
                        </a:spcAft>
                        <a:buNone/>
                      </a:pPr>
                      <a:r>
                        <a:rPr b="1" lang="en" sz="1000">
                          <a:latin typeface="Helvetica Neue"/>
                          <a:ea typeface="Helvetica Neue"/>
                          <a:cs typeface="Helvetica Neue"/>
                          <a:sym typeface="Helvetica Neue"/>
                        </a:rPr>
                        <a:t>2</a:t>
                      </a:r>
                      <a:endParaRPr b="1" sz="10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chemeClr val="accent6"/>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aphicFrame>
        <p:nvGraphicFramePr>
          <p:cNvPr id="232" name="Google Shape;232;p32"/>
          <p:cNvGraphicFramePr/>
          <p:nvPr/>
        </p:nvGraphicFramePr>
        <p:xfrm>
          <a:off x="1794700" y="3594450"/>
          <a:ext cx="3000000" cy="3000000"/>
        </p:xfrm>
        <a:graphic>
          <a:graphicData uri="http://schemas.openxmlformats.org/drawingml/2006/table">
            <a:tbl>
              <a:tblPr>
                <a:noFill/>
                <a:tableStyleId>{E4EF086A-0A12-455D-894D-74BAA0174274}</a:tableStyleId>
              </a:tblPr>
              <a:tblGrid>
                <a:gridCol w="1370550"/>
                <a:gridCol w="678850"/>
                <a:gridCol w="697750"/>
                <a:gridCol w="859975"/>
                <a:gridCol w="1045000"/>
              </a:tblGrid>
              <a:tr h="279150">
                <a:tc>
                  <a:txBody>
                    <a:bodyPr/>
                    <a:lstStyle/>
                    <a:p>
                      <a:pPr indent="0" lvl="0" marL="0" rtl="0" algn="l">
                        <a:lnSpc>
                          <a:spcPct val="115000"/>
                        </a:lnSpc>
                        <a:spcBef>
                          <a:spcPts val="0"/>
                        </a:spcBef>
                        <a:spcAft>
                          <a:spcPts val="0"/>
                        </a:spcAft>
                        <a:buNone/>
                      </a:pPr>
                      <a:r>
                        <a:rPr b="1" lang="en" sz="1200">
                          <a:latin typeface="Helvetica Neue"/>
                          <a:ea typeface="Helvetica Neue"/>
                          <a:cs typeface="Helvetica Neue"/>
                          <a:sym typeface="Helvetica Neue"/>
                        </a:rPr>
                        <a:t>Weight matrix (W)</a:t>
                      </a:r>
                      <a:endParaRPr b="1" sz="1200">
                        <a:latin typeface="Helvetica Neue"/>
                        <a:ea typeface="Helvetica Neue"/>
                        <a:cs typeface="Helvetica Neue"/>
                        <a:sym typeface="Helvetica Neue"/>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bias</a:t>
                      </a:r>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'against'</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1A1A1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'love'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1A1A1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text length</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1A1A1A"/>
                      </a:solidFill>
                      <a:prstDash val="solid"/>
                      <a:round/>
                      <a:headEnd len="sm" w="sm" type="none"/>
                      <a:tailEnd len="sm" w="sm" type="none"/>
                    </a:lnB>
                    <a:solidFill>
                      <a:srgbClr val="FFFFFF"/>
                    </a:solidFill>
                  </a:tcPr>
                </a:tc>
              </a:tr>
              <a:tr h="279150">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positive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0.15</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-2</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0.0004</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solidFill>
                      <a:srgbClr val="FFFFFF"/>
                    </a:solidFill>
                  </a:tcPr>
                </a:tc>
              </a:tr>
              <a:tr h="279150">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negative</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-0.2</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2</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-0.2</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0.005</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solidFill>
                      <a:srgbClr val="FFFFFF"/>
                    </a:solidFill>
                  </a:tcPr>
                </a:tc>
              </a:tr>
              <a:tr h="279150">
                <a:tc>
                  <a:txBody>
                    <a:bodyPr/>
                    <a:lstStyle/>
                    <a:p>
                      <a:pPr indent="0" lvl="0" marL="0" rtl="0" algn="l">
                        <a:lnSpc>
                          <a:spcPct val="115000"/>
                        </a:lnSpc>
                        <a:spcBef>
                          <a:spcPts val="0"/>
                        </a:spcBef>
                        <a:spcAft>
                          <a:spcPts val="0"/>
                        </a:spcAft>
                        <a:buNone/>
                      </a:pPr>
                      <a:r>
                        <a:rPr lang="en" sz="1200">
                          <a:latin typeface="Helvetica Neue Light"/>
                          <a:ea typeface="Helvetica Neue Light"/>
                          <a:cs typeface="Helvetica Neue Light"/>
                          <a:sym typeface="Helvetica Neue Light"/>
                        </a:rPr>
                        <a:t>neutral</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C1C1C1"/>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0.4</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en" sz="1200">
                          <a:latin typeface="Helvetica Neue Light"/>
                          <a:ea typeface="Helvetica Neue Light"/>
                          <a:cs typeface="Helvetica Neue Light"/>
                          <a:sym typeface="Helvetica Neue Light"/>
                        </a:rPr>
                        <a:t>-0.00001</a:t>
                      </a:r>
                      <a:endParaRPr sz="1200">
                        <a:latin typeface="Helvetica Neue Light"/>
                        <a:ea typeface="Helvetica Neue Light"/>
                        <a:cs typeface="Helvetica Neue Light"/>
                        <a:sym typeface="Helvetica Neue Light"/>
                      </a:endParaRPr>
                    </a:p>
                  </a:txBody>
                  <a:tcPr marT="19050" marB="19050" marR="28575" marL="28575" anchor="b">
                    <a:lnL cap="flat" cmpd="sng" w="9525">
                      <a:solidFill>
                        <a:srgbClr val="1A1A1A"/>
                      </a:solidFill>
                      <a:prstDash val="solid"/>
                      <a:round/>
                      <a:headEnd len="sm" w="sm" type="none"/>
                      <a:tailEnd len="sm" w="sm" type="none"/>
                    </a:lnL>
                    <a:lnR cap="flat" cmpd="sng" w="9525">
                      <a:solidFill>
                        <a:srgbClr val="1A1A1A"/>
                      </a:solidFill>
                      <a:prstDash val="solid"/>
                      <a:round/>
                      <a:headEnd len="sm" w="sm" type="none"/>
                      <a:tailEnd len="sm" w="sm" type="none"/>
                    </a:lnR>
                    <a:lnT cap="flat" cmpd="sng" w="9525">
                      <a:solidFill>
                        <a:srgbClr val="1A1A1A"/>
                      </a:solidFill>
                      <a:prstDash val="solid"/>
                      <a:round/>
                      <a:headEnd len="sm" w="sm" type="none"/>
                      <a:tailEnd len="sm" w="sm" type="none"/>
                    </a:lnT>
                    <a:lnB cap="flat" cmpd="sng" w="9525">
                      <a:solidFill>
                        <a:srgbClr val="1A1A1A"/>
                      </a:solidFill>
                      <a:prstDash val="solid"/>
                      <a:round/>
                      <a:headEnd len="sm" w="sm" type="none"/>
                      <a:tailEnd len="sm" w="sm" type="none"/>
                    </a:lnB>
                    <a:solidFill>
                      <a:srgbClr val="FFFFFF"/>
                    </a:solidFill>
                  </a:tcPr>
                </a:tc>
              </a:tr>
            </a:tbl>
          </a:graphicData>
        </a:graphic>
      </p:graphicFrame>
      <p:sp>
        <p:nvSpPr>
          <p:cNvPr id="233" name="Google Shape;233;p32"/>
          <p:cNvSpPr txBox="1"/>
          <p:nvPr>
            <p:ph type="title"/>
          </p:nvPr>
        </p:nvSpPr>
        <p:spPr>
          <a:xfrm>
            <a:off x="729450" y="10138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L2 Regularization</a:t>
            </a:r>
            <a:endParaRPr/>
          </a:p>
        </p:txBody>
      </p:sp>
      <p:pic>
        <p:nvPicPr>
          <p:cNvPr id="234" name="Google Shape;234;p32"/>
          <p:cNvPicPr preferRelativeResize="0"/>
          <p:nvPr/>
        </p:nvPicPr>
        <p:blipFill>
          <a:blip r:embed="rId3">
            <a:alphaModFix/>
          </a:blip>
          <a:stretch>
            <a:fillRect/>
          </a:stretch>
        </p:blipFill>
        <p:spPr>
          <a:xfrm>
            <a:off x="729450" y="1701450"/>
            <a:ext cx="7010917" cy="1740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Machine Learning so far</a:t>
            </a:r>
            <a:endParaRPr/>
          </a:p>
        </p:txBody>
      </p:sp>
      <p:sp>
        <p:nvSpPr>
          <p:cNvPr id="135" name="Google Shape;135;p18"/>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Naive Bayes: representation, learning, and prediction</a:t>
            </a:r>
            <a:endParaRPr/>
          </a:p>
          <a:p>
            <a:pPr indent="-342900" lvl="0" marL="457200" rtl="0" algn="l">
              <a:spcBef>
                <a:spcPts val="0"/>
              </a:spcBef>
              <a:spcAft>
                <a:spcPts val="0"/>
              </a:spcAft>
              <a:buSzPts val="1800"/>
              <a:buChar char="●"/>
            </a:pPr>
            <a:r>
              <a:rPr lang="en"/>
              <a:t>Logistic Regression: representation, learning, and prediction</a:t>
            </a:r>
            <a:endParaRPr/>
          </a:p>
          <a:p>
            <a:pPr indent="-342900" lvl="0" marL="457200" rtl="0" algn="l">
              <a:spcBef>
                <a:spcPts val="0"/>
              </a:spcBef>
              <a:spcAft>
                <a:spcPts val="0"/>
              </a:spcAft>
              <a:buSzPts val="1800"/>
              <a:buChar char="●"/>
            </a:pPr>
            <a:r>
              <a:rPr lang="en"/>
              <a:t>Linguistic theory for a specific task for sentiment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Issues</a:t>
            </a:r>
            <a:endParaRPr/>
          </a:p>
        </p:txBody>
      </p:sp>
      <p:sp>
        <p:nvSpPr>
          <p:cNvPr id="141" name="Google Shape;141;p19"/>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Multi-label vs Multi-class </a:t>
            </a:r>
            <a:endParaRPr/>
          </a:p>
          <a:p>
            <a:pPr indent="-342900" lvl="0" marL="457200" rtl="0" algn="l">
              <a:spcBef>
                <a:spcPts val="0"/>
              </a:spcBef>
              <a:spcAft>
                <a:spcPts val="0"/>
              </a:spcAft>
              <a:buSzPts val="1800"/>
              <a:buChar char="●"/>
            </a:pPr>
            <a:r>
              <a:rPr lang="en"/>
              <a:t>Overfitting and underfitting: Regularization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Issues</a:t>
            </a:r>
            <a:endParaRPr/>
          </a:p>
        </p:txBody>
      </p:sp>
      <p:sp>
        <p:nvSpPr>
          <p:cNvPr id="147" name="Google Shape;147;p20"/>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highlight>
                  <a:schemeClr val="accent6"/>
                </a:highlight>
              </a:rPr>
              <a:t>Multi-label vs Multi-class </a:t>
            </a:r>
            <a:endParaRPr>
              <a:highlight>
                <a:schemeClr val="accent6"/>
              </a:highlight>
            </a:endParaRPr>
          </a:p>
          <a:p>
            <a:pPr indent="-342900" lvl="0" marL="457200" rtl="0" algn="l">
              <a:spcBef>
                <a:spcPts val="0"/>
              </a:spcBef>
              <a:spcAft>
                <a:spcPts val="0"/>
              </a:spcAft>
              <a:buSzPts val="1800"/>
              <a:buChar char="●"/>
            </a:pPr>
            <a:r>
              <a:rPr lang="en"/>
              <a:t>Overfitting and underfitting: Regularization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Multi-class vs multi-label</a:t>
            </a:r>
            <a:endParaRPr/>
          </a:p>
        </p:txBody>
      </p:sp>
      <p:sp>
        <p:nvSpPr>
          <p:cNvPr id="153" name="Google Shape;153;p21"/>
          <p:cNvSpPr txBox="1"/>
          <p:nvPr>
            <p:ph idx="1" type="body"/>
          </p:nvPr>
        </p:nvSpPr>
        <p:spPr>
          <a:xfrm>
            <a:off x="729450" y="2078875"/>
            <a:ext cx="7688700" cy="2522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u="sng"/>
              <a:t>Multi-class classification</a:t>
            </a:r>
            <a:r>
              <a:rPr lang="en"/>
              <a:t> assumes that we </a:t>
            </a:r>
            <a:r>
              <a:rPr lang="en"/>
              <a:t>label </a:t>
            </a:r>
            <a:r>
              <a:rPr lang="en"/>
              <a:t>text input with one out of the pre-defined k classes (labels or categories). Also called k-way classification</a:t>
            </a:r>
            <a:endParaRPr/>
          </a:p>
          <a:p>
            <a:pPr indent="-342900" lvl="1" marL="914400" rtl="0" algn="l">
              <a:spcBef>
                <a:spcPts val="0"/>
              </a:spcBef>
              <a:spcAft>
                <a:spcPts val="0"/>
              </a:spcAft>
              <a:buSzPts val="1800"/>
              <a:buChar char="○"/>
            </a:pPr>
            <a:r>
              <a:rPr lang="en"/>
              <a:t>Example?</a:t>
            </a:r>
            <a:endParaRPr/>
          </a:p>
          <a:p>
            <a:pPr indent="-342900" lvl="0" marL="457200" rtl="0" algn="l">
              <a:spcBef>
                <a:spcPts val="0"/>
              </a:spcBef>
              <a:spcAft>
                <a:spcPts val="0"/>
              </a:spcAft>
              <a:buSzPts val="1800"/>
              <a:buChar char="●"/>
            </a:pPr>
            <a:r>
              <a:rPr lang="en" u="sng"/>
              <a:t>Multi-label classification</a:t>
            </a:r>
            <a:r>
              <a:rPr lang="en"/>
              <a:t> assumes that we label text input with at least one of the pre-defined k classes. </a:t>
            </a:r>
            <a:endParaRPr/>
          </a:p>
          <a:p>
            <a:pPr indent="-342900" lvl="1" marL="914400" rtl="0" algn="l">
              <a:spcBef>
                <a:spcPts val="0"/>
              </a:spcBef>
              <a:spcAft>
                <a:spcPts val="0"/>
              </a:spcAft>
              <a:buSzPts val="1800"/>
              <a:buChar char="○"/>
            </a:pPr>
            <a:r>
              <a:rPr lang="en"/>
              <a:t>Each class is not mutually exclusive. Example?</a:t>
            </a:r>
            <a:endParaRPr/>
          </a:p>
          <a:p>
            <a:pPr indent="-342900" lvl="1" marL="914400" rtl="0" algn="l">
              <a:spcBef>
                <a:spcPts val="0"/>
              </a:spcBef>
              <a:spcAft>
                <a:spcPts val="0"/>
              </a:spcAft>
              <a:buSzPts val="1800"/>
              <a:buChar char="○"/>
            </a:pPr>
            <a:r>
              <a:rPr lang="en"/>
              <a:t>There can be multiple </a:t>
            </a:r>
            <a:r>
              <a:rPr lang="en"/>
              <a:t>answers</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159" name="Google Shape;159;p22"/>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Book genre classification</a:t>
            </a:r>
            <a:endParaRPr/>
          </a:p>
          <a:p>
            <a:pPr indent="-342900" lvl="0" marL="457200" rtl="0" algn="l">
              <a:spcBef>
                <a:spcPts val="0"/>
              </a:spcBef>
              <a:spcAft>
                <a:spcPts val="0"/>
              </a:spcAft>
              <a:buSzPts val="1800"/>
              <a:buChar char="●"/>
            </a:pPr>
            <a:r>
              <a:rPr lang="en"/>
              <a:t>Product classification</a:t>
            </a:r>
            <a:endParaRPr/>
          </a:p>
          <a:p>
            <a:pPr indent="-342900" lvl="0" marL="457200" rtl="0" algn="l">
              <a:spcBef>
                <a:spcPts val="0"/>
              </a:spcBef>
              <a:spcAft>
                <a:spcPts val="0"/>
              </a:spcAft>
              <a:buSzPts val="1800"/>
              <a:buChar char="●"/>
            </a:pPr>
            <a:r>
              <a:rPr lang="en"/>
              <a:t>Social media content classification</a:t>
            </a:r>
            <a:endParaRPr/>
          </a:p>
          <a:p>
            <a:pPr indent="-342900" lvl="0" marL="457200" rtl="0" algn="l">
              <a:spcBef>
                <a:spcPts val="0"/>
              </a:spcBef>
              <a:spcAft>
                <a:spcPts val="0"/>
              </a:spcAft>
              <a:buSzPts val="1800"/>
              <a:buChar char="●"/>
            </a:pPr>
            <a:r>
              <a:rPr lang="en"/>
              <a:t>News article classification</a:t>
            </a:r>
            <a:endParaRPr/>
          </a:p>
          <a:p>
            <a:pPr indent="-342900" lvl="0" marL="457200" rtl="0" algn="l">
              <a:spcBef>
                <a:spcPts val="0"/>
              </a:spcBef>
              <a:spcAft>
                <a:spcPts val="0"/>
              </a:spcAft>
              <a:buSzPts val="1800"/>
              <a:buChar char="●"/>
            </a:pPr>
            <a:r>
              <a:rPr lang="en"/>
              <a:t>Customer feedback classification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729450" y="10138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to deal with multi-label classification</a:t>
            </a:r>
            <a:endParaRPr/>
          </a:p>
        </p:txBody>
      </p:sp>
      <p:sp>
        <p:nvSpPr>
          <p:cNvPr id="165" name="Google Shape;165;p23"/>
          <p:cNvSpPr txBox="1"/>
          <p:nvPr/>
        </p:nvSpPr>
        <p:spPr>
          <a:xfrm>
            <a:off x="840675" y="2529300"/>
            <a:ext cx="21273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ชื่นชมพนักงานตอบกลับเร็วมาก ๆ แต่ว่าพนักงานควรจะได้รับแจ้งเกี่ยวกับ product ใหม่เร็วกว่านี้ </a:t>
            </a:r>
            <a:endParaRPr>
              <a:latin typeface="Helvetica Neue Light"/>
              <a:ea typeface="Helvetica Neue Light"/>
              <a:cs typeface="Helvetica Neue Light"/>
              <a:sym typeface="Helvetica Neue Light"/>
            </a:endParaRPr>
          </a:p>
        </p:txBody>
      </p:sp>
      <p:graphicFrame>
        <p:nvGraphicFramePr>
          <p:cNvPr id="166" name="Google Shape;166;p23"/>
          <p:cNvGraphicFramePr/>
          <p:nvPr/>
        </p:nvGraphicFramePr>
        <p:xfrm>
          <a:off x="3766575" y="2133100"/>
          <a:ext cx="3000000" cy="3000000"/>
        </p:xfrm>
        <a:graphic>
          <a:graphicData uri="http://schemas.openxmlformats.org/drawingml/2006/table">
            <a:tbl>
              <a:tblPr>
                <a:noFill/>
                <a:tableStyleId>{E08E7BD2-7826-4A1F-A05A-8918FBBCDEB7}</a:tableStyleId>
              </a:tblPr>
              <a:tblGrid>
                <a:gridCol w="2056775"/>
              </a:tblGrid>
              <a:tr h="396200">
                <a:tc>
                  <a:txBody>
                    <a:bodyPr/>
                    <a:lstStyle/>
                    <a:p>
                      <a:pPr indent="0" lvl="0" marL="0" marR="0" rtl="0" algn="l">
                        <a:lnSpc>
                          <a:spcPct val="100000"/>
                        </a:lnSpc>
                        <a:spcBef>
                          <a:spcPts val="0"/>
                        </a:spcBef>
                        <a:spcAft>
                          <a:spcPts val="0"/>
                        </a:spcAft>
                        <a:buNone/>
                      </a:pPr>
                      <a:r>
                        <a:rPr lang="en">
                          <a:latin typeface="Helvetica Neue Light"/>
                          <a:ea typeface="Helvetica Neue Light"/>
                          <a:cs typeface="Helvetica Neue Light"/>
                          <a:sym typeface="Helvetica Neue Light"/>
                        </a:rPr>
                        <a:t>Suggestion classifier</a:t>
                      </a:r>
                      <a:endParaRPr>
                        <a:latin typeface="Helvetica Neue Light"/>
                        <a:ea typeface="Helvetica Neue Light"/>
                        <a:cs typeface="Helvetica Neue Light"/>
                        <a:sym typeface="Helvetica Neue Light"/>
                      </a:endParaRPr>
                    </a:p>
                  </a:txBody>
                  <a:tcPr marT="91425" marB="91425" marR="91425" marL="91425"/>
                </a:tc>
              </a:tr>
              <a:tr h="396200">
                <a:tc>
                  <a:txBody>
                    <a:bodyPr/>
                    <a:lstStyle/>
                    <a:p>
                      <a:pPr indent="0" lvl="0" marL="0" marR="0" rtl="0" algn="l">
                        <a:lnSpc>
                          <a:spcPct val="100000"/>
                        </a:lnSpc>
                        <a:spcBef>
                          <a:spcPts val="0"/>
                        </a:spcBef>
                        <a:spcAft>
                          <a:spcPts val="0"/>
                        </a:spcAft>
                        <a:buNone/>
                      </a:pPr>
                      <a:r>
                        <a:rPr lang="en">
                          <a:latin typeface="Helvetica Neue Light"/>
                          <a:ea typeface="Helvetica Neue Light"/>
                          <a:cs typeface="Helvetica Neue Light"/>
                          <a:sym typeface="Helvetica Neue Light"/>
                        </a:rPr>
                        <a:t>Complaint</a:t>
                      </a:r>
                      <a:r>
                        <a:rPr lang="en">
                          <a:latin typeface="Helvetica Neue Light"/>
                          <a:ea typeface="Helvetica Neue Light"/>
                          <a:cs typeface="Helvetica Neue Light"/>
                          <a:sym typeface="Helvetica Neue Light"/>
                        </a:rPr>
                        <a:t> classifier</a:t>
                      </a:r>
                      <a:endParaRPr>
                        <a:latin typeface="Helvetica Neue Light"/>
                        <a:ea typeface="Helvetica Neue Light"/>
                        <a:cs typeface="Helvetica Neue Light"/>
                        <a:sym typeface="Helvetica Neue Light"/>
                      </a:endParaRPr>
                    </a:p>
                  </a:txBody>
                  <a:tcPr marT="91425" marB="91425" marR="91425" marL="91425"/>
                </a:tc>
              </a:tr>
              <a:tr h="396200">
                <a:tc>
                  <a:txBody>
                    <a:bodyPr/>
                    <a:lstStyle/>
                    <a:p>
                      <a:pPr indent="0" lvl="0" marL="0" marR="0" rtl="0" algn="l">
                        <a:lnSpc>
                          <a:spcPct val="100000"/>
                        </a:lnSpc>
                        <a:spcBef>
                          <a:spcPts val="0"/>
                        </a:spcBef>
                        <a:spcAft>
                          <a:spcPts val="0"/>
                        </a:spcAft>
                        <a:buNone/>
                      </a:pPr>
                      <a:r>
                        <a:rPr lang="en">
                          <a:latin typeface="Helvetica Neue Light"/>
                          <a:ea typeface="Helvetica Neue Light"/>
                          <a:cs typeface="Helvetica Neue Light"/>
                          <a:sym typeface="Helvetica Neue Light"/>
                        </a:rPr>
                        <a:t>Question</a:t>
                      </a:r>
                      <a:r>
                        <a:rPr lang="en">
                          <a:latin typeface="Helvetica Neue Light"/>
                          <a:ea typeface="Helvetica Neue Light"/>
                          <a:cs typeface="Helvetica Neue Light"/>
                          <a:sym typeface="Helvetica Neue Light"/>
                        </a:rPr>
                        <a:t> classifier</a:t>
                      </a:r>
                      <a:endParaRPr>
                        <a:latin typeface="Helvetica Neue Light"/>
                        <a:ea typeface="Helvetica Neue Light"/>
                        <a:cs typeface="Helvetica Neue Light"/>
                        <a:sym typeface="Helvetica Neue Light"/>
                      </a:endParaRPr>
                    </a:p>
                  </a:txBody>
                  <a:tcPr marT="91425" marB="91425" marR="91425" marL="91425"/>
                </a:tc>
              </a:tr>
              <a:tr h="396200">
                <a:tc>
                  <a:txBody>
                    <a:bodyPr/>
                    <a:lstStyle/>
                    <a:p>
                      <a:pPr indent="0" lvl="0" marL="0" marR="0" rtl="0" algn="l">
                        <a:lnSpc>
                          <a:spcPct val="100000"/>
                        </a:lnSpc>
                        <a:spcBef>
                          <a:spcPts val="0"/>
                        </a:spcBef>
                        <a:spcAft>
                          <a:spcPts val="0"/>
                        </a:spcAft>
                        <a:buNone/>
                      </a:pPr>
                      <a:r>
                        <a:rPr lang="en">
                          <a:latin typeface="Helvetica Neue Light"/>
                          <a:ea typeface="Helvetica Neue Light"/>
                          <a:cs typeface="Helvetica Neue Light"/>
                          <a:sym typeface="Helvetica Neue Light"/>
                        </a:rPr>
                        <a:t>Praise</a:t>
                      </a:r>
                      <a:r>
                        <a:rPr lang="en">
                          <a:latin typeface="Helvetica Neue Light"/>
                          <a:ea typeface="Helvetica Neue Light"/>
                          <a:cs typeface="Helvetica Neue Light"/>
                          <a:sym typeface="Helvetica Neue Light"/>
                        </a:rPr>
                        <a:t> classifier</a:t>
                      </a:r>
                      <a:endParaRPr>
                        <a:latin typeface="Helvetica Neue Light"/>
                        <a:ea typeface="Helvetica Neue Light"/>
                        <a:cs typeface="Helvetica Neue Light"/>
                        <a:sym typeface="Helvetica Neue Light"/>
                      </a:endParaRPr>
                    </a:p>
                  </a:txBody>
                  <a:tcPr marT="91425" marB="91425" marR="91425" marL="91425"/>
                </a:tc>
              </a:tr>
            </a:tbl>
          </a:graphicData>
        </a:graphic>
      </p:graphicFrame>
      <p:graphicFrame>
        <p:nvGraphicFramePr>
          <p:cNvPr id="167" name="Google Shape;167;p23"/>
          <p:cNvGraphicFramePr/>
          <p:nvPr/>
        </p:nvGraphicFramePr>
        <p:xfrm>
          <a:off x="6830150" y="2133100"/>
          <a:ext cx="3000000" cy="3000000"/>
        </p:xfrm>
        <a:graphic>
          <a:graphicData uri="http://schemas.openxmlformats.org/drawingml/2006/table">
            <a:tbl>
              <a:tblPr>
                <a:noFill/>
                <a:tableStyleId>{E08E7BD2-7826-4A1F-A05A-8918FBBCDEB7}</a:tableStyleId>
              </a:tblPr>
              <a:tblGrid>
                <a:gridCol w="429500"/>
              </a:tblGrid>
              <a:tr h="396200">
                <a:tc>
                  <a:txBody>
                    <a:bodyPr/>
                    <a:lstStyle/>
                    <a:p>
                      <a:pPr indent="0" lvl="0" marL="0" marR="0" rtl="0" algn="l">
                        <a:lnSpc>
                          <a:spcPct val="100000"/>
                        </a:lnSpc>
                        <a:spcBef>
                          <a:spcPts val="0"/>
                        </a:spcBef>
                        <a:spcAft>
                          <a:spcPts val="0"/>
                        </a:spcAft>
                        <a:buNone/>
                      </a:pPr>
                      <a:r>
                        <a:rPr lang="en">
                          <a:latin typeface="Helvetica Neue Light"/>
                          <a:ea typeface="Helvetica Neue Light"/>
                          <a:cs typeface="Helvetica Neue Light"/>
                          <a:sym typeface="Helvetica Neue Light"/>
                        </a:rPr>
                        <a:t>1</a:t>
                      </a:r>
                      <a:endParaRPr>
                        <a:latin typeface="Helvetica Neue Light"/>
                        <a:ea typeface="Helvetica Neue Light"/>
                        <a:cs typeface="Helvetica Neue Light"/>
                        <a:sym typeface="Helvetica Neue Light"/>
                      </a:endParaRPr>
                    </a:p>
                  </a:txBody>
                  <a:tcPr marT="91425" marB="91425" marR="91425" marL="91425"/>
                </a:tc>
              </a:tr>
              <a:tr h="396200">
                <a:tc>
                  <a:txBody>
                    <a:bodyPr/>
                    <a:lstStyle/>
                    <a:p>
                      <a:pPr indent="0" lvl="0" marL="0" marR="0" rtl="0" algn="l">
                        <a:lnSpc>
                          <a:spcPct val="100000"/>
                        </a:lnSpc>
                        <a:spcBef>
                          <a:spcPts val="0"/>
                        </a:spcBef>
                        <a:spcAft>
                          <a:spcPts val="0"/>
                        </a:spcAft>
                        <a:buNone/>
                      </a:pPr>
                      <a:r>
                        <a:rPr lang="en">
                          <a:latin typeface="Helvetica Neue Light"/>
                          <a:ea typeface="Helvetica Neue Light"/>
                          <a:cs typeface="Helvetica Neue Light"/>
                          <a:sym typeface="Helvetica Neue Light"/>
                        </a:rPr>
                        <a:t>0</a:t>
                      </a:r>
                      <a:endParaRPr>
                        <a:latin typeface="Helvetica Neue Light"/>
                        <a:ea typeface="Helvetica Neue Light"/>
                        <a:cs typeface="Helvetica Neue Light"/>
                        <a:sym typeface="Helvetica Neue Light"/>
                      </a:endParaRPr>
                    </a:p>
                  </a:txBody>
                  <a:tcPr marT="91425" marB="91425" marR="91425" marL="91425"/>
                </a:tc>
              </a:tr>
              <a:tr h="396200">
                <a:tc>
                  <a:txBody>
                    <a:bodyPr/>
                    <a:lstStyle/>
                    <a:p>
                      <a:pPr indent="0" lvl="0" marL="0" marR="0" rtl="0" algn="l">
                        <a:lnSpc>
                          <a:spcPct val="100000"/>
                        </a:lnSpc>
                        <a:spcBef>
                          <a:spcPts val="0"/>
                        </a:spcBef>
                        <a:spcAft>
                          <a:spcPts val="0"/>
                        </a:spcAft>
                        <a:buNone/>
                      </a:pPr>
                      <a:r>
                        <a:rPr lang="en">
                          <a:latin typeface="Helvetica Neue Light"/>
                          <a:ea typeface="Helvetica Neue Light"/>
                          <a:cs typeface="Helvetica Neue Light"/>
                          <a:sym typeface="Helvetica Neue Light"/>
                        </a:rPr>
                        <a:t>0</a:t>
                      </a:r>
                      <a:endParaRPr>
                        <a:latin typeface="Helvetica Neue Light"/>
                        <a:ea typeface="Helvetica Neue Light"/>
                        <a:cs typeface="Helvetica Neue Light"/>
                        <a:sym typeface="Helvetica Neue Light"/>
                      </a:endParaRPr>
                    </a:p>
                  </a:txBody>
                  <a:tcPr marT="91425" marB="91425" marR="91425" marL="91425"/>
                </a:tc>
              </a:tr>
              <a:tr h="396200">
                <a:tc>
                  <a:txBody>
                    <a:bodyPr/>
                    <a:lstStyle/>
                    <a:p>
                      <a:pPr indent="0" lvl="0" marL="0" marR="0" rtl="0" algn="l">
                        <a:lnSpc>
                          <a:spcPct val="100000"/>
                        </a:lnSpc>
                        <a:spcBef>
                          <a:spcPts val="0"/>
                        </a:spcBef>
                        <a:spcAft>
                          <a:spcPts val="0"/>
                        </a:spcAft>
                        <a:buNone/>
                      </a:pPr>
                      <a:r>
                        <a:rPr lang="en">
                          <a:latin typeface="Helvetica Neue Light"/>
                          <a:ea typeface="Helvetica Neue Light"/>
                          <a:cs typeface="Helvetica Neue Light"/>
                          <a:sym typeface="Helvetica Neue Light"/>
                        </a:rPr>
                        <a:t>1</a:t>
                      </a:r>
                      <a:endParaRPr>
                        <a:latin typeface="Helvetica Neue Light"/>
                        <a:ea typeface="Helvetica Neue Light"/>
                        <a:cs typeface="Helvetica Neue Light"/>
                        <a:sym typeface="Helvetica Neue Light"/>
                      </a:endParaRPr>
                    </a:p>
                  </a:txBody>
                  <a:tcPr marT="91425" marB="91425" marR="91425" marL="91425"/>
                </a:tc>
              </a:tr>
            </a:tbl>
          </a:graphicData>
        </a:graphic>
      </p:graphicFrame>
      <p:cxnSp>
        <p:nvCxnSpPr>
          <p:cNvPr id="168" name="Google Shape;168;p23"/>
          <p:cNvCxnSpPr>
            <a:stCxn id="165" idx="3"/>
          </p:cNvCxnSpPr>
          <p:nvPr/>
        </p:nvCxnSpPr>
        <p:spPr>
          <a:xfrm flipH="1" rot="10800000">
            <a:off x="2967975" y="2326050"/>
            <a:ext cx="783900" cy="726600"/>
          </a:xfrm>
          <a:prstGeom prst="straightConnector1">
            <a:avLst/>
          </a:prstGeom>
          <a:noFill/>
          <a:ln cap="flat" cmpd="sng" w="9525">
            <a:solidFill>
              <a:schemeClr val="dk2"/>
            </a:solidFill>
            <a:prstDash val="solid"/>
            <a:round/>
            <a:headEnd len="med" w="med" type="none"/>
            <a:tailEnd len="med" w="med" type="triangle"/>
          </a:ln>
        </p:spPr>
      </p:cxnSp>
      <p:cxnSp>
        <p:nvCxnSpPr>
          <p:cNvPr id="169" name="Google Shape;169;p23"/>
          <p:cNvCxnSpPr>
            <a:stCxn id="165" idx="3"/>
          </p:cNvCxnSpPr>
          <p:nvPr/>
        </p:nvCxnSpPr>
        <p:spPr>
          <a:xfrm flipH="1" rot="10800000">
            <a:off x="2967975" y="2736450"/>
            <a:ext cx="756000" cy="316200"/>
          </a:xfrm>
          <a:prstGeom prst="straightConnector1">
            <a:avLst/>
          </a:prstGeom>
          <a:noFill/>
          <a:ln cap="flat" cmpd="sng" w="9525">
            <a:solidFill>
              <a:schemeClr val="dk2"/>
            </a:solidFill>
            <a:prstDash val="solid"/>
            <a:round/>
            <a:headEnd len="med" w="med" type="none"/>
            <a:tailEnd len="med" w="med" type="triangle"/>
          </a:ln>
        </p:spPr>
      </p:cxnSp>
      <p:cxnSp>
        <p:nvCxnSpPr>
          <p:cNvPr id="170" name="Google Shape;170;p23"/>
          <p:cNvCxnSpPr>
            <a:stCxn id="165" idx="3"/>
          </p:cNvCxnSpPr>
          <p:nvPr/>
        </p:nvCxnSpPr>
        <p:spPr>
          <a:xfrm>
            <a:off x="2967975" y="3052650"/>
            <a:ext cx="765300" cy="1038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3"/>
          <p:cNvCxnSpPr>
            <a:stCxn id="165" idx="3"/>
          </p:cNvCxnSpPr>
          <p:nvPr/>
        </p:nvCxnSpPr>
        <p:spPr>
          <a:xfrm>
            <a:off x="2967975" y="3052650"/>
            <a:ext cx="765300" cy="5049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23"/>
          <p:cNvCxnSpPr/>
          <p:nvPr/>
        </p:nvCxnSpPr>
        <p:spPr>
          <a:xfrm>
            <a:off x="5851200" y="2335350"/>
            <a:ext cx="942300" cy="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3"/>
          <p:cNvCxnSpPr/>
          <p:nvPr/>
        </p:nvCxnSpPr>
        <p:spPr>
          <a:xfrm>
            <a:off x="5855600" y="2689350"/>
            <a:ext cx="942300" cy="0"/>
          </a:xfrm>
          <a:prstGeom prst="straightConnector1">
            <a:avLst/>
          </a:prstGeom>
          <a:noFill/>
          <a:ln cap="flat" cmpd="sng" w="9525">
            <a:solidFill>
              <a:schemeClr val="dk2"/>
            </a:solidFill>
            <a:prstDash val="solid"/>
            <a:round/>
            <a:headEnd len="med" w="med" type="none"/>
            <a:tailEnd len="med" w="med" type="triangle"/>
          </a:ln>
        </p:spPr>
      </p:cxnSp>
      <p:cxnSp>
        <p:nvCxnSpPr>
          <p:cNvPr id="174" name="Google Shape;174;p23"/>
          <p:cNvCxnSpPr/>
          <p:nvPr/>
        </p:nvCxnSpPr>
        <p:spPr>
          <a:xfrm>
            <a:off x="5855600" y="3156450"/>
            <a:ext cx="942300" cy="0"/>
          </a:xfrm>
          <a:prstGeom prst="straightConnector1">
            <a:avLst/>
          </a:prstGeom>
          <a:noFill/>
          <a:ln cap="flat" cmpd="sng" w="9525">
            <a:solidFill>
              <a:schemeClr val="dk2"/>
            </a:solidFill>
            <a:prstDash val="solid"/>
            <a:round/>
            <a:headEnd len="med" w="med" type="none"/>
            <a:tailEnd len="med" w="med" type="triangle"/>
          </a:ln>
        </p:spPr>
      </p:cxnSp>
      <p:cxnSp>
        <p:nvCxnSpPr>
          <p:cNvPr id="175" name="Google Shape;175;p23"/>
          <p:cNvCxnSpPr/>
          <p:nvPr/>
        </p:nvCxnSpPr>
        <p:spPr>
          <a:xfrm>
            <a:off x="5855600" y="3557550"/>
            <a:ext cx="942300" cy="0"/>
          </a:xfrm>
          <a:prstGeom prst="straightConnector1">
            <a:avLst/>
          </a:prstGeom>
          <a:noFill/>
          <a:ln cap="flat" cmpd="sng" w="9525">
            <a:solidFill>
              <a:schemeClr val="dk2"/>
            </a:solidFill>
            <a:prstDash val="solid"/>
            <a:round/>
            <a:headEnd len="med" w="med" type="none"/>
            <a:tailEnd len="med" w="med" type="triangle"/>
          </a:ln>
        </p:spPr>
      </p:cxnSp>
      <p:sp>
        <p:nvSpPr>
          <p:cNvPr id="176" name="Google Shape;176;p23"/>
          <p:cNvSpPr txBox="1"/>
          <p:nvPr/>
        </p:nvSpPr>
        <p:spPr>
          <a:xfrm>
            <a:off x="3696038" y="4025300"/>
            <a:ext cx="212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binary classifiers</a:t>
            </a:r>
            <a:endParaRPr>
              <a:latin typeface="Helvetica Neue Light"/>
              <a:ea typeface="Helvetica Neue Light"/>
              <a:cs typeface="Helvetica Neue Light"/>
              <a:sym typeface="Helvetica Neue Light"/>
            </a:endParaRPr>
          </a:p>
        </p:txBody>
      </p:sp>
      <p:sp>
        <p:nvSpPr>
          <p:cNvPr id="177" name="Google Shape;177;p23"/>
          <p:cNvSpPr txBox="1"/>
          <p:nvPr/>
        </p:nvSpPr>
        <p:spPr>
          <a:xfrm>
            <a:off x="6059788" y="3958650"/>
            <a:ext cx="2127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four independent</a:t>
            </a:r>
            <a:br>
              <a:rPr lang="en">
                <a:latin typeface="Helvetica Neue Light"/>
                <a:ea typeface="Helvetica Neue Light"/>
                <a:cs typeface="Helvetica Neue Light"/>
                <a:sym typeface="Helvetica Neue Light"/>
              </a:rPr>
            </a:br>
            <a:r>
              <a:rPr lang="en">
                <a:latin typeface="Helvetica Neue Light"/>
                <a:ea typeface="Helvetica Neue Light"/>
                <a:cs typeface="Helvetica Neue Light"/>
                <a:sym typeface="Helvetica Neue Light"/>
              </a:rPr>
              <a:t>binary results</a:t>
            </a:r>
            <a:endParaRPr>
              <a:latin typeface="Helvetica Neue Light"/>
              <a:ea typeface="Helvetica Neue Light"/>
              <a:cs typeface="Helvetica Neue Light"/>
              <a:sym typeface="Helvetica Neue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Multi-class (k-way classification) vs Multi-label</a:t>
            </a:r>
            <a:endParaRPr/>
          </a:p>
        </p:txBody>
      </p:sp>
      <p:sp>
        <p:nvSpPr>
          <p:cNvPr id="183" name="Google Shape;183;p24"/>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Multi-class classification is done with one single model. But we have to simplify our analysis to one class per text input and design the label set to be mutually exclusive (เป็นอันนึงแล้วห้ามเป็นอีกอันนึง).</a:t>
            </a:r>
            <a:endParaRPr/>
          </a:p>
          <a:p>
            <a:pPr indent="-342900" lvl="0" marL="457200" rtl="0" algn="l">
              <a:spcBef>
                <a:spcPts val="0"/>
              </a:spcBef>
              <a:spcAft>
                <a:spcPts val="0"/>
              </a:spcAft>
              <a:buSzPts val="1800"/>
              <a:buChar char="●"/>
            </a:pPr>
            <a:r>
              <a:rPr lang="en"/>
              <a:t>Multi-label classification is done with k models. We have to train k models on the same dataset. This is a more complex solution. The choice is up to the use case.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Practical Issues</a:t>
            </a:r>
            <a:endParaRPr/>
          </a:p>
        </p:txBody>
      </p:sp>
      <p:sp>
        <p:nvSpPr>
          <p:cNvPr id="189" name="Google Shape;189;p25"/>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Multi-label vs Multi-class </a:t>
            </a:r>
            <a:endParaRPr/>
          </a:p>
          <a:p>
            <a:pPr indent="-342900" lvl="0" marL="457200" rtl="0" algn="l">
              <a:spcBef>
                <a:spcPts val="0"/>
              </a:spcBef>
              <a:spcAft>
                <a:spcPts val="0"/>
              </a:spcAft>
              <a:buSzPts val="1800"/>
              <a:buChar char="●"/>
            </a:pPr>
            <a:r>
              <a:rPr lang="en">
                <a:highlight>
                  <a:schemeClr val="accent6"/>
                </a:highlight>
              </a:rPr>
              <a:t>Overfitting and underfitting: Regularization</a:t>
            </a:r>
            <a:endParaRPr>
              <a:highlight>
                <a:schemeClr val="accent6"/>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