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5143500" cx="9144000"/>
  <p:notesSz cx="6858000" cy="9144000"/>
  <p:embeddedFontLst>
    <p:embeddedFont>
      <p:font typeface="Sarabun"/>
      <p:regular r:id="rId77"/>
      <p:bold r:id="rId78"/>
      <p:italic r:id="rId79"/>
      <p:boldItalic r:id="rId80"/>
    </p:embeddedFont>
    <p:embeddedFont>
      <p:font typeface="Lato"/>
      <p:regular r:id="rId81"/>
      <p:bold r:id="rId82"/>
      <p:italic r:id="rId83"/>
      <p:boldItalic r:id="rId84"/>
    </p:embeddedFont>
    <p:embeddedFont>
      <p:font typeface="Helvetica Neue"/>
      <p:regular r:id="rId85"/>
      <p:bold r:id="rId86"/>
      <p:italic r:id="rId87"/>
      <p:boldItalic r:id="rId88"/>
    </p:embeddedFont>
    <p:embeddedFont>
      <p:font typeface="Helvetica Neue Light"/>
      <p:regular r:id="rId89"/>
      <p:bold r:id="rId90"/>
      <p:italic r:id="rId91"/>
      <p:boldItalic r:id="rId92"/>
    </p:embeddedFont>
    <p:embeddedFont>
      <p:font typeface="Sarabun Light"/>
      <p:regular r:id="rId93"/>
      <p:bold r:id="rId94"/>
      <p:italic r:id="rId95"/>
      <p:boldItalic r:id="rId9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30F680-D663-4DB4-AAB7-5442E74D8536}">
  <a:tblStyle styleId="{4630F680-D663-4DB4-AAB7-5442E74D853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3DE11A1-8EBD-4A35-8C01-75C7CB3D9F1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Lato-boldItalic.fntdata"/><Relationship Id="rId83" Type="http://schemas.openxmlformats.org/officeDocument/2006/relationships/font" Target="fonts/Lato-italic.fntdata"/><Relationship Id="rId42" Type="http://schemas.openxmlformats.org/officeDocument/2006/relationships/slide" Target="slides/slide36.xml"/><Relationship Id="rId86" Type="http://schemas.openxmlformats.org/officeDocument/2006/relationships/font" Target="fonts/HelveticaNeue-bold.fntdata"/><Relationship Id="rId41" Type="http://schemas.openxmlformats.org/officeDocument/2006/relationships/slide" Target="slides/slide35.xml"/><Relationship Id="rId85" Type="http://schemas.openxmlformats.org/officeDocument/2006/relationships/font" Target="fonts/HelveticaNeue-regular.fntdata"/><Relationship Id="rId44" Type="http://schemas.openxmlformats.org/officeDocument/2006/relationships/slide" Target="slides/slide38.xml"/><Relationship Id="rId88" Type="http://schemas.openxmlformats.org/officeDocument/2006/relationships/font" Target="fonts/HelveticaNeue-boldItalic.fntdata"/><Relationship Id="rId43" Type="http://schemas.openxmlformats.org/officeDocument/2006/relationships/slide" Target="slides/slide37.xml"/><Relationship Id="rId87" Type="http://schemas.openxmlformats.org/officeDocument/2006/relationships/font" Target="fonts/HelveticaNeue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HelveticaNeueLight-regular.fntdata"/><Relationship Id="rId80" Type="http://schemas.openxmlformats.org/officeDocument/2006/relationships/font" Target="fonts/Sarabun-boldItalic.fntdata"/><Relationship Id="rId82" Type="http://schemas.openxmlformats.org/officeDocument/2006/relationships/font" Target="fonts/Lato-bold.fntdata"/><Relationship Id="rId81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Sarabun-regular.fntdata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Sarabun-italic.fntdata"/><Relationship Id="rId34" Type="http://schemas.openxmlformats.org/officeDocument/2006/relationships/slide" Target="slides/slide28.xml"/><Relationship Id="rId78" Type="http://schemas.openxmlformats.org/officeDocument/2006/relationships/font" Target="fonts/Sarabun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95" Type="http://schemas.openxmlformats.org/officeDocument/2006/relationships/font" Target="fonts/SarabunLight-italic.fntdata"/><Relationship Id="rId50" Type="http://schemas.openxmlformats.org/officeDocument/2006/relationships/slide" Target="slides/slide44.xml"/><Relationship Id="rId94" Type="http://schemas.openxmlformats.org/officeDocument/2006/relationships/font" Target="fonts/SarabunLight-bold.fntdata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96" Type="http://schemas.openxmlformats.org/officeDocument/2006/relationships/font" Target="fonts/SarabunLight-boldItalic.fntdata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HelveticaNeueLight-italic.fntdata"/><Relationship Id="rId90" Type="http://schemas.openxmlformats.org/officeDocument/2006/relationships/font" Target="fonts/HelveticaNeueLight-bold.fntdata"/><Relationship Id="rId93" Type="http://schemas.openxmlformats.org/officeDocument/2006/relationships/font" Target="fonts/SarabunLight-regular.fntdata"/><Relationship Id="rId92" Type="http://schemas.openxmlformats.org/officeDocument/2006/relationships/font" Target="fonts/HelveticaNeueLight-boldItalic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f37e8541f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f37e8541f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b5d9632e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2b5d9632e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b5d9632e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2b5d9632e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b5d9632e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b5d9632e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b5d9632e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2b5d9632e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b5d9632e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2b5d9632e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37e8541f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f37e8541f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37e8541f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37e8541f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37e8541f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f37e8541f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f37e8541f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f37e8541f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37e8541f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37e8541f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37e8541f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37e8541f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f37e8541f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f37e8541f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37e8541f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37e8541f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notice here?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37e8541f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f37e8541f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f37e8541f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f37e8541f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f37e8541f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f37e8541f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f37e8541f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f37e8541f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big is this table?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37e8541f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f37e8541f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f37e8541f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f37e8541f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f37e8541f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f37e8541f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37e8541f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37e8541f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f37e8541f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f37e8541f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f37e8541f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f37e8541f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37e8541f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37e8541f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f37e8541fc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f37e8541fc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f37e8541fc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f37e8541f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f37e8541f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f37e8541f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37e8541f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f37e8541f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f37e8541fc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f37e8541fc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f37e8541fc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f37e8541f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f37e8541fc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f37e8541fc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37e8541f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37e8541f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f37e8541fc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f37e8541fc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f37e8541fc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f37e8541fc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f37e8541fc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f37e8541fc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f37e8541fc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f37e8541fc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f37e8541fc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f37e8541fc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f37e8541fc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f37e8541fc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f37e8541fc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f37e8541fc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2b5d9632e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2b5d9632e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111f839a3b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111f839a3b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111f839a3b_1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111f839a3b_1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37e8541f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37e8541f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111f839a3b_1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111f839a3b_1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111f839a3b_1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111f839a3b_1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111f839a3b_1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111f839a3b_1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111f839a3b_1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111f839a3b_1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111f839a3b_1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111f839a3b_1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111f839a3b_1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111f839a3b_1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111f839a3b_1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111f839a3b_1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111f839a3b_1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111f839a3b_1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111f839a3b_1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111f839a3b_1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2b5d9632e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2b5d9632e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37e8541f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37e8541f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2b5d9632e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2b5d9632e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2db16284a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2db16284a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2db16284a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2db16284a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2db16284a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2db16284a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2db16284a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2db16284a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2db16284a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2db16284a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2db16284a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2db16284a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2db16284a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2db16284a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2db16284a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2db16284a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2db16284a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2db16284a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37e8541f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37e8541f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2db16284a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2db16284a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37e8541f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37e8541f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37e8541f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f37e8541f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Helvetica Neue Light"/>
              <a:buNone/>
              <a:defRPr sz="42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05614" y="47100"/>
            <a:ext cx="36247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 txBox="1"/>
          <p:nvPr>
            <p:ph type="title"/>
          </p:nvPr>
        </p:nvSpPr>
        <p:spPr>
          <a:xfrm>
            <a:off x="730000" y="1318650"/>
            <a:ext cx="33009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730000" y="2409950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90" name="Google Shape;90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1" name="Google Shape;9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05614" y="47100"/>
            <a:ext cx="36247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inition">
  <p:cSld name="MAIN_POINT">
    <p:bg>
      <p:bgPr>
        <a:solidFill>
          <a:schemeClr val="accent6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97" name="Google Shape;9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2"/>
          <p:cNvSpPr txBox="1"/>
          <p:nvPr>
            <p:ph type="title"/>
          </p:nvPr>
        </p:nvSpPr>
        <p:spPr>
          <a:xfrm>
            <a:off x="729450" y="1394525"/>
            <a:ext cx="7021200" cy="11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2"/>
          <p:cNvSpPr txBox="1"/>
          <p:nvPr/>
        </p:nvSpPr>
        <p:spPr>
          <a:xfrm>
            <a:off x="7515475" y="308850"/>
            <a:ext cx="1319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Sarabun Light"/>
                <a:ea typeface="Sarabun Light"/>
                <a:cs typeface="Sarabun Light"/>
                <a:sym typeface="Sarabun Light"/>
              </a:rPr>
              <a:t>Definition</a:t>
            </a:r>
            <a:endParaRPr sz="2100">
              <a:solidFill>
                <a:srgbClr val="FFFFFF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sp>
        <p:nvSpPr>
          <p:cNvPr id="102" name="Google Shape;102;p12"/>
          <p:cNvSpPr txBox="1"/>
          <p:nvPr>
            <p:ph idx="1" type="subTitle"/>
          </p:nvPr>
        </p:nvSpPr>
        <p:spPr>
          <a:xfrm>
            <a:off x="729450" y="2470850"/>
            <a:ext cx="79092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7" name="Google Shape;107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8" name="Google Shape;108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05614" y="47100"/>
            <a:ext cx="36247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310175" y="349457"/>
            <a:ext cx="40929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16" name="Google Shape;116;p14"/>
          <p:cNvGrpSpPr/>
          <p:nvPr/>
        </p:nvGrpSpPr>
        <p:grpSpPr>
          <a:xfrm>
            <a:off x="358058" y="222009"/>
            <a:ext cx="924593" cy="45826"/>
            <a:chOff x="4580561" y="2589004"/>
            <a:chExt cx="1064464" cy="25200"/>
          </a:xfrm>
        </p:grpSpPr>
        <p:sp>
          <p:nvSpPr>
            <p:cNvPr id="117" name="Google Shape;11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242000" y="966875"/>
            <a:ext cx="4039200" cy="3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05614" y="47100"/>
            <a:ext cx="36247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bg>
      <p:bgPr>
        <a:solidFill>
          <a:schemeClr val="accent6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9" name="Google Shape;12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graphics">
  <p:cSld name="2. Title 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457200" y="280375"/>
            <a:ext cx="85206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3">
  <p:cSld name="TITLE_ONLY_3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0" y="0"/>
            <a:ext cx="9144000" cy="45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9"/>
          <p:cNvGrpSpPr/>
          <p:nvPr/>
        </p:nvGrpSpPr>
        <p:grpSpPr>
          <a:xfrm>
            <a:off x="830392" y="886456"/>
            <a:ext cx="745763" cy="45826"/>
            <a:chOff x="4580561" y="2589004"/>
            <a:chExt cx="1064464" cy="25200"/>
          </a:xfrm>
        </p:grpSpPr>
        <p:sp>
          <p:nvSpPr>
            <p:cNvPr id="138" name="Google Shape;138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9"/>
          <p:cNvSpPr txBox="1"/>
          <p:nvPr>
            <p:ph type="title"/>
          </p:nvPr>
        </p:nvSpPr>
        <p:spPr>
          <a:xfrm>
            <a:off x="729450" y="1013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arabun"/>
              <a:buNone/>
              <a:defRPr b="0" sz="2600">
                <a:solidFill>
                  <a:schemeClr val="dk2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_2">
  <p:cSld name="MAIN_POINT_2">
    <p:bg>
      <p:bgPr>
        <a:solidFill>
          <a:schemeClr val="accent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44" name="Google Shape;14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">
  <p:cSld name="SECTION_HEADER_1">
    <p:bg>
      <p:bgPr>
        <a:solidFill>
          <a:schemeClr val="accent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15450" y="3286150"/>
            <a:ext cx="1154650" cy="11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1825" y="2762350"/>
            <a:ext cx="1154650" cy="11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44125" y="3520325"/>
            <a:ext cx="1154650" cy="11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37" name="Google Shape;37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05614" y="47100"/>
            <a:ext cx="36247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cuslide">
  <p:cSld name="TITLE_AND_BOD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424650" y="632850"/>
            <a:ext cx="8280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24650" y="1316875"/>
            <a:ext cx="82809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05614" y="47100"/>
            <a:ext cx="36247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727800" y="10309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27725" y="1730000"/>
            <a:ext cx="37743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52" name="Google Shape;52;p7"/>
          <p:cNvGrpSpPr/>
          <p:nvPr/>
        </p:nvGrpSpPr>
        <p:grpSpPr>
          <a:xfrm>
            <a:off x="828742" y="903531"/>
            <a:ext cx="745763" cy="45826"/>
            <a:chOff x="4580561" y="2589004"/>
            <a:chExt cx="1064464" cy="25200"/>
          </a:xfrm>
        </p:grpSpPr>
        <p:sp>
          <p:nvSpPr>
            <p:cNvPr id="53" name="Google Shape;5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4642000" y="1730000"/>
            <a:ext cx="37743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05614" y="47100"/>
            <a:ext cx="36247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0"/>
            <a:ext cx="9144000" cy="45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1013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830392" y="886456"/>
            <a:ext cx="745763" cy="45826"/>
            <a:chOff x="4580561" y="2589004"/>
            <a:chExt cx="1064464" cy="25200"/>
          </a:xfrm>
        </p:grpSpPr>
        <p:sp>
          <p:nvSpPr>
            <p:cNvPr id="63" name="Google Shape;6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5" name="Google Shape;6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05614" y="47100"/>
            <a:ext cx="36247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TITLE_ONLY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0" y="0"/>
            <a:ext cx="9144000" cy="45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729450" y="1013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830392" y="886456"/>
            <a:ext cx="745763" cy="45826"/>
            <a:chOff x="4580561" y="2589004"/>
            <a:chExt cx="1064464" cy="25200"/>
          </a:xfrm>
        </p:grpSpPr>
        <p:sp>
          <p:nvSpPr>
            <p:cNvPr id="71" name="Google Shape;7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729450" y="1736675"/>
            <a:ext cx="38916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nsolas"/>
              <a:buNone/>
              <a:defRPr sz="1500"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subTitle"/>
          </p:nvPr>
        </p:nvSpPr>
        <p:spPr>
          <a:xfrm>
            <a:off x="4717650" y="1736675"/>
            <a:ext cx="3943200" cy="30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nsolas"/>
              <a:buNone/>
              <a:defRPr sz="1500"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05614" y="47100"/>
            <a:ext cx="36247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lanation and Figure">
  <p:cSld name="TITLE_ONLY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0" y="0"/>
            <a:ext cx="9144000" cy="45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9450" y="1013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" name="Google Shape;80;p10"/>
          <p:cNvGrpSpPr/>
          <p:nvPr/>
        </p:nvGrpSpPr>
        <p:grpSpPr>
          <a:xfrm>
            <a:off x="830392" y="886456"/>
            <a:ext cx="745763" cy="45826"/>
            <a:chOff x="4580561" y="2589004"/>
            <a:chExt cx="1064464" cy="25200"/>
          </a:xfrm>
        </p:grpSpPr>
        <p:sp>
          <p:nvSpPr>
            <p:cNvPr id="81" name="Google Shape;81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" name="Google Shape;8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05614" y="47100"/>
            <a:ext cx="362475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729450" y="1696800"/>
            <a:ext cx="4686000" cy="30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5632600" y="1696800"/>
            <a:ext cx="2903700" cy="2577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None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None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None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None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None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None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None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None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elvetica Neue Light"/>
              <a:buNone/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 Light"/>
              <a:buChar char="●"/>
              <a:defRPr sz="18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 Light"/>
              <a:buChar char="○"/>
              <a:defRPr sz="18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 Light"/>
              <a:buChar char="■"/>
              <a:defRPr sz="18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 Light"/>
              <a:buChar char="●"/>
              <a:defRPr sz="18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 Light"/>
              <a:buChar char="○"/>
              <a:defRPr sz="18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 Light"/>
              <a:buChar char="■"/>
              <a:defRPr sz="18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 Light"/>
              <a:buChar char="●"/>
              <a:defRPr sz="18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 Light"/>
              <a:buChar char="○"/>
              <a:defRPr sz="18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Font typeface="Helvetica Neue Light"/>
              <a:buChar char="■"/>
              <a:defRPr sz="1800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www.aclweb.org/anthology/W14-1701.pdf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Modeling</a:t>
            </a:r>
            <a:endParaRPr/>
          </a:p>
        </p:txBody>
      </p:sp>
      <p:sp>
        <p:nvSpPr>
          <p:cNvPr id="153" name="Google Shape;153;p2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II 2025</a:t>
            </a:r>
            <a:br>
              <a:rPr lang="en"/>
            </a:br>
            <a:r>
              <a:rPr lang="en"/>
              <a:t>Assoc. Prof. Attapol Thamrongrattanarit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Language Models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n-gram language model uses normalized and smoothed counts of n-grams from a large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language model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Recurrent Neural Network LM (RNN-LM) uses embeddings instead of counts to encode the context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Transformer-based language model is a large neural language model (billions of parameters) trained on a massive dataset (Billions of tokens)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over vocabulary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measures how likely a word is to appear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vocabulary is a list of words that we want to consider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probability distribution P(W=w) over a vocabulary is a function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Input: w one of the word in the vocabulary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Output: P(w) probability of the word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729450" y="1013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over vocabulary (toy example)</a:t>
            </a:r>
            <a:endParaRPr/>
          </a:p>
        </p:txBody>
      </p:sp>
      <p:graphicFrame>
        <p:nvGraphicFramePr>
          <p:cNvPr id="227" name="Google Shape;227;p33"/>
          <p:cNvGraphicFramePr/>
          <p:nvPr/>
        </p:nvGraphicFramePr>
        <p:xfrm>
          <a:off x="806975" y="1680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{4630F680-D663-4DB4-AAB7-5442E74D8536}</a:tableStyleId>
              </a:tblPr>
              <a:tblGrid>
                <a:gridCol w="1192025"/>
                <a:gridCol w="635750"/>
                <a:gridCol w="635750"/>
                <a:gridCol w="635750"/>
                <a:gridCol w="635750"/>
                <a:gridCol w="635750"/>
                <a:gridCol w="635750"/>
                <a:gridCol w="635750"/>
                <a:gridCol w="619850"/>
                <a:gridCol w="635750"/>
                <a:gridCol w="6357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กว้าง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กิน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ก่อน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ขาว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คน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ควร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จ่าย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จริง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ช่วย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ดี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P(W=w)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0.026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0.165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0.072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0.050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0.009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0.009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0.003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0.110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0.050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0.068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เด็ก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ได้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นี่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มาก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รัก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ร้าน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เร็ว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สวย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อ่าน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ใหญ่</a:t>
                      </a:r>
                      <a:endParaRPr b="1"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P(W=w)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0.001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0.192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0.098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0.013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0.011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0.011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0.020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0.041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0.031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0.019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33"/>
          <p:cNvSpPr txBox="1"/>
          <p:nvPr>
            <p:ph idx="4294967295" type="body"/>
          </p:nvPr>
        </p:nvSpPr>
        <p:spPr>
          <a:xfrm>
            <a:off x="729450" y="3335975"/>
            <a:ext cx="7688700" cy="12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0 &lt; P(W=w) &lt; 1 for any value of 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sum of all probabilities in a distribution must equal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sample a word from the distribution. A word with a high probability is more likely to be picked. 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 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conditional </a:t>
            </a:r>
            <a:r>
              <a:rPr lang="en"/>
              <a:t>probability</a:t>
            </a:r>
            <a:r>
              <a:rPr lang="en"/>
              <a:t> distribution is a probability distribution assuming that we know a new piece of knowledge (condition)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P(W | context ) is a conditional probability distribution over the vocabulary given the context on the left.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Context should determine what the probability distribution looks like (the next word is dependent on the context).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a string - calculating from left to right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729450" y="2078875"/>
            <a:ext cx="79254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P("โปรดมาเที่ยวที่เมืองของฉัน") 	= 	P(โปรด มา เที่ยว ที่ เมือง ของ ฉัน)</a:t>
            </a:r>
            <a:endParaRPr/>
          </a:p>
          <a:p>
            <a:pPr indent="0" lvl="0" marL="2743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= 	</a:t>
            </a:r>
            <a:r>
              <a:rPr lang="en"/>
              <a:t>P(โปรด |  context = &lt;s&gt;) </a:t>
            </a:r>
            <a:br>
              <a:rPr lang="en"/>
            </a:br>
            <a:r>
              <a:rPr lang="en"/>
              <a:t>	P(มา | context = &lt;s&gt; โปรด)</a:t>
            </a:r>
            <a:br>
              <a:rPr lang="en"/>
            </a:br>
            <a:r>
              <a:rPr lang="en"/>
              <a:t>	P(เที่ยว | </a:t>
            </a:r>
            <a:r>
              <a:rPr lang="en"/>
              <a:t>context = </a:t>
            </a:r>
            <a:r>
              <a:rPr lang="en"/>
              <a:t>&lt;s&gt; โปรด มา)</a:t>
            </a:r>
            <a:br>
              <a:rPr lang="en"/>
            </a:br>
            <a:r>
              <a:rPr lang="en"/>
              <a:t>	P(ที่</a:t>
            </a:r>
            <a:r>
              <a:rPr lang="en"/>
              <a:t> | context = &lt;s&gt; </a:t>
            </a:r>
            <a:r>
              <a:rPr lang="en"/>
              <a:t>โปรด มา เที่ยว)</a:t>
            </a:r>
            <a:br>
              <a:rPr lang="en"/>
            </a:br>
            <a:r>
              <a:rPr lang="en"/>
              <a:t>	P(เมือง</a:t>
            </a:r>
            <a:r>
              <a:rPr lang="en"/>
              <a:t> | context = &lt;s&gt; </a:t>
            </a:r>
            <a:r>
              <a:rPr lang="en"/>
              <a:t>โปรด มา เที่ยว ที่)</a:t>
            </a:r>
            <a:br>
              <a:rPr lang="en"/>
            </a:br>
            <a:r>
              <a:rPr lang="en"/>
              <a:t>	P(ของ</a:t>
            </a:r>
            <a:r>
              <a:rPr lang="en"/>
              <a:t> | context = </a:t>
            </a:r>
            <a:r>
              <a:rPr lang="en"/>
              <a:t>&lt;s&gt; โปรด มา เที่ยว ที่ เมือง)</a:t>
            </a:r>
            <a:br>
              <a:rPr lang="en"/>
            </a:br>
            <a:r>
              <a:rPr lang="en"/>
              <a:t>	P(ฉัน</a:t>
            </a:r>
            <a:r>
              <a:rPr lang="en"/>
              <a:t> | context = </a:t>
            </a:r>
            <a:r>
              <a:rPr lang="en"/>
              <a:t>&lt;s&gt; โปรด มา เที่ยว ที่ เมือง ของ)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Language Model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language model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unigram language model computes the probability of a sentence assuming that context does not matter.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bigram language model computes the probability of a sentence assuming that the only word to the left matters.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trigram model assumes that only two words to the left matter.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4-gram 5-gram 6-gram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Unigram Language Model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we want to compute the probabilities of these two sentences </a:t>
            </a:r>
            <a:endParaRPr/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Bangkok has many high buildings vs</a:t>
            </a:r>
            <a:br>
              <a:rPr lang="en"/>
            </a:br>
            <a:r>
              <a:rPr lang="en"/>
              <a:t>Bangkok has many tall buildings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P(</a:t>
            </a:r>
            <a:r>
              <a:rPr lang="en"/>
              <a:t>Bangkok has many high buildings) = </a:t>
            </a:r>
            <a:br>
              <a:rPr lang="en"/>
            </a:br>
            <a:r>
              <a:rPr lang="en"/>
              <a:t>		P(Bangkok) P(has) P(many) P(high) P(buildings)</a:t>
            </a:r>
            <a:br>
              <a:rPr lang="en"/>
            </a:br>
            <a:r>
              <a:rPr lang="en"/>
              <a:t> </a:t>
            </a:r>
            <a:br>
              <a:rPr lang="en"/>
            </a:br>
            <a:r>
              <a:rPr lang="en"/>
              <a:t>P(Bangkok) P(has) P(many) P(tall) P(buildings) =</a:t>
            </a:r>
            <a:br>
              <a:rPr lang="en"/>
            </a:br>
            <a:r>
              <a:rPr lang="en"/>
              <a:t>		P(Bangkok) P(has) P(many) P(tall) P(buildings)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Estimating the unigram probability 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P(Bangkok)  = 		    Count(Bangkok) </a:t>
            </a:r>
            <a:br>
              <a:rPr lang="en"/>
            </a:br>
            <a:r>
              <a:rPr lang="en"/>
              <a:t>					Count of all unigrams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P(has)  = 		   		Count(has) </a:t>
            </a:r>
            <a:br>
              <a:rPr lang="en"/>
            </a:br>
            <a:r>
              <a:rPr lang="en"/>
              <a:t>					Count of all unigrams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39"/>
          <p:cNvCxnSpPr/>
          <p:nvPr/>
        </p:nvCxnSpPr>
        <p:spPr>
          <a:xfrm>
            <a:off x="2919375" y="2466350"/>
            <a:ext cx="26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9"/>
          <p:cNvCxnSpPr/>
          <p:nvPr/>
        </p:nvCxnSpPr>
        <p:spPr>
          <a:xfrm>
            <a:off x="2919375" y="3339925"/>
            <a:ext cx="26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66" name="Google Shape;266;p39"/>
          <p:cNvGraphicFramePr/>
          <p:nvPr/>
        </p:nvGraphicFramePr>
        <p:xfrm>
          <a:off x="7004575" y="94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{03DE11A1-8EBD-4A35-8C01-75C7CB3D9F19}</a:tableStyleId>
              </a:tblPr>
              <a:tblGrid>
                <a:gridCol w="679175"/>
                <a:gridCol w="679175"/>
              </a:tblGrid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unigram</a:t>
                      </a:r>
                      <a:endParaRPr sz="600"/>
                    </a:p>
                  </a:txBody>
                  <a:tcPr marT="0" marB="0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count</a:t>
                      </a:r>
                      <a:endParaRPr sz="600"/>
                    </a:p>
                  </a:txBody>
                  <a:tcPr marT="0" marB="0" marR="91425" marL="91425" anchor="ctr">
                    <a:solidFill>
                      <a:schemeClr val="lt2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buildings</a:t>
                      </a:r>
                      <a:endParaRPr sz="6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30</a:t>
                      </a:r>
                      <a:endParaRPr sz="6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Bangkok</a:t>
                      </a:r>
                      <a:endParaRPr sz="6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</a:t>
                      </a:r>
                      <a:endParaRPr sz="6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has </a:t>
                      </a:r>
                      <a:endParaRPr sz="6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670</a:t>
                      </a:r>
                      <a:endParaRPr sz="6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high</a:t>
                      </a:r>
                      <a:endParaRPr sz="6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60</a:t>
                      </a:r>
                      <a:endParaRPr sz="6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tall</a:t>
                      </a:r>
                      <a:endParaRPr sz="6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43</a:t>
                      </a:r>
                      <a:endParaRPr sz="6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the next word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succeed if you don't give ___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morning, office workers like to stop by my favorite café on their way to ___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BTS skytrain will take you from Siam to Ari in 10 ___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Unigram Language Model fails here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P(Bangkok has many high buildings) = </a:t>
            </a:r>
            <a:br>
              <a:rPr lang="en"/>
            </a:br>
            <a:r>
              <a:rPr lang="en"/>
              <a:t>		</a:t>
            </a:r>
            <a:r>
              <a:rPr lang="en" strike="sngStrike"/>
              <a:t>P(Bangkok) P(has) P(many)</a:t>
            </a:r>
            <a:r>
              <a:rPr lang="en"/>
              <a:t> P(high) </a:t>
            </a:r>
            <a:r>
              <a:rPr lang="en" strike="sngStrike"/>
              <a:t>P(buildings)</a:t>
            </a:r>
            <a:br>
              <a:rPr lang="en"/>
            </a:br>
            <a:r>
              <a:rPr lang="en"/>
              <a:t> </a:t>
            </a:r>
            <a:br>
              <a:rPr lang="en"/>
            </a:br>
            <a:r>
              <a:rPr lang="en"/>
              <a:t>P(Bangkok has many tall buildings) =</a:t>
            </a:r>
            <a:br>
              <a:rPr lang="en"/>
            </a:br>
            <a:r>
              <a:rPr lang="en"/>
              <a:t>		</a:t>
            </a:r>
            <a:r>
              <a:rPr lang="en" strike="sngStrike"/>
              <a:t>P(Bangkok) P(has) P(many)</a:t>
            </a:r>
            <a:r>
              <a:rPr lang="en"/>
              <a:t> P(tall)</a:t>
            </a:r>
            <a:r>
              <a:rPr lang="en" strike="sngStrike"/>
              <a:t> P(buildings)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Unigram Language Model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P(w</a:t>
            </a:r>
            <a:r>
              <a:rPr baseline="-25000" lang="en"/>
              <a:t>1</a:t>
            </a:r>
            <a:r>
              <a:rPr lang="en"/>
              <a:t>, w</a:t>
            </a:r>
            <a:r>
              <a:rPr baseline="-25000" lang="en"/>
              <a:t>2</a:t>
            </a:r>
            <a:r>
              <a:rPr lang="en"/>
              <a:t>, w</a:t>
            </a:r>
            <a:r>
              <a:rPr baseline="-25000" lang="en"/>
              <a:t>3</a:t>
            </a:r>
            <a:r>
              <a:rPr lang="en"/>
              <a:t>, …, w</a:t>
            </a:r>
            <a:r>
              <a:rPr baseline="-25000" lang="en"/>
              <a:t>n</a:t>
            </a:r>
            <a:r>
              <a:rPr lang="en"/>
              <a:t>) = P(w</a:t>
            </a:r>
            <a:r>
              <a:rPr baseline="-25000" lang="en"/>
              <a:t>1</a:t>
            </a:r>
            <a:r>
              <a:rPr lang="en"/>
              <a:t>) P(w</a:t>
            </a:r>
            <a:r>
              <a:rPr baseline="-25000" lang="en"/>
              <a:t>2</a:t>
            </a:r>
            <a:r>
              <a:rPr lang="en"/>
              <a:t>) P(w</a:t>
            </a:r>
            <a:r>
              <a:rPr baseline="-25000" lang="en"/>
              <a:t>3</a:t>
            </a:r>
            <a:r>
              <a:rPr lang="en"/>
              <a:t>) .. P(w</a:t>
            </a:r>
            <a:r>
              <a:rPr baseline="-25000" lang="en"/>
              <a:t>n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P(w) is estimated by counting the frequency of w normalized by the total </a:t>
            </a:r>
            <a:r>
              <a:rPr lang="en"/>
              <a:t>counts</a:t>
            </a:r>
            <a:r>
              <a:rPr lang="en"/>
              <a:t> of all unigrams.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would happen if we use unigram model to make a predictive keyboard i.e. predictive the next word given the context?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You will succeed if you don't give ___</a:t>
            </a:r>
            <a:endParaRPr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from unigram</a:t>
            </a:r>
            <a:endParaRPr/>
          </a:p>
        </p:txBody>
      </p:sp>
      <p:sp>
        <p:nvSpPr>
          <p:cNvPr id="284" name="Google Shape;284;p42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fifth an of futures the an incorporated 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the inflation most dollars quarter in is mass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thrift did eighty said hard 'm july bullish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or limited the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Bigram model cares about the context</a:t>
            </a:r>
            <a:endParaRPr/>
          </a:p>
        </p:txBody>
      </p:sp>
      <p:sp>
        <p:nvSpPr>
          <p:cNvPr id="290" name="Google Shape;290;p43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context is provided by the previous word.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P(Bangkok has many high buildings) = </a:t>
            </a:r>
            <a:br>
              <a:rPr lang="en"/>
            </a:br>
            <a:r>
              <a:rPr lang="en"/>
              <a:t>		P(</a:t>
            </a:r>
            <a:r>
              <a:rPr i="1" lang="en"/>
              <a:t>Bangkok </a:t>
            </a:r>
            <a:r>
              <a:rPr lang="en"/>
              <a:t>| context = &lt;S&gt;) </a:t>
            </a:r>
            <a:br>
              <a:rPr lang="en"/>
            </a:br>
            <a:r>
              <a:rPr lang="en"/>
              <a:t>		P(</a:t>
            </a:r>
            <a:r>
              <a:rPr i="1" lang="en"/>
              <a:t>has</a:t>
            </a:r>
            <a:r>
              <a:rPr lang="en"/>
              <a:t> | context = &lt;S&gt; </a:t>
            </a:r>
            <a:r>
              <a:rPr i="1" lang="en"/>
              <a:t>Bangkok</a:t>
            </a:r>
            <a:r>
              <a:rPr lang="en"/>
              <a:t>)</a:t>
            </a:r>
            <a:br>
              <a:rPr lang="en"/>
            </a:br>
            <a:r>
              <a:rPr lang="en"/>
              <a:t>		P(</a:t>
            </a:r>
            <a:r>
              <a:rPr i="1" lang="en"/>
              <a:t>many</a:t>
            </a:r>
            <a:r>
              <a:rPr lang="en"/>
              <a:t> | context = &lt;S&gt; </a:t>
            </a:r>
            <a:r>
              <a:rPr i="1" lang="en"/>
              <a:t>has</a:t>
            </a:r>
            <a:r>
              <a:rPr lang="en"/>
              <a:t>)</a:t>
            </a:r>
            <a:br>
              <a:rPr lang="en"/>
            </a:br>
            <a:r>
              <a:rPr lang="en"/>
              <a:t>		P(</a:t>
            </a:r>
            <a:r>
              <a:rPr i="1" lang="en"/>
              <a:t>high</a:t>
            </a:r>
            <a:r>
              <a:rPr lang="en"/>
              <a:t> | context = &lt;S&gt; </a:t>
            </a:r>
            <a:r>
              <a:rPr i="1" lang="en"/>
              <a:t>many</a:t>
            </a:r>
            <a:r>
              <a:rPr lang="en"/>
              <a:t>)</a:t>
            </a:r>
            <a:br>
              <a:rPr lang="en"/>
            </a:br>
            <a:r>
              <a:rPr lang="en"/>
              <a:t>		P(</a:t>
            </a:r>
            <a:r>
              <a:rPr i="1" lang="en"/>
              <a:t>buildings</a:t>
            </a:r>
            <a:r>
              <a:rPr lang="en"/>
              <a:t> | context = &lt;S&gt; </a:t>
            </a:r>
            <a:r>
              <a:rPr i="1" lang="en"/>
              <a:t>high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Estimating bigram probabilities</a:t>
            </a:r>
            <a:endParaRPr/>
          </a:p>
        </p:txBody>
      </p:sp>
      <p:sp>
        <p:nvSpPr>
          <p:cNvPr id="296" name="Google Shape;296;p44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</a:t>
            </a:r>
            <a:r>
              <a:rPr i="1" lang="en"/>
              <a:t>Bangkok </a:t>
            </a:r>
            <a:r>
              <a:rPr lang="en"/>
              <a:t>| context = &lt;S&gt;)  =	Count of bigram (&lt;S&gt; </a:t>
            </a:r>
            <a:r>
              <a:rPr i="1" lang="en"/>
              <a:t>Bangkok</a:t>
            </a:r>
            <a:r>
              <a:rPr lang="en"/>
              <a:t>) </a:t>
            </a:r>
            <a:br>
              <a:rPr lang="en"/>
            </a:br>
            <a:r>
              <a:rPr lang="en"/>
              <a:t>							     Count of bigram (&lt;S&gt; . )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P(</a:t>
            </a:r>
            <a:r>
              <a:rPr i="1" lang="en"/>
              <a:t>has</a:t>
            </a:r>
            <a:r>
              <a:rPr lang="en"/>
              <a:t> | context = </a:t>
            </a:r>
            <a:r>
              <a:rPr i="1" lang="en"/>
              <a:t>Bangkok</a:t>
            </a:r>
            <a:r>
              <a:rPr lang="en"/>
              <a:t>)   =	Count of bigram (</a:t>
            </a:r>
            <a:r>
              <a:rPr i="1" lang="en"/>
              <a:t>Bangkok has</a:t>
            </a:r>
            <a:r>
              <a:rPr lang="en"/>
              <a:t>)</a:t>
            </a:r>
            <a:br>
              <a:rPr lang="en"/>
            </a:br>
            <a:r>
              <a:rPr lang="en"/>
              <a:t>							   Count of bigram (</a:t>
            </a:r>
            <a:r>
              <a:rPr i="1" lang="en"/>
              <a:t>Bangkok .</a:t>
            </a:r>
            <a:r>
              <a:rPr lang="en"/>
              <a:t>)</a:t>
            </a:r>
            <a:br>
              <a:rPr lang="en"/>
            </a:br>
            <a:r>
              <a:rPr lang="en"/>
              <a:t>…</a:t>
            </a:r>
            <a:br>
              <a:rPr lang="en"/>
            </a:br>
            <a:r>
              <a:rPr lang="en"/>
              <a:t>P(</a:t>
            </a:r>
            <a:r>
              <a:rPr i="1" lang="en"/>
              <a:t>buildings</a:t>
            </a:r>
            <a:r>
              <a:rPr lang="en"/>
              <a:t> | context = </a:t>
            </a:r>
            <a:r>
              <a:rPr i="1" lang="en"/>
              <a:t>high</a:t>
            </a:r>
            <a:r>
              <a:rPr lang="en"/>
              <a:t>)	  =	Count of bigram (</a:t>
            </a:r>
            <a:r>
              <a:rPr i="1" lang="en"/>
              <a:t>high buildings)</a:t>
            </a:r>
            <a:br>
              <a:rPr lang="en" u="sng"/>
            </a:br>
            <a:r>
              <a:rPr lang="en" u="sng"/>
              <a:t>							</a:t>
            </a:r>
            <a:r>
              <a:rPr lang="en"/>
              <a:t>     Count of bigram (</a:t>
            </a:r>
            <a:r>
              <a:rPr i="1" lang="en"/>
              <a:t>high .</a:t>
            </a:r>
            <a:r>
              <a:rPr lang="en"/>
              <a:t> )</a:t>
            </a:r>
            <a:endParaRPr/>
          </a:p>
        </p:txBody>
      </p:sp>
      <p:cxnSp>
        <p:nvCxnSpPr>
          <p:cNvPr id="297" name="Google Shape;297;p44"/>
          <p:cNvCxnSpPr/>
          <p:nvPr/>
        </p:nvCxnSpPr>
        <p:spPr>
          <a:xfrm>
            <a:off x="4000500" y="2459927"/>
            <a:ext cx="32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44"/>
          <p:cNvCxnSpPr/>
          <p:nvPr/>
        </p:nvCxnSpPr>
        <p:spPr>
          <a:xfrm>
            <a:off x="4000500" y="3241802"/>
            <a:ext cx="32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4"/>
          <p:cNvCxnSpPr/>
          <p:nvPr/>
        </p:nvCxnSpPr>
        <p:spPr>
          <a:xfrm>
            <a:off x="4000500" y="4114802"/>
            <a:ext cx="32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Augmenting the data (adding stuff to the data)</a:t>
            </a:r>
            <a:endParaRPr/>
          </a:p>
        </p:txBody>
      </p:sp>
      <p:sp>
        <p:nvSpPr>
          <p:cNvPr id="305" name="Google Shape;305;p45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add &lt;S&gt; and &lt;/S&gt; at the beginning and the end of each sentence so that the count of bigram (X . ) is equal to the count of unigram (X)</a:t>
            </a:r>
            <a:endParaRPr/>
          </a:p>
          <a:p>
            <a:pPr indent="-317182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Without augmentation:</a:t>
            </a:r>
            <a:br>
              <a:rPr lang="en"/>
            </a:b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 am Sam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Sam I am </a:t>
            </a:r>
            <a:br>
              <a:rPr lang="en"/>
            </a:br>
            <a:r>
              <a:rPr lang="en"/>
              <a:t>The count of bigram (Sam . ) = 1 but the count of unigram (Sam) = 2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augmentation</a:t>
            </a:r>
            <a:br>
              <a:rPr lang="en"/>
            </a:b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&lt;s&gt; I am Sam &lt;/s&gt;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&lt;s&gt; Sam I am &lt;/s&gt;</a:t>
            </a:r>
            <a:br>
              <a:rPr lang="en"/>
            </a:br>
            <a:r>
              <a:rPr lang="en"/>
              <a:t>The count of bigram (Sam . ) = 2 but the count of unigram (Sam) = 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Estimating bigram probabilities</a:t>
            </a:r>
            <a:endParaRPr/>
          </a:p>
        </p:txBody>
      </p:sp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</a:t>
            </a:r>
            <a:r>
              <a:rPr i="1" lang="en"/>
              <a:t>Bangkok </a:t>
            </a:r>
            <a:r>
              <a:rPr lang="en"/>
              <a:t>|</a:t>
            </a:r>
            <a:r>
              <a:rPr lang="en" strike="sngStrike"/>
              <a:t> context = </a:t>
            </a:r>
            <a:r>
              <a:rPr lang="en"/>
              <a:t>&lt;S&gt;)  =	Count of bigram (&lt;S&gt; </a:t>
            </a:r>
            <a:r>
              <a:rPr i="1" lang="en"/>
              <a:t>Bangkok</a:t>
            </a:r>
            <a:r>
              <a:rPr lang="en"/>
              <a:t>) </a:t>
            </a:r>
            <a:br>
              <a:rPr lang="en"/>
            </a:br>
            <a:r>
              <a:rPr lang="en"/>
              <a:t>							     Count of unigram (&lt;S&gt;)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P(</a:t>
            </a:r>
            <a:r>
              <a:rPr i="1" lang="en"/>
              <a:t>has</a:t>
            </a:r>
            <a:r>
              <a:rPr lang="en"/>
              <a:t> |</a:t>
            </a:r>
            <a:r>
              <a:rPr lang="en" strike="sngStrike"/>
              <a:t> context = </a:t>
            </a:r>
            <a:r>
              <a:rPr i="1" lang="en"/>
              <a:t>Bangkok</a:t>
            </a:r>
            <a:r>
              <a:rPr lang="en"/>
              <a:t>)   =	Count of bigram (</a:t>
            </a:r>
            <a:r>
              <a:rPr i="1" lang="en"/>
              <a:t>Bangkok has</a:t>
            </a:r>
            <a:r>
              <a:rPr lang="en"/>
              <a:t>)</a:t>
            </a:r>
            <a:br>
              <a:rPr lang="en"/>
            </a:br>
            <a:r>
              <a:rPr lang="en"/>
              <a:t>							   Count of unigram (</a:t>
            </a:r>
            <a:r>
              <a:rPr i="1" lang="en"/>
              <a:t>Bangkok</a:t>
            </a:r>
            <a:r>
              <a:rPr lang="en"/>
              <a:t>)</a:t>
            </a:r>
            <a:br>
              <a:rPr lang="en"/>
            </a:br>
            <a:r>
              <a:rPr lang="en"/>
              <a:t>…</a:t>
            </a:r>
            <a:br>
              <a:rPr lang="en"/>
            </a:br>
            <a:r>
              <a:rPr lang="en"/>
              <a:t>P(</a:t>
            </a:r>
            <a:r>
              <a:rPr i="1" lang="en"/>
              <a:t>buildings</a:t>
            </a:r>
            <a:r>
              <a:rPr lang="en"/>
              <a:t> |</a:t>
            </a:r>
            <a:r>
              <a:rPr lang="en" strike="sngStrike"/>
              <a:t> context = </a:t>
            </a:r>
            <a:r>
              <a:rPr i="1" lang="en"/>
              <a:t>high</a:t>
            </a:r>
            <a:r>
              <a:rPr lang="en"/>
              <a:t>)	  =	Count of bigram (</a:t>
            </a:r>
            <a:r>
              <a:rPr i="1" lang="en"/>
              <a:t>high buildings)</a:t>
            </a:r>
            <a:br>
              <a:rPr lang="en" u="sng"/>
            </a:br>
            <a:r>
              <a:rPr lang="en" u="sng"/>
              <a:t>							</a:t>
            </a:r>
            <a:r>
              <a:rPr lang="en"/>
              <a:t>     Count of unigram (</a:t>
            </a:r>
            <a:r>
              <a:rPr i="1" lang="en"/>
              <a:t>high</a:t>
            </a:r>
            <a:r>
              <a:rPr lang="en"/>
              <a:t>)</a:t>
            </a:r>
            <a:endParaRPr/>
          </a:p>
        </p:txBody>
      </p:sp>
      <p:cxnSp>
        <p:nvCxnSpPr>
          <p:cNvPr id="312" name="Google Shape;312;p46"/>
          <p:cNvCxnSpPr/>
          <p:nvPr/>
        </p:nvCxnSpPr>
        <p:spPr>
          <a:xfrm>
            <a:off x="4000500" y="2459927"/>
            <a:ext cx="32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46"/>
          <p:cNvCxnSpPr/>
          <p:nvPr/>
        </p:nvCxnSpPr>
        <p:spPr>
          <a:xfrm>
            <a:off x="4000500" y="3241802"/>
            <a:ext cx="32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46"/>
          <p:cNvCxnSpPr/>
          <p:nvPr/>
        </p:nvCxnSpPr>
        <p:spPr>
          <a:xfrm>
            <a:off x="4000500" y="4114802"/>
            <a:ext cx="32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15" name="Google Shape;315;p46"/>
          <p:cNvGraphicFramePr/>
          <p:nvPr/>
        </p:nvGraphicFramePr>
        <p:xfrm>
          <a:off x="7470875" y="94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{03DE11A1-8EBD-4A35-8C01-75C7CB3D9F19}</a:tableStyleId>
              </a:tblPr>
              <a:tblGrid>
                <a:gridCol w="532375"/>
                <a:gridCol w="509650"/>
                <a:gridCol w="452775"/>
              </a:tblGrid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context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word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count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&lt;S&gt;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&lt;S&gt;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Bangkok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r>
                        <a:rPr lang="en" sz="600"/>
                        <a:t>0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&lt;S&gt;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&lt;S&gt;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&lt;/S&gt;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Bangkok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has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4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Bangkok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&lt;/S&gt;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has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high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30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has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has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tall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50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has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&lt;/S&gt;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50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high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buildings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high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&lt;/S&gt;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…</a:t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count and compute</a:t>
            </a:r>
            <a:endParaRPr/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bigram model requires that the counts of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bigrams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unigrams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bigram model computes the probability of each word given the context of one word previous</a:t>
            </a:r>
            <a:br>
              <a:rPr lang="en"/>
            </a:br>
            <a:r>
              <a:rPr lang="en"/>
              <a:t>P(w</a:t>
            </a:r>
            <a:r>
              <a:rPr baseline="-25000" lang="en"/>
              <a:t>1</a:t>
            </a:r>
            <a:r>
              <a:rPr lang="en"/>
              <a:t>, w</a:t>
            </a:r>
            <a:r>
              <a:rPr baseline="-25000" lang="en"/>
              <a:t>2</a:t>
            </a:r>
            <a:r>
              <a:rPr lang="en"/>
              <a:t>, w</a:t>
            </a:r>
            <a:r>
              <a:rPr baseline="-25000" lang="en"/>
              <a:t>3</a:t>
            </a:r>
            <a:r>
              <a:rPr lang="en"/>
              <a:t>, …, w</a:t>
            </a:r>
            <a:r>
              <a:rPr baseline="-25000" lang="en"/>
              <a:t>n</a:t>
            </a:r>
            <a:r>
              <a:rPr lang="en"/>
              <a:t>)=P(w</a:t>
            </a:r>
            <a:r>
              <a:rPr baseline="-25000" lang="en"/>
              <a:t>1</a:t>
            </a:r>
            <a:r>
              <a:rPr lang="en"/>
              <a:t>|&lt;s&gt;) P(w</a:t>
            </a:r>
            <a:r>
              <a:rPr baseline="-25000" lang="en"/>
              <a:t>2</a:t>
            </a:r>
            <a:r>
              <a:rPr lang="en"/>
              <a:t>|w</a:t>
            </a:r>
            <a:r>
              <a:rPr baseline="-25000" lang="en"/>
              <a:t>1</a:t>
            </a:r>
            <a:r>
              <a:rPr lang="en"/>
              <a:t>) P(w</a:t>
            </a:r>
            <a:r>
              <a:rPr baseline="-25000" lang="en"/>
              <a:t>3</a:t>
            </a:r>
            <a:r>
              <a:rPr lang="en"/>
              <a:t>|w</a:t>
            </a:r>
            <a:r>
              <a:rPr baseline="-25000" lang="en"/>
              <a:t>2</a:t>
            </a:r>
            <a:r>
              <a:rPr lang="en"/>
              <a:t>) ... P(w</a:t>
            </a:r>
            <a:r>
              <a:rPr baseline="-25000" lang="en"/>
              <a:t>n</a:t>
            </a:r>
            <a:r>
              <a:rPr lang="en"/>
              <a:t>|w</a:t>
            </a:r>
            <a:r>
              <a:rPr baseline="-25000" lang="en"/>
              <a:t>n-1</a:t>
            </a:r>
            <a:r>
              <a:rPr lang="en"/>
              <a:t>)P(</a:t>
            </a:r>
            <a:r>
              <a:rPr lang="en"/>
              <a:t>w</a:t>
            </a:r>
            <a:r>
              <a:rPr baseline="-25000" lang="en"/>
              <a:t>n</a:t>
            </a:r>
            <a:r>
              <a:rPr lang="en"/>
              <a:t>|&lt;/s&gt;)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from a bigram model</a:t>
            </a:r>
            <a:endParaRPr/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texaco rose one in this issue is pursuing growth in a boiler house said mr. gurria mexico 's motion control proposal without permission from five hundred fifty five yen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outside new car parking lot of the agreement reached this would be a record november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Trigram and 4-gram LM</a:t>
            </a:r>
            <a:endParaRPr/>
          </a:p>
        </p:txBody>
      </p:sp>
      <p:sp>
        <p:nvSpPr>
          <p:cNvPr id="333" name="Google Shape;333;p49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Char char="●"/>
            </a:pPr>
            <a:r>
              <a:rPr lang="en">
                <a:solidFill>
                  <a:srgbClr val="000000"/>
                </a:solidFill>
              </a:rPr>
              <a:t>Trigram Language Model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P(w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, w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, w</a:t>
            </a:r>
            <a:r>
              <a:rPr baseline="-25000" lang="en">
                <a:solidFill>
                  <a:srgbClr val="000000"/>
                </a:solidFill>
              </a:rPr>
              <a:t>3</a:t>
            </a:r>
            <a:r>
              <a:rPr lang="en">
                <a:solidFill>
                  <a:srgbClr val="000000"/>
                </a:solidFill>
              </a:rPr>
              <a:t>, …, w</a:t>
            </a:r>
            <a:r>
              <a:rPr baseline="-25000" lang="en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) =  P(w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|START1, START2)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                         P(w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|START2, w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)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                         P(w</a:t>
            </a:r>
            <a:r>
              <a:rPr baseline="-25000" lang="en">
                <a:solidFill>
                  <a:srgbClr val="000000"/>
                </a:solidFill>
              </a:rPr>
              <a:t>3</a:t>
            </a:r>
            <a:r>
              <a:rPr lang="en">
                <a:solidFill>
                  <a:srgbClr val="000000"/>
                </a:solidFill>
              </a:rPr>
              <a:t>|w</a:t>
            </a:r>
            <a:r>
              <a:rPr baseline="-25000" lang="en">
                <a:solidFill>
                  <a:srgbClr val="000000"/>
                </a:solidFill>
              </a:rPr>
              <a:t>1 </a:t>
            </a:r>
            <a:r>
              <a:rPr lang="en">
                <a:solidFill>
                  <a:srgbClr val="000000"/>
                </a:solidFill>
              </a:rPr>
              <a:t>w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)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                         P(w</a:t>
            </a:r>
            <a:r>
              <a:rPr baseline="-25000" lang="en">
                <a:solidFill>
                  <a:srgbClr val="000000"/>
                </a:solidFill>
              </a:rPr>
              <a:t>4</a:t>
            </a:r>
            <a:r>
              <a:rPr lang="en">
                <a:solidFill>
                  <a:srgbClr val="000000"/>
                </a:solidFill>
              </a:rPr>
              <a:t>|w</a:t>
            </a:r>
            <a:r>
              <a:rPr baseline="-25000" lang="en">
                <a:solidFill>
                  <a:srgbClr val="000000"/>
                </a:solidFill>
              </a:rPr>
              <a:t>2 </a:t>
            </a:r>
            <a:r>
              <a:rPr lang="en">
                <a:solidFill>
                  <a:srgbClr val="000000"/>
                </a:solidFill>
              </a:rPr>
              <a:t>w</a:t>
            </a:r>
            <a:r>
              <a:rPr baseline="-25000" lang="en">
                <a:solidFill>
                  <a:srgbClr val="000000"/>
                </a:solidFill>
              </a:rPr>
              <a:t>3</a:t>
            </a:r>
            <a:r>
              <a:rPr lang="en">
                <a:solidFill>
                  <a:srgbClr val="000000"/>
                </a:solidFill>
              </a:rPr>
              <a:t>) .. P(w</a:t>
            </a:r>
            <a:r>
              <a:rPr baseline="-25000" lang="en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|w</a:t>
            </a:r>
            <a:r>
              <a:rPr baseline="-25000" lang="en">
                <a:solidFill>
                  <a:srgbClr val="000000"/>
                </a:solidFill>
              </a:rPr>
              <a:t>n-2 </a:t>
            </a:r>
            <a:r>
              <a:rPr lang="en">
                <a:solidFill>
                  <a:srgbClr val="000000"/>
                </a:solidFill>
              </a:rPr>
              <a:t>w</a:t>
            </a:r>
            <a:r>
              <a:rPr baseline="-25000" lang="en">
                <a:solidFill>
                  <a:srgbClr val="000000"/>
                </a:solidFill>
              </a:rPr>
              <a:t>n-1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Char char="●"/>
            </a:pPr>
            <a:r>
              <a:rPr lang="en">
                <a:solidFill>
                  <a:srgbClr val="000000"/>
                </a:solidFill>
              </a:rPr>
              <a:t>4-gram Language Model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P(w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, w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, w</a:t>
            </a:r>
            <a:r>
              <a:rPr baseline="-25000" lang="en">
                <a:solidFill>
                  <a:srgbClr val="000000"/>
                </a:solidFill>
              </a:rPr>
              <a:t>3</a:t>
            </a:r>
            <a:r>
              <a:rPr lang="en">
                <a:solidFill>
                  <a:srgbClr val="000000"/>
                </a:solidFill>
              </a:rPr>
              <a:t>, …, w</a:t>
            </a:r>
            <a:r>
              <a:rPr baseline="-25000" lang="en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) =  P(w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|START1, START2, START3)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                         P(w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|START2, START3, w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)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                         P(w</a:t>
            </a:r>
            <a:r>
              <a:rPr baseline="-25000" lang="en">
                <a:solidFill>
                  <a:srgbClr val="000000"/>
                </a:solidFill>
              </a:rPr>
              <a:t>3</a:t>
            </a:r>
            <a:r>
              <a:rPr lang="en">
                <a:solidFill>
                  <a:srgbClr val="000000"/>
                </a:solidFill>
              </a:rPr>
              <a:t>|START3 w</a:t>
            </a:r>
            <a:r>
              <a:rPr baseline="-25000" lang="en">
                <a:solidFill>
                  <a:srgbClr val="000000"/>
                </a:solidFill>
              </a:rPr>
              <a:t>1 </a:t>
            </a:r>
            <a:r>
              <a:rPr lang="en">
                <a:solidFill>
                  <a:srgbClr val="000000"/>
                </a:solidFill>
              </a:rPr>
              <a:t>w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)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                         P(w</a:t>
            </a:r>
            <a:r>
              <a:rPr baseline="-25000" lang="en">
                <a:solidFill>
                  <a:srgbClr val="000000"/>
                </a:solidFill>
              </a:rPr>
              <a:t>4</a:t>
            </a:r>
            <a:r>
              <a:rPr lang="en">
                <a:solidFill>
                  <a:srgbClr val="000000"/>
                </a:solidFill>
              </a:rPr>
              <a:t>|w</a:t>
            </a:r>
            <a:r>
              <a:rPr baseline="-25000" lang="en">
                <a:solidFill>
                  <a:srgbClr val="000000"/>
                </a:solidFill>
              </a:rPr>
              <a:t>1 </a:t>
            </a:r>
            <a:r>
              <a:rPr lang="en">
                <a:solidFill>
                  <a:srgbClr val="000000"/>
                </a:solidFill>
              </a:rPr>
              <a:t>w</a:t>
            </a:r>
            <a:r>
              <a:rPr baseline="-25000" lang="en">
                <a:solidFill>
                  <a:srgbClr val="000000"/>
                </a:solidFill>
              </a:rPr>
              <a:t>2 </a:t>
            </a:r>
            <a:r>
              <a:rPr lang="en">
                <a:solidFill>
                  <a:srgbClr val="000000"/>
                </a:solidFill>
              </a:rPr>
              <a:t>w</a:t>
            </a:r>
            <a:r>
              <a:rPr baseline="-25000" lang="en">
                <a:solidFill>
                  <a:srgbClr val="000000"/>
                </a:solidFill>
              </a:rPr>
              <a:t>3</a:t>
            </a:r>
            <a:r>
              <a:rPr lang="en">
                <a:solidFill>
                  <a:srgbClr val="000000"/>
                </a:solidFill>
              </a:rPr>
              <a:t>) .. P(w</a:t>
            </a:r>
            <a:r>
              <a:rPr baseline="-25000" lang="en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|w</a:t>
            </a:r>
            <a:r>
              <a:rPr baseline="-25000" lang="en">
                <a:solidFill>
                  <a:srgbClr val="000000"/>
                </a:solidFill>
              </a:rPr>
              <a:t>n-3 </a:t>
            </a:r>
            <a:r>
              <a:rPr lang="en">
                <a:solidFill>
                  <a:srgbClr val="000000"/>
                </a:solidFill>
              </a:rPr>
              <a:t>w</a:t>
            </a:r>
            <a:r>
              <a:rPr baseline="-25000" lang="en">
                <a:solidFill>
                  <a:srgbClr val="000000"/>
                </a:solidFill>
              </a:rPr>
              <a:t>n-2 </a:t>
            </a:r>
            <a:r>
              <a:rPr lang="en">
                <a:solidFill>
                  <a:srgbClr val="000000"/>
                </a:solidFill>
              </a:rPr>
              <a:t>w</a:t>
            </a:r>
            <a:r>
              <a:rPr baseline="-25000" lang="en">
                <a:solidFill>
                  <a:srgbClr val="000000"/>
                </a:solidFill>
              </a:rPr>
              <a:t>n-1</a:t>
            </a:r>
            <a:r>
              <a:rPr lang="en">
                <a:solidFill>
                  <a:srgbClr val="000000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30000" y="1318650"/>
            <a:ext cx="33009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keyboard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825" y="1201200"/>
            <a:ext cx="3956472" cy="328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30000" y="2409950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keyboards on </a:t>
            </a:r>
            <a:r>
              <a:rPr lang="en"/>
              <a:t>smartphones</a:t>
            </a:r>
            <a:r>
              <a:rPr lang="en"/>
              <a:t> and tablets are nearly </a:t>
            </a:r>
            <a:r>
              <a:rPr lang="en"/>
              <a:t>unusable</a:t>
            </a:r>
            <a:r>
              <a:rPr lang="en"/>
              <a:t> without this feature.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from trigram LM</a:t>
            </a:r>
            <a:endParaRPr/>
          </a:p>
        </p:txBody>
      </p:sp>
      <p:sp>
        <p:nvSpPr>
          <p:cNvPr id="339" name="Google Shape;339;p50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use television and film in a war will never duplicate the disruptions of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that there have also just been praying for him to form a coalition government was grossly unfair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from 4-gram LM</a:t>
            </a:r>
            <a:endParaRPr/>
          </a:p>
        </p:txBody>
      </p:sp>
      <p:sp>
        <p:nvSpPr>
          <p:cNvPr id="345" name="Google Shape;345;p51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the economy continues to grow and to make reference to her poem called `` Living in Sin . 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save it from Austrian troops crushing the Hungarian rebellion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other hand I 'm happy that I do believe there was racial discrimination in the Navy 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higher-order model</a:t>
            </a:r>
            <a:endParaRPr/>
          </a:p>
        </p:txBody>
      </p:sp>
      <p:sp>
        <p:nvSpPr>
          <p:cNvPr id="351" name="Google Shape;351;p52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language has long-distance dependencies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en"/>
              <a:t>The </a:t>
            </a:r>
            <a:r>
              <a:rPr b="1" i="1" lang="en">
                <a:latin typeface="Helvetica Neue"/>
                <a:ea typeface="Helvetica Neue"/>
                <a:cs typeface="Helvetica Neue"/>
                <a:sym typeface="Helvetica Neue"/>
              </a:rPr>
              <a:t>computers</a:t>
            </a:r>
            <a:r>
              <a:rPr i="1" lang="en"/>
              <a:t> which I had just moved from the storage room in the basement to the lab on the second floor </a:t>
            </a:r>
            <a:r>
              <a:rPr b="1" i="1" lang="en">
                <a:latin typeface="Helvetica Neue"/>
                <a:ea typeface="Helvetica Neue"/>
                <a:cs typeface="Helvetica Neue"/>
                <a:sym typeface="Helvetica Neue"/>
              </a:rPr>
              <a:t>were</a:t>
            </a:r>
            <a:r>
              <a:rPr i="1" lang="en"/>
              <a:t> fixed. 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grams do we need?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>
            <p:ph type="title"/>
          </p:nvPr>
        </p:nvSpPr>
        <p:spPr>
          <a:xfrm>
            <a:off x="730000" y="1318650"/>
            <a:ext cx="33009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don't we use 9-gram LM? or 10-gram?</a:t>
            </a:r>
            <a:endParaRPr/>
          </a:p>
        </p:txBody>
      </p:sp>
      <p:sp>
        <p:nvSpPr>
          <p:cNvPr id="357" name="Google Shape;357;p53"/>
          <p:cNvSpPr txBox="1"/>
          <p:nvPr>
            <p:ph idx="1" type="body"/>
          </p:nvPr>
        </p:nvSpPr>
        <p:spPr>
          <a:xfrm>
            <a:off x="730000" y="2409950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5-gram LM trained on 8 million words needs to store 17,434,822 parameters</a:t>
            </a:r>
            <a:endParaRPr/>
          </a:p>
        </p:txBody>
      </p:sp>
      <p:pic>
        <p:nvPicPr>
          <p:cNvPr id="358" name="Google Shape;358;p5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950" y="1221475"/>
            <a:ext cx="4808301" cy="297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models rely on accurate counts</a:t>
            </a:r>
            <a:endParaRPr/>
          </a:p>
        </p:txBody>
      </p:sp>
      <p:sp>
        <p:nvSpPr>
          <p:cNvPr id="364" name="Google Shape;364;p54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use higher order model such as 7-gram or 8-gram, the context becomes more and more specific and most counts will be close to zero (more on this later). We can notice that the vocab size gets </a:t>
            </a:r>
            <a:r>
              <a:rPr lang="en"/>
              <a:t>very</a:t>
            </a:r>
            <a:r>
              <a:rPr lang="en"/>
              <a:t> large.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parameters require more data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Estimating n-gram probabilities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all bigram probabilities</a:t>
            </a:r>
            <a:endParaRPr/>
          </a:p>
        </p:txBody>
      </p:sp>
      <p:sp>
        <p:nvSpPr>
          <p:cNvPr id="375" name="Google Shape;375;p56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&lt;s&gt; I am Sam &lt;/s&gt;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&lt;s&gt; Sam I am &lt;/s&gt;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&lt;s&gt; I do not like green eggs and ham &lt;/s&gt;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50" y="3732150"/>
            <a:ext cx="7994373" cy="7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7"/>
          <p:cNvSpPr txBox="1"/>
          <p:nvPr>
            <p:ph type="title"/>
          </p:nvPr>
        </p:nvSpPr>
        <p:spPr>
          <a:xfrm>
            <a:off x="729450" y="1013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Bigram counts</a:t>
            </a:r>
            <a:endParaRPr/>
          </a:p>
        </p:txBody>
      </p:sp>
      <p:graphicFrame>
        <p:nvGraphicFramePr>
          <p:cNvPr id="382" name="Google Shape;382;p57"/>
          <p:cNvGraphicFramePr/>
          <p:nvPr/>
        </p:nvGraphicFramePr>
        <p:xfrm>
          <a:off x="881250" y="18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{4630F680-D663-4DB4-AAB7-5442E74D8536}</a:tableStyleId>
              </a:tblPr>
              <a:tblGrid>
                <a:gridCol w="628650"/>
                <a:gridCol w="238125"/>
                <a:gridCol w="419100"/>
                <a:gridCol w="323850"/>
                <a:gridCol w="323850"/>
                <a:gridCol w="628650"/>
                <a:gridCol w="400050"/>
                <a:gridCol w="466725"/>
                <a:gridCol w="514350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want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eat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chinese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food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lunch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spend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5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827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9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want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608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5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686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211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eat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42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chinese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82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food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15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15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lunch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spend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3" name="Google Shape;383;p57"/>
          <p:cNvGraphicFramePr/>
          <p:nvPr/>
        </p:nvGraphicFramePr>
        <p:xfrm>
          <a:off x="5237900" y="189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{4630F680-D663-4DB4-AAB7-5442E74D8536}</a:tableStyleId>
              </a:tblPr>
              <a:tblGrid>
                <a:gridCol w="628650"/>
                <a:gridCol w="5429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Unigram</a:t>
                      </a:r>
                      <a:endParaRPr sz="1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2533</a:t>
                      </a:r>
                      <a:endParaRPr sz="1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want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927</a:t>
                      </a:r>
                      <a:endParaRPr sz="1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2417</a:t>
                      </a:r>
                      <a:endParaRPr sz="1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eat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746</a:t>
                      </a:r>
                      <a:endParaRPr sz="1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chinese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158</a:t>
                      </a:r>
                      <a:endParaRPr sz="1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food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1093</a:t>
                      </a:r>
                      <a:endParaRPr sz="1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lunch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341</a:t>
                      </a:r>
                      <a:endParaRPr sz="1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spend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278</a:t>
                      </a:r>
                      <a:endParaRPr sz="10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8"/>
          <p:cNvSpPr txBox="1"/>
          <p:nvPr>
            <p:ph type="title"/>
          </p:nvPr>
        </p:nvSpPr>
        <p:spPr>
          <a:xfrm>
            <a:off x="729450" y="1013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'Normalizing' by dividing by unigram counts</a:t>
            </a:r>
            <a:endParaRPr/>
          </a:p>
        </p:txBody>
      </p:sp>
      <p:graphicFrame>
        <p:nvGraphicFramePr>
          <p:cNvPr id="389" name="Google Shape;389;p58"/>
          <p:cNvGraphicFramePr/>
          <p:nvPr/>
        </p:nvGraphicFramePr>
        <p:xfrm>
          <a:off x="930950" y="193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{4630F680-D663-4DB4-AAB7-5442E74D8536}</a:tableStyleId>
              </a:tblPr>
              <a:tblGrid>
                <a:gridCol w="628650"/>
                <a:gridCol w="447675"/>
                <a:gridCol w="447675"/>
                <a:gridCol w="447675"/>
                <a:gridCol w="447675"/>
                <a:gridCol w="628650"/>
                <a:gridCol w="447675"/>
                <a:gridCol w="466725"/>
                <a:gridCol w="514350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want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eat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chinese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food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lunch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spend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0.002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0.326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0.004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want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0.002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0.656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0.005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0.002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0.284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0.002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0.087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eat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0.003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0.021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0.003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0.056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chinese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0.519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food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0.014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0.014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0.004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lunch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0.003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spend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0.004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0.004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90" name="Google Shape;39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941" y="1962142"/>
            <a:ext cx="3419136" cy="4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763" y="2608050"/>
            <a:ext cx="3460249" cy="10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9"/>
          <p:cNvSpPr txBox="1"/>
          <p:nvPr>
            <p:ph type="title"/>
          </p:nvPr>
        </p:nvSpPr>
        <p:spPr>
          <a:xfrm>
            <a:off x="729450" y="1013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Linguistic knowledge and world knowledge in LM</a:t>
            </a:r>
            <a:endParaRPr/>
          </a:p>
        </p:txBody>
      </p:sp>
      <p:graphicFrame>
        <p:nvGraphicFramePr>
          <p:cNvPr id="397" name="Google Shape;397;p59"/>
          <p:cNvGraphicFramePr/>
          <p:nvPr/>
        </p:nvGraphicFramePr>
        <p:xfrm>
          <a:off x="930950" y="193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{4630F680-D663-4DB4-AAB7-5442E74D8536}</a:tableStyleId>
              </a:tblPr>
              <a:tblGrid>
                <a:gridCol w="628650"/>
                <a:gridCol w="447675"/>
                <a:gridCol w="447675"/>
                <a:gridCol w="447675"/>
                <a:gridCol w="447675"/>
                <a:gridCol w="628650"/>
                <a:gridCol w="447675"/>
                <a:gridCol w="466725"/>
                <a:gridCol w="514350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want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eat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chinese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food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lunch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spend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0.002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0.326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0.004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want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0.002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0.656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0.005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to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0.002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0.284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0.002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0.087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eat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0.003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0.021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0.003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0.056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chinese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0.519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food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0.014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0.014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0.001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0.004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lunch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0.006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0.003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spend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0.004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0.004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0.000</a:t>
                      </a:r>
                      <a:endParaRPr sz="12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98" name="Google Shape;39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941" y="1962142"/>
            <a:ext cx="3419136" cy="4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the rest of the sentence 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prepare for the job interview, it is advisable to ___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bank account is overdrawn. In other words, you ___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official languages of Switzerland are ___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0"/>
          <p:cNvSpPr txBox="1"/>
          <p:nvPr>
            <p:ph type="title"/>
          </p:nvPr>
        </p:nvSpPr>
        <p:spPr>
          <a:xfrm>
            <a:off x="730000" y="1318650"/>
            <a:ext cx="33009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issues</a:t>
            </a:r>
            <a:endParaRPr/>
          </a:p>
        </p:txBody>
      </p:sp>
      <p:sp>
        <p:nvSpPr>
          <p:cNvPr id="404" name="Google Shape;404;p60"/>
          <p:cNvSpPr txBox="1"/>
          <p:nvPr>
            <p:ph idx="1" type="body"/>
          </p:nvPr>
        </p:nvSpPr>
        <p:spPr>
          <a:xfrm>
            <a:off x="730000" y="2409950"/>
            <a:ext cx="3627000" cy="23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product of small numbers creates too many zeros. We use the sum of log instead aka log probability of a sentence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log(abc) = log(a) + log(b) + log(c)</a:t>
            </a:r>
            <a:endParaRPr/>
          </a:p>
        </p:txBody>
      </p:sp>
      <p:pic>
        <p:nvPicPr>
          <p:cNvPr id="405" name="Google Shape;40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078" y="2409950"/>
            <a:ext cx="4261576" cy="13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</a:t>
            </a:r>
            <a:r>
              <a:rPr lang="en"/>
              <a:t> language models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methodology</a:t>
            </a:r>
            <a:endParaRPr/>
          </a:p>
        </p:txBody>
      </p:sp>
      <p:sp>
        <p:nvSpPr>
          <p:cNvPr id="416" name="Google Shape;416;p62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Extrinsic evaluation: evaluating on downstream tasks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Train the LMs on the same training set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Test the LMs on other tasks such as predictive keyboard, machine translation, speech recognition, grammatical error correction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Intrinsic evaluation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Split the dataset into train, dev, test sets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Compute perplexity on dev and/or test set(s)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Extrinsic evaluation</a:t>
            </a:r>
            <a:endParaRPr/>
          </a:p>
        </p:txBody>
      </p:sp>
      <p:sp>
        <p:nvSpPr>
          <p:cNvPr id="422" name="Google Shape;422;p63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translation - compute translation quality (BLEU score) when using a new LM to rank translations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Speech recognition - compute word error rate when using a new LM to decode the speech into text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Predictive keyboard - compute the accuracy and the keystroke discount when using a new LM to predict the next word as the users type on the keyboard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4"/>
          <p:cNvSpPr txBox="1"/>
          <p:nvPr>
            <p:ph type="title"/>
          </p:nvPr>
        </p:nvSpPr>
        <p:spPr>
          <a:xfrm>
            <a:off x="727800" y="10309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extrinsic evaluation</a:t>
            </a:r>
            <a:endParaRPr/>
          </a:p>
        </p:txBody>
      </p:sp>
      <p:sp>
        <p:nvSpPr>
          <p:cNvPr id="428" name="Google Shape;428;p64"/>
          <p:cNvSpPr txBox="1"/>
          <p:nvPr>
            <p:ph idx="1" type="body"/>
          </p:nvPr>
        </p:nvSpPr>
        <p:spPr>
          <a:xfrm>
            <a:off x="727725" y="1730000"/>
            <a:ext cx="37743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Real-world relevance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many metrics from many tasks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4"/>
          <p:cNvSpPr txBox="1"/>
          <p:nvPr>
            <p:ph idx="2" type="body"/>
          </p:nvPr>
        </p:nvSpPr>
        <p:spPr>
          <a:xfrm>
            <a:off x="4642000" y="1730000"/>
            <a:ext cx="37743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Expensive and time-consuming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LMs that perform well in one task might not perform well in another.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Intrinsic Evaluation</a:t>
            </a:r>
            <a:endParaRPr/>
          </a:p>
        </p:txBody>
      </p:sp>
      <p:sp>
        <p:nvSpPr>
          <p:cNvPr id="435" name="Google Shape;435;p65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relying on external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better LM gives a higher probability to the words in the test set.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compute </a:t>
            </a:r>
            <a:r>
              <a:rPr lang="en" u="sng"/>
              <a:t>perplexity</a:t>
            </a:r>
            <a:r>
              <a:rPr lang="en"/>
              <a:t> as a standard measure for LM performance. If a language model is good at predicting the next word, it is less perplexed (งุนงง) when we reveal the next word.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6"/>
          <p:cNvSpPr txBox="1"/>
          <p:nvPr>
            <p:ph type="title"/>
          </p:nvPr>
        </p:nvSpPr>
        <p:spPr>
          <a:xfrm>
            <a:off x="729450" y="1013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Perplexity (lower = better)</a:t>
            </a:r>
            <a:endParaRPr/>
          </a:p>
        </p:txBody>
      </p:sp>
      <p:pic>
        <p:nvPicPr>
          <p:cNvPr id="441" name="Google Shape;4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00825"/>
            <a:ext cx="3919699" cy="23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6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775" y="1506476"/>
            <a:ext cx="3139075" cy="300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 for perplexity</a:t>
            </a:r>
            <a:endParaRPr/>
          </a:p>
        </p:txBody>
      </p:sp>
      <p:sp>
        <p:nvSpPr>
          <p:cNvPr id="448" name="Google Shape;448;p67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comparing two LMs, the better LMs will give a higher probability to the test set than the worse LMs.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Perplexity is the inverse probability of the test set, so the lower the better.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Perplexity is normalized by the number of words.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Models can compute probabilities of sentences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Language Modeling Tools</a:t>
            </a:r>
            <a:endParaRPr/>
          </a:p>
        </p:txBody>
      </p:sp>
      <p:sp>
        <p:nvSpPr>
          <p:cNvPr id="459" name="Google Shape;459;p69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KenLM: Kneser-Ney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SRILM: Katz, Witten-Bell, Kneser-Ney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30000" y="1318650"/>
            <a:ext cx="33009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Autosuggest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730000" y="2409950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People and languages are somewhat predictable 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025" y="781550"/>
            <a:ext cx="4808299" cy="3733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Grammar Check</a:t>
            </a:r>
            <a:endParaRPr/>
          </a:p>
        </p:txBody>
      </p:sp>
      <p:sp>
        <p:nvSpPr>
          <p:cNvPr id="465" name="Google Shape;465;p70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good l</a:t>
            </a:r>
            <a:r>
              <a:rPr lang="en"/>
              <a:t>anguage models should output the higher probability to the sentence that is more 'English-y'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 look forward to meeting you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 look forward to meet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grammatical English sentence should be more 'English-y'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Grammatical Errors</a:t>
            </a:r>
            <a:endParaRPr/>
          </a:p>
        </p:txBody>
      </p:sp>
      <p:sp>
        <p:nvSpPr>
          <p:cNvPr id="471" name="Google Shape;471;p71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28 types!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https://www.aclweb.org/anthology/W14-1701.pdf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22775"/>
            <a:ext cx="8839199" cy="222736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72"/>
          <p:cNvSpPr txBox="1"/>
          <p:nvPr>
            <p:ph type="title"/>
          </p:nvPr>
        </p:nvSpPr>
        <p:spPr>
          <a:xfrm>
            <a:off x="729450" y="1013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3"/>
          <p:cNvSpPr txBox="1"/>
          <p:nvPr>
            <p:ph type="title"/>
          </p:nvPr>
        </p:nvSpPr>
        <p:spPr>
          <a:xfrm>
            <a:off x="729450" y="1013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Determiner and Nouns</a:t>
            </a:r>
            <a:endParaRPr/>
          </a:p>
        </p:txBody>
      </p:sp>
      <p:pic>
        <p:nvPicPr>
          <p:cNvPr id="483" name="Google Shape;48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1350"/>
            <a:ext cx="8839201" cy="1982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Preposition</a:t>
            </a:r>
            <a:endParaRPr/>
          </a:p>
        </p:txBody>
      </p:sp>
      <p:sp>
        <p:nvSpPr>
          <p:cNvPr id="489" name="Google Shape;489;p74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This essay will [</a:t>
            </a:r>
            <a:r>
              <a:rPr b="1" i="1" lang="en">
                <a:latin typeface="Sarabun"/>
                <a:ea typeface="Sarabun"/>
                <a:cs typeface="Sarabun"/>
                <a:sym typeface="Sarabun"/>
              </a:rPr>
              <a:t>discuss about </a:t>
            </a:r>
            <a:r>
              <a:rPr i="1" lang="en"/>
              <a:t>→ discuss] whether a carrier should tell his relatives or not.</a:t>
            </a:r>
            <a:endParaRPr i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5" y="152400"/>
            <a:ext cx="831280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types of errors</a:t>
            </a:r>
            <a:endParaRPr/>
          </a:p>
        </p:txBody>
      </p:sp>
      <p:graphicFrame>
        <p:nvGraphicFramePr>
          <p:cNvPr id="500" name="Google Shape;500;p76"/>
          <p:cNvGraphicFramePr/>
          <p:nvPr/>
        </p:nvGraphicFramePr>
        <p:xfrm>
          <a:off x="867275" y="211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{03DE11A1-8EBD-4A35-8C01-75C7CB3D9F19}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Error type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Frequency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Recall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Article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14.8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54.74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Word collocation or idiom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11.8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15.18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Redundancy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10.5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26.47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Verb tense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7.11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20.00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Word form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4.8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46.59</a:t>
                      </a:r>
                      <a:endParaRPr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5-gram LM</a:t>
            </a:r>
            <a:endParaRPr/>
          </a:p>
        </p:txBody>
      </p:sp>
      <p:sp>
        <p:nvSpPr>
          <p:cNvPr id="506" name="Google Shape;506;p77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This essay will discuss about the current issues of climate change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 …  x P(issues| discuss about the current) x </a:t>
            </a:r>
            <a:b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P(of| about the current issues) x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P(climate| the current issues of) x P(change|current issues of climate)</a:t>
            </a:r>
            <a:endParaRPr sz="1100">
              <a:solidFill>
                <a:srgbClr val="000000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This essay will discuss the current issues of climate change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= … x P(issues| will discuss the current) x </a:t>
            </a:r>
            <a:b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P(of| discuss the current issues) x</a:t>
            </a:r>
            <a:endParaRPr sz="1100">
              <a:solidFill>
                <a:srgbClr val="00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P(climate| the current issues of) x P(change|current issues of climate)</a:t>
            </a:r>
            <a:endParaRPr sz="1100">
              <a:solidFill>
                <a:srgbClr val="000000"/>
              </a:solidFill>
              <a:highlight>
                <a:srgbClr val="00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512" name="Google Shape;512;p78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language models to detect the following errors: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Verb Tense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Verb Agreement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Preposition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Word form such as </a:t>
            </a:r>
            <a:r>
              <a:rPr i="1" lang="en" sz="1600"/>
              <a:t>The circuit suffers from many </a:t>
            </a:r>
            <a:r>
              <a:rPr i="1" lang="en" sz="1600" u="sng"/>
              <a:t>electrically</a:t>
            </a:r>
            <a:r>
              <a:rPr i="1" lang="en" sz="1600"/>
              <a:t> problems.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Article such as </a:t>
            </a:r>
            <a:r>
              <a:rPr i="1" lang="en" sz="1600"/>
              <a:t>dog is chasing cat</a:t>
            </a:r>
            <a:endParaRPr sz="16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good language model can generate good text given a context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30000" y="1318650"/>
            <a:ext cx="33009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with a (large) language model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30000" y="2409950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ChatGPT presents a language model that is very good at filling the rest of the text. This is indeed the golden age of language model and generative AI.</a:t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00" y="1318650"/>
            <a:ext cx="4808299" cy="2649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0"/>
          <p:cNvSpPr txBox="1"/>
          <p:nvPr>
            <p:ph type="title"/>
          </p:nvPr>
        </p:nvSpPr>
        <p:spPr>
          <a:xfrm>
            <a:off x="730000" y="1318650"/>
            <a:ext cx="33009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from a probability distribution over the vocab</a:t>
            </a:r>
            <a:endParaRPr/>
          </a:p>
        </p:txBody>
      </p:sp>
      <p:sp>
        <p:nvSpPr>
          <p:cNvPr id="523" name="Google Shape;523;p80"/>
          <p:cNvSpPr txBox="1"/>
          <p:nvPr>
            <p:ph idx="1" type="body"/>
          </p:nvPr>
        </p:nvSpPr>
        <p:spPr>
          <a:xfrm>
            <a:off x="730000" y="2659925"/>
            <a:ext cx="36774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P(w| 'a good robot must') =</a:t>
            </a:r>
            <a:br>
              <a:rPr lang="en"/>
            </a:br>
            <a:br>
              <a:rPr lang="en"/>
            </a:br>
            <a:r>
              <a:rPr lang="en"/>
              <a:t>trigram model: 'robot must *'</a:t>
            </a:r>
            <a:br>
              <a:rPr lang="en"/>
            </a:br>
            <a:r>
              <a:rPr lang="en"/>
              <a:t>4-gram model: 'good robot must *'   </a:t>
            </a:r>
            <a:endParaRPr/>
          </a:p>
        </p:txBody>
      </p:sp>
      <p:graphicFrame>
        <p:nvGraphicFramePr>
          <p:cNvPr id="524" name="Google Shape;524;p80"/>
          <p:cNvGraphicFramePr/>
          <p:nvPr/>
        </p:nvGraphicFramePr>
        <p:xfrm>
          <a:off x="4572000" y="136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{03DE11A1-8EBD-4A35-8C01-75C7CB3D9F19}</a:tableStyleId>
              </a:tblPr>
              <a:tblGrid>
                <a:gridCol w="587700"/>
                <a:gridCol w="907675"/>
              </a:tblGrid>
              <a:tr h="325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and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but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0.07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ethically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0.41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A1A1A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follow</a:t>
                      </a:r>
                      <a:endParaRPr b="1" sz="1200">
                        <a:solidFill>
                          <a:srgbClr val="1A1A1A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0.36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A1A1A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obey</a:t>
                      </a:r>
                      <a:endParaRPr b="1" sz="1200">
                        <a:solidFill>
                          <a:srgbClr val="1A1A1A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0.02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orders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0.08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rules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0.06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set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strictly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the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without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1"/>
          <p:cNvSpPr txBox="1"/>
          <p:nvPr>
            <p:ph type="title"/>
          </p:nvPr>
        </p:nvSpPr>
        <p:spPr>
          <a:xfrm>
            <a:off x="730000" y="1318650"/>
            <a:ext cx="33009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from a probability distribution over the vocab</a:t>
            </a:r>
            <a:endParaRPr/>
          </a:p>
        </p:txBody>
      </p:sp>
      <p:sp>
        <p:nvSpPr>
          <p:cNvPr id="530" name="Google Shape;530;p81"/>
          <p:cNvSpPr txBox="1"/>
          <p:nvPr>
            <p:ph idx="1" type="body"/>
          </p:nvPr>
        </p:nvSpPr>
        <p:spPr>
          <a:xfrm>
            <a:off x="730000" y="2659925"/>
            <a:ext cx="38421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P(w| 'a good robot must follow') =  </a:t>
            </a:r>
            <a:br>
              <a:rPr lang="en"/>
            </a:br>
            <a:br>
              <a:rPr lang="en"/>
            </a:br>
            <a:r>
              <a:rPr lang="en"/>
              <a:t>trigram model: 'must follow *'</a:t>
            </a:r>
            <a:br>
              <a:rPr lang="en"/>
            </a:br>
            <a:r>
              <a:rPr lang="en"/>
              <a:t>4-gram model: 'robot must follow *'   </a:t>
            </a:r>
            <a:endParaRPr/>
          </a:p>
        </p:txBody>
      </p:sp>
      <p:graphicFrame>
        <p:nvGraphicFramePr>
          <p:cNvPr id="531" name="Google Shape;531;p81"/>
          <p:cNvGraphicFramePr/>
          <p:nvPr/>
        </p:nvGraphicFramePr>
        <p:xfrm>
          <a:off x="4767050" y="11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{03DE11A1-8EBD-4A35-8C01-75C7CB3D9F19}</a:tableStyleId>
              </a:tblPr>
              <a:tblGrid>
                <a:gridCol w="536600"/>
                <a:gridCol w="828750"/>
              </a:tblGrid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0.23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A1A1A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</a:t>
                      </a:r>
                      <a:endParaRPr b="1" sz="1200">
                        <a:solidFill>
                          <a:srgbClr val="1A1A1A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and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0.01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but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0.02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ethically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follow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0.02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obey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0.28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A1A1A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orders</a:t>
                      </a:r>
                      <a:endParaRPr b="1" sz="1200">
                        <a:solidFill>
                          <a:srgbClr val="1A1A1A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0.19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A1A1A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rules</a:t>
                      </a:r>
                      <a:endParaRPr b="1" sz="1200">
                        <a:solidFill>
                          <a:srgbClr val="1A1A1A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set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strictly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0.25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A1A1A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the</a:t>
                      </a:r>
                      <a:endParaRPr b="1" sz="1200">
                        <a:solidFill>
                          <a:srgbClr val="1A1A1A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without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2"/>
          <p:cNvSpPr txBox="1"/>
          <p:nvPr>
            <p:ph type="title"/>
          </p:nvPr>
        </p:nvSpPr>
        <p:spPr>
          <a:xfrm>
            <a:off x="730000" y="1318650"/>
            <a:ext cx="33009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from a probability distribution over the vocab</a:t>
            </a:r>
            <a:endParaRPr/>
          </a:p>
        </p:txBody>
      </p:sp>
      <p:sp>
        <p:nvSpPr>
          <p:cNvPr id="537" name="Google Shape;537;p82"/>
          <p:cNvSpPr txBox="1"/>
          <p:nvPr>
            <p:ph idx="1" type="body"/>
          </p:nvPr>
        </p:nvSpPr>
        <p:spPr>
          <a:xfrm>
            <a:off x="730000" y="2659925"/>
            <a:ext cx="41034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P(w| 'a good robot must follow rules') =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trigram model: 'follow rules *'</a:t>
            </a:r>
            <a:br>
              <a:rPr lang="en"/>
            </a:br>
            <a:r>
              <a:rPr lang="en"/>
              <a:t>4-gram model: 'must follow rules*'  </a:t>
            </a:r>
            <a:endParaRPr/>
          </a:p>
        </p:txBody>
      </p:sp>
      <p:graphicFrame>
        <p:nvGraphicFramePr>
          <p:cNvPr id="538" name="Google Shape;538;p82"/>
          <p:cNvGraphicFramePr/>
          <p:nvPr/>
        </p:nvGraphicFramePr>
        <p:xfrm>
          <a:off x="5446100" y="19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{03DE11A1-8EBD-4A35-8C01-75C7CB3D9F19}</a:tableStyleId>
              </a:tblPr>
              <a:tblGrid>
                <a:gridCol w="536600"/>
                <a:gridCol w="828750"/>
              </a:tblGrid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0.03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and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0.02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but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0.31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A1A1A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ethically</a:t>
                      </a:r>
                      <a:endParaRPr b="1" sz="1200">
                        <a:solidFill>
                          <a:srgbClr val="1A1A1A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follow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obey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orders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…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rules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0.27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A1A1A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set</a:t>
                      </a:r>
                      <a:endParaRPr b="1" sz="1200">
                        <a:solidFill>
                          <a:srgbClr val="1A1A1A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0.37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1A1A1A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strictly</a:t>
                      </a:r>
                      <a:endParaRPr b="1" sz="1200">
                        <a:solidFill>
                          <a:srgbClr val="1A1A1A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the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0</a:t>
                      </a:r>
                      <a:endParaRPr sz="11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A1A1A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without</a:t>
                      </a:r>
                      <a:endParaRPr sz="1200">
                        <a:solidFill>
                          <a:srgbClr val="1A1A1A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7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and zeros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from n-gram models trained on Shakespeare's works</a:t>
            </a:r>
            <a:endParaRPr/>
          </a:p>
        </p:txBody>
      </p:sp>
      <p:pic>
        <p:nvPicPr>
          <p:cNvPr id="549" name="Google Shape;54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50" y="815000"/>
            <a:ext cx="7697398" cy="3089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from n-gram models trained on newspaper (Wall Street Journal)</a:t>
            </a:r>
            <a:endParaRPr/>
          </a:p>
        </p:txBody>
      </p:sp>
      <p:pic>
        <p:nvPicPr>
          <p:cNvPr id="555" name="Google Shape;55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50" y="1046925"/>
            <a:ext cx="7769877" cy="274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6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n-gram language models only have the information on the strings that are already seen. The generated text stay within the training set.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Languages are infinite. We are guaranteed to find an ngram that we have not seen before. Example: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นักท่องเที่ยว ขุด พบ เรือดำน้ำ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หมา พุดเดิ้ล หาว ดัง</a:t>
            </a:r>
            <a:endParaRPr/>
          </a:p>
        </p:txBody>
      </p:sp>
      <p:sp>
        <p:nvSpPr>
          <p:cNvPr id="561" name="Google Shape;561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for n-gram models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7"/>
          <p:cNvSpPr txBox="1"/>
          <p:nvPr>
            <p:ph type="title"/>
          </p:nvPr>
        </p:nvSpPr>
        <p:spPr>
          <a:xfrm>
            <a:off x="730000" y="1318650"/>
            <a:ext cx="33009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trigram model: </a:t>
            </a:r>
            <a:r>
              <a:rPr i="1" lang="en"/>
              <a:t>denied the __</a:t>
            </a:r>
            <a:endParaRPr i="1"/>
          </a:p>
        </p:txBody>
      </p:sp>
      <p:sp>
        <p:nvSpPr>
          <p:cNvPr id="567" name="Google Shape;567;p87"/>
          <p:cNvSpPr txBox="1"/>
          <p:nvPr>
            <p:ph idx="1" type="body"/>
          </p:nvPr>
        </p:nvSpPr>
        <p:spPr>
          <a:xfrm>
            <a:off x="730000" y="2409950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collect the trigrams:</a:t>
            </a:r>
            <a:br>
              <a:rPr i="1" lang="en"/>
            </a:br>
            <a:r>
              <a:rPr i="1" lang="en"/>
              <a:t>denied the allegations 		</a:t>
            </a:r>
            <a:r>
              <a:rPr lang="en"/>
              <a:t>5</a:t>
            </a:r>
            <a:br>
              <a:rPr lang="en"/>
            </a:br>
            <a:r>
              <a:rPr i="1" lang="en"/>
              <a:t>denied the speculation 	</a:t>
            </a:r>
            <a:r>
              <a:rPr lang="en"/>
              <a:t>2</a:t>
            </a:r>
            <a:br>
              <a:rPr lang="en"/>
            </a:br>
            <a:r>
              <a:rPr i="1" lang="en"/>
              <a:t>denied the rumors			</a:t>
            </a:r>
            <a:r>
              <a:rPr lang="en"/>
              <a:t>1</a:t>
            </a:r>
            <a:br>
              <a:rPr lang="en"/>
            </a:br>
            <a:r>
              <a:rPr i="1" lang="en"/>
              <a:t>denied the report			</a:t>
            </a:r>
            <a:r>
              <a:rPr lang="en"/>
              <a:t>1</a:t>
            </a:r>
            <a:endParaRPr/>
          </a:p>
        </p:txBody>
      </p:sp>
      <p:pic>
        <p:nvPicPr>
          <p:cNvPr id="568" name="Google Shape;56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675" y="521800"/>
            <a:ext cx="4154401" cy="44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574" name="Google Shape;574;p88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P(</a:t>
            </a:r>
            <a:r>
              <a:rPr i="1" lang="en"/>
              <a:t>right</a:t>
            </a:r>
            <a:r>
              <a:rPr lang="en"/>
              <a:t> | </a:t>
            </a:r>
            <a:r>
              <a:rPr i="1" lang="en"/>
              <a:t>officials deny the</a:t>
            </a:r>
            <a:r>
              <a:rPr lang="en"/>
              <a:t>) = 	count(</a:t>
            </a:r>
            <a:r>
              <a:rPr i="1" lang="en"/>
              <a:t>officials deny the right)</a:t>
            </a:r>
            <a:br>
              <a:rPr lang="en"/>
            </a:br>
            <a:r>
              <a:rPr lang="en"/>
              <a:t>							   count(</a:t>
            </a:r>
            <a:r>
              <a:rPr i="1" lang="en"/>
              <a:t>officials deny the</a:t>
            </a:r>
            <a:r>
              <a:rPr lang="en"/>
              <a:t>)</a:t>
            </a:r>
            <a:endParaRPr/>
          </a:p>
        </p:txBody>
      </p:sp>
      <p:cxnSp>
        <p:nvCxnSpPr>
          <p:cNvPr id="575" name="Google Shape;575;p88"/>
          <p:cNvCxnSpPr/>
          <p:nvPr/>
        </p:nvCxnSpPr>
        <p:spPr>
          <a:xfrm>
            <a:off x="3962700" y="3002050"/>
            <a:ext cx="29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88"/>
          <p:cNvCxnSpPr/>
          <p:nvPr/>
        </p:nvCxnSpPr>
        <p:spPr>
          <a:xfrm>
            <a:off x="5593800" y="2141450"/>
            <a:ext cx="420300" cy="5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88"/>
          <p:cNvCxnSpPr/>
          <p:nvPr/>
        </p:nvCxnSpPr>
        <p:spPr>
          <a:xfrm flipH="1" rot="10800000">
            <a:off x="4633150" y="3312125"/>
            <a:ext cx="6105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8" name="Google Shape;578;p88"/>
          <p:cNvSpPr txBox="1"/>
          <p:nvPr/>
        </p:nvSpPr>
        <p:spPr>
          <a:xfrm>
            <a:off x="1881275" y="3862625"/>
            <a:ext cx="3112200" cy="831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if this zero, then divide by 0 = Infinity!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we must </a:t>
            </a:r>
            <a:r>
              <a:rPr lang="en" u="sng">
                <a:latin typeface="Helvetica Neue Light"/>
                <a:ea typeface="Helvetica Neue Light"/>
                <a:cs typeface="Helvetica Neue Light"/>
                <a:sym typeface="Helvetica Neue Light"/>
              </a:rPr>
              <a:t>backoff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to the lower order model such as 4gram → trigram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79" name="Google Shape;579;p88"/>
          <p:cNvSpPr txBox="1"/>
          <p:nvPr/>
        </p:nvSpPr>
        <p:spPr>
          <a:xfrm>
            <a:off x="3454650" y="1502400"/>
            <a:ext cx="3112200" cy="615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if this is zero, then probability is zero.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we must </a:t>
            </a:r>
            <a:r>
              <a:rPr lang="en" u="sng">
                <a:latin typeface="Helvetica Neue Light"/>
                <a:ea typeface="Helvetica Neue Light"/>
                <a:cs typeface="Helvetica Neue Light"/>
                <a:sym typeface="Helvetica Neue Light"/>
              </a:rPr>
              <a:t>smooth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the count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580" name="Google Shape;580;p88"/>
          <p:cNvCxnSpPr/>
          <p:nvPr/>
        </p:nvCxnSpPr>
        <p:spPr>
          <a:xfrm rot="10800000">
            <a:off x="7007175" y="2872000"/>
            <a:ext cx="4779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88"/>
          <p:cNvSpPr txBox="1"/>
          <p:nvPr/>
        </p:nvSpPr>
        <p:spPr>
          <a:xfrm>
            <a:off x="7242600" y="3168250"/>
            <a:ext cx="1613400" cy="615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we have to store millions of counts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n-gram LM use all of these </a:t>
            </a:r>
            <a:endParaRPr/>
          </a:p>
        </p:txBody>
      </p:sp>
      <p:sp>
        <p:nvSpPr>
          <p:cNvPr id="587" name="Google Shape;587;p89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Katz LM uses back-off techniques.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Witten-Bell uses linear interpolation (and also back-off in a way)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Kneser-Ney uses both back-off and interpolation.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one sounds 'more English'?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police officer told to the reporters about the incident.</a:t>
            </a:r>
            <a:br>
              <a:rPr lang="en"/>
            </a:br>
            <a:r>
              <a:rPr lang="en"/>
              <a:t>The police officer told the reporters about the incident.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อา นอน ตาก ลม</a:t>
            </a:r>
            <a:br>
              <a:rPr lang="en"/>
            </a:br>
            <a:r>
              <a:rPr lang="en"/>
              <a:t>อาน อน ตา กลม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send him a letter.</a:t>
            </a:r>
            <a:br>
              <a:rPr lang="en"/>
            </a:br>
            <a:r>
              <a:rPr lang="en"/>
              <a:t>I send dim a led 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Bangkok has many high buildings.</a:t>
            </a:r>
            <a:br>
              <a:rPr lang="en"/>
            </a:br>
            <a:r>
              <a:rPr lang="en"/>
              <a:t>Bangkok has many tall buildings.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Generalization and zeros</a:t>
            </a:r>
            <a:endParaRPr/>
          </a:p>
        </p:txBody>
      </p:sp>
      <p:sp>
        <p:nvSpPr>
          <p:cNvPr id="593" name="Google Shape;593;p90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N-gram models struggle with choosing how much context we should consider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Too much context and the model performs poorly because we do not have enough data. (sparsity problem)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Too little context and the model performs poorly because of long-range dependencies in language.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N-gram models are bound by the n-grams found in the training set only.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N-gram models are still useful for modeling simpler sequences such as syllables in a word (syllable n-gram), characters in a name (character n-gram), etc.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r>
              <a:rPr lang="en"/>
              <a:t> Model (LM)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29450" y="2078875"/>
            <a:ext cx="76887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model that 'understands' a language (or languages). In computational linguistics, a language model must be able to: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Compute the probability of a text - fluent text should get higher prob.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Generate text from the context - we want fluency and 'good'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Predict the next word from the context - we want accuracy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424650" y="632850"/>
            <a:ext cx="8280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Language Models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424650" y="1316875"/>
            <a:ext cx="82809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Fluent text generation requires contextual information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Chatbot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Machine translation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Automatic speech recognition (ASR or speech-to-text)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Summarization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Question answering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Grammatical error correction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Predictive keyboard and typing suggestions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D8BE80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CC4125"/>
      </a:accent3>
      <a:accent4>
        <a:srgbClr val="A2FFE8"/>
      </a:accent4>
      <a:accent5>
        <a:srgbClr val="1C3678"/>
      </a:accent5>
      <a:accent6>
        <a:srgbClr val="FCE5CD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