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34A639-FD02-4061-9034-AA1DA55F1585}">
  <a:tblStyle styleId="{3934A639-FD02-4061-9034-AA1DA55F15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76aec549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76aec549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76aec5496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76aec5496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76aec549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76aec549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76aec5496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76aec549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76aec5496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76aec5496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76ec48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76ec48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76ec48b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76ec48b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76ec48ba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76ec48b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6ec48ba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6ec48ba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76ec48ba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76ec48ba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76aec549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76aec549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76aec549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76aec549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76aec549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76aec549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 Land Agriculture Monitoring System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Flowchart</a:t>
            </a:r>
            <a:r>
              <a:rPr lang="en"/>
              <a:t>: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485975" y="1493675"/>
            <a:ext cx="1807800" cy="1078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 moisture sensor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2703750" y="1493675"/>
            <a:ext cx="2398800" cy="1237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sensor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5767125" y="1552025"/>
            <a:ext cx="1648800" cy="1120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6103775" y="445025"/>
            <a:ext cx="942900" cy="50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</a:t>
            </a:r>
            <a:endParaRPr/>
          </a:p>
        </p:txBody>
      </p:sp>
      <p:cxnSp>
        <p:nvCxnSpPr>
          <p:cNvPr id="127" name="Google Shape;127;p22"/>
          <p:cNvCxnSpPr>
            <a:stCxn id="125" idx="0"/>
            <a:endCxn id="126" idx="4"/>
          </p:cNvCxnSpPr>
          <p:nvPr/>
        </p:nvCxnSpPr>
        <p:spPr>
          <a:xfrm rot="10800000">
            <a:off x="6575325" y="952625"/>
            <a:ext cx="16200" cy="5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2"/>
          <p:cNvSpPr/>
          <p:nvPr/>
        </p:nvSpPr>
        <p:spPr>
          <a:xfrm>
            <a:off x="2527800" y="3207125"/>
            <a:ext cx="2750700" cy="34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 Microcontroller</a:t>
            </a:r>
            <a:endParaRPr/>
          </a:p>
        </p:txBody>
      </p:sp>
      <p:cxnSp>
        <p:nvCxnSpPr>
          <p:cNvPr id="129" name="Google Shape;129;p22"/>
          <p:cNvCxnSpPr>
            <a:stCxn id="123" idx="2"/>
          </p:cNvCxnSpPr>
          <p:nvPr/>
        </p:nvCxnSpPr>
        <p:spPr>
          <a:xfrm>
            <a:off x="1389875" y="2571875"/>
            <a:ext cx="19500" cy="8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2"/>
          <p:cNvCxnSpPr>
            <a:endCxn id="128" idx="1"/>
          </p:cNvCxnSpPr>
          <p:nvPr/>
        </p:nvCxnSpPr>
        <p:spPr>
          <a:xfrm flipH="1" rot="10800000">
            <a:off x="1409400" y="3377225"/>
            <a:ext cx="11184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2"/>
          <p:cNvCxnSpPr>
            <a:stCxn id="124" idx="2"/>
            <a:endCxn id="128" idx="0"/>
          </p:cNvCxnSpPr>
          <p:nvPr/>
        </p:nvCxnSpPr>
        <p:spPr>
          <a:xfrm>
            <a:off x="3903150" y="2731175"/>
            <a:ext cx="0" cy="4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>
            <a:stCxn id="125" idx="2"/>
          </p:cNvCxnSpPr>
          <p:nvPr/>
        </p:nvCxnSpPr>
        <p:spPr>
          <a:xfrm>
            <a:off x="6591525" y="2672825"/>
            <a:ext cx="4200" cy="7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2"/>
          <p:cNvCxnSpPr>
            <a:endCxn id="128" idx="3"/>
          </p:cNvCxnSpPr>
          <p:nvPr/>
        </p:nvCxnSpPr>
        <p:spPr>
          <a:xfrm flipH="1">
            <a:off x="5278500" y="3338525"/>
            <a:ext cx="13209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2"/>
          <p:cNvSpPr/>
          <p:nvPr/>
        </p:nvSpPr>
        <p:spPr>
          <a:xfrm>
            <a:off x="2672825" y="4257100"/>
            <a:ext cx="2488200" cy="5250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 output</a:t>
            </a:r>
            <a:endParaRPr/>
          </a:p>
        </p:txBody>
      </p:sp>
      <p:cxnSp>
        <p:nvCxnSpPr>
          <p:cNvPr id="135" name="Google Shape;135;p22"/>
          <p:cNvCxnSpPr>
            <a:stCxn id="128" idx="2"/>
            <a:endCxn id="134" idx="0"/>
          </p:cNvCxnSpPr>
          <p:nvPr/>
        </p:nvCxnSpPr>
        <p:spPr>
          <a:xfrm>
            <a:off x="3903150" y="3547325"/>
            <a:ext cx="13800" cy="7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of component assembly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simulation result images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+ Software integration result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7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8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{3934A639-FD02-4061-9034-AA1DA55F1585}</a:tableStyleId>
              </a:tblPr>
              <a:tblGrid>
                <a:gridCol w="1688375"/>
                <a:gridCol w="3137625"/>
                <a:gridCol w="2413000"/>
              </a:tblGrid>
              <a:tr h="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Sr. No.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Title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requirement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 requirement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Block diagram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 specification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Flow chart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Images of project making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 simulation 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 and software integration 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conclusion/summary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requirements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678700" cy="4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Power on and power off Pump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water level in well goes low.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electricity comes in night, so pump should start automatically.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moisture in soil.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rain alert(to warn farmer regardi ng rain, so farmer can spray or stop spraying pesticide on crops).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drip &amp; Sprinkler irrigation.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if onion is spoil or not.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monitor all farm using cctv cameras.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monitor water, food &amp; lifestyle of farm animals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 monitoring System for crops and animals &gt;&gt; when temperature exceeds above normal level &gt;&gt; then fan starts in animal shed.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quality of air or gas for plants and animals.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detect smoke or fire in farm.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requirements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Soil moisture sensor.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Relay with LED or DC water pump.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Temperature</a:t>
            </a:r>
            <a:r>
              <a:rPr lang="en"/>
              <a:t> sensor.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 diagram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42175" y="1305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3810775" y="2233175"/>
            <a:ext cx="1138200" cy="20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835650" y="1305800"/>
            <a:ext cx="13254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 </a:t>
            </a:r>
            <a:r>
              <a:rPr lang="en"/>
              <a:t>moisture</a:t>
            </a:r>
            <a:r>
              <a:rPr lang="en"/>
              <a:t> sensor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3717175" y="1305800"/>
            <a:ext cx="13254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LCD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74075" y="2466725"/>
            <a:ext cx="13254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824850" y="2466725"/>
            <a:ext cx="13254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5795275" y="2466725"/>
            <a:ext cx="13254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sensor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982375" y="4568875"/>
            <a:ext cx="31119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 rot="-5400000">
            <a:off x="5270150" y="2270525"/>
            <a:ext cx="211200" cy="839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274275" y="1752500"/>
            <a:ext cx="211200" cy="480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 rot="-5404876">
            <a:off x="3366475" y="2373025"/>
            <a:ext cx="211500" cy="633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 rot="-5400000">
            <a:off x="1560800" y="2536475"/>
            <a:ext cx="211200" cy="307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274275" y="4250375"/>
            <a:ext cx="211200" cy="31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 rot="5400000">
            <a:off x="3095723" y="1742151"/>
            <a:ext cx="928500" cy="501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161050" y="1476950"/>
            <a:ext cx="11382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Hardware Specification</a:t>
            </a:r>
            <a:endParaRPr b="1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937775"/>
            <a:ext cx="8520600" cy="4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b="1" lang="en" sz="1360"/>
              <a:t>Soil </a:t>
            </a:r>
            <a:r>
              <a:rPr b="1" lang="en" sz="1360"/>
              <a:t>Moisture Sensor </a:t>
            </a:r>
            <a:r>
              <a:rPr lang="en" sz="1360"/>
              <a:t>(SKU:SEN0114),(Company&gt; DFROBOT)</a:t>
            </a:r>
            <a:endParaRPr sz="13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1. </a:t>
            </a:r>
            <a:r>
              <a:rPr lang="en" sz="1360"/>
              <a:t>Power supply: 3.3v or 5v</a:t>
            </a:r>
            <a:endParaRPr sz="13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2. </a:t>
            </a:r>
            <a:r>
              <a:rPr lang="en" sz="1360"/>
              <a:t>Output voltage signal: 0~4.2v  </a:t>
            </a:r>
            <a:endParaRPr sz="13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3. Current: 35mA </a:t>
            </a:r>
            <a:endParaRPr sz="13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4. Pin definition: </a:t>
            </a:r>
            <a:endParaRPr sz="1360"/>
          </a:p>
          <a:p>
            <a:pPr indent="-31496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Analog output(Blue wire) </a:t>
            </a:r>
            <a:endParaRPr sz="1360"/>
          </a:p>
          <a:p>
            <a:pPr indent="-31496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GND(Black wire) </a:t>
            </a:r>
            <a:endParaRPr sz="1360"/>
          </a:p>
          <a:p>
            <a:pPr indent="-31496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Power(Red wire)</a:t>
            </a:r>
            <a:endParaRPr sz="13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5. Size: 60x20x5mm</a:t>
            </a:r>
            <a:endParaRPr sz="13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6. Value range: </a:t>
            </a:r>
            <a:endParaRPr sz="1360"/>
          </a:p>
          <a:p>
            <a:pPr indent="-31496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0 ~300 : dry soil </a:t>
            </a:r>
            <a:endParaRPr sz="1360"/>
          </a:p>
          <a:p>
            <a:pPr indent="-31496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300~700 : humid soil </a:t>
            </a:r>
            <a:endParaRPr sz="1360"/>
          </a:p>
          <a:p>
            <a:pPr indent="-31496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700~950 : in water  </a:t>
            </a:r>
            <a:endParaRPr sz="13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2B2B2B"/>
                </a:solidFill>
                <a:highlight>
                  <a:srgbClr val="FFFFFF"/>
                </a:highlight>
              </a:rPr>
              <a:t>Relay Module Specifications(5 V)</a:t>
            </a:r>
            <a:endParaRPr b="1" sz="25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 voltage: 5V DC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 current: 70mA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Maximum load current: 10A/250V AC, 10A/30V DC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Maximum switch voltage: 250V AC, 30V DC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Operate time: ≤ 10ms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Release time: ≤ 5ms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2B2B2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8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LED</a:t>
            </a:r>
            <a:endParaRPr b="1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060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Super Bright Red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Voltage: 1.6v-1.9v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Typical: 1.8v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Current: 18mA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Intensity: 4,500mcd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Colour Freq: 620-628nm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Lens: Water Clear.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Temperature sensor(</a:t>
            </a:r>
            <a:r>
              <a:rPr b="1" lang="en"/>
              <a:t>DS18B20</a:t>
            </a:r>
            <a:r>
              <a:rPr b="1" lang="en"/>
              <a:t>):</a:t>
            </a:r>
            <a:endParaRPr b="1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52700" y="1017725"/>
            <a:ext cx="7056300" cy="3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b="1" lang="en" sz="1225"/>
              <a:t>Temperature Range: </a:t>
            </a:r>
            <a:r>
              <a:rPr lang="en" sz="1225"/>
              <a:t>  -55°C to +125°C (-67°F to +257°F).  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b="1" lang="en" sz="1225"/>
              <a:t>Temperature Resolution:</a:t>
            </a:r>
            <a:r>
              <a:rPr lang="en" sz="1225"/>
              <a:t> The sensor can provide temperature readings with a programmable resolution of 9 to 12 bits.  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b="1" lang="en" sz="1225"/>
              <a:t>Accuracy: </a:t>
            </a:r>
            <a:r>
              <a:rPr lang="en" sz="1225"/>
              <a:t> At 12-bit resolution, it has an accuracy of ±0.0625°C.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b="1" lang="en" sz="1225"/>
              <a:t>Operating Voltage:</a:t>
            </a:r>
            <a:r>
              <a:rPr lang="en" sz="1225"/>
              <a:t>  3.0V to 5.5V.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b="1" lang="en" sz="1225"/>
              <a:t>Communication Protocol: </a:t>
            </a:r>
            <a:r>
              <a:rPr lang="en" sz="1225"/>
              <a:t>The DS18B20 communicates using the 1-Wire communication protocol, which allows multiple DS18B20 sensors to be connected to a single data bus. Each sensor has a unique 64-bit serial code, enabling individual sensor identification on the bus.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b="1" lang="en" sz="1225"/>
              <a:t>Conversion Time:</a:t>
            </a:r>
            <a:r>
              <a:rPr lang="en" sz="1225"/>
              <a:t> At 12-bit resolution, it typically takes around 750 milliseconds.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b="1" lang="en" sz="1225"/>
              <a:t>Temperature Alarms:</a:t>
            </a:r>
            <a:r>
              <a:rPr lang="en" sz="1225"/>
              <a:t> It supports programmable high and low temperature alarm triggers, allowing the sensor to alert a microcontroller when the temperature crosses a specified threshold.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b="1" lang="en" sz="1225"/>
              <a:t>Data Output: </a:t>
            </a:r>
            <a:r>
              <a:rPr lang="en" sz="1225"/>
              <a:t>Temperature data is output in digital format and can be read via the 1-Wire interface.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b="1" lang="en" sz="1225"/>
              <a:t>Package Type: </a:t>
            </a:r>
            <a:r>
              <a:rPr lang="en" sz="1225"/>
              <a:t>The DS18B20 is available in various package types, including TO-92 (for through-hole mounting) and surface-mount packages, making it versatile for different applications.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AutoNum type="arabicPeriod"/>
            </a:pPr>
            <a:r>
              <a:rPr b="1" lang="en" sz="1225"/>
              <a:t>Compatibility: </a:t>
            </a:r>
            <a:r>
              <a:rPr lang="en" sz="1225"/>
              <a:t>The DS18B20 is widely supported by microcontrollers and single-board computers, such as Arduino, Raspberry Pi, and others, thanks to available libraries and code examples.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