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D1DD6E4-D8FA-45A3-A529-E99D606A3956}">
  <a:tblStyle styleId="{9D1DD6E4-D8FA-45A3-A529-E99D606A395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EDE7"/>
          </a:solidFill>
        </a:fill>
      </a:tcStyle>
    </a:wholeTbl>
    <a:band1H>
      <a:tcTxStyle/>
      <a:tcStyle>
        <a:fill>
          <a:solidFill>
            <a:srgbClr val="FFD8CC"/>
          </a:solidFill>
        </a:fill>
      </a:tcStyle>
    </a:band1H>
    <a:band2H>
      <a:tcTxStyle/>
    </a:band2H>
    <a:band1V>
      <a:tcTxStyle/>
      <a:tcStyle>
        <a:fill>
          <a:solidFill>
            <a:srgbClr val="FFD8CC"/>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8.jpg"/><Relationship Id="rId5" Type="http://schemas.openxmlformats.org/officeDocument/2006/relationships/image" Target="../media/image17.jpg"/><Relationship Id="rId6" Type="http://schemas.openxmlformats.org/officeDocument/2006/relationships/image" Target="../media/image21.jpg"/><Relationship Id="rId7"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4.jpg"/><Relationship Id="rId5" Type="http://schemas.openxmlformats.org/officeDocument/2006/relationships/image" Target="../media/image13.jpg"/><Relationship Id="rId6" Type="http://schemas.openxmlformats.org/officeDocument/2006/relationships/image" Target="../media/image23.jpg"/><Relationship Id="rId7" Type="http://schemas.openxmlformats.org/officeDocument/2006/relationships/image" Target="../media/image22.jpg"/><Relationship Id="rId8"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26.jpg"/><Relationship Id="rId5" Type="http://schemas.openxmlformats.org/officeDocument/2006/relationships/image" Target="../media/image27.jpg"/><Relationship Id="rId6"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descr="IMG-20200127-WA0000.jpg" id="89" name="Google Shape;89;p13"/>
          <p:cNvPicPr preferRelativeResize="0"/>
          <p:nvPr/>
        </p:nvPicPr>
        <p:blipFill rotWithShape="1">
          <a:blip r:embed="rId3">
            <a:alphaModFix/>
          </a:blip>
          <a:srcRect b="0" l="0" r="0" t="0"/>
          <a:stretch/>
        </p:blipFill>
        <p:spPr>
          <a:xfrm>
            <a:off x="2667000" y="1219200"/>
            <a:ext cx="3429000" cy="3429000"/>
          </a:xfrm>
          <a:prstGeom prst="rect">
            <a:avLst/>
          </a:prstGeom>
          <a:noFill/>
          <a:ln>
            <a:noFill/>
          </a:ln>
        </p:spPr>
      </p:pic>
      <p:sp>
        <p:nvSpPr>
          <p:cNvPr id="90" name="Google Shape;90;p13"/>
          <p:cNvSpPr txBox="1"/>
          <p:nvPr/>
        </p:nvSpPr>
        <p:spPr>
          <a:xfrm>
            <a:off x="2057400" y="228600"/>
            <a:ext cx="56388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6000" u="none" cap="none" strike="noStrike">
                <a:solidFill>
                  <a:srgbClr val="862110"/>
                </a:solidFill>
                <a:latin typeface="Arial Rounded"/>
                <a:ea typeface="Arial Rounded"/>
                <a:cs typeface="Arial Rounded"/>
                <a:sym typeface="Arial Rounded"/>
              </a:rPr>
              <a:t>Welcome to</a:t>
            </a:r>
            <a:endParaRPr b="1" sz="6000">
              <a:solidFill>
                <a:srgbClr val="862110"/>
              </a:solidFill>
              <a:latin typeface="Arial Rounded"/>
              <a:ea typeface="Arial Rounded"/>
              <a:cs typeface="Arial Rounded"/>
              <a:sym typeface="Arial Rounded"/>
            </a:endParaRPr>
          </a:p>
        </p:txBody>
      </p:sp>
      <p:sp>
        <p:nvSpPr>
          <p:cNvPr id="91" name="Google Shape;91;p13"/>
          <p:cNvSpPr txBox="1"/>
          <p:nvPr/>
        </p:nvSpPr>
        <p:spPr>
          <a:xfrm>
            <a:off x="2209800" y="4852480"/>
            <a:ext cx="58674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rgbClr val="862110"/>
                </a:solidFill>
                <a:latin typeface="Aharoni"/>
                <a:ea typeface="Aharoni"/>
                <a:cs typeface="Aharoni"/>
                <a:sym typeface="Aharoni"/>
              </a:rPr>
              <a:t>DhanBhoomi Agrotech Pvt Ltd.</a:t>
            </a:r>
            <a:endParaRPr b="1" sz="2500">
              <a:solidFill>
                <a:srgbClr val="862110"/>
              </a:solidFill>
              <a:latin typeface="Aharoni"/>
              <a:ea typeface="Aharoni"/>
              <a:cs typeface="Aharoni"/>
              <a:sym typeface="Aharoni"/>
            </a:endParaRPr>
          </a:p>
        </p:txBody>
      </p:sp>
      <p:sp>
        <p:nvSpPr>
          <p:cNvPr id="92" name="Google Shape;92;p13"/>
          <p:cNvSpPr txBox="1"/>
          <p:nvPr/>
        </p:nvSpPr>
        <p:spPr>
          <a:xfrm>
            <a:off x="2209800" y="5257800"/>
            <a:ext cx="5867400"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rgbClr val="862110"/>
                </a:solidFill>
                <a:latin typeface="Aharoni"/>
                <a:ea typeface="Aharoni"/>
                <a:cs typeface="Aharoni"/>
                <a:sym typeface="Aharoni"/>
              </a:rPr>
              <a:t>Undri, Tal – Haveli, Dist- Pune </a:t>
            </a:r>
            <a:r>
              <a:rPr b="1" lang="en-IN" sz="3000">
                <a:solidFill>
                  <a:srgbClr val="862110"/>
                </a:solidFill>
                <a:latin typeface="Aharoni"/>
                <a:ea typeface="Aharoni"/>
                <a:cs typeface="Aharoni"/>
                <a:sym typeface="Aharoni"/>
              </a:rPr>
              <a:t>411060</a:t>
            </a:r>
            <a:endParaRPr b="1" sz="3000">
              <a:solidFill>
                <a:srgbClr val="862110"/>
              </a:solidFill>
              <a:latin typeface="Aharoni"/>
              <a:ea typeface="Aharoni"/>
              <a:cs typeface="Aharoni"/>
              <a:sym typeface="Aharoni"/>
            </a:endParaRPr>
          </a:p>
        </p:txBody>
      </p:sp>
      <p:sp>
        <p:nvSpPr>
          <p:cNvPr id="93" name="Google Shape;93;p13"/>
          <p:cNvSpPr txBox="1"/>
          <p:nvPr/>
        </p:nvSpPr>
        <p:spPr>
          <a:xfrm>
            <a:off x="2209800" y="5715000"/>
            <a:ext cx="58674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rgbClr val="862110"/>
                </a:solidFill>
                <a:latin typeface="Aharoni"/>
                <a:ea typeface="Aharoni"/>
                <a:cs typeface="Aharoni"/>
                <a:sym typeface="Aharoni"/>
              </a:rPr>
              <a:t>E-mail – info.dhanbhoomi@gmail.com</a:t>
            </a:r>
            <a:endParaRPr b="1" sz="3000">
              <a:solidFill>
                <a:srgbClr val="862110"/>
              </a:solidFill>
              <a:latin typeface="Aharoni"/>
              <a:ea typeface="Aharoni"/>
              <a:cs typeface="Aharoni"/>
              <a:sym typeface="Aharoni"/>
            </a:endParaRPr>
          </a:p>
        </p:txBody>
      </p:sp>
      <p:sp>
        <p:nvSpPr>
          <p:cNvPr id="94" name="Google Shape;94;p13"/>
          <p:cNvSpPr txBox="1"/>
          <p:nvPr/>
        </p:nvSpPr>
        <p:spPr>
          <a:xfrm>
            <a:off x="2209800" y="6152346"/>
            <a:ext cx="58674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rgbClr val="862110"/>
                </a:solidFill>
                <a:latin typeface="Aharoni"/>
                <a:ea typeface="Aharoni"/>
                <a:cs typeface="Aharoni"/>
                <a:sym typeface="Aharoni"/>
              </a:rPr>
              <a:t>www.dhanbhoomi.com</a:t>
            </a:r>
            <a:endParaRPr b="1" sz="3000">
              <a:solidFill>
                <a:srgbClr val="862110"/>
              </a:solidFill>
              <a:latin typeface="Aharoni"/>
              <a:ea typeface="Aharoni"/>
              <a:cs typeface="Aharoni"/>
              <a:sym typeface="Aharoni"/>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p:nvPr/>
        </p:nvSpPr>
        <p:spPr>
          <a:xfrm>
            <a:off x="228600" y="152400"/>
            <a:ext cx="6553200" cy="7848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500" u="sng">
                <a:solidFill>
                  <a:schemeClr val="dk1"/>
                </a:solidFill>
                <a:latin typeface="Arial Rounded"/>
                <a:ea typeface="Arial Rounded"/>
                <a:cs typeface="Arial Rounded"/>
                <a:sym typeface="Arial Rounded"/>
              </a:rPr>
              <a:t>Range of Products</a:t>
            </a:r>
            <a:endParaRPr/>
          </a:p>
        </p:txBody>
      </p:sp>
      <p:pic>
        <p:nvPicPr>
          <p:cNvPr descr="IMG-20200127-WA0000.jpg" id="198" name="Google Shape;198;p22"/>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199" name="Google Shape;199;p22"/>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pic>
        <p:nvPicPr>
          <p:cNvPr descr="sl20.jpg" id="200" name="Google Shape;200;p22"/>
          <p:cNvPicPr preferRelativeResize="0"/>
          <p:nvPr/>
        </p:nvPicPr>
        <p:blipFill rotWithShape="1">
          <a:blip r:embed="rId4">
            <a:alphaModFix/>
          </a:blip>
          <a:srcRect b="0" l="0" r="0" t="0"/>
          <a:stretch/>
        </p:blipFill>
        <p:spPr>
          <a:xfrm>
            <a:off x="0" y="2286000"/>
            <a:ext cx="9144000" cy="3429000"/>
          </a:xfrm>
          <a:prstGeom prst="rect">
            <a:avLst/>
          </a:prstGeom>
          <a:noFill/>
          <a:ln>
            <a:noFill/>
          </a:ln>
        </p:spPr>
      </p:pic>
      <p:sp>
        <p:nvSpPr>
          <p:cNvPr id="201" name="Google Shape;201;p22"/>
          <p:cNvSpPr/>
          <p:nvPr/>
        </p:nvSpPr>
        <p:spPr>
          <a:xfrm>
            <a:off x="381000" y="6019800"/>
            <a:ext cx="9067800" cy="43088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200">
                <a:solidFill>
                  <a:schemeClr val="dk1"/>
                </a:solidFill>
                <a:latin typeface="Arial Rounded"/>
                <a:ea typeface="Arial Rounded"/>
                <a:cs typeface="Arial Rounded"/>
                <a:sym typeface="Arial Rounded"/>
              </a:rPr>
              <a:t>Companion to the bright and secure future of the farmers !!!!!!!</a:t>
            </a:r>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descr="IMG-20200127-WA0000.jpg" id="207" name="Google Shape;207;p23"/>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208" name="Google Shape;208;p23"/>
          <p:cNvSpPr txBox="1"/>
          <p:nvPr/>
        </p:nvSpPr>
        <p:spPr>
          <a:xfrm>
            <a:off x="2286000" y="205770"/>
            <a:ext cx="2847254" cy="7848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500" u="sng">
                <a:solidFill>
                  <a:schemeClr val="dk1"/>
                </a:solidFill>
                <a:latin typeface="Arial Rounded"/>
                <a:ea typeface="Arial Rounded"/>
                <a:cs typeface="Arial Rounded"/>
                <a:sym typeface="Arial Rounded"/>
              </a:rPr>
              <a:t>Dhan Soil</a:t>
            </a:r>
            <a:endParaRPr b="1" sz="4500">
              <a:solidFill>
                <a:schemeClr val="dk1"/>
              </a:solidFill>
              <a:latin typeface="Calibri"/>
              <a:ea typeface="Calibri"/>
              <a:cs typeface="Calibri"/>
              <a:sym typeface="Calibri"/>
            </a:endParaRPr>
          </a:p>
        </p:txBody>
      </p:sp>
      <p:sp>
        <p:nvSpPr>
          <p:cNvPr id="209" name="Google Shape;209;p23"/>
          <p:cNvSpPr/>
          <p:nvPr/>
        </p:nvSpPr>
        <p:spPr>
          <a:xfrm>
            <a:off x="2743200" y="1636931"/>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3"/>
          <p:cNvSpPr txBox="1"/>
          <p:nvPr/>
        </p:nvSpPr>
        <p:spPr>
          <a:xfrm>
            <a:off x="3124200" y="1600200"/>
            <a:ext cx="24384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100  % Organic.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Dhan Soil.jpg" id="211" name="Google Shape;211;p23"/>
          <p:cNvPicPr preferRelativeResize="0"/>
          <p:nvPr/>
        </p:nvPicPr>
        <p:blipFill rotWithShape="1">
          <a:blip r:embed="rId4">
            <a:alphaModFix/>
          </a:blip>
          <a:srcRect b="0" l="0" r="0" t="0"/>
          <a:stretch/>
        </p:blipFill>
        <p:spPr>
          <a:xfrm>
            <a:off x="152400" y="1676400"/>
            <a:ext cx="2438400" cy="3810000"/>
          </a:xfrm>
          <a:prstGeom prst="rect">
            <a:avLst/>
          </a:prstGeom>
          <a:noFill/>
          <a:ln>
            <a:noFill/>
          </a:ln>
        </p:spPr>
      </p:pic>
      <p:sp>
        <p:nvSpPr>
          <p:cNvPr id="212" name="Google Shape;212;p23"/>
          <p:cNvSpPr txBox="1"/>
          <p:nvPr/>
        </p:nvSpPr>
        <p:spPr>
          <a:xfrm>
            <a:off x="3124200" y="2209800"/>
            <a:ext cx="60198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Soil is loose material that lies on top of the land.</a:t>
            </a:r>
            <a:endParaRPr b="1" sz="2200">
              <a:solidFill>
                <a:schemeClr val="dk1"/>
              </a:solidFill>
              <a:latin typeface="Calibri"/>
              <a:ea typeface="Calibri"/>
              <a:cs typeface="Calibri"/>
              <a:sym typeface="Calibri"/>
            </a:endParaRPr>
          </a:p>
        </p:txBody>
      </p:sp>
      <p:sp>
        <p:nvSpPr>
          <p:cNvPr id="213" name="Google Shape;213;p23"/>
          <p:cNvSpPr txBox="1"/>
          <p:nvPr/>
        </p:nvSpPr>
        <p:spPr>
          <a:xfrm>
            <a:off x="3124200" y="2743200"/>
            <a:ext cx="65532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To Increase the capacity of Nutritional substance.</a:t>
            </a:r>
            <a:endParaRPr b="1" sz="2200">
              <a:solidFill>
                <a:schemeClr val="dk1"/>
              </a:solidFill>
              <a:latin typeface="Calibri"/>
              <a:ea typeface="Calibri"/>
              <a:cs typeface="Calibri"/>
              <a:sym typeface="Calibri"/>
            </a:endParaRPr>
          </a:p>
        </p:txBody>
      </p:sp>
      <p:sp>
        <p:nvSpPr>
          <p:cNvPr id="214" name="Google Shape;214;p23"/>
          <p:cNvSpPr/>
          <p:nvPr/>
        </p:nvSpPr>
        <p:spPr>
          <a:xfrm>
            <a:off x="2743200" y="22860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3"/>
          <p:cNvSpPr/>
          <p:nvPr/>
        </p:nvSpPr>
        <p:spPr>
          <a:xfrm>
            <a:off x="2743200" y="28194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3"/>
          <p:cNvSpPr/>
          <p:nvPr/>
        </p:nvSpPr>
        <p:spPr>
          <a:xfrm>
            <a:off x="2743200" y="34290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23"/>
          <p:cNvSpPr/>
          <p:nvPr/>
        </p:nvSpPr>
        <p:spPr>
          <a:xfrm>
            <a:off x="3174029" y="3276600"/>
            <a:ext cx="6122371"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Acts as a buffer to maintain soil acidity.</a:t>
            </a:r>
            <a:endParaRPr b="1" sz="2200">
              <a:solidFill>
                <a:schemeClr val="dk1"/>
              </a:solidFill>
              <a:latin typeface="Calibri"/>
              <a:ea typeface="Calibri"/>
              <a:cs typeface="Calibri"/>
              <a:sym typeface="Calibri"/>
            </a:endParaRPr>
          </a:p>
        </p:txBody>
      </p:sp>
      <p:sp>
        <p:nvSpPr>
          <p:cNvPr id="218" name="Google Shape;218;p23"/>
          <p:cNvSpPr/>
          <p:nvPr/>
        </p:nvSpPr>
        <p:spPr>
          <a:xfrm>
            <a:off x="2743200" y="39624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23"/>
          <p:cNvSpPr/>
          <p:nvPr/>
        </p:nvSpPr>
        <p:spPr>
          <a:xfrm>
            <a:off x="3174029" y="3810000"/>
            <a:ext cx="6122371"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Increases soil organic matter.</a:t>
            </a:r>
            <a:endParaRPr b="1" sz="2200">
              <a:solidFill>
                <a:schemeClr val="dk1"/>
              </a:solidFill>
              <a:latin typeface="Calibri"/>
              <a:ea typeface="Calibri"/>
              <a:cs typeface="Calibri"/>
              <a:sym typeface="Calibri"/>
            </a:endParaRPr>
          </a:p>
        </p:txBody>
      </p:sp>
      <p:sp>
        <p:nvSpPr>
          <p:cNvPr id="220" name="Google Shape;220;p23"/>
          <p:cNvSpPr/>
          <p:nvPr/>
        </p:nvSpPr>
        <p:spPr>
          <a:xfrm>
            <a:off x="2743200" y="45720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23"/>
          <p:cNvSpPr/>
          <p:nvPr/>
        </p:nvSpPr>
        <p:spPr>
          <a:xfrm>
            <a:off x="3174029" y="4343400"/>
            <a:ext cx="6122371"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Improves overall plant health and increases crop grading and yield.</a:t>
            </a:r>
            <a:endParaRPr b="1" sz="2200">
              <a:solidFill>
                <a:schemeClr val="dk1"/>
              </a:solidFill>
              <a:latin typeface="Calibri"/>
              <a:ea typeface="Calibri"/>
              <a:cs typeface="Calibri"/>
              <a:sym typeface="Calibri"/>
            </a:endParaRPr>
          </a:p>
        </p:txBody>
      </p:sp>
      <p:sp>
        <p:nvSpPr>
          <p:cNvPr id="222" name="Google Shape;222;p23"/>
          <p:cNvSpPr/>
          <p:nvPr/>
        </p:nvSpPr>
        <p:spPr>
          <a:xfrm>
            <a:off x="2819400" y="5269468"/>
            <a:ext cx="2106346"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Method of use : </a:t>
            </a:r>
            <a:endParaRPr b="1" sz="2200">
              <a:solidFill>
                <a:schemeClr val="dk1"/>
              </a:solidFill>
              <a:latin typeface="Calibri"/>
              <a:ea typeface="Calibri"/>
              <a:cs typeface="Calibri"/>
              <a:sym typeface="Calibri"/>
            </a:endParaRPr>
          </a:p>
        </p:txBody>
      </p:sp>
      <p:sp>
        <p:nvSpPr>
          <p:cNvPr id="223" name="Google Shape;223;p23"/>
          <p:cNvSpPr/>
          <p:nvPr/>
        </p:nvSpPr>
        <p:spPr>
          <a:xfrm>
            <a:off x="152400" y="6172200"/>
            <a:ext cx="9067800" cy="43088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200">
                <a:solidFill>
                  <a:schemeClr val="dk1"/>
                </a:solidFill>
                <a:latin typeface="Arial Rounded"/>
                <a:ea typeface="Arial Rounded"/>
                <a:cs typeface="Arial Rounded"/>
                <a:sym typeface="Arial Rounded"/>
              </a:rPr>
              <a:t>Companion to the bright and secure future of the farmers !!!!!!!</a:t>
            </a:r>
            <a:endParaRPr/>
          </a:p>
        </p:txBody>
      </p:sp>
      <p:sp>
        <p:nvSpPr>
          <p:cNvPr id="224" name="Google Shape;224;p23"/>
          <p:cNvSpPr/>
          <p:nvPr/>
        </p:nvSpPr>
        <p:spPr>
          <a:xfrm>
            <a:off x="4800600" y="5326559"/>
            <a:ext cx="41148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1 ltr. Driching for one acre in 200</a:t>
            </a:r>
            <a:endParaRPr/>
          </a:p>
          <a:p>
            <a:pPr indent="0" lvl="0" marL="0" marR="0" rtl="0" algn="l">
              <a:spcBef>
                <a:spcPts val="0"/>
              </a:spcBef>
              <a:spcAft>
                <a:spcPts val="0"/>
              </a:spcAft>
              <a:buNone/>
            </a:pPr>
            <a:r>
              <a:rPr b="1" lang="en-IN" sz="2200">
                <a:solidFill>
                  <a:schemeClr val="dk1"/>
                </a:solidFill>
                <a:latin typeface="Calibri"/>
                <a:ea typeface="Calibri"/>
                <a:cs typeface="Calibri"/>
                <a:sym typeface="Calibri"/>
              </a:rPr>
              <a:t> ltr. of water or giving to the soil.</a:t>
            </a:r>
            <a:endParaRPr b="1" sz="22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descr="IMG-20200127-WA0000.jpg" id="230" name="Google Shape;230;p24"/>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231" name="Google Shape;231;p24"/>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232" name="Google Shape;232;p24"/>
          <p:cNvSpPr txBox="1"/>
          <p:nvPr/>
        </p:nvSpPr>
        <p:spPr>
          <a:xfrm>
            <a:off x="2286000" y="205770"/>
            <a:ext cx="3306161" cy="7848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500" u="sng">
                <a:solidFill>
                  <a:schemeClr val="dk1"/>
                </a:solidFill>
                <a:latin typeface="Arial Rounded"/>
                <a:ea typeface="Arial Rounded"/>
                <a:cs typeface="Arial Rounded"/>
                <a:sym typeface="Arial Rounded"/>
              </a:rPr>
              <a:t>Dhan Grow</a:t>
            </a:r>
            <a:endParaRPr b="1" sz="4500">
              <a:solidFill>
                <a:schemeClr val="dk1"/>
              </a:solidFill>
              <a:latin typeface="Calibri"/>
              <a:ea typeface="Calibri"/>
              <a:cs typeface="Calibri"/>
              <a:sym typeface="Calibri"/>
            </a:endParaRPr>
          </a:p>
        </p:txBody>
      </p:sp>
      <p:sp>
        <p:nvSpPr>
          <p:cNvPr id="233" name="Google Shape;233;p24"/>
          <p:cNvSpPr/>
          <p:nvPr/>
        </p:nvSpPr>
        <p:spPr>
          <a:xfrm>
            <a:off x="2590800" y="12192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han grow.jpg" id="234" name="Google Shape;234;p24"/>
          <p:cNvPicPr preferRelativeResize="0"/>
          <p:nvPr/>
        </p:nvPicPr>
        <p:blipFill rotWithShape="1">
          <a:blip r:embed="rId4">
            <a:alphaModFix/>
          </a:blip>
          <a:srcRect b="0" l="0" r="0" t="0"/>
          <a:stretch/>
        </p:blipFill>
        <p:spPr>
          <a:xfrm>
            <a:off x="152401" y="1535678"/>
            <a:ext cx="2286000" cy="4440183"/>
          </a:xfrm>
          <a:prstGeom prst="rect">
            <a:avLst/>
          </a:prstGeom>
          <a:noFill/>
          <a:ln>
            <a:noFill/>
          </a:ln>
        </p:spPr>
      </p:pic>
      <p:sp>
        <p:nvSpPr>
          <p:cNvPr id="235" name="Google Shape;235;p24"/>
          <p:cNvSpPr/>
          <p:nvPr/>
        </p:nvSpPr>
        <p:spPr>
          <a:xfrm>
            <a:off x="990600" y="1002268"/>
            <a:ext cx="13716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u="sng">
                <a:solidFill>
                  <a:schemeClr val="dk1"/>
                </a:solidFill>
                <a:latin typeface="Calibri"/>
                <a:ea typeface="Calibri"/>
                <a:cs typeface="Calibri"/>
                <a:sym typeface="Calibri"/>
              </a:rPr>
              <a:t>Features</a:t>
            </a:r>
            <a:endParaRPr b="1" sz="2200" u="sng">
              <a:solidFill>
                <a:schemeClr val="dk1"/>
              </a:solidFill>
              <a:latin typeface="Calibri"/>
              <a:ea typeface="Calibri"/>
              <a:cs typeface="Calibri"/>
              <a:sym typeface="Calibri"/>
            </a:endParaRPr>
          </a:p>
        </p:txBody>
      </p:sp>
      <p:sp>
        <p:nvSpPr>
          <p:cNvPr id="236" name="Google Shape;236;p24"/>
          <p:cNvSpPr/>
          <p:nvPr/>
        </p:nvSpPr>
        <p:spPr>
          <a:xfrm>
            <a:off x="2911907" y="1143000"/>
            <a:ext cx="413523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Dhan Grow accelerates plant growth.</a:t>
            </a:r>
            <a:endParaRPr b="1" sz="2000">
              <a:solidFill>
                <a:schemeClr val="dk1"/>
              </a:solidFill>
              <a:latin typeface="Calibri"/>
              <a:ea typeface="Calibri"/>
              <a:cs typeface="Calibri"/>
              <a:sym typeface="Calibri"/>
            </a:endParaRPr>
          </a:p>
        </p:txBody>
      </p:sp>
      <p:sp>
        <p:nvSpPr>
          <p:cNvPr id="237" name="Google Shape;237;p24"/>
          <p:cNvSpPr/>
          <p:nvPr/>
        </p:nvSpPr>
        <p:spPr>
          <a:xfrm>
            <a:off x="2613793" y="19050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4"/>
          <p:cNvSpPr/>
          <p:nvPr/>
        </p:nvSpPr>
        <p:spPr>
          <a:xfrm>
            <a:off x="2934900" y="1828800"/>
            <a:ext cx="5777992" cy="12618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1900">
                <a:solidFill>
                  <a:schemeClr val="dk1"/>
                </a:solidFill>
                <a:latin typeface="Calibri"/>
                <a:ea typeface="Calibri"/>
                <a:cs typeface="Calibri"/>
                <a:sym typeface="Calibri"/>
              </a:rPr>
              <a:t>Plays an important role in total plant </a:t>
            </a:r>
            <a:endParaRPr/>
          </a:p>
          <a:p>
            <a:pPr indent="0" lvl="0" marL="0" marR="0" rtl="0" algn="just">
              <a:spcBef>
                <a:spcPts val="0"/>
              </a:spcBef>
              <a:spcAft>
                <a:spcPts val="0"/>
              </a:spcAft>
              <a:buNone/>
            </a:pPr>
            <a:r>
              <a:rPr b="1" lang="en-IN" sz="1900">
                <a:solidFill>
                  <a:schemeClr val="dk1"/>
                </a:solidFill>
                <a:latin typeface="Calibri"/>
                <a:ea typeface="Calibri"/>
                <a:cs typeface="Calibri"/>
                <a:sym typeface="Calibri"/>
              </a:rPr>
              <a:t>production. It also enhances the </a:t>
            </a:r>
            <a:endParaRPr/>
          </a:p>
          <a:p>
            <a:pPr indent="0" lvl="0" marL="0" marR="0" rtl="0" algn="just">
              <a:spcBef>
                <a:spcPts val="0"/>
              </a:spcBef>
              <a:spcAft>
                <a:spcPts val="0"/>
              </a:spcAft>
              <a:buNone/>
            </a:pPr>
            <a:r>
              <a:rPr b="1" lang="en-IN" sz="1900">
                <a:solidFill>
                  <a:schemeClr val="dk1"/>
                </a:solidFill>
                <a:latin typeface="Calibri"/>
                <a:ea typeface="Calibri"/>
                <a:cs typeface="Calibri"/>
                <a:sym typeface="Calibri"/>
              </a:rPr>
              <a:t>plant's resistance to heat stress, extreme humidity and </a:t>
            </a:r>
            <a:endParaRPr/>
          </a:p>
          <a:p>
            <a:pPr indent="0" lvl="0" marL="0" marR="0" rtl="0" algn="just">
              <a:spcBef>
                <a:spcPts val="0"/>
              </a:spcBef>
              <a:spcAft>
                <a:spcPts val="0"/>
              </a:spcAft>
              <a:buNone/>
            </a:pPr>
            <a:r>
              <a:rPr b="1" lang="en-IN" sz="1900">
                <a:solidFill>
                  <a:schemeClr val="dk1"/>
                </a:solidFill>
                <a:latin typeface="Calibri"/>
                <a:ea typeface="Calibri"/>
                <a:cs typeface="Calibri"/>
                <a:sym typeface="Calibri"/>
              </a:rPr>
              <a:t>extreme temperatures.</a:t>
            </a:r>
            <a:endParaRPr b="1" sz="1900">
              <a:solidFill>
                <a:schemeClr val="dk1"/>
              </a:solidFill>
              <a:latin typeface="Calibri"/>
              <a:ea typeface="Calibri"/>
              <a:cs typeface="Calibri"/>
              <a:sym typeface="Calibri"/>
            </a:endParaRPr>
          </a:p>
        </p:txBody>
      </p:sp>
      <p:sp>
        <p:nvSpPr>
          <p:cNvPr id="239" name="Google Shape;239;p24"/>
          <p:cNvSpPr/>
          <p:nvPr/>
        </p:nvSpPr>
        <p:spPr>
          <a:xfrm>
            <a:off x="2590800" y="33528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4"/>
          <p:cNvSpPr/>
          <p:nvPr/>
        </p:nvSpPr>
        <p:spPr>
          <a:xfrm>
            <a:off x="2911907" y="3276600"/>
            <a:ext cx="612982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900">
                <a:solidFill>
                  <a:schemeClr val="dk1"/>
                </a:solidFill>
                <a:latin typeface="Calibri"/>
                <a:ea typeface="Calibri"/>
                <a:cs typeface="Calibri"/>
                <a:sym typeface="Calibri"/>
              </a:rPr>
              <a:t>Maintaining the right level of essential nutrients enhances </a:t>
            </a:r>
            <a:endParaRPr/>
          </a:p>
          <a:p>
            <a:pPr indent="0" lvl="0" marL="0" marR="0" rtl="0" algn="l">
              <a:spcBef>
                <a:spcPts val="0"/>
              </a:spcBef>
              <a:spcAft>
                <a:spcPts val="0"/>
              </a:spcAft>
              <a:buNone/>
            </a:pPr>
            <a:r>
              <a:rPr b="1" lang="en-IN" sz="1900">
                <a:solidFill>
                  <a:schemeClr val="dk1"/>
                </a:solidFill>
                <a:latin typeface="Calibri"/>
                <a:ea typeface="Calibri"/>
                <a:cs typeface="Calibri"/>
                <a:sym typeface="Calibri"/>
              </a:rPr>
              <a:t>the plant's ability to resist stress.</a:t>
            </a:r>
            <a:endParaRPr b="1" sz="1900">
              <a:solidFill>
                <a:schemeClr val="dk1"/>
              </a:solidFill>
              <a:latin typeface="Calibri"/>
              <a:ea typeface="Calibri"/>
              <a:cs typeface="Calibri"/>
              <a:sym typeface="Calibri"/>
            </a:endParaRPr>
          </a:p>
        </p:txBody>
      </p:sp>
      <p:sp>
        <p:nvSpPr>
          <p:cNvPr id="241" name="Google Shape;241;p24"/>
          <p:cNvSpPr/>
          <p:nvPr/>
        </p:nvSpPr>
        <p:spPr>
          <a:xfrm>
            <a:off x="2540673" y="42672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24"/>
          <p:cNvSpPr/>
          <p:nvPr/>
        </p:nvSpPr>
        <p:spPr>
          <a:xfrm>
            <a:off x="2861780" y="4191000"/>
            <a:ext cx="593483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900">
                <a:solidFill>
                  <a:schemeClr val="dk1"/>
                </a:solidFill>
                <a:latin typeface="Calibri"/>
                <a:ea typeface="Calibri"/>
                <a:cs typeface="Calibri"/>
                <a:sym typeface="Calibri"/>
              </a:rPr>
              <a:t>Plant sugars work by rotating, affecting cell division, and </a:t>
            </a:r>
            <a:endParaRPr/>
          </a:p>
          <a:p>
            <a:pPr indent="0" lvl="0" marL="0" marR="0" rtl="0" algn="l">
              <a:spcBef>
                <a:spcPts val="0"/>
              </a:spcBef>
              <a:spcAft>
                <a:spcPts val="0"/>
              </a:spcAft>
              <a:buNone/>
            </a:pPr>
            <a:r>
              <a:rPr b="1" lang="en-IN" sz="1900">
                <a:solidFill>
                  <a:schemeClr val="dk1"/>
                </a:solidFill>
                <a:latin typeface="Calibri"/>
                <a:ea typeface="Calibri"/>
                <a:cs typeface="Calibri"/>
                <a:sym typeface="Calibri"/>
              </a:rPr>
              <a:t>helping to make some wraps.</a:t>
            </a:r>
            <a:endParaRPr b="1" sz="1900">
              <a:solidFill>
                <a:schemeClr val="dk1"/>
              </a:solidFill>
              <a:latin typeface="Calibri"/>
              <a:ea typeface="Calibri"/>
              <a:cs typeface="Calibri"/>
              <a:sym typeface="Calibri"/>
            </a:endParaRPr>
          </a:p>
        </p:txBody>
      </p:sp>
      <p:sp>
        <p:nvSpPr>
          <p:cNvPr id="243" name="Google Shape;243;p24"/>
          <p:cNvSpPr/>
          <p:nvPr/>
        </p:nvSpPr>
        <p:spPr>
          <a:xfrm>
            <a:off x="2514600" y="52578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24"/>
          <p:cNvSpPr/>
          <p:nvPr/>
        </p:nvSpPr>
        <p:spPr>
          <a:xfrm>
            <a:off x="2835707" y="5181600"/>
            <a:ext cx="6276398" cy="9694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900">
                <a:solidFill>
                  <a:schemeClr val="dk1"/>
                </a:solidFill>
                <a:latin typeface="Calibri"/>
                <a:ea typeface="Calibri"/>
                <a:cs typeface="Calibri"/>
                <a:sym typeface="Calibri"/>
              </a:rPr>
              <a:t>Dhan Grow feeds the plant, provides food, helps in growth, </a:t>
            </a:r>
            <a:endParaRPr/>
          </a:p>
          <a:p>
            <a:pPr indent="0" lvl="0" marL="0" marR="0" rtl="0" algn="l">
              <a:spcBef>
                <a:spcPts val="0"/>
              </a:spcBef>
              <a:spcAft>
                <a:spcPts val="0"/>
              </a:spcAft>
              <a:buNone/>
            </a:pPr>
            <a:r>
              <a:rPr b="1" lang="en-IN" sz="1900">
                <a:solidFill>
                  <a:schemeClr val="dk1"/>
                </a:solidFill>
                <a:latin typeface="Calibri"/>
                <a:ea typeface="Calibri"/>
                <a:cs typeface="Calibri"/>
                <a:sym typeface="Calibri"/>
              </a:rPr>
              <a:t>increases the number of flowers, increases the fruit bearing </a:t>
            </a:r>
            <a:endParaRPr/>
          </a:p>
          <a:p>
            <a:pPr indent="0" lvl="0" marL="0" marR="0" rtl="0" algn="l">
              <a:spcBef>
                <a:spcPts val="0"/>
              </a:spcBef>
              <a:spcAft>
                <a:spcPts val="0"/>
              </a:spcAft>
              <a:buNone/>
            </a:pPr>
            <a:r>
              <a:rPr b="1" lang="en-IN" sz="1900">
                <a:solidFill>
                  <a:schemeClr val="dk1"/>
                </a:solidFill>
                <a:latin typeface="Calibri"/>
                <a:ea typeface="Calibri"/>
                <a:cs typeface="Calibri"/>
                <a:sym typeface="Calibri"/>
              </a:rPr>
              <a:t>capacity and therefore increases the yield.</a:t>
            </a:r>
            <a:endParaRPr b="1" sz="19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descr="IMG-20200127-WA0000.jpg" id="250" name="Google Shape;250;p25"/>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251" name="Google Shape;251;p25"/>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252" name="Google Shape;252;p25"/>
          <p:cNvSpPr txBox="1"/>
          <p:nvPr/>
        </p:nvSpPr>
        <p:spPr>
          <a:xfrm>
            <a:off x="2286000" y="205770"/>
            <a:ext cx="3306161" cy="7848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500" u="sng">
                <a:solidFill>
                  <a:schemeClr val="dk1"/>
                </a:solidFill>
                <a:latin typeface="Arial Rounded"/>
                <a:ea typeface="Arial Rounded"/>
                <a:cs typeface="Arial Rounded"/>
                <a:sym typeface="Arial Rounded"/>
              </a:rPr>
              <a:t>Dhan Grow</a:t>
            </a:r>
            <a:endParaRPr b="1" sz="4500">
              <a:solidFill>
                <a:schemeClr val="dk1"/>
              </a:solidFill>
              <a:latin typeface="Calibri"/>
              <a:ea typeface="Calibri"/>
              <a:cs typeface="Calibri"/>
              <a:sym typeface="Calibri"/>
            </a:endParaRPr>
          </a:p>
        </p:txBody>
      </p:sp>
      <p:sp>
        <p:nvSpPr>
          <p:cNvPr id="253" name="Google Shape;253;p25"/>
          <p:cNvSpPr/>
          <p:nvPr/>
        </p:nvSpPr>
        <p:spPr>
          <a:xfrm>
            <a:off x="2590800" y="226689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han grow.jpg" id="254" name="Google Shape;254;p25"/>
          <p:cNvPicPr preferRelativeResize="0"/>
          <p:nvPr/>
        </p:nvPicPr>
        <p:blipFill rotWithShape="1">
          <a:blip r:embed="rId4">
            <a:alphaModFix/>
          </a:blip>
          <a:srcRect b="0" l="0" r="0" t="0"/>
          <a:stretch/>
        </p:blipFill>
        <p:spPr>
          <a:xfrm>
            <a:off x="152401" y="1535678"/>
            <a:ext cx="2286000" cy="4440183"/>
          </a:xfrm>
          <a:prstGeom prst="rect">
            <a:avLst/>
          </a:prstGeom>
          <a:noFill/>
          <a:ln>
            <a:noFill/>
          </a:ln>
        </p:spPr>
      </p:pic>
      <p:sp>
        <p:nvSpPr>
          <p:cNvPr id="255" name="Google Shape;255;p25"/>
          <p:cNvSpPr/>
          <p:nvPr/>
        </p:nvSpPr>
        <p:spPr>
          <a:xfrm>
            <a:off x="2514600" y="1287959"/>
            <a:ext cx="32004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u="sng">
                <a:solidFill>
                  <a:schemeClr val="dk1"/>
                </a:solidFill>
                <a:latin typeface="Calibri"/>
                <a:ea typeface="Calibri"/>
                <a:cs typeface="Calibri"/>
                <a:sym typeface="Calibri"/>
              </a:rPr>
              <a:t>Method of use</a:t>
            </a:r>
            <a:endParaRPr b="1" sz="2200" u="sng">
              <a:solidFill>
                <a:schemeClr val="dk1"/>
              </a:solidFill>
              <a:latin typeface="Calibri"/>
              <a:ea typeface="Calibri"/>
              <a:cs typeface="Calibri"/>
              <a:sym typeface="Calibri"/>
            </a:endParaRPr>
          </a:p>
        </p:txBody>
      </p:sp>
      <p:sp>
        <p:nvSpPr>
          <p:cNvPr id="256" name="Google Shape;256;p25"/>
          <p:cNvSpPr/>
          <p:nvPr/>
        </p:nvSpPr>
        <p:spPr>
          <a:xfrm>
            <a:off x="2911907" y="2190690"/>
            <a:ext cx="636116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For better nutrition and growth: Apply 2-3 ml / ltr. of </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water after 10-15 days. Apply drops to the leaf tips and </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roots. Let only moisture in the descending area. Give only </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during the hot and humid period of the day.</a:t>
            </a:r>
            <a:endParaRPr b="1" sz="2000">
              <a:solidFill>
                <a:schemeClr val="dk1"/>
              </a:solidFill>
              <a:latin typeface="Calibri"/>
              <a:ea typeface="Calibri"/>
              <a:cs typeface="Calibri"/>
              <a:sym typeface="Calibri"/>
            </a:endParaRPr>
          </a:p>
        </p:txBody>
      </p:sp>
      <p:sp>
        <p:nvSpPr>
          <p:cNvPr id="257" name="Google Shape;257;p25"/>
          <p:cNvSpPr/>
          <p:nvPr/>
        </p:nvSpPr>
        <p:spPr>
          <a:xfrm>
            <a:off x="2537928" y="3629561"/>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5"/>
          <p:cNvSpPr/>
          <p:nvPr/>
        </p:nvSpPr>
        <p:spPr>
          <a:xfrm>
            <a:off x="2859035" y="3553361"/>
            <a:ext cx="5862246"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After spraying, remove the spray and all its parts and </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wash the inside and outside with clean water..</a:t>
            </a:r>
            <a:endParaRPr b="1" sz="2000">
              <a:solidFill>
                <a:schemeClr val="dk1"/>
              </a:solidFill>
              <a:latin typeface="Calibri"/>
              <a:ea typeface="Calibri"/>
              <a:cs typeface="Calibri"/>
              <a:sym typeface="Calibri"/>
            </a:endParaRPr>
          </a:p>
        </p:txBody>
      </p:sp>
      <p:sp>
        <p:nvSpPr>
          <p:cNvPr id="259" name="Google Shape;259;p25"/>
          <p:cNvSpPr/>
          <p:nvPr/>
        </p:nvSpPr>
        <p:spPr>
          <a:xfrm>
            <a:off x="152400" y="6172200"/>
            <a:ext cx="9067800" cy="43088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200">
                <a:solidFill>
                  <a:schemeClr val="dk1"/>
                </a:solidFill>
                <a:latin typeface="Arial Rounded"/>
                <a:ea typeface="Arial Rounded"/>
                <a:cs typeface="Arial Rounded"/>
                <a:sym typeface="Arial Rounded"/>
              </a:rPr>
              <a:t>Companion to the bright and secure future of the farmers !!!!!!!</a:t>
            </a: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descr="IMG-20200127-WA0000.jpg" id="265" name="Google Shape;265;p26"/>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266" name="Google Shape;266;p26"/>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267" name="Google Shape;267;p26"/>
          <p:cNvSpPr txBox="1"/>
          <p:nvPr/>
        </p:nvSpPr>
        <p:spPr>
          <a:xfrm>
            <a:off x="2286000" y="205770"/>
            <a:ext cx="3705630" cy="7848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500" u="sng">
                <a:solidFill>
                  <a:schemeClr val="dk1"/>
                </a:solidFill>
                <a:latin typeface="Arial Rounded"/>
                <a:ea typeface="Arial Rounded"/>
                <a:cs typeface="Arial Rounded"/>
                <a:sym typeface="Arial Rounded"/>
              </a:rPr>
              <a:t>Dhan Flower</a:t>
            </a:r>
            <a:endParaRPr b="1" sz="4500">
              <a:solidFill>
                <a:schemeClr val="dk1"/>
              </a:solidFill>
              <a:latin typeface="Calibri"/>
              <a:ea typeface="Calibri"/>
              <a:cs typeface="Calibri"/>
              <a:sym typeface="Calibri"/>
            </a:endParaRPr>
          </a:p>
        </p:txBody>
      </p:sp>
      <p:pic>
        <p:nvPicPr>
          <p:cNvPr descr="Dhan flower.jpg" id="268" name="Google Shape;268;p26"/>
          <p:cNvPicPr preferRelativeResize="0"/>
          <p:nvPr/>
        </p:nvPicPr>
        <p:blipFill rotWithShape="1">
          <a:blip r:embed="rId4">
            <a:alphaModFix/>
          </a:blip>
          <a:srcRect b="0" l="0" r="0" t="0"/>
          <a:stretch/>
        </p:blipFill>
        <p:spPr>
          <a:xfrm>
            <a:off x="76200" y="1905000"/>
            <a:ext cx="2438399" cy="4038600"/>
          </a:xfrm>
          <a:prstGeom prst="rect">
            <a:avLst/>
          </a:prstGeom>
          <a:noFill/>
          <a:ln>
            <a:noFill/>
          </a:ln>
        </p:spPr>
      </p:pic>
      <p:sp>
        <p:nvSpPr>
          <p:cNvPr id="269" name="Google Shape;269;p26"/>
          <p:cNvSpPr/>
          <p:nvPr/>
        </p:nvSpPr>
        <p:spPr>
          <a:xfrm>
            <a:off x="2743200" y="222891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6"/>
          <p:cNvSpPr/>
          <p:nvPr/>
        </p:nvSpPr>
        <p:spPr>
          <a:xfrm>
            <a:off x="990600" y="1321713"/>
            <a:ext cx="13716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u="sng">
                <a:solidFill>
                  <a:schemeClr val="dk1"/>
                </a:solidFill>
                <a:latin typeface="Calibri"/>
                <a:ea typeface="Calibri"/>
                <a:cs typeface="Calibri"/>
                <a:sym typeface="Calibri"/>
              </a:rPr>
              <a:t>Features</a:t>
            </a:r>
            <a:endParaRPr b="1" sz="2500" u="sng">
              <a:solidFill>
                <a:schemeClr val="dk1"/>
              </a:solidFill>
              <a:latin typeface="Calibri"/>
              <a:ea typeface="Calibri"/>
              <a:cs typeface="Calibri"/>
              <a:sym typeface="Calibri"/>
            </a:endParaRPr>
          </a:p>
        </p:txBody>
      </p:sp>
      <p:sp>
        <p:nvSpPr>
          <p:cNvPr id="271" name="Google Shape;271;p26"/>
          <p:cNvSpPr/>
          <p:nvPr/>
        </p:nvSpPr>
        <p:spPr>
          <a:xfrm>
            <a:off x="3090571" y="2133600"/>
            <a:ext cx="6070957"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000">
                <a:solidFill>
                  <a:schemeClr val="dk1"/>
                </a:solidFill>
                <a:latin typeface="Calibri"/>
                <a:ea typeface="Calibri"/>
                <a:cs typeface="Calibri"/>
                <a:sym typeface="Calibri"/>
              </a:rPr>
              <a:t>Dhan Flower is an organic grading modifier enhancing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the flowering and fruit bearing capacity of plants. It is a</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 catalyst for nutrients, which stimulates the plant to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supply its energy and fruit set.</a:t>
            </a:r>
            <a:endParaRPr b="1" sz="2000">
              <a:solidFill>
                <a:schemeClr val="dk1"/>
              </a:solidFill>
              <a:latin typeface="Calibri"/>
              <a:ea typeface="Calibri"/>
              <a:cs typeface="Calibri"/>
              <a:sym typeface="Calibri"/>
            </a:endParaRPr>
          </a:p>
        </p:txBody>
      </p:sp>
      <p:sp>
        <p:nvSpPr>
          <p:cNvPr id="272" name="Google Shape;272;p26"/>
          <p:cNvSpPr/>
          <p:nvPr/>
        </p:nvSpPr>
        <p:spPr>
          <a:xfrm>
            <a:off x="2725672" y="352431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26"/>
          <p:cNvSpPr/>
          <p:nvPr/>
        </p:nvSpPr>
        <p:spPr>
          <a:xfrm>
            <a:off x="3073043" y="3429000"/>
            <a:ext cx="6146619"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000">
                <a:solidFill>
                  <a:schemeClr val="dk1"/>
                </a:solidFill>
                <a:latin typeface="Calibri"/>
                <a:ea typeface="Calibri"/>
                <a:cs typeface="Calibri"/>
                <a:sym typeface="Calibri"/>
              </a:rPr>
              <a:t>Increases the highest yields and increases the quality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and long-term viability of the fruit after harvest.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Dhan Flower is a special catalytic blend that adds to the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plant's antioxidants, minerals and growth to produce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more tasty, fresh fruits.</a:t>
            </a:r>
            <a:endParaRPr b="1" sz="2000">
              <a:solidFill>
                <a:schemeClr val="dk1"/>
              </a:solidFill>
              <a:latin typeface="Calibri"/>
              <a:ea typeface="Calibri"/>
              <a:cs typeface="Calibri"/>
              <a:sym typeface="Calibri"/>
            </a:endParaRPr>
          </a:p>
        </p:txBody>
      </p:sp>
      <p:sp>
        <p:nvSpPr>
          <p:cNvPr id="274" name="Google Shape;274;p26"/>
          <p:cNvSpPr/>
          <p:nvPr/>
        </p:nvSpPr>
        <p:spPr>
          <a:xfrm>
            <a:off x="2667000" y="504831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26"/>
          <p:cNvSpPr/>
          <p:nvPr/>
        </p:nvSpPr>
        <p:spPr>
          <a:xfrm>
            <a:off x="3014371" y="4953000"/>
            <a:ext cx="6287683" cy="19389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000">
                <a:solidFill>
                  <a:schemeClr val="dk1"/>
                </a:solidFill>
                <a:latin typeface="Calibri"/>
                <a:ea typeface="Calibri"/>
                <a:cs typeface="Calibri"/>
                <a:sym typeface="Calibri"/>
              </a:rPr>
              <a:t>By working with the natural oxen's in the positive flower</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plant, it stimulates the cell division in the plant and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promotes parallel growth. Increases the acidity of the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plant so that early crops are formed, self-life is enhanced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and the taste is better. Suitable for both fruits and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vegetables.</a:t>
            </a:r>
            <a:endParaRPr b="1" sz="20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IMG-20200127-WA0000.jpg" id="281" name="Google Shape;281;p27"/>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282" name="Google Shape;282;p27"/>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283" name="Google Shape;283;p27"/>
          <p:cNvSpPr txBox="1"/>
          <p:nvPr/>
        </p:nvSpPr>
        <p:spPr>
          <a:xfrm>
            <a:off x="2286000" y="205770"/>
            <a:ext cx="3705630" cy="7848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500" u="sng">
                <a:solidFill>
                  <a:schemeClr val="dk1"/>
                </a:solidFill>
                <a:latin typeface="Arial Rounded"/>
                <a:ea typeface="Arial Rounded"/>
                <a:cs typeface="Arial Rounded"/>
                <a:sym typeface="Arial Rounded"/>
              </a:rPr>
              <a:t>Dhan Flower</a:t>
            </a:r>
            <a:endParaRPr b="1" sz="4500">
              <a:solidFill>
                <a:schemeClr val="dk1"/>
              </a:solidFill>
              <a:latin typeface="Calibri"/>
              <a:ea typeface="Calibri"/>
              <a:cs typeface="Calibri"/>
              <a:sym typeface="Calibri"/>
            </a:endParaRPr>
          </a:p>
        </p:txBody>
      </p:sp>
      <p:pic>
        <p:nvPicPr>
          <p:cNvPr descr="Dhan flower.jpg" id="284" name="Google Shape;284;p27"/>
          <p:cNvPicPr preferRelativeResize="0"/>
          <p:nvPr/>
        </p:nvPicPr>
        <p:blipFill rotWithShape="1">
          <a:blip r:embed="rId4">
            <a:alphaModFix/>
          </a:blip>
          <a:srcRect b="0" l="0" r="0" t="0"/>
          <a:stretch/>
        </p:blipFill>
        <p:spPr>
          <a:xfrm>
            <a:off x="76200" y="1905000"/>
            <a:ext cx="2438399" cy="4038600"/>
          </a:xfrm>
          <a:prstGeom prst="rect">
            <a:avLst/>
          </a:prstGeom>
          <a:noFill/>
          <a:ln>
            <a:noFill/>
          </a:ln>
        </p:spPr>
      </p:pic>
      <p:sp>
        <p:nvSpPr>
          <p:cNvPr id="285" name="Google Shape;285;p27"/>
          <p:cNvSpPr/>
          <p:nvPr/>
        </p:nvSpPr>
        <p:spPr>
          <a:xfrm>
            <a:off x="2743200" y="2341365"/>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27"/>
          <p:cNvSpPr/>
          <p:nvPr/>
        </p:nvSpPr>
        <p:spPr>
          <a:xfrm>
            <a:off x="3090571" y="2246055"/>
            <a:ext cx="6142323" cy="255454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000">
                <a:solidFill>
                  <a:schemeClr val="dk1"/>
                </a:solidFill>
                <a:latin typeface="Calibri"/>
                <a:ea typeface="Calibri"/>
                <a:cs typeface="Calibri"/>
                <a:sym typeface="Calibri"/>
              </a:rPr>
              <a:t>Spray at the rate of 2-3 ml every 10-15 days to get more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nutrients and adequate nutrients to the seedlings.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Sprinkle the bottom and ends of the leaf with only the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lower part of the leaf. Apply lower rates for protected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crops while higher rates apply lower rates for more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stress free open crops, spray during daytime and cold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periods. After spraying, remove the sprayer and rinse </a:t>
            </a:r>
            <a:endParaRPr/>
          </a:p>
          <a:p>
            <a:pPr indent="0" lvl="0" marL="0" marR="0" rtl="0" algn="just">
              <a:spcBef>
                <a:spcPts val="0"/>
              </a:spcBef>
              <a:spcAft>
                <a:spcPts val="0"/>
              </a:spcAft>
              <a:buNone/>
            </a:pPr>
            <a:r>
              <a:rPr b="1" lang="en-IN" sz="2000">
                <a:solidFill>
                  <a:schemeClr val="dk1"/>
                </a:solidFill>
                <a:latin typeface="Calibri"/>
                <a:ea typeface="Calibri"/>
                <a:cs typeface="Calibri"/>
                <a:sym typeface="Calibri"/>
              </a:rPr>
              <a:t>with water.</a:t>
            </a:r>
            <a:endParaRPr b="1" sz="2000">
              <a:solidFill>
                <a:schemeClr val="dk1"/>
              </a:solidFill>
              <a:latin typeface="Calibri"/>
              <a:ea typeface="Calibri"/>
              <a:cs typeface="Calibri"/>
              <a:sym typeface="Calibri"/>
            </a:endParaRPr>
          </a:p>
        </p:txBody>
      </p:sp>
      <p:sp>
        <p:nvSpPr>
          <p:cNvPr id="287" name="Google Shape;287;p27"/>
          <p:cNvSpPr/>
          <p:nvPr/>
        </p:nvSpPr>
        <p:spPr>
          <a:xfrm>
            <a:off x="2514600" y="1287959"/>
            <a:ext cx="32004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u="sng">
                <a:solidFill>
                  <a:schemeClr val="dk1"/>
                </a:solidFill>
                <a:latin typeface="Calibri"/>
                <a:ea typeface="Calibri"/>
                <a:cs typeface="Calibri"/>
                <a:sym typeface="Calibri"/>
              </a:rPr>
              <a:t>Method of use</a:t>
            </a:r>
            <a:endParaRPr b="1" sz="2200" u="sng">
              <a:solidFill>
                <a:schemeClr val="dk1"/>
              </a:solidFill>
              <a:latin typeface="Calibri"/>
              <a:ea typeface="Calibri"/>
              <a:cs typeface="Calibri"/>
              <a:sym typeface="Calibri"/>
            </a:endParaRPr>
          </a:p>
        </p:txBody>
      </p:sp>
      <p:sp>
        <p:nvSpPr>
          <p:cNvPr id="288" name="Google Shape;288;p27"/>
          <p:cNvSpPr/>
          <p:nvPr/>
        </p:nvSpPr>
        <p:spPr>
          <a:xfrm>
            <a:off x="152400" y="6172200"/>
            <a:ext cx="9067800" cy="43088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200">
                <a:solidFill>
                  <a:schemeClr val="dk1"/>
                </a:solidFill>
                <a:latin typeface="Arial Rounded"/>
                <a:ea typeface="Arial Rounded"/>
                <a:cs typeface="Arial Rounded"/>
                <a:sym typeface="Arial Rounded"/>
              </a:rPr>
              <a:t>Companion to the bright and secure future of the farmers !!!!!!!</a:t>
            </a:r>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descr="IMG-20200127-WA0000.jpg" id="294" name="Google Shape;294;p28"/>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295" name="Google Shape;295;p28"/>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296" name="Google Shape;296;p28"/>
          <p:cNvSpPr txBox="1"/>
          <p:nvPr/>
        </p:nvSpPr>
        <p:spPr>
          <a:xfrm>
            <a:off x="0" y="228600"/>
            <a:ext cx="6817700" cy="600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300" u="sng">
                <a:solidFill>
                  <a:schemeClr val="dk1"/>
                </a:solidFill>
                <a:latin typeface="Arial Rounded"/>
                <a:ea typeface="Arial Rounded"/>
                <a:cs typeface="Arial Rounded"/>
                <a:sym typeface="Arial Rounded"/>
              </a:rPr>
              <a:t>Dhan Organic Carbon Supliment</a:t>
            </a:r>
            <a:endParaRPr b="1" sz="3300">
              <a:solidFill>
                <a:schemeClr val="dk1"/>
              </a:solidFill>
              <a:latin typeface="Calibri"/>
              <a:ea typeface="Calibri"/>
              <a:cs typeface="Calibri"/>
              <a:sym typeface="Calibri"/>
            </a:endParaRPr>
          </a:p>
        </p:txBody>
      </p:sp>
      <p:sp>
        <p:nvSpPr>
          <p:cNvPr id="297" name="Google Shape;297;p28"/>
          <p:cNvSpPr/>
          <p:nvPr/>
        </p:nvSpPr>
        <p:spPr>
          <a:xfrm>
            <a:off x="2895600" y="2298413"/>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han carbon suppliment.jpg" id="298" name="Google Shape;298;p28"/>
          <p:cNvPicPr preferRelativeResize="0"/>
          <p:nvPr/>
        </p:nvPicPr>
        <p:blipFill rotWithShape="1">
          <a:blip r:embed="rId4">
            <a:alphaModFix/>
          </a:blip>
          <a:srcRect b="0" l="0" r="0" t="0"/>
          <a:stretch/>
        </p:blipFill>
        <p:spPr>
          <a:xfrm>
            <a:off x="152401" y="2133600"/>
            <a:ext cx="2619494" cy="3733800"/>
          </a:xfrm>
          <a:prstGeom prst="rect">
            <a:avLst/>
          </a:prstGeom>
          <a:noFill/>
          <a:ln>
            <a:noFill/>
          </a:ln>
        </p:spPr>
      </p:pic>
      <p:sp>
        <p:nvSpPr>
          <p:cNvPr id="299" name="Google Shape;299;p28"/>
          <p:cNvSpPr/>
          <p:nvPr/>
        </p:nvSpPr>
        <p:spPr>
          <a:xfrm>
            <a:off x="990600" y="1321713"/>
            <a:ext cx="13716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u="sng">
                <a:solidFill>
                  <a:schemeClr val="dk1"/>
                </a:solidFill>
                <a:latin typeface="Calibri"/>
                <a:ea typeface="Calibri"/>
                <a:cs typeface="Calibri"/>
                <a:sym typeface="Calibri"/>
              </a:rPr>
              <a:t>Features</a:t>
            </a:r>
            <a:endParaRPr b="1" sz="2500" u="sng">
              <a:solidFill>
                <a:schemeClr val="dk1"/>
              </a:solidFill>
              <a:latin typeface="Calibri"/>
              <a:ea typeface="Calibri"/>
              <a:cs typeface="Calibri"/>
              <a:sym typeface="Calibri"/>
            </a:endParaRPr>
          </a:p>
        </p:txBody>
      </p:sp>
      <p:sp>
        <p:nvSpPr>
          <p:cNvPr id="300" name="Google Shape;300;p28"/>
          <p:cNvSpPr/>
          <p:nvPr/>
        </p:nvSpPr>
        <p:spPr>
          <a:xfrm>
            <a:off x="3200400" y="2202359"/>
            <a:ext cx="6477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Helps to store 90-95% nitrogen, 50-80% </a:t>
            </a:r>
            <a:endParaRPr/>
          </a:p>
          <a:p>
            <a:pPr indent="0" lvl="0" marL="0" marR="0" rtl="0" algn="l">
              <a:spcBef>
                <a:spcPts val="0"/>
              </a:spcBef>
              <a:spcAft>
                <a:spcPts val="0"/>
              </a:spcAft>
              <a:buNone/>
            </a:pPr>
            <a:r>
              <a:rPr b="1" lang="en-IN" sz="2200">
                <a:solidFill>
                  <a:schemeClr val="dk1"/>
                </a:solidFill>
                <a:latin typeface="Calibri"/>
                <a:ea typeface="Calibri"/>
                <a:cs typeface="Calibri"/>
                <a:sym typeface="Calibri"/>
              </a:rPr>
              <a:t>phosphorus and 20-30% sulphur in the soil.</a:t>
            </a:r>
            <a:endParaRPr b="1" sz="2200">
              <a:solidFill>
                <a:schemeClr val="dk1"/>
              </a:solidFill>
              <a:latin typeface="Calibri"/>
              <a:ea typeface="Calibri"/>
              <a:cs typeface="Calibri"/>
              <a:sym typeface="Calibri"/>
            </a:endParaRPr>
          </a:p>
        </p:txBody>
      </p:sp>
      <p:sp>
        <p:nvSpPr>
          <p:cNvPr id="301" name="Google Shape;301;p28"/>
          <p:cNvSpPr/>
          <p:nvPr/>
        </p:nvSpPr>
        <p:spPr>
          <a:xfrm>
            <a:off x="2895600" y="3060413"/>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28"/>
          <p:cNvSpPr/>
          <p:nvPr/>
        </p:nvSpPr>
        <p:spPr>
          <a:xfrm>
            <a:off x="3200400" y="2964359"/>
            <a:ext cx="6477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The soil stores calcium, magnesium, potassium </a:t>
            </a:r>
            <a:endParaRPr/>
          </a:p>
          <a:p>
            <a:pPr indent="0" lvl="0" marL="0" marR="0" rtl="0" algn="l">
              <a:spcBef>
                <a:spcPts val="0"/>
              </a:spcBef>
              <a:spcAft>
                <a:spcPts val="0"/>
              </a:spcAft>
              <a:buNone/>
            </a:pPr>
            <a:r>
              <a:rPr b="1" lang="en-IN" sz="2200">
                <a:solidFill>
                  <a:schemeClr val="dk1"/>
                </a:solidFill>
                <a:latin typeface="Calibri"/>
                <a:ea typeface="Calibri"/>
                <a:cs typeface="Calibri"/>
                <a:sym typeface="Calibri"/>
              </a:rPr>
              <a:t>and other nutrients.</a:t>
            </a:r>
            <a:endParaRPr b="1" sz="2200">
              <a:solidFill>
                <a:schemeClr val="dk1"/>
              </a:solidFill>
              <a:latin typeface="Calibri"/>
              <a:ea typeface="Calibri"/>
              <a:cs typeface="Calibri"/>
              <a:sym typeface="Calibri"/>
            </a:endParaRPr>
          </a:p>
        </p:txBody>
      </p:sp>
      <p:sp>
        <p:nvSpPr>
          <p:cNvPr id="303" name="Google Shape;303;p28"/>
          <p:cNvSpPr/>
          <p:nvPr/>
        </p:nvSpPr>
        <p:spPr>
          <a:xfrm>
            <a:off x="2895600" y="3822413"/>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28"/>
          <p:cNvSpPr/>
          <p:nvPr/>
        </p:nvSpPr>
        <p:spPr>
          <a:xfrm>
            <a:off x="3200400" y="3726359"/>
            <a:ext cx="64770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The pH of the soil, helps to balance.</a:t>
            </a:r>
            <a:endParaRPr b="1" sz="2200">
              <a:solidFill>
                <a:schemeClr val="dk1"/>
              </a:solidFill>
              <a:latin typeface="Calibri"/>
              <a:ea typeface="Calibri"/>
              <a:cs typeface="Calibri"/>
              <a:sym typeface="Calibri"/>
            </a:endParaRPr>
          </a:p>
        </p:txBody>
      </p:sp>
      <p:sp>
        <p:nvSpPr>
          <p:cNvPr id="305" name="Google Shape;305;p28"/>
          <p:cNvSpPr/>
          <p:nvPr/>
        </p:nvSpPr>
        <p:spPr>
          <a:xfrm>
            <a:off x="2895600" y="4389567"/>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28"/>
          <p:cNvSpPr/>
          <p:nvPr/>
        </p:nvSpPr>
        <p:spPr>
          <a:xfrm>
            <a:off x="3200400" y="4293513"/>
            <a:ext cx="6477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Plants grow and increase the number of friendly bacteria in the soil.</a:t>
            </a:r>
            <a:endParaRPr b="1" sz="2200">
              <a:solidFill>
                <a:schemeClr val="dk1"/>
              </a:solidFill>
              <a:latin typeface="Calibri"/>
              <a:ea typeface="Calibri"/>
              <a:cs typeface="Calibri"/>
              <a:sym typeface="Calibri"/>
            </a:endParaRPr>
          </a:p>
        </p:txBody>
      </p:sp>
      <p:sp>
        <p:nvSpPr>
          <p:cNvPr id="307" name="Google Shape;307;p28"/>
          <p:cNvSpPr/>
          <p:nvPr/>
        </p:nvSpPr>
        <p:spPr>
          <a:xfrm>
            <a:off x="2895600" y="5151567"/>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28"/>
          <p:cNvSpPr/>
          <p:nvPr/>
        </p:nvSpPr>
        <p:spPr>
          <a:xfrm>
            <a:off x="3200400" y="5055513"/>
            <a:ext cx="6477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Prevents water from being carried away and </a:t>
            </a:r>
            <a:endParaRPr/>
          </a:p>
          <a:p>
            <a:pPr indent="0" lvl="0" marL="0" marR="0" rtl="0" algn="l">
              <a:spcBef>
                <a:spcPts val="0"/>
              </a:spcBef>
              <a:spcAft>
                <a:spcPts val="0"/>
              </a:spcAft>
              <a:buNone/>
            </a:pPr>
            <a:r>
              <a:rPr b="1" lang="en-IN" sz="2200">
                <a:solidFill>
                  <a:schemeClr val="dk1"/>
                </a:solidFill>
                <a:latin typeface="Calibri"/>
                <a:ea typeface="Calibri"/>
                <a:cs typeface="Calibri"/>
                <a:sym typeface="Calibri"/>
              </a:rPr>
              <a:t>stores it in the soil.</a:t>
            </a:r>
            <a:endParaRPr b="1" sz="22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descr="IMG-20200127-WA0000.jpg" id="314" name="Google Shape;314;p29"/>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315" name="Google Shape;315;p29"/>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316" name="Google Shape;316;p29"/>
          <p:cNvSpPr txBox="1"/>
          <p:nvPr/>
        </p:nvSpPr>
        <p:spPr>
          <a:xfrm>
            <a:off x="0" y="228600"/>
            <a:ext cx="6817700" cy="600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300" u="sng">
                <a:solidFill>
                  <a:schemeClr val="dk1"/>
                </a:solidFill>
                <a:latin typeface="Arial Rounded"/>
                <a:ea typeface="Arial Rounded"/>
                <a:cs typeface="Arial Rounded"/>
                <a:sym typeface="Arial Rounded"/>
              </a:rPr>
              <a:t>Dhan Organic Carbon Supliment</a:t>
            </a:r>
            <a:endParaRPr b="1" sz="3300">
              <a:solidFill>
                <a:schemeClr val="dk1"/>
              </a:solidFill>
              <a:latin typeface="Calibri"/>
              <a:ea typeface="Calibri"/>
              <a:cs typeface="Calibri"/>
              <a:sym typeface="Calibri"/>
            </a:endParaRPr>
          </a:p>
        </p:txBody>
      </p:sp>
      <p:sp>
        <p:nvSpPr>
          <p:cNvPr id="317" name="Google Shape;317;p29"/>
          <p:cNvSpPr/>
          <p:nvPr/>
        </p:nvSpPr>
        <p:spPr>
          <a:xfrm>
            <a:off x="2895600" y="2298413"/>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han carbon suppliment.jpg" id="318" name="Google Shape;318;p29"/>
          <p:cNvPicPr preferRelativeResize="0"/>
          <p:nvPr/>
        </p:nvPicPr>
        <p:blipFill rotWithShape="1">
          <a:blip r:embed="rId4">
            <a:alphaModFix/>
          </a:blip>
          <a:srcRect b="0" l="0" r="0" t="0"/>
          <a:stretch/>
        </p:blipFill>
        <p:spPr>
          <a:xfrm>
            <a:off x="152401" y="2133600"/>
            <a:ext cx="2619494" cy="3733800"/>
          </a:xfrm>
          <a:prstGeom prst="rect">
            <a:avLst/>
          </a:prstGeom>
          <a:noFill/>
          <a:ln>
            <a:noFill/>
          </a:ln>
        </p:spPr>
      </p:pic>
      <p:sp>
        <p:nvSpPr>
          <p:cNvPr id="319" name="Google Shape;319;p29"/>
          <p:cNvSpPr/>
          <p:nvPr/>
        </p:nvSpPr>
        <p:spPr>
          <a:xfrm>
            <a:off x="3200400" y="2202359"/>
            <a:ext cx="6477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Use 20 ltr. of organic carbon supplement per </a:t>
            </a:r>
            <a:endParaRPr/>
          </a:p>
          <a:p>
            <a:pPr indent="0" lvl="0" marL="0" marR="0" rtl="0" algn="l">
              <a:spcBef>
                <a:spcPts val="0"/>
              </a:spcBef>
              <a:spcAft>
                <a:spcPts val="0"/>
              </a:spcAft>
              <a:buNone/>
            </a:pPr>
            <a:r>
              <a:rPr b="1" lang="en-IN" sz="2200">
                <a:solidFill>
                  <a:schemeClr val="dk1"/>
                </a:solidFill>
                <a:latin typeface="Calibri"/>
                <a:ea typeface="Calibri"/>
                <a:cs typeface="Calibri"/>
                <a:sym typeface="Calibri"/>
              </a:rPr>
              <a:t>acre in 1 month.</a:t>
            </a:r>
            <a:endParaRPr b="1" sz="2200">
              <a:solidFill>
                <a:schemeClr val="dk1"/>
              </a:solidFill>
              <a:latin typeface="Calibri"/>
              <a:ea typeface="Calibri"/>
              <a:cs typeface="Calibri"/>
              <a:sym typeface="Calibri"/>
            </a:endParaRPr>
          </a:p>
        </p:txBody>
      </p:sp>
      <p:sp>
        <p:nvSpPr>
          <p:cNvPr id="320" name="Google Shape;320;p29"/>
          <p:cNvSpPr/>
          <p:nvPr/>
        </p:nvSpPr>
        <p:spPr>
          <a:xfrm>
            <a:off x="2514600" y="1287959"/>
            <a:ext cx="32004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u="sng">
                <a:solidFill>
                  <a:schemeClr val="dk1"/>
                </a:solidFill>
                <a:latin typeface="Calibri"/>
                <a:ea typeface="Calibri"/>
                <a:cs typeface="Calibri"/>
                <a:sym typeface="Calibri"/>
              </a:rPr>
              <a:t>Method of use</a:t>
            </a:r>
            <a:endParaRPr b="1" sz="2200" u="sng">
              <a:solidFill>
                <a:schemeClr val="dk1"/>
              </a:solidFill>
              <a:latin typeface="Calibri"/>
              <a:ea typeface="Calibri"/>
              <a:cs typeface="Calibri"/>
              <a:sym typeface="Calibri"/>
            </a:endParaRPr>
          </a:p>
        </p:txBody>
      </p:sp>
      <p:sp>
        <p:nvSpPr>
          <p:cNvPr id="321" name="Google Shape;321;p29"/>
          <p:cNvSpPr/>
          <p:nvPr/>
        </p:nvSpPr>
        <p:spPr>
          <a:xfrm>
            <a:off x="152400" y="6172200"/>
            <a:ext cx="9067800" cy="43088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200">
                <a:solidFill>
                  <a:schemeClr val="dk1"/>
                </a:solidFill>
                <a:latin typeface="Arial Rounded"/>
                <a:ea typeface="Arial Rounded"/>
                <a:cs typeface="Arial Rounded"/>
                <a:sym typeface="Arial Rounded"/>
              </a:rPr>
              <a:t>Companion to the bright and secure future of the farmers !!!!!!!</a:t>
            </a:r>
            <a:endParaRPr/>
          </a:p>
        </p:txBody>
      </p:sp>
      <p:sp>
        <p:nvSpPr>
          <p:cNvPr id="322" name="Google Shape;322;p29"/>
          <p:cNvSpPr/>
          <p:nvPr/>
        </p:nvSpPr>
        <p:spPr>
          <a:xfrm>
            <a:off x="2895600" y="3212813"/>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29"/>
          <p:cNvSpPr/>
          <p:nvPr/>
        </p:nvSpPr>
        <p:spPr>
          <a:xfrm>
            <a:off x="3200400" y="3116759"/>
            <a:ext cx="6477000"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Use 5 ltr. of water per acre per week. It can be </a:t>
            </a:r>
            <a:endParaRPr/>
          </a:p>
          <a:p>
            <a:pPr indent="0" lvl="0" marL="0" marR="0" rtl="0" algn="l">
              <a:spcBef>
                <a:spcPts val="0"/>
              </a:spcBef>
              <a:spcAft>
                <a:spcPts val="0"/>
              </a:spcAft>
              <a:buNone/>
            </a:pPr>
            <a:r>
              <a:rPr b="1" lang="en-IN" sz="2200">
                <a:solidFill>
                  <a:schemeClr val="dk1"/>
                </a:solidFill>
                <a:latin typeface="Calibri"/>
                <a:ea typeface="Calibri"/>
                <a:cs typeface="Calibri"/>
                <a:sym typeface="Calibri"/>
              </a:rPr>
              <a:t>used with drip irrigation, watering near radish and flood water.</a:t>
            </a:r>
            <a:endParaRPr b="1" sz="22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descr="IMG-20200127-WA0000.jpg" id="329" name="Google Shape;329;p30"/>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330" name="Google Shape;330;p30"/>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331" name="Google Shape;331;p30"/>
          <p:cNvSpPr txBox="1"/>
          <p:nvPr/>
        </p:nvSpPr>
        <p:spPr>
          <a:xfrm>
            <a:off x="1752600" y="205770"/>
            <a:ext cx="4936480" cy="7848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500" u="sng">
                <a:solidFill>
                  <a:schemeClr val="dk1"/>
                </a:solidFill>
                <a:latin typeface="Arial Rounded"/>
                <a:ea typeface="Arial Rounded"/>
                <a:cs typeface="Arial Rounded"/>
                <a:sym typeface="Arial Rounded"/>
              </a:rPr>
              <a:t>Dhan King Kobra</a:t>
            </a:r>
            <a:endParaRPr b="1" sz="4500">
              <a:solidFill>
                <a:schemeClr val="dk1"/>
              </a:solidFill>
              <a:latin typeface="Calibri"/>
              <a:ea typeface="Calibri"/>
              <a:cs typeface="Calibri"/>
              <a:sym typeface="Calibri"/>
            </a:endParaRPr>
          </a:p>
        </p:txBody>
      </p:sp>
      <p:pic>
        <p:nvPicPr>
          <p:cNvPr descr="Dhan King cobra.jpg" id="332" name="Google Shape;332;p30"/>
          <p:cNvPicPr preferRelativeResize="0"/>
          <p:nvPr/>
        </p:nvPicPr>
        <p:blipFill rotWithShape="1">
          <a:blip r:embed="rId4">
            <a:alphaModFix/>
          </a:blip>
          <a:srcRect b="0" l="0" r="0" t="0"/>
          <a:stretch/>
        </p:blipFill>
        <p:spPr>
          <a:xfrm>
            <a:off x="228600" y="1066800"/>
            <a:ext cx="2362200" cy="3657600"/>
          </a:xfrm>
          <a:prstGeom prst="rect">
            <a:avLst/>
          </a:prstGeom>
          <a:noFill/>
          <a:ln>
            <a:noFill/>
          </a:ln>
        </p:spPr>
      </p:pic>
      <p:sp>
        <p:nvSpPr>
          <p:cNvPr id="333" name="Google Shape;333;p30"/>
          <p:cNvSpPr/>
          <p:nvPr/>
        </p:nvSpPr>
        <p:spPr>
          <a:xfrm>
            <a:off x="2667000" y="1143000"/>
            <a:ext cx="4191000" cy="22467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000">
                <a:solidFill>
                  <a:schemeClr val="dk1"/>
                </a:solidFill>
                <a:latin typeface="Calibri"/>
                <a:ea typeface="Calibri"/>
                <a:cs typeface="Calibri"/>
                <a:sym typeface="Calibri"/>
              </a:rPr>
              <a:t>The Dhan King Cobra is an effective pesticide with specific functions. Its use instantly kills sucking insects like red spider, red brips, snake ginger, white flag. Yes, it is a sophisticated organic pesticide. So that the tree is not affected in any way.</a:t>
            </a:r>
            <a:endParaRPr b="1" sz="2000">
              <a:solidFill>
                <a:schemeClr val="dk1"/>
              </a:solidFill>
              <a:latin typeface="Calibri"/>
              <a:ea typeface="Calibri"/>
              <a:cs typeface="Calibri"/>
              <a:sym typeface="Calibri"/>
            </a:endParaRPr>
          </a:p>
        </p:txBody>
      </p:sp>
      <p:sp>
        <p:nvSpPr>
          <p:cNvPr id="334" name="Google Shape;334;p30"/>
          <p:cNvSpPr/>
          <p:nvPr/>
        </p:nvSpPr>
        <p:spPr>
          <a:xfrm>
            <a:off x="2743200" y="38862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30"/>
          <p:cNvSpPr/>
          <p:nvPr/>
        </p:nvSpPr>
        <p:spPr>
          <a:xfrm>
            <a:off x="2590800" y="3332946"/>
            <a:ext cx="13716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u="sng">
                <a:solidFill>
                  <a:schemeClr val="dk1"/>
                </a:solidFill>
                <a:latin typeface="Calibri"/>
                <a:ea typeface="Calibri"/>
                <a:cs typeface="Calibri"/>
                <a:sym typeface="Calibri"/>
              </a:rPr>
              <a:t>Features</a:t>
            </a:r>
            <a:endParaRPr b="1" sz="2500" u="sng">
              <a:solidFill>
                <a:schemeClr val="dk1"/>
              </a:solidFill>
              <a:latin typeface="Calibri"/>
              <a:ea typeface="Calibri"/>
              <a:cs typeface="Calibri"/>
              <a:sym typeface="Calibri"/>
            </a:endParaRPr>
          </a:p>
        </p:txBody>
      </p:sp>
      <p:sp>
        <p:nvSpPr>
          <p:cNvPr id="336" name="Google Shape;336;p30"/>
          <p:cNvSpPr/>
          <p:nvPr/>
        </p:nvSpPr>
        <p:spPr>
          <a:xfrm>
            <a:off x="3054277" y="3810000"/>
            <a:ext cx="349493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Quick extermination of insects.</a:t>
            </a:r>
            <a:endParaRPr b="1" sz="2000">
              <a:solidFill>
                <a:schemeClr val="dk1"/>
              </a:solidFill>
              <a:latin typeface="Calibri"/>
              <a:ea typeface="Calibri"/>
              <a:cs typeface="Calibri"/>
              <a:sym typeface="Calibri"/>
            </a:endParaRPr>
          </a:p>
        </p:txBody>
      </p:sp>
      <p:sp>
        <p:nvSpPr>
          <p:cNvPr id="337" name="Google Shape;337;p30"/>
          <p:cNvSpPr/>
          <p:nvPr/>
        </p:nvSpPr>
        <p:spPr>
          <a:xfrm>
            <a:off x="2743200" y="43434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30"/>
          <p:cNvSpPr/>
          <p:nvPr/>
        </p:nvSpPr>
        <p:spPr>
          <a:xfrm>
            <a:off x="3054277" y="4267200"/>
            <a:ext cx="464325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Protects plants from pests for a long time.</a:t>
            </a:r>
            <a:endParaRPr b="1" sz="2000">
              <a:solidFill>
                <a:schemeClr val="dk1"/>
              </a:solidFill>
              <a:latin typeface="Calibri"/>
              <a:ea typeface="Calibri"/>
              <a:cs typeface="Calibri"/>
              <a:sym typeface="Calibri"/>
            </a:endParaRPr>
          </a:p>
        </p:txBody>
      </p:sp>
      <p:sp>
        <p:nvSpPr>
          <p:cNvPr id="339" name="Google Shape;339;p30"/>
          <p:cNvSpPr/>
          <p:nvPr/>
        </p:nvSpPr>
        <p:spPr>
          <a:xfrm>
            <a:off x="2743200" y="4822686"/>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30"/>
          <p:cNvSpPr/>
          <p:nvPr/>
        </p:nvSpPr>
        <p:spPr>
          <a:xfrm>
            <a:off x="3054277" y="4648200"/>
            <a:ext cx="5463675"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A single drug kills most types of (sucking) insects, </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eliminating the need to use other drugs.</a:t>
            </a:r>
            <a:endParaRPr b="1" sz="2000">
              <a:solidFill>
                <a:schemeClr val="dk1"/>
              </a:solidFill>
              <a:latin typeface="Calibri"/>
              <a:ea typeface="Calibri"/>
              <a:cs typeface="Calibri"/>
              <a:sym typeface="Calibri"/>
            </a:endParaRPr>
          </a:p>
        </p:txBody>
      </p:sp>
      <p:sp>
        <p:nvSpPr>
          <p:cNvPr id="341" name="Google Shape;341;p30"/>
          <p:cNvSpPr/>
          <p:nvPr/>
        </p:nvSpPr>
        <p:spPr>
          <a:xfrm>
            <a:off x="3048000" y="5334000"/>
            <a:ext cx="47614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Being organic, friendly to the environment.</a:t>
            </a:r>
            <a:endParaRPr b="1" sz="2000">
              <a:solidFill>
                <a:schemeClr val="dk1"/>
              </a:solidFill>
              <a:latin typeface="Calibri"/>
              <a:ea typeface="Calibri"/>
              <a:cs typeface="Calibri"/>
              <a:sym typeface="Calibri"/>
            </a:endParaRPr>
          </a:p>
        </p:txBody>
      </p:sp>
      <p:sp>
        <p:nvSpPr>
          <p:cNvPr id="342" name="Google Shape;342;p30"/>
          <p:cNvSpPr/>
          <p:nvPr/>
        </p:nvSpPr>
        <p:spPr>
          <a:xfrm>
            <a:off x="2743200" y="5398532"/>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30"/>
          <p:cNvSpPr/>
          <p:nvPr/>
        </p:nvSpPr>
        <p:spPr>
          <a:xfrm>
            <a:off x="152400" y="5701844"/>
            <a:ext cx="19050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u="sng">
                <a:solidFill>
                  <a:schemeClr val="dk1"/>
                </a:solidFill>
                <a:latin typeface="Calibri"/>
                <a:ea typeface="Calibri"/>
                <a:cs typeface="Calibri"/>
                <a:sym typeface="Calibri"/>
              </a:rPr>
              <a:t>Method of use</a:t>
            </a:r>
            <a:endParaRPr b="1" sz="2200" u="sng">
              <a:solidFill>
                <a:schemeClr val="dk1"/>
              </a:solidFill>
              <a:latin typeface="Calibri"/>
              <a:ea typeface="Calibri"/>
              <a:cs typeface="Calibri"/>
              <a:sym typeface="Calibri"/>
            </a:endParaRPr>
          </a:p>
        </p:txBody>
      </p:sp>
      <p:sp>
        <p:nvSpPr>
          <p:cNvPr id="344" name="Google Shape;344;p30"/>
          <p:cNvSpPr/>
          <p:nvPr/>
        </p:nvSpPr>
        <p:spPr>
          <a:xfrm>
            <a:off x="2286000" y="5741313"/>
            <a:ext cx="45720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5  Ml / 200 ltr. of water</a:t>
            </a:r>
            <a:endParaRPr b="1" sz="2200">
              <a:solidFill>
                <a:schemeClr val="dk1"/>
              </a:solidFill>
              <a:latin typeface="Calibri"/>
              <a:ea typeface="Calibri"/>
              <a:cs typeface="Calibri"/>
              <a:sym typeface="Calibri"/>
            </a:endParaRPr>
          </a:p>
        </p:txBody>
      </p:sp>
      <p:sp>
        <p:nvSpPr>
          <p:cNvPr id="345" name="Google Shape;345;p30"/>
          <p:cNvSpPr/>
          <p:nvPr/>
        </p:nvSpPr>
        <p:spPr>
          <a:xfrm>
            <a:off x="76200" y="6274713"/>
            <a:ext cx="9067800" cy="43088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200">
                <a:solidFill>
                  <a:schemeClr val="dk1"/>
                </a:solidFill>
                <a:latin typeface="Arial Rounded"/>
                <a:ea typeface="Arial Rounded"/>
                <a:cs typeface="Arial Rounded"/>
                <a:sym typeface="Arial Rounded"/>
              </a:rPr>
              <a:t>Companion to the bright and secure future of the farmers !!!!!!!</a:t>
            </a:r>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descr="IMG-20200127-WA0000.jpg" id="351" name="Google Shape;351;p31"/>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352" name="Google Shape;352;p31"/>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353" name="Google Shape;353;p31"/>
          <p:cNvSpPr txBox="1"/>
          <p:nvPr/>
        </p:nvSpPr>
        <p:spPr>
          <a:xfrm>
            <a:off x="1600200" y="205770"/>
            <a:ext cx="4745338" cy="7848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500" u="sng">
                <a:solidFill>
                  <a:schemeClr val="dk1"/>
                </a:solidFill>
                <a:latin typeface="Arial Rounded"/>
                <a:ea typeface="Arial Rounded"/>
                <a:cs typeface="Arial Rounded"/>
                <a:sym typeface="Arial Rounded"/>
              </a:rPr>
              <a:t>Dhan Shot N.P.K</a:t>
            </a:r>
            <a:endParaRPr b="1" sz="4500">
              <a:solidFill>
                <a:schemeClr val="dk1"/>
              </a:solidFill>
              <a:latin typeface="Calibri"/>
              <a:ea typeface="Calibri"/>
              <a:cs typeface="Calibri"/>
              <a:sym typeface="Calibri"/>
            </a:endParaRPr>
          </a:p>
        </p:txBody>
      </p:sp>
      <p:sp>
        <p:nvSpPr>
          <p:cNvPr id="354" name="Google Shape;354;p31"/>
          <p:cNvSpPr/>
          <p:nvPr/>
        </p:nvSpPr>
        <p:spPr>
          <a:xfrm>
            <a:off x="76200" y="6274713"/>
            <a:ext cx="9067800" cy="43088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200">
                <a:solidFill>
                  <a:schemeClr val="dk1"/>
                </a:solidFill>
                <a:latin typeface="Arial Rounded"/>
                <a:ea typeface="Arial Rounded"/>
                <a:cs typeface="Arial Rounded"/>
                <a:sym typeface="Arial Rounded"/>
              </a:rPr>
              <a:t>Companion to the bright and secure future of the farmers !!!!!!!</a:t>
            </a:r>
            <a:endParaRPr/>
          </a:p>
        </p:txBody>
      </p:sp>
      <p:pic>
        <p:nvPicPr>
          <p:cNvPr descr="npk image.jpg" id="355" name="Google Shape;355;p31"/>
          <p:cNvPicPr preferRelativeResize="0"/>
          <p:nvPr/>
        </p:nvPicPr>
        <p:blipFill rotWithShape="1">
          <a:blip r:embed="rId4">
            <a:alphaModFix/>
          </a:blip>
          <a:srcRect b="0" l="0" r="0" t="0"/>
          <a:stretch/>
        </p:blipFill>
        <p:spPr>
          <a:xfrm>
            <a:off x="304800" y="2362200"/>
            <a:ext cx="8229600" cy="3767138"/>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p:nvPr/>
        </p:nvSpPr>
        <p:spPr>
          <a:xfrm>
            <a:off x="1371600" y="152400"/>
            <a:ext cx="541020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5000" u="sng">
                <a:solidFill>
                  <a:schemeClr val="dk1"/>
                </a:solidFill>
                <a:latin typeface="Arial Rounded"/>
                <a:ea typeface="Arial Rounded"/>
                <a:cs typeface="Arial Rounded"/>
                <a:sym typeface="Arial Rounded"/>
              </a:rPr>
              <a:t>About us</a:t>
            </a:r>
            <a:endParaRPr/>
          </a:p>
        </p:txBody>
      </p:sp>
      <p:pic>
        <p:nvPicPr>
          <p:cNvPr descr="IMG-20200127-WA0000.jpg" id="101" name="Google Shape;101;p14"/>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102" name="Google Shape;102;p14"/>
          <p:cNvSpPr/>
          <p:nvPr/>
        </p:nvSpPr>
        <p:spPr>
          <a:xfrm>
            <a:off x="304800" y="2122230"/>
            <a:ext cx="8458200" cy="440120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Mr. Sandeep Hanumant Hole was born in a farmer family. His passion for agriculture since childhood is his hobby of doing new experiments in agriculture as well as propagating and disseminating organic farming with the help of Warkari sect....</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Reached out to farmers through the Toplife Group and learned a lot about organic farming. With the experience of the CEO post here, we are ready to bring some organic farming products for the farmers. That's it</a:t>
            </a:r>
            <a:endParaRPr sz="30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descr="IMG-20200127-WA0000.jpg" id="361" name="Google Shape;361;p32"/>
          <p:cNvPicPr preferRelativeResize="0"/>
          <p:nvPr/>
        </p:nvPicPr>
        <p:blipFill rotWithShape="1">
          <a:blip r:embed="rId3">
            <a:alphaModFix/>
          </a:blip>
          <a:srcRect b="0" l="0" r="0" t="0"/>
          <a:stretch/>
        </p:blipFill>
        <p:spPr>
          <a:xfrm>
            <a:off x="7162800" y="0"/>
            <a:ext cx="1981200" cy="1981200"/>
          </a:xfrm>
          <a:prstGeom prst="rect">
            <a:avLst/>
          </a:prstGeom>
          <a:noFill/>
          <a:ln>
            <a:noFill/>
          </a:ln>
        </p:spPr>
      </p:pic>
      <p:sp>
        <p:nvSpPr>
          <p:cNvPr id="362" name="Google Shape;362;p32"/>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363" name="Google Shape;363;p32"/>
          <p:cNvSpPr/>
          <p:nvPr/>
        </p:nvSpPr>
        <p:spPr>
          <a:xfrm>
            <a:off x="2514600" y="76200"/>
            <a:ext cx="3290324"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u="sng">
                <a:solidFill>
                  <a:schemeClr val="dk1"/>
                </a:solidFill>
                <a:latin typeface="Calibri"/>
                <a:ea typeface="Calibri"/>
                <a:cs typeface="Calibri"/>
                <a:sym typeface="Calibri"/>
              </a:rPr>
              <a:t>In short, my victim king</a:t>
            </a:r>
            <a:endParaRPr b="1" sz="2500" u="sng">
              <a:solidFill>
                <a:schemeClr val="dk1"/>
              </a:solidFill>
              <a:latin typeface="Calibri"/>
              <a:ea typeface="Calibri"/>
              <a:cs typeface="Calibri"/>
              <a:sym typeface="Calibri"/>
            </a:endParaRPr>
          </a:p>
        </p:txBody>
      </p:sp>
      <p:sp>
        <p:nvSpPr>
          <p:cNvPr id="364" name="Google Shape;364;p32"/>
          <p:cNvSpPr/>
          <p:nvPr/>
        </p:nvSpPr>
        <p:spPr>
          <a:xfrm>
            <a:off x="228600" y="762000"/>
            <a:ext cx="670560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chemeClr val="dk1"/>
                </a:solidFill>
                <a:latin typeface="Calibri"/>
                <a:ea typeface="Calibri"/>
                <a:cs typeface="Calibri"/>
                <a:sym typeface="Calibri"/>
              </a:rPr>
              <a:t>Not in powder form. N.P.K. Fertilizers and Dhan Agro Organic N.P.K  fertilizers</a:t>
            </a:r>
            <a:endParaRPr b="1" sz="2500">
              <a:solidFill>
                <a:schemeClr val="dk1"/>
              </a:solidFill>
              <a:latin typeface="Calibri"/>
              <a:ea typeface="Calibri"/>
              <a:cs typeface="Calibri"/>
              <a:sym typeface="Calibri"/>
            </a:endParaRPr>
          </a:p>
        </p:txBody>
      </p:sp>
      <p:graphicFrame>
        <p:nvGraphicFramePr>
          <p:cNvPr id="365" name="Google Shape;365;p32"/>
          <p:cNvGraphicFramePr/>
          <p:nvPr/>
        </p:nvGraphicFramePr>
        <p:xfrm>
          <a:off x="228600" y="2057400"/>
          <a:ext cx="3000000" cy="3000000"/>
        </p:xfrm>
        <a:graphic>
          <a:graphicData uri="http://schemas.openxmlformats.org/drawingml/2006/table">
            <a:tbl>
              <a:tblPr bandRow="1" firstRow="1">
                <a:noFill/>
                <a:tableStyleId>{9D1DD6E4-D8FA-45A3-A529-E99D606A3956}</a:tableStyleId>
              </a:tblPr>
              <a:tblGrid>
                <a:gridCol w="4381500"/>
                <a:gridCol w="4381500"/>
              </a:tblGrid>
              <a:tr h="421300">
                <a:tc>
                  <a:txBody>
                    <a:bodyPr/>
                    <a:lstStyle/>
                    <a:p>
                      <a:pPr indent="0" lvl="0" marL="0" marR="0" rtl="0" algn="l">
                        <a:spcBef>
                          <a:spcPts val="0"/>
                        </a:spcBef>
                        <a:spcAft>
                          <a:spcPts val="0"/>
                        </a:spcAft>
                        <a:buNone/>
                      </a:pPr>
                      <a:r>
                        <a:rPr b="1" lang="en-IN" sz="1800" u="none" cap="none" strike="noStrike"/>
                        <a:t>       In powder form / granules</a:t>
                      </a:r>
                      <a:endParaRPr b="1" sz="1800"/>
                    </a:p>
                  </a:txBody>
                  <a:tcPr marT="45725" marB="45725" marR="91450" marL="91450"/>
                </a:tc>
                <a:tc>
                  <a:txBody>
                    <a:bodyPr/>
                    <a:lstStyle/>
                    <a:p>
                      <a:pPr indent="0" lvl="0" marL="0" marR="0" rtl="0" algn="l">
                        <a:spcBef>
                          <a:spcPts val="0"/>
                        </a:spcBef>
                        <a:spcAft>
                          <a:spcPts val="0"/>
                        </a:spcAft>
                        <a:buNone/>
                      </a:pPr>
                      <a:r>
                        <a:rPr lang="en-IN" sz="1800"/>
                        <a:t>Dhan</a:t>
                      </a:r>
                      <a:r>
                        <a:rPr lang="en-IN" sz="1800"/>
                        <a:t> a</a:t>
                      </a:r>
                      <a:r>
                        <a:rPr lang="en-IN" sz="1800"/>
                        <a:t>gro in liquid form</a:t>
                      </a:r>
                      <a:endParaRPr sz="1800"/>
                    </a:p>
                  </a:txBody>
                  <a:tcPr marT="45725" marB="45725" marR="91450" marL="91450"/>
                </a:tc>
              </a:tr>
              <a:tr h="636425">
                <a:tc>
                  <a:txBody>
                    <a:bodyPr/>
                    <a:lstStyle/>
                    <a:p>
                      <a:pPr indent="0" lvl="0" marL="0" marR="0" rtl="0" algn="l">
                        <a:spcBef>
                          <a:spcPts val="0"/>
                        </a:spcBef>
                        <a:spcAft>
                          <a:spcPts val="0"/>
                        </a:spcAft>
                        <a:buNone/>
                      </a:pPr>
                      <a:r>
                        <a:rPr b="1" lang="en-IN" sz="1800"/>
                        <a:t>1) 19:19:19 in powder form is N13, P8, K15</a:t>
                      </a:r>
                      <a:endParaRPr b="1" sz="1800"/>
                    </a:p>
                  </a:txBody>
                  <a:tcPr marT="45725" marB="45725" marR="91450" marL="91450"/>
                </a:tc>
                <a:tc>
                  <a:txBody>
                    <a:bodyPr/>
                    <a:lstStyle/>
                    <a:p>
                      <a:pPr indent="0" lvl="0" marL="0" marR="0" rtl="0" algn="l">
                        <a:spcBef>
                          <a:spcPts val="0"/>
                        </a:spcBef>
                        <a:spcAft>
                          <a:spcPts val="0"/>
                        </a:spcAft>
                        <a:buNone/>
                      </a:pPr>
                      <a:r>
                        <a:rPr b="1" lang="en-IN" sz="1800"/>
                        <a:t>1) 19:19:19 All the elements appear in full form</a:t>
                      </a:r>
                      <a:endParaRPr b="1" sz="1800"/>
                    </a:p>
                  </a:txBody>
                  <a:tcPr marT="45725" marB="45725" marR="91450" marL="91450"/>
                </a:tc>
              </a:tr>
              <a:tr h="636425">
                <a:tc>
                  <a:txBody>
                    <a:bodyPr/>
                    <a:lstStyle/>
                    <a:p>
                      <a:pPr indent="0" lvl="0" marL="0" marR="0" rtl="0" algn="l">
                        <a:spcBef>
                          <a:spcPts val="0"/>
                        </a:spcBef>
                        <a:spcAft>
                          <a:spcPts val="0"/>
                        </a:spcAft>
                        <a:buNone/>
                      </a:pPr>
                      <a:r>
                        <a:rPr b="1" lang="en-IN" sz="1800"/>
                        <a:t>2) The solubility of powder is 56 gms / 100 ml.</a:t>
                      </a:r>
                      <a:endParaRPr b="1" sz="1800"/>
                    </a:p>
                  </a:txBody>
                  <a:tcPr marT="45725" marB="45725" marR="91450" marL="91450"/>
                </a:tc>
                <a:tc>
                  <a:txBody>
                    <a:bodyPr/>
                    <a:lstStyle/>
                    <a:p>
                      <a:pPr indent="0" lvl="0" marL="0" marR="0" rtl="0" algn="l">
                        <a:spcBef>
                          <a:spcPts val="0"/>
                        </a:spcBef>
                        <a:spcAft>
                          <a:spcPts val="0"/>
                        </a:spcAft>
                        <a:buNone/>
                      </a:pPr>
                      <a:r>
                        <a:rPr b="1" lang="en-IN" sz="1800"/>
                        <a:t>2) The liquid is 100% water soluble and has a solubility of 100 ml / 100 ml.</a:t>
                      </a:r>
                      <a:endParaRPr b="1" sz="1800"/>
                    </a:p>
                  </a:txBody>
                  <a:tcPr marT="45725" marB="45725" marR="91450" marL="91450"/>
                </a:tc>
              </a:tr>
              <a:tr h="1181925">
                <a:tc>
                  <a:txBody>
                    <a:bodyPr/>
                    <a:lstStyle/>
                    <a:p>
                      <a:pPr indent="0" lvl="0" marL="0" marR="0" rtl="0" algn="l">
                        <a:spcBef>
                          <a:spcPts val="0"/>
                        </a:spcBef>
                        <a:spcAft>
                          <a:spcPts val="0"/>
                        </a:spcAft>
                        <a:buNone/>
                      </a:pPr>
                      <a:r>
                        <a:rPr b="1" lang="en-IN" sz="1800"/>
                        <a:t>3) Chemical fertilizers contain oxides which increase the salinity of the soil and make the soil barren.</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IN" sz="1800"/>
                        <a:t>3) Dhan Agro's Liquid Fertilizers are bio-organic without any side effects and help to improve soil texture.</a:t>
                      </a:r>
                      <a:endParaRPr/>
                    </a:p>
                    <a:p>
                      <a:pPr indent="0" lvl="0" marL="0" marR="0" rtl="0" algn="l">
                        <a:spcBef>
                          <a:spcPts val="0"/>
                        </a:spcBef>
                        <a:spcAft>
                          <a:spcPts val="0"/>
                        </a:spcAft>
                        <a:buNone/>
                      </a:pPr>
                      <a:r>
                        <a:t/>
                      </a:r>
                      <a:endParaRPr b="1" sz="1800"/>
                    </a:p>
                  </a:txBody>
                  <a:tcPr marT="45725" marB="45725" marR="91450" marL="91450"/>
                </a:tc>
              </a:tr>
              <a:tr h="636425">
                <a:tc>
                  <a:txBody>
                    <a:bodyPr/>
                    <a:lstStyle/>
                    <a:p>
                      <a:pPr indent="0" lvl="0" marL="0" marR="0" rtl="0" algn="l">
                        <a:spcBef>
                          <a:spcPts val="0"/>
                        </a:spcBef>
                        <a:spcAft>
                          <a:spcPts val="0"/>
                        </a:spcAft>
                        <a:buNone/>
                      </a:pPr>
                      <a:r>
                        <a:rPr b="1" lang="en-IN" sz="1800"/>
                        <a:t>4) The higher the price the lower the quantity available to the tree.</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IN" sz="1800"/>
                        <a:t>4) The lower the price, the higher the yield.</a:t>
                      </a:r>
                      <a:endParaRPr/>
                    </a:p>
                    <a:p>
                      <a:pPr indent="0" lvl="0" marL="0" marR="0" rtl="0" algn="l">
                        <a:spcBef>
                          <a:spcPts val="0"/>
                        </a:spcBef>
                        <a:spcAft>
                          <a:spcPts val="0"/>
                        </a:spcAft>
                        <a:buNone/>
                      </a:pPr>
                      <a:r>
                        <a:t/>
                      </a:r>
                      <a:endParaRPr b="1" sz="1800"/>
                    </a:p>
                  </a:txBody>
                  <a:tcPr marT="45725" marB="45725" marR="91450" marL="91450"/>
                </a:tc>
              </a:tr>
              <a:tr h="1181925">
                <a:tc>
                  <a:txBody>
                    <a:bodyPr/>
                    <a:lstStyle/>
                    <a:p>
                      <a:pPr indent="0" lvl="0" marL="0" marR="0" rtl="0" algn="l">
                        <a:spcBef>
                          <a:spcPts val="0"/>
                        </a:spcBef>
                        <a:spcAft>
                          <a:spcPts val="0"/>
                        </a:spcAft>
                        <a:buNone/>
                      </a:pPr>
                      <a:r>
                        <a:rPr b="1" lang="en-IN" sz="1800"/>
                        <a:t>5) The plant gets less nutrients and is more likely to be side effect.</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IN" sz="1800"/>
                        <a:t>5) Being organic, it does not cause side effects and provides the right amount of nutrients.</a:t>
                      </a:r>
                      <a:endParaRPr/>
                    </a:p>
                    <a:p>
                      <a:pPr indent="0" lvl="0" marL="0" marR="0" rtl="0" algn="l">
                        <a:spcBef>
                          <a:spcPts val="0"/>
                        </a:spcBef>
                        <a:spcAft>
                          <a:spcPts val="0"/>
                        </a:spcAft>
                        <a:buNone/>
                      </a:pPr>
                      <a:r>
                        <a:t/>
                      </a:r>
                      <a:endParaRPr b="1" sz="1800"/>
                    </a:p>
                  </a:txBody>
                  <a:tcPr marT="45725" marB="45725" marR="91450" marL="91450"/>
                </a:tc>
              </a:tr>
            </a:tbl>
          </a:graphicData>
        </a:graphic>
      </p:graphicFrame>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sl16.jpg" id="370" name="Google Shape;370;p33"/>
          <p:cNvPicPr preferRelativeResize="0"/>
          <p:nvPr/>
        </p:nvPicPr>
        <p:blipFill rotWithShape="1">
          <a:blip r:embed="rId3">
            <a:alphaModFix/>
          </a:blip>
          <a:srcRect b="0" l="0" r="0" t="0"/>
          <a:stretch/>
        </p:blipFill>
        <p:spPr>
          <a:xfrm>
            <a:off x="0" y="0"/>
            <a:ext cx="9143999" cy="6858000"/>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34"/>
          <p:cNvSpPr/>
          <p:nvPr/>
        </p:nvSpPr>
        <p:spPr>
          <a:xfrm>
            <a:off x="2286000" y="152400"/>
            <a:ext cx="3786293"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5000" u="sng">
                <a:solidFill>
                  <a:schemeClr val="dk1"/>
                </a:solidFill>
                <a:latin typeface="Arial Rounded"/>
                <a:ea typeface="Arial Rounded"/>
                <a:cs typeface="Arial Rounded"/>
                <a:sym typeface="Arial Rounded"/>
              </a:rPr>
              <a:t>Soil Testing</a:t>
            </a:r>
            <a:endParaRPr/>
          </a:p>
        </p:txBody>
      </p:sp>
      <p:pic>
        <p:nvPicPr>
          <p:cNvPr descr="IMG-20200127-WA0000.jpg" id="377" name="Google Shape;377;p34"/>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pic>
        <p:nvPicPr>
          <p:cNvPr descr="st1.jpg" id="378" name="Google Shape;378;p34"/>
          <p:cNvPicPr preferRelativeResize="0"/>
          <p:nvPr/>
        </p:nvPicPr>
        <p:blipFill rotWithShape="1">
          <a:blip r:embed="rId4">
            <a:alphaModFix/>
          </a:blip>
          <a:srcRect b="0" l="0" r="0" t="0"/>
          <a:stretch/>
        </p:blipFill>
        <p:spPr>
          <a:xfrm>
            <a:off x="152400" y="990600"/>
            <a:ext cx="2286000" cy="3048000"/>
          </a:xfrm>
          <a:prstGeom prst="rect">
            <a:avLst/>
          </a:prstGeom>
          <a:noFill/>
          <a:ln>
            <a:noFill/>
          </a:ln>
        </p:spPr>
      </p:pic>
      <p:pic>
        <p:nvPicPr>
          <p:cNvPr descr="st3.jpg" id="379" name="Google Shape;379;p34"/>
          <p:cNvPicPr preferRelativeResize="0"/>
          <p:nvPr/>
        </p:nvPicPr>
        <p:blipFill rotWithShape="1">
          <a:blip r:embed="rId5">
            <a:alphaModFix/>
          </a:blip>
          <a:srcRect b="0" l="0" r="0" t="0"/>
          <a:stretch/>
        </p:blipFill>
        <p:spPr>
          <a:xfrm>
            <a:off x="3352800" y="990600"/>
            <a:ext cx="2286000" cy="3048000"/>
          </a:xfrm>
          <a:prstGeom prst="rect">
            <a:avLst/>
          </a:prstGeom>
          <a:noFill/>
          <a:ln>
            <a:noFill/>
          </a:ln>
        </p:spPr>
      </p:pic>
      <p:pic>
        <p:nvPicPr>
          <p:cNvPr descr="st4.jpg" id="380" name="Google Shape;380;p34"/>
          <p:cNvPicPr preferRelativeResize="0"/>
          <p:nvPr/>
        </p:nvPicPr>
        <p:blipFill rotWithShape="1">
          <a:blip r:embed="rId6">
            <a:alphaModFix/>
          </a:blip>
          <a:srcRect b="0" l="0" r="0" t="0"/>
          <a:stretch/>
        </p:blipFill>
        <p:spPr>
          <a:xfrm>
            <a:off x="6705600" y="3657600"/>
            <a:ext cx="2286000" cy="3048000"/>
          </a:xfrm>
          <a:prstGeom prst="rect">
            <a:avLst/>
          </a:prstGeom>
          <a:noFill/>
          <a:ln>
            <a:noFill/>
          </a:ln>
        </p:spPr>
      </p:pic>
      <p:pic>
        <p:nvPicPr>
          <p:cNvPr descr="st5.jpg" id="381" name="Google Shape;381;p34"/>
          <p:cNvPicPr preferRelativeResize="0"/>
          <p:nvPr/>
        </p:nvPicPr>
        <p:blipFill rotWithShape="1">
          <a:blip r:embed="rId7">
            <a:alphaModFix/>
          </a:blip>
          <a:srcRect b="0" l="0" r="0" t="0"/>
          <a:stretch/>
        </p:blipFill>
        <p:spPr>
          <a:xfrm>
            <a:off x="152400" y="4197531"/>
            <a:ext cx="3657600" cy="2508069"/>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5"/>
          <p:cNvSpPr/>
          <p:nvPr/>
        </p:nvSpPr>
        <p:spPr>
          <a:xfrm>
            <a:off x="2286000" y="152400"/>
            <a:ext cx="2915735"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5000" u="sng">
                <a:solidFill>
                  <a:schemeClr val="dk1"/>
                </a:solidFill>
                <a:latin typeface="Arial Rounded"/>
                <a:ea typeface="Arial Rounded"/>
                <a:cs typeface="Arial Rounded"/>
                <a:sym typeface="Arial Rounded"/>
              </a:rPr>
              <a:t>Plot Visit</a:t>
            </a:r>
            <a:endParaRPr/>
          </a:p>
        </p:txBody>
      </p:sp>
      <p:pic>
        <p:nvPicPr>
          <p:cNvPr descr="IMG-20200127-WA0000.jpg" id="388" name="Google Shape;388;p35"/>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pic>
        <p:nvPicPr>
          <p:cNvPr descr="plot1.jpg" id="389" name="Google Shape;389;p35"/>
          <p:cNvPicPr preferRelativeResize="0"/>
          <p:nvPr/>
        </p:nvPicPr>
        <p:blipFill rotWithShape="1">
          <a:blip r:embed="rId4">
            <a:alphaModFix/>
          </a:blip>
          <a:srcRect b="0" l="0" r="0" t="0"/>
          <a:stretch/>
        </p:blipFill>
        <p:spPr>
          <a:xfrm>
            <a:off x="110067" y="4743450"/>
            <a:ext cx="3623733" cy="2038350"/>
          </a:xfrm>
          <a:prstGeom prst="rect">
            <a:avLst/>
          </a:prstGeom>
          <a:noFill/>
          <a:ln>
            <a:noFill/>
          </a:ln>
        </p:spPr>
      </p:pic>
      <p:pic>
        <p:nvPicPr>
          <p:cNvPr descr="plot2.jpg" id="390" name="Google Shape;390;p35"/>
          <p:cNvPicPr preferRelativeResize="0"/>
          <p:nvPr/>
        </p:nvPicPr>
        <p:blipFill rotWithShape="1">
          <a:blip r:embed="rId5">
            <a:alphaModFix/>
          </a:blip>
          <a:srcRect b="0" l="0" r="0" t="0"/>
          <a:stretch/>
        </p:blipFill>
        <p:spPr>
          <a:xfrm>
            <a:off x="76200" y="965200"/>
            <a:ext cx="2647950" cy="3683000"/>
          </a:xfrm>
          <a:prstGeom prst="rect">
            <a:avLst/>
          </a:prstGeom>
          <a:noFill/>
          <a:ln>
            <a:noFill/>
          </a:ln>
        </p:spPr>
      </p:pic>
      <p:pic>
        <p:nvPicPr>
          <p:cNvPr descr="plor6.jpg" id="391" name="Google Shape;391;p35"/>
          <p:cNvPicPr preferRelativeResize="0"/>
          <p:nvPr/>
        </p:nvPicPr>
        <p:blipFill rotWithShape="1">
          <a:blip r:embed="rId6">
            <a:alphaModFix/>
          </a:blip>
          <a:srcRect b="0" l="0" r="0" t="0"/>
          <a:stretch/>
        </p:blipFill>
        <p:spPr>
          <a:xfrm>
            <a:off x="6324600" y="3776742"/>
            <a:ext cx="2590800" cy="3005058"/>
          </a:xfrm>
          <a:prstGeom prst="rect">
            <a:avLst/>
          </a:prstGeom>
          <a:noFill/>
          <a:ln>
            <a:noFill/>
          </a:ln>
        </p:spPr>
      </p:pic>
      <p:pic>
        <p:nvPicPr>
          <p:cNvPr descr="plot 5.jpg" id="392" name="Google Shape;392;p35"/>
          <p:cNvPicPr preferRelativeResize="0"/>
          <p:nvPr/>
        </p:nvPicPr>
        <p:blipFill rotWithShape="1">
          <a:blip r:embed="rId7">
            <a:alphaModFix/>
          </a:blip>
          <a:srcRect b="0" l="0" r="0" t="0"/>
          <a:stretch/>
        </p:blipFill>
        <p:spPr>
          <a:xfrm>
            <a:off x="3810000" y="3733800"/>
            <a:ext cx="2362200" cy="2997200"/>
          </a:xfrm>
          <a:prstGeom prst="rect">
            <a:avLst/>
          </a:prstGeom>
          <a:noFill/>
          <a:ln>
            <a:noFill/>
          </a:ln>
        </p:spPr>
      </p:pic>
      <p:pic>
        <p:nvPicPr>
          <p:cNvPr descr="plot3.jpg" id="393" name="Google Shape;393;p35"/>
          <p:cNvPicPr preferRelativeResize="0"/>
          <p:nvPr/>
        </p:nvPicPr>
        <p:blipFill rotWithShape="1">
          <a:blip r:embed="rId8">
            <a:alphaModFix/>
          </a:blip>
          <a:srcRect b="0" l="0" r="0" t="0"/>
          <a:stretch/>
        </p:blipFill>
        <p:spPr>
          <a:xfrm>
            <a:off x="2819400" y="1066800"/>
            <a:ext cx="4064000" cy="2590800"/>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6"/>
          <p:cNvSpPr/>
          <p:nvPr/>
        </p:nvSpPr>
        <p:spPr>
          <a:xfrm>
            <a:off x="99162" y="152400"/>
            <a:ext cx="6916509"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u="sng">
                <a:solidFill>
                  <a:schemeClr val="dk1"/>
                </a:solidFill>
                <a:latin typeface="Arial Rounded"/>
                <a:ea typeface="Arial Rounded"/>
                <a:cs typeface="Arial Rounded"/>
                <a:sym typeface="Arial Rounded"/>
              </a:rPr>
              <a:t>Visits to Krushiseva kendra</a:t>
            </a:r>
            <a:endParaRPr b="1" sz="4000" u="sng">
              <a:solidFill>
                <a:schemeClr val="dk1"/>
              </a:solidFill>
              <a:latin typeface="Arial Rounded"/>
              <a:ea typeface="Arial Rounded"/>
              <a:cs typeface="Arial Rounded"/>
              <a:sym typeface="Arial Rounded"/>
            </a:endParaRPr>
          </a:p>
        </p:txBody>
      </p:sp>
      <p:pic>
        <p:nvPicPr>
          <p:cNvPr descr="IMG-20200127-WA0000.jpg" id="400" name="Google Shape;400;p36"/>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pic>
        <p:nvPicPr>
          <p:cNvPr descr="visit1.jpg" id="401" name="Google Shape;401;p36"/>
          <p:cNvPicPr preferRelativeResize="0"/>
          <p:nvPr/>
        </p:nvPicPr>
        <p:blipFill rotWithShape="1">
          <a:blip r:embed="rId4">
            <a:alphaModFix/>
          </a:blip>
          <a:srcRect b="0" l="0" r="0" t="0"/>
          <a:stretch/>
        </p:blipFill>
        <p:spPr>
          <a:xfrm>
            <a:off x="228600" y="914400"/>
            <a:ext cx="4876800" cy="2743200"/>
          </a:xfrm>
          <a:prstGeom prst="rect">
            <a:avLst/>
          </a:prstGeom>
          <a:noFill/>
          <a:ln>
            <a:noFill/>
          </a:ln>
        </p:spPr>
      </p:pic>
      <p:pic>
        <p:nvPicPr>
          <p:cNvPr descr="visit2.jpg" id="402" name="Google Shape;402;p36"/>
          <p:cNvPicPr preferRelativeResize="0"/>
          <p:nvPr/>
        </p:nvPicPr>
        <p:blipFill rotWithShape="1">
          <a:blip r:embed="rId5">
            <a:alphaModFix/>
          </a:blip>
          <a:srcRect b="0" l="0" r="0" t="0"/>
          <a:stretch/>
        </p:blipFill>
        <p:spPr>
          <a:xfrm>
            <a:off x="228600" y="3733800"/>
            <a:ext cx="5384800" cy="3028950"/>
          </a:xfrm>
          <a:prstGeom prst="rect">
            <a:avLst/>
          </a:prstGeom>
          <a:noFill/>
          <a:ln>
            <a:noFill/>
          </a:ln>
        </p:spPr>
      </p:pic>
      <p:pic>
        <p:nvPicPr>
          <p:cNvPr descr="visit4.jpg" id="403" name="Google Shape;403;p36"/>
          <p:cNvPicPr preferRelativeResize="0"/>
          <p:nvPr/>
        </p:nvPicPr>
        <p:blipFill rotWithShape="1">
          <a:blip r:embed="rId6">
            <a:alphaModFix/>
          </a:blip>
          <a:srcRect b="0" l="0" r="0" t="0"/>
          <a:stretch/>
        </p:blipFill>
        <p:spPr>
          <a:xfrm>
            <a:off x="5791200" y="2286000"/>
            <a:ext cx="2919413" cy="4504267"/>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pic>
        <p:nvPicPr>
          <p:cNvPr descr="IMG-20200127-WA0000.jpg" id="409" name="Google Shape;409;p37"/>
          <p:cNvPicPr preferRelativeResize="0"/>
          <p:nvPr/>
        </p:nvPicPr>
        <p:blipFill rotWithShape="1">
          <a:blip r:embed="rId3">
            <a:alphaModFix/>
          </a:blip>
          <a:srcRect b="0" l="0" r="0" t="0"/>
          <a:stretch/>
        </p:blipFill>
        <p:spPr>
          <a:xfrm>
            <a:off x="2667000" y="1219200"/>
            <a:ext cx="3429000" cy="3429000"/>
          </a:xfrm>
          <a:prstGeom prst="rect">
            <a:avLst/>
          </a:prstGeom>
          <a:noFill/>
          <a:ln>
            <a:noFill/>
          </a:ln>
        </p:spPr>
      </p:pic>
      <p:sp>
        <p:nvSpPr>
          <p:cNvPr id="410" name="Google Shape;410;p37"/>
          <p:cNvSpPr txBox="1"/>
          <p:nvPr/>
        </p:nvSpPr>
        <p:spPr>
          <a:xfrm>
            <a:off x="2057400" y="228600"/>
            <a:ext cx="56388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6000">
                <a:solidFill>
                  <a:srgbClr val="862110"/>
                </a:solidFill>
                <a:latin typeface="Arial Rounded"/>
                <a:ea typeface="Arial Rounded"/>
                <a:cs typeface="Arial Rounded"/>
                <a:sym typeface="Arial Rounded"/>
              </a:rPr>
              <a:t>Thank You</a:t>
            </a:r>
            <a:endParaRPr b="1" sz="6000">
              <a:solidFill>
                <a:srgbClr val="862110"/>
              </a:solidFill>
              <a:latin typeface="Arial Rounded"/>
              <a:ea typeface="Arial Rounded"/>
              <a:cs typeface="Arial Rounded"/>
              <a:sym typeface="Arial Rounded"/>
            </a:endParaRPr>
          </a:p>
        </p:txBody>
      </p:sp>
      <p:sp>
        <p:nvSpPr>
          <p:cNvPr id="411" name="Google Shape;411;p37"/>
          <p:cNvSpPr txBox="1"/>
          <p:nvPr/>
        </p:nvSpPr>
        <p:spPr>
          <a:xfrm>
            <a:off x="2209800" y="4852480"/>
            <a:ext cx="58674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rgbClr val="862110"/>
                </a:solidFill>
                <a:latin typeface="Aharoni"/>
                <a:ea typeface="Aharoni"/>
                <a:cs typeface="Aharoni"/>
                <a:sym typeface="Aharoni"/>
              </a:rPr>
              <a:t>DhanBhoomi Agrotech Pvt Ltd.</a:t>
            </a:r>
            <a:endParaRPr b="1" sz="2500">
              <a:solidFill>
                <a:srgbClr val="862110"/>
              </a:solidFill>
              <a:latin typeface="Aharoni"/>
              <a:ea typeface="Aharoni"/>
              <a:cs typeface="Aharoni"/>
              <a:sym typeface="Aharoni"/>
            </a:endParaRPr>
          </a:p>
        </p:txBody>
      </p:sp>
      <p:sp>
        <p:nvSpPr>
          <p:cNvPr id="412" name="Google Shape;412;p37"/>
          <p:cNvSpPr txBox="1"/>
          <p:nvPr/>
        </p:nvSpPr>
        <p:spPr>
          <a:xfrm>
            <a:off x="2209800" y="5257800"/>
            <a:ext cx="5867400"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rgbClr val="862110"/>
                </a:solidFill>
                <a:latin typeface="Aharoni"/>
                <a:ea typeface="Aharoni"/>
                <a:cs typeface="Aharoni"/>
                <a:sym typeface="Aharoni"/>
              </a:rPr>
              <a:t>Undri, Tal – Haveli, Dist- Pune </a:t>
            </a:r>
            <a:r>
              <a:rPr b="1" lang="en-IN" sz="3000">
                <a:solidFill>
                  <a:srgbClr val="862110"/>
                </a:solidFill>
                <a:latin typeface="Aharoni"/>
                <a:ea typeface="Aharoni"/>
                <a:cs typeface="Aharoni"/>
                <a:sym typeface="Aharoni"/>
              </a:rPr>
              <a:t>411060</a:t>
            </a:r>
            <a:endParaRPr b="1" sz="3000">
              <a:solidFill>
                <a:srgbClr val="862110"/>
              </a:solidFill>
              <a:latin typeface="Aharoni"/>
              <a:ea typeface="Aharoni"/>
              <a:cs typeface="Aharoni"/>
              <a:sym typeface="Aharoni"/>
            </a:endParaRPr>
          </a:p>
        </p:txBody>
      </p:sp>
      <p:sp>
        <p:nvSpPr>
          <p:cNvPr id="413" name="Google Shape;413;p37"/>
          <p:cNvSpPr txBox="1"/>
          <p:nvPr/>
        </p:nvSpPr>
        <p:spPr>
          <a:xfrm>
            <a:off x="2209800" y="5715000"/>
            <a:ext cx="58674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rgbClr val="862110"/>
                </a:solidFill>
                <a:latin typeface="Aharoni"/>
                <a:ea typeface="Aharoni"/>
                <a:cs typeface="Aharoni"/>
                <a:sym typeface="Aharoni"/>
              </a:rPr>
              <a:t>E-mail – info.dhanbhoomi@gmail.com</a:t>
            </a:r>
            <a:endParaRPr b="1" sz="3000">
              <a:solidFill>
                <a:srgbClr val="862110"/>
              </a:solidFill>
              <a:latin typeface="Aharoni"/>
              <a:ea typeface="Aharoni"/>
              <a:cs typeface="Aharoni"/>
              <a:sym typeface="Aharoni"/>
            </a:endParaRPr>
          </a:p>
        </p:txBody>
      </p:sp>
      <p:sp>
        <p:nvSpPr>
          <p:cNvPr id="414" name="Google Shape;414;p37"/>
          <p:cNvSpPr txBox="1"/>
          <p:nvPr/>
        </p:nvSpPr>
        <p:spPr>
          <a:xfrm>
            <a:off x="2209800" y="6152346"/>
            <a:ext cx="58674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rgbClr val="862110"/>
                </a:solidFill>
                <a:latin typeface="Aharoni"/>
                <a:ea typeface="Aharoni"/>
                <a:cs typeface="Aharoni"/>
                <a:sym typeface="Aharoni"/>
              </a:rPr>
              <a:t>www.dhanbhoomi.com</a:t>
            </a:r>
            <a:endParaRPr b="1" sz="3000">
              <a:solidFill>
                <a:srgbClr val="862110"/>
              </a:solidFill>
              <a:latin typeface="Aharoni"/>
              <a:ea typeface="Aharoni"/>
              <a:cs typeface="Aharoni"/>
              <a:sym typeface="Aharoni"/>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descr="IMG-20200127-WA0000.jpg" id="108" name="Google Shape;108;p15"/>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109" name="Google Shape;109;p15"/>
          <p:cNvSpPr/>
          <p:nvPr/>
        </p:nvSpPr>
        <p:spPr>
          <a:xfrm>
            <a:off x="228600" y="2286000"/>
            <a:ext cx="8915400" cy="209288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600">
                <a:solidFill>
                  <a:schemeClr val="dk1"/>
                </a:solidFill>
                <a:latin typeface="Calibri"/>
                <a:ea typeface="Calibri"/>
                <a:cs typeface="Calibri"/>
                <a:sym typeface="Calibri"/>
              </a:rPr>
              <a:t>Organic farming is not our business, organic farming is our life.</a:t>
            </a:r>
            <a:endParaRPr/>
          </a:p>
          <a:p>
            <a:pPr indent="0" lvl="0" marL="0" marR="0" rtl="0" algn="just">
              <a:spcBef>
                <a:spcPts val="0"/>
              </a:spcBef>
              <a:spcAft>
                <a:spcPts val="0"/>
              </a:spcAft>
              <a:buNone/>
            </a:pPr>
            <a:r>
              <a:t/>
            </a:r>
            <a:endParaRPr b="1" sz="26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600">
                <a:solidFill>
                  <a:schemeClr val="dk1"/>
                </a:solidFill>
                <a:latin typeface="Calibri"/>
                <a:ea typeface="Calibri"/>
                <a:cs typeface="Calibri"/>
                <a:sym typeface="Calibri"/>
              </a:rPr>
              <a:t>Only to convince and propagate about organic farming.</a:t>
            </a:r>
            <a:endParaRPr/>
          </a:p>
          <a:p>
            <a:pPr indent="0" lvl="0" marL="0" marR="0" rtl="0" algn="just">
              <a:spcBef>
                <a:spcPts val="0"/>
              </a:spcBef>
              <a:spcAft>
                <a:spcPts val="0"/>
              </a:spcAft>
              <a:buNone/>
            </a:pPr>
            <a:r>
              <a:t/>
            </a:r>
            <a:endParaRPr b="1" sz="26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600">
                <a:solidFill>
                  <a:schemeClr val="dk1"/>
                </a:solidFill>
                <a:latin typeface="Calibri"/>
                <a:ea typeface="Calibri"/>
                <a:cs typeface="Calibri"/>
                <a:sym typeface="Calibri"/>
              </a:rPr>
              <a:t>Companion to the bright and secure future of the farmers !!!!!!!</a:t>
            </a:r>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p:nvPr/>
        </p:nvSpPr>
        <p:spPr>
          <a:xfrm>
            <a:off x="0" y="152400"/>
            <a:ext cx="822960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5000" u="sng">
                <a:solidFill>
                  <a:schemeClr val="dk1"/>
                </a:solidFill>
                <a:latin typeface="Arial Rounded"/>
                <a:ea typeface="Arial Rounded"/>
                <a:cs typeface="Arial Rounded"/>
                <a:sym typeface="Arial Rounded"/>
              </a:rPr>
              <a:t>Goals and Objectives</a:t>
            </a:r>
            <a:endParaRPr/>
          </a:p>
        </p:txBody>
      </p:sp>
      <p:pic>
        <p:nvPicPr>
          <p:cNvPr descr="IMG-20200127-WA0000.jpg" id="116" name="Google Shape;116;p16"/>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117" name="Google Shape;117;p16"/>
          <p:cNvSpPr txBox="1"/>
          <p:nvPr/>
        </p:nvSpPr>
        <p:spPr>
          <a:xfrm>
            <a:off x="228600" y="2133600"/>
            <a:ext cx="6400800"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u="sng">
                <a:solidFill>
                  <a:schemeClr val="dk1"/>
                </a:solidFill>
                <a:latin typeface="Arial Rounded"/>
                <a:ea typeface="Arial Rounded"/>
                <a:cs typeface="Arial Rounded"/>
                <a:sym typeface="Arial Rounded"/>
              </a:rPr>
              <a:t>Goals : </a:t>
            </a:r>
            <a:endParaRPr/>
          </a:p>
          <a:p>
            <a:pPr indent="0" lvl="0" marL="0" marR="0" rtl="0" algn="l">
              <a:spcBef>
                <a:spcPts val="0"/>
              </a:spcBef>
              <a:spcAft>
                <a:spcPts val="0"/>
              </a:spcAft>
              <a:buNone/>
            </a:pPr>
            <a:r>
              <a:rPr b="1" lang="en-IN" sz="2500">
                <a:solidFill>
                  <a:schemeClr val="dk1"/>
                </a:solidFill>
                <a:latin typeface="Arial Rounded"/>
                <a:ea typeface="Arial Rounded"/>
                <a:cs typeface="Arial Rounded"/>
                <a:sym typeface="Arial Rounded"/>
              </a:rPr>
              <a:t>               Farming using organic products and the health of nature as well as human nature.</a:t>
            </a:r>
            <a:endParaRPr sz="2500">
              <a:solidFill>
                <a:schemeClr val="dk1"/>
              </a:solidFill>
              <a:latin typeface="Calibri"/>
              <a:ea typeface="Calibri"/>
              <a:cs typeface="Calibri"/>
              <a:sym typeface="Calibri"/>
            </a:endParaRPr>
          </a:p>
        </p:txBody>
      </p:sp>
      <p:sp>
        <p:nvSpPr>
          <p:cNvPr id="118" name="Google Shape;118;p16"/>
          <p:cNvSpPr txBox="1"/>
          <p:nvPr/>
        </p:nvSpPr>
        <p:spPr>
          <a:xfrm>
            <a:off x="381000" y="3886201"/>
            <a:ext cx="8763000" cy="28469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u="sng">
                <a:solidFill>
                  <a:schemeClr val="dk1"/>
                </a:solidFill>
                <a:latin typeface="Arial Rounded"/>
                <a:ea typeface="Arial Rounded"/>
                <a:cs typeface="Arial Rounded"/>
                <a:sym typeface="Arial Rounded"/>
              </a:rPr>
              <a:t>Objectives</a:t>
            </a:r>
            <a:r>
              <a:rPr b="1" lang="en-IN" sz="2800" u="sng">
                <a:solidFill>
                  <a:schemeClr val="dk1"/>
                </a:solidFill>
                <a:latin typeface="Arial Rounded"/>
                <a:ea typeface="Arial Rounded"/>
                <a:cs typeface="Arial Rounded"/>
                <a:sym typeface="Arial Rounded"/>
              </a:rPr>
              <a:t> </a:t>
            </a:r>
            <a:r>
              <a:rPr b="1" lang="en-IN" sz="2500" u="sng">
                <a:solidFill>
                  <a:schemeClr val="dk1"/>
                </a:solidFill>
                <a:latin typeface="Arial Rounded"/>
                <a:ea typeface="Arial Rounded"/>
                <a:cs typeface="Arial Rounded"/>
                <a:sym typeface="Arial Rounded"/>
              </a:rPr>
              <a:t>: </a:t>
            </a:r>
            <a:endParaRPr/>
          </a:p>
          <a:p>
            <a:pPr indent="0" lvl="0" marL="0" marR="0" rtl="0" algn="just">
              <a:spcBef>
                <a:spcPts val="0"/>
              </a:spcBef>
              <a:spcAft>
                <a:spcPts val="0"/>
              </a:spcAft>
              <a:buNone/>
            </a:pPr>
            <a:r>
              <a:rPr b="1" lang="en-IN" sz="2500">
                <a:solidFill>
                  <a:schemeClr val="dk1"/>
                </a:solidFill>
                <a:latin typeface="Arial Rounded"/>
                <a:ea typeface="Arial Rounded"/>
                <a:cs typeface="Arial Rounded"/>
                <a:sym typeface="Arial Rounded"/>
              </a:rPr>
              <a:t>                       Dhanbhoomi aims to contribute to the creation of a brighter India by providing human life with health and healthy health through organic.</a:t>
            </a:r>
            <a:endParaRPr/>
          </a:p>
          <a:p>
            <a:pPr indent="0" lvl="0" marL="0" marR="0" rtl="0" algn="just">
              <a:spcBef>
                <a:spcPts val="0"/>
              </a:spcBef>
              <a:spcAft>
                <a:spcPts val="0"/>
              </a:spcAft>
              <a:buNone/>
            </a:pPr>
            <a:r>
              <a:t/>
            </a:r>
            <a:endParaRPr b="1" sz="25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rPr lang="en-IN" sz="2600">
                <a:solidFill>
                  <a:schemeClr val="dk1"/>
                </a:solidFill>
                <a:latin typeface="Calibri"/>
                <a:ea typeface="Calibri"/>
                <a:cs typeface="Calibri"/>
                <a:sym typeface="Calibri"/>
              </a:rPr>
              <a:t>Companion to the bright and secure future of the farmers !!!!!!!</a:t>
            </a:r>
            <a:endParaRPr b="1" sz="25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rPr b="1" lang="en-IN" sz="2500">
                <a:solidFill>
                  <a:schemeClr val="dk1"/>
                </a:solidFill>
                <a:latin typeface="Arial Rounded"/>
                <a:ea typeface="Arial Rounded"/>
                <a:cs typeface="Arial Rounded"/>
                <a:sym typeface="Arial Rounded"/>
              </a:rPr>
              <a:t>              </a:t>
            </a:r>
            <a:endParaRPr sz="25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p:nvPr/>
        </p:nvSpPr>
        <p:spPr>
          <a:xfrm>
            <a:off x="1371600" y="152400"/>
            <a:ext cx="541020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5000" u="sng">
                <a:solidFill>
                  <a:schemeClr val="dk1"/>
                </a:solidFill>
                <a:latin typeface="Arial Rounded"/>
                <a:ea typeface="Arial Rounded"/>
                <a:cs typeface="Arial Rounded"/>
                <a:sym typeface="Arial Rounded"/>
              </a:rPr>
              <a:t>Organic Farming</a:t>
            </a:r>
            <a:endParaRPr/>
          </a:p>
        </p:txBody>
      </p:sp>
      <p:pic>
        <p:nvPicPr>
          <p:cNvPr descr="IMG-20200127-WA0000.jpg" id="125" name="Google Shape;125;p17"/>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126" name="Google Shape;126;p17"/>
          <p:cNvSpPr/>
          <p:nvPr/>
        </p:nvSpPr>
        <p:spPr>
          <a:xfrm>
            <a:off x="304800" y="2138601"/>
            <a:ext cx="6858000" cy="578619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800">
                <a:solidFill>
                  <a:schemeClr val="dk1"/>
                </a:solidFill>
                <a:latin typeface="Arial Rounded"/>
                <a:ea typeface="Arial Rounded"/>
                <a:cs typeface="Arial Rounded"/>
                <a:sym typeface="Arial Rounded"/>
              </a:rPr>
              <a:t>Excessive use of chemical fertilizers reduces soil fertility. Agricultural income began to decline and agricultural production costs began to rise. Modern seed varieties are on the verge of. extinction and the use of chemical fertilizers is making the soil hard and dying. We have to think of organic farming in the interest of the farmers and the country. </a:t>
            </a:r>
            <a:endParaRPr/>
          </a:p>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p:nvPr/>
        </p:nvSpPr>
        <p:spPr>
          <a:xfrm>
            <a:off x="1371600" y="152400"/>
            <a:ext cx="541020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5000" u="sng">
                <a:solidFill>
                  <a:schemeClr val="dk1"/>
                </a:solidFill>
                <a:latin typeface="Arial Rounded"/>
                <a:ea typeface="Arial Rounded"/>
                <a:cs typeface="Arial Rounded"/>
                <a:sym typeface="Arial Rounded"/>
              </a:rPr>
              <a:t>Organic Farming</a:t>
            </a:r>
            <a:endParaRPr/>
          </a:p>
        </p:txBody>
      </p:sp>
      <p:pic>
        <p:nvPicPr>
          <p:cNvPr descr="IMG-20200127-WA0000.jpg" id="133" name="Google Shape;133;p18"/>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134" name="Google Shape;134;p18"/>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135" name="Google Shape;135;p18"/>
          <p:cNvSpPr txBox="1"/>
          <p:nvPr/>
        </p:nvSpPr>
        <p:spPr>
          <a:xfrm>
            <a:off x="228600" y="2248793"/>
            <a:ext cx="8686800" cy="427809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Organic farming is farming done using natural ingredients. The use of organic products enhances the quality of the crop and the right amount of curb in the soil increases the fertility of the soil, improves the growth of the crop and produces high quality and healthy nutrients.  </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400">
                <a:solidFill>
                  <a:schemeClr val="dk1"/>
                </a:solidFill>
                <a:latin typeface="Calibri"/>
                <a:ea typeface="Calibri"/>
                <a:cs typeface="Calibri"/>
                <a:sym typeface="Calibri"/>
              </a:rPr>
              <a:t>Companion to the bright and secure future of the farmers !!!!!!!</a:t>
            </a:r>
            <a:endParaRPr/>
          </a:p>
          <a:p>
            <a:pPr indent="0" lvl="0" marL="0" marR="0" rtl="0" algn="just">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p:nvPr/>
        </p:nvSpPr>
        <p:spPr>
          <a:xfrm>
            <a:off x="228600" y="152400"/>
            <a:ext cx="6477000"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500" u="sng">
                <a:solidFill>
                  <a:schemeClr val="dk1"/>
                </a:solidFill>
                <a:latin typeface="Arial Rounded"/>
                <a:ea typeface="Arial Rounded"/>
                <a:cs typeface="Arial Rounded"/>
                <a:sym typeface="Arial Rounded"/>
              </a:rPr>
              <a:t>Advantages of organic farming products</a:t>
            </a:r>
            <a:endParaRPr b="1" sz="3500" u="sng">
              <a:solidFill>
                <a:schemeClr val="dk1"/>
              </a:solidFill>
              <a:latin typeface="Arial Rounded"/>
              <a:ea typeface="Arial Rounded"/>
              <a:cs typeface="Arial Rounded"/>
              <a:sym typeface="Arial Rounded"/>
            </a:endParaRPr>
          </a:p>
        </p:txBody>
      </p:sp>
      <p:pic>
        <p:nvPicPr>
          <p:cNvPr descr="IMG-20200127-WA0000.jpg" id="142" name="Google Shape;142;p19"/>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143" name="Google Shape;143;p19"/>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144" name="Google Shape;144;p19"/>
          <p:cNvSpPr/>
          <p:nvPr/>
        </p:nvSpPr>
        <p:spPr>
          <a:xfrm>
            <a:off x="304800" y="1752600"/>
            <a:ext cx="8458200" cy="38625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p:txBody>
      </p:sp>
      <p:sp>
        <p:nvSpPr>
          <p:cNvPr id="145" name="Google Shape;145;p19"/>
          <p:cNvSpPr/>
          <p:nvPr/>
        </p:nvSpPr>
        <p:spPr>
          <a:xfrm>
            <a:off x="152400" y="20574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9"/>
          <p:cNvSpPr/>
          <p:nvPr/>
        </p:nvSpPr>
        <p:spPr>
          <a:xfrm>
            <a:off x="685800" y="1960602"/>
            <a:ext cx="83058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chemeClr val="dk1"/>
                </a:solidFill>
                <a:latin typeface="Arial Rounded"/>
                <a:ea typeface="Arial Rounded"/>
                <a:cs typeface="Arial Rounded"/>
                <a:sym typeface="Arial Rounded"/>
              </a:rPr>
              <a:t>Help maintain soil health level.</a:t>
            </a:r>
            <a:endParaRPr b="1" sz="2500">
              <a:solidFill>
                <a:schemeClr val="dk1"/>
              </a:solidFill>
              <a:latin typeface="Arial Rounded"/>
              <a:ea typeface="Arial Rounded"/>
              <a:cs typeface="Arial Rounded"/>
              <a:sym typeface="Arial Rounded"/>
            </a:endParaRPr>
          </a:p>
        </p:txBody>
      </p:sp>
      <p:sp>
        <p:nvSpPr>
          <p:cNvPr id="147" name="Google Shape;147;p19"/>
          <p:cNvSpPr/>
          <p:nvPr/>
        </p:nvSpPr>
        <p:spPr>
          <a:xfrm>
            <a:off x="152400" y="26670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9"/>
          <p:cNvSpPr/>
          <p:nvPr/>
        </p:nvSpPr>
        <p:spPr>
          <a:xfrm>
            <a:off x="685800" y="2570202"/>
            <a:ext cx="830580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chemeClr val="dk1"/>
                </a:solidFill>
                <a:latin typeface="Arial Rounded"/>
                <a:ea typeface="Arial Rounded"/>
                <a:cs typeface="Arial Rounded"/>
                <a:sym typeface="Arial Rounded"/>
              </a:rPr>
              <a:t>Recycling of nutrients and surrounding organic matter between crops and surrounding plants.</a:t>
            </a:r>
            <a:endParaRPr b="1" sz="2500">
              <a:solidFill>
                <a:schemeClr val="dk1"/>
              </a:solidFill>
              <a:latin typeface="Arial Rounded"/>
              <a:ea typeface="Arial Rounded"/>
              <a:cs typeface="Arial Rounded"/>
              <a:sym typeface="Arial Rounded"/>
            </a:endParaRPr>
          </a:p>
        </p:txBody>
      </p:sp>
      <p:sp>
        <p:nvSpPr>
          <p:cNvPr id="149" name="Google Shape;149;p19"/>
          <p:cNvSpPr/>
          <p:nvPr/>
        </p:nvSpPr>
        <p:spPr>
          <a:xfrm>
            <a:off x="152400" y="3574703"/>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9"/>
          <p:cNvSpPr/>
          <p:nvPr/>
        </p:nvSpPr>
        <p:spPr>
          <a:xfrm>
            <a:off x="685800" y="3477905"/>
            <a:ext cx="8305800" cy="12464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chemeClr val="dk1"/>
                </a:solidFill>
                <a:latin typeface="Arial Rounded"/>
                <a:ea typeface="Arial Rounded"/>
                <a:cs typeface="Arial Rounded"/>
                <a:sym typeface="Arial Rounded"/>
              </a:rPr>
              <a:t>To maintain the balance of nature, not to use unnatural objects, organisms unfamiliar with nature (pesticides, chemicals, GMO Etc).</a:t>
            </a:r>
            <a:endParaRPr b="1" sz="2500">
              <a:solidFill>
                <a:schemeClr val="dk1"/>
              </a:solidFill>
              <a:latin typeface="Arial Rounded"/>
              <a:ea typeface="Arial Rounded"/>
              <a:cs typeface="Arial Rounded"/>
              <a:sym typeface="Arial Rounded"/>
            </a:endParaRPr>
          </a:p>
        </p:txBody>
      </p:sp>
      <p:sp>
        <p:nvSpPr>
          <p:cNvPr id="151" name="Google Shape;151;p19"/>
          <p:cNvSpPr/>
          <p:nvPr/>
        </p:nvSpPr>
        <p:spPr>
          <a:xfrm>
            <a:off x="152400" y="4877544"/>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19"/>
          <p:cNvSpPr/>
          <p:nvPr/>
        </p:nvSpPr>
        <p:spPr>
          <a:xfrm>
            <a:off x="685800" y="4780746"/>
            <a:ext cx="83058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chemeClr val="dk1"/>
                </a:solidFill>
                <a:latin typeface="Arial Rounded"/>
                <a:ea typeface="Arial Rounded"/>
                <a:cs typeface="Arial Rounded"/>
                <a:sym typeface="Arial Rounded"/>
              </a:rPr>
              <a:t>Diversity in production.</a:t>
            </a:r>
            <a:endParaRPr b="1" sz="2500">
              <a:solidFill>
                <a:schemeClr val="dk1"/>
              </a:solidFill>
              <a:latin typeface="Arial Rounded"/>
              <a:ea typeface="Arial Rounded"/>
              <a:cs typeface="Arial Rounded"/>
              <a:sym typeface="Arial Rounded"/>
            </a:endParaRPr>
          </a:p>
        </p:txBody>
      </p:sp>
      <p:sp>
        <p:nvSpPr>
          <p:cNvPr id="153" name="Google Shape;153;p19"/>
          <p:cNvSpPr/>
          <p:nvPr/>
        </p:nvSpPr>
        <p:spPr>
          <a:xfrm>
            <a:off x="152400" y="5410944"/>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9"/>
          <p:cNvSpPr/>
          <p:nvPr/>
        </p:nvSpPr>
        <p:spPr>
          <a:xfrm>
            <a:off x="685800" y="5314146"/>
            <a:ext cx="830580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chemeClr val="dk1"/>
                </a:solidFill>
                <a:latin typeface="Arial Rounded"/>
                <a:ea typeface="Arial Rounded"/>
                <a:cs typeface="Arial Rounded"/>
                <a:sym typeface="Arial Rounded"/>
              </a:rPr>
              <a:t>The right to live a natural life for the organisms that depend on agriculture.</a:t>
            </a:r>
            <a:endParaRPr b="1" sz="2500">
              <a:solidFill>
                <a:schemeClr val="dk1"/>
              </a:solidFill>
              <a:latin typeface="Arial Rounded"/>
              <a:ea typeface="Arial Rounded"/>
              <a:cs typeface="Arial Rounded"/>
              <a:sym typeface="Arial Rounded"/>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p:nvPr/>
        </p:nvSpPr>
        <p:spPr>
          <a:xfrm>
            <a:off x="228600" y="152400"/>
            <a:ext cx="6477000"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500" u="sng">
                <a:solidFill>
                  <a:schemeClr val="dk1"/>
                </a:solidFill>
                <a:latin typeface="Arial Rounded"/>
                <a:ea typeface="Arial Rounded"/>
                <a:cs typeface="Arial Rounded"/>
                <a:sym typeface="Arial Rounded"/>
              </a:rPr>
              <a:t>Advantages of organic farming products</a:t>
            </a:r>
            <a:endParaRPr b="1" sz="3500" u="sng">
              <a:solidFill>
                <a:schemeClr val="dk1"/>
              </a:solidFill>
              <a:latin typeface="Arial Rounded"/>
              <a:ea typeface="Arial Rounded"/>
              <a:cs typeface="Arial Rounded"/>
              <a:sym typeface="Arial Rounded"/>
            </a:endParaRPr>
          </a:p>
        </p:txBody>
      </p:sp>
      <p:pic>
        <p:nvPicPr>
          <p:cNvPr descr="IMG-20200127-WA0000.jpg" id="161" name="Google Shape;161;p20"/>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162" name="Google Shape;162;p20"/>
          <p:cNvSpPr/>
          <p:nvPr/>
        </p:nvSpPr>
        <p:spPr>
          <a:xfrm>
            <a:off x="304800" y="2080260"/>
            <a:ext cx="6858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4000">
              <a:solidFill>
                <a:schemeClr val="dk1"/>
              </a:solidFill>
              <a:latin typeface="Arial Rounded"/>
              <a:ea typeface="Arial Rounded"/>
              <a:cs typeface="Arial Rounded"/>
              <a:sym typeface="Arial Rounded"/>
            </a:endParaRPr>
          </a:p>
          <a:p>
            <a:pPr indent="0" lvl="0" marL="0" marR="0" rtl="0" algn="just">
              <a:spcBef>
                <a:spcPts val="0"/>
              </a:spcBef>
              <a:spcAft>
                <a:spcPts val="0"/>
              </a:spcAft>
              <a:buNone/>
            </a:pPr>
            <a:r>
              <a:t/>
            </a:r>
            <a:endParaRPr b="1" sz="5000" u="sng">
              <a:solidFill>
                <a:schemeClr val="dk1"/>
              </a:solidFill>
              <a:latin typeface="Arial Rounded"/>
              <a:ea typeface="Arial Rounded"/>
              <a:cs typeface="Arial Rounded"/>
              <a:sym typeface="Arial Rounded"/>
            </a:endParaRPr>
          </a:p>
        </p:txBody>
      </p:sp>
      <p:sp>
        <p:nvSpPr>
          <p:cNvPr id="163" name="Google Shape;163;p20"/>
          <p:cNvSpPr/>
          <p:nvPr/>
        </p:nvSpPr>
        <p:spPr>
          <a:xfrm>
            <a:off x="304800" y="1752600"/>
            <a:ext cx="8458200" cy="38625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b="1" sz="3500" u="sng">
              <a:solidFill>
                <a:schemeClr val="dk1"/>
              </a:solidFill>
              <a:latin typeface="Arial Rounded"/>
              <a:ea typeface="Arial Rounded"/>
              <a:cs typeface="Arial Rounded"/>
              <a:sym typeface="Arial Rounded"/>
            </a:endParaRPr>
          </a:p>
        </p:txBody>
      </p:sp>
      <p:sp>
        <p:nvSpPr>
          <p:cNvPr id="164" name="Google Shape;164;p20"/>
          <p:cNvSpPr/>
          <p:nvPr/>
        </p:nvSpPr>
        <p:spPr>
          <a:xfrm>
            <a:off x="152400" y="2362944"/>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20"/>
          <p:cNvSpPr/>
          <p:nvPr/>
        </p:nvSpPr>
        <p:spPr>
          <a:xfrm>
            <a:off x="685800" y="2266146"/>
            <a:ext cx="8305800"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chemeClr val="dk1"/>
                </a:solidFill>
                <a:latin typeface="Arial Rounded"/>
                <a:ea typeface="Arial Rounded"/>
                <a:cs typeface="Arial Rounded"/>
                <a:sym typeface="Arial Rounded"/>
              </a:rPr>
              <a:t>An important role in environmental protection.</a:t>
            </a:r>
            <a:endParaRPr b="1" sz="2500">
              <a:solidFill>
                <a:schemeClr val="dk1"/>
              </a:solidFill>
              <a:latin typeface="Arial Rounded"/>
              <a:ea typeface="Arial Rounded"/>
              <a:cs typeface="Arial Rounded"/>
              <a:sym typeface="Arial Rounded"/>
            </a:endParaRPr>
          </a:p>
        </p:txBody>
      </p:sp>
      <p:sp>
        <p:nvSpPr>
          <p:cNvPr id="166" name="Google Shape;166;p20"/>
          <p:cNvSpPr/>
          <p:nvPr/>
        </p:nvSpPr>
        <p:spPr>
          <a:xfrm>
            <a:off x="152400" y="33528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0"/>
          <p:cNvSpPr/>
          <p:nvPr/>
        </p:nvSpPr>
        <p:spPr>
          <a:xfrm>
            <a:off x="152400" y="43434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0"/>
          <p:cNvSpPr/>
          <p:nvPr/>
        </p:nvSpPr>
        <p:spPr>
          <a:xfrm>
            <a:off x="685800" y="3104346"/>
            <a:ext cx="830580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chemeClr val="dk1"/>
                </a:solidFill>
                <a:latin typeface="Arial Rounded"/>
                <a:ea typeface="Arial Rounded"/>
                <a:cs typeface="Arial Rounded"/>
                <a:sym typeface="Arial Rounded"/>
              </a:rPr>
              <a:t>Assuring food security and helping to raise living standards.</a:t>
            </a:r>
            <a:endParaRPr b="1" sz="2500">
              <a:solidFill>
                <a:schemeClr val="dk1"/>
              </a:solidFill>
              <a:latin typeface="Arial Rounded"/>
              <a:ea typeface="Arial Rounded"/>
              <a:cs typeface="Arial Rounded"/>
              <a:sym typeface="Arial Rounded"/>
            </a:endParaRPr>
          </a:p>
        </p:txBody>
      </p:sp>
      <p:sp>
        <p:nvSpPr>
          <p:cNvPr id="169" name="Google Shape;169;p20"/>
          <p:cNvSpPr/>
          <p:nvPr/>
        </p:nvSpPr>
        <p:spPr>
          <a:xfrm>
            <a:off x="685800" y="4230469"/>
            <a:ext cx="845820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500">
                <a:solidFill>
                  <a:schemeClr val="dk1"/>
                </a:solidFill>
                <a:latin typeface="Arial Rounded"/>
                <a:ea typeface="Arial Rounded"/>
                <a:cs typeface="Arial Rounded"/>
                <a:sym typeface="Arial Rounded"/>
              </a:rPr>
              <a:t>Better financial planning by increasing financial income and reducing costs.</a:t>
            </a:r>
            <a:endParaRPr b="1" sz="2500">
              <a:solidFill>
                <a:schemeClr val="dk1"/>
              </a:solidFill>
              <a:latin typeface="Arial Rounded"/>
              <a:ea typeface="Arial Rounded"/>
              <a:cs typeface="Arial Rounded"/>
              <a:sym typeface="Arial Rounded"/>
            </a:endParaRPr>
          </a:p>
        </p:txBody>
      </p:sp>
      <p:sp>
        <p:nvSpPr>
          <p:cNvPr id="170" name="Google Shape;170;p20"/>
          <p:cNvSpPr/>
          <p:nvPr/>
        </p:nvSpPr>
        <p:spPr>
          <a:xfrm>
            <a:off x="381000" y="6031468"/>
            <a:ext cx="9067800" cy="43088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200">
                <a:solidFill>
                  <a:schemeClr val="dk1"/>
                </a:solidFill>
                <a:latin typeface="Arial Rounded"/>
                <a:ea typeface="Arial Rounded"/>
                <a:cs typeface="Arial Rounded"/>
                <a:sym typeface="Arial Rounded"/>
              </a:rPr>
              <a:t>Companion to the bright and secure future of the farmers !!!!!!!</a:t>
            </a:r>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p:nvPr/>
        </p:nvSpPr>
        <p:spPr>
          <a:xfrm>
            <a:off x="228600" y="152400"/>
            <a:ext cx="6553200"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500" u="sng">
                <a:solidFill>
                  <a:schemeClr val="dk1"/>
                </a:solidFill>
                <a:latin typeface="Arial Rounded"/>
                <a:ea typeface="Arial Rounded"/>
                <a:cs typeface="Arial Rounded"/>
                <a:sym typeface="Arial Rounded"/>
              </a:rPr>
              <a:t>Adverse effects caused by chemical products</a:t>
            </a:r>
            <a:endParaRPr b="1" sz="3500" u="sng">
              <a:solidFill>
                <a:schemeClr val="dk1"/>
              </a:solidFill>
              <a:latin typeface="Arial Rounded"/>
              <a:ea typeface="Arial Rounded"/>
              <a:cs typeface="Arial Rounded"/>
              <a:sym typeface="Arial Rounded"/>
            </a:endParaRPr>
          </a:p>
        </p:txBody>
      </p:sp>
      <p:pic>
        <p:nvPicPr>
          <p:cNvPr descr="IMG-20200127-WA0000.jpg" id="177" name="Google Shape;177;p21"/>
          <p:cNvPicPr preferRelativeResize="0"/>
          <p:nvPr/>
        </p:nvPicPr>
        <p:blipFill rotWithShape="1">
          <a:blip r:embed="rId3">
            <a:alphaModFix/>
          </a:blip>
          <a:srcRect b="0" l="0" r="0" t="0"/>
          <a:stretch/>
        </p:blipFill>
        <p:spPr>
          <a:xfrm>
            <a:off x="6934200" y="0"/>
            <a:ext cx="2209800" cy="2209800"/>
          </a:xfrm>
          <a:prstGeom prst="rect">
            <a:avLst/>
          </a:prstGeom>
          <a:noFill/>
          <a:ln>
            <a:noFill/>
          </a:ln>
        </p:spPr>
      </p:pic>
      <p:sp>
        <p:nvSpPr>
          <p:cNvPr id="178" name="Google Shape;178;p21"/>
          <p:cNvSpPr txBox="1"/>
          <p:nvPr/>
        </p:nvSpPr>
        <p:spPr>
          <a:xfrm>
            <a:off x="2767813" y="1245513"/>
            <a:ext cx="1880387"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On the ground</a:t>
            </a:r>
            <a:endParaRPr b="1" sz="2200">
              <a:solidFill>
                <a:schemeClr val="dk1"/>
              </a:solidFill>
              <a:latin typeface="Calibri"/>
              <a:ea typeface="Calibri"/>
              <a:cs typeface="Calibri"/>
              <a:sym typeface="Calibri"/>
            </a:endParaRPr>
          </a:p>
        </p:txBody>
      </p:sp>
      <p:sp>
        <p:nvSpPr>
          <p:cNvPr id="179" name="Google Shape;179;p21"/>
          <p:cNvSpPr txBox="1"/>
          <p:nvPr/>
        </p:nvSpPr>
        <p:spPr>
          <a:xfrm>
            <a:off x="5791200" y="2159913"/>
            <a:ext cx="1777474"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On foodstuffs</a:t>
            </a:r>
            <a:endParaRPr b="1" sz="2200">
              <a:solidFill>
                <a:schemeClr val="dk1"/>
              </a:solidFill>
              <a:latin typeface="Calibri"/>
              <a:ea typeface="Calibri"/>
              <a:cs typeface="Calibri"/>
              <a:sym typeface="Calibri"/>
            </a:endParaRPr>
          </a:p>
        </p:txBody>
      </p:sp>
      <p:sp>
        <p:nvSpPr>
          <p:cNvPr id="180" name="Google Shape;180;p21"/>
          <p:cNvSpPr/>
          <p:nvPr/>
        </p:nvSpPr>
        <p:spPr>
          <a:xfrm>
            <a:off x="7006017" y="3886201"/>
            <a:ext cx="206178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On human body</a:t>
            </a:r>
            <a:endParaRPr b="1" sz="2200">
              <a:solidFill>
                <a:schemeClr val="dk1"/>
              </a:solidFill>
              <a:latin typeface="Calibri"/>
              <a:ea typeface="Calibri"/>
              <a:cs typeface="Calibri"/>
              <a:sym typeface="Calibri"/>
            </a:endParaRPr>
          </a:p>
        </p:txBody>
      </p:sp>
      <p:sp>
        <p:nvSpPr>
          <p:cNvPr id="181" name="Google Shape;181;p21"/>
          <p:cNvSpPr/>
          <p:nvPr/>
        </p:nvSpPr>
        <p:spPr>
          <a:xfrm>
            <a:off x="2323412" y="3352801"/>
            <a:ext cx="1791388"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On the water </a:t>
            </a:r>
            <a:endParaRPr b="1" sz="2200">
              <a:solidFill>
                <a:schemeClr val="dk1"/>
              </a:solidFill>
              <a:latin typeface="Calibri"/>
              <a:ea typeface="Calibri"/>
              <a:cs typeface="Calibri"/>
              <a:sym typeface="Calibri"/>
            </a:endParaRPr>
          </a:p>
        </p:txBody>
      </p:sp>
      <p:sp>
        <p:nvSpPr>
          <p:cNvPr id="182" name="Google Shape;182;p21"/>
          <p:cNvSpPr txBox="1"/>
          <p:nvPr/>
        </p:nvSpPr>
        <p:spPr>
          <a:xfrm>
            <a:off x="2209800" y="5867400"/>
            <a:ext cx="2900666"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alibri"/>
                <a:ea typeface="Calibri"/>
                <a:cs typeface="Calibri"/>
                <a:sym typeface="Calibri"/>
              </a:rPr>
              <a:t>The panacea for all this</a:t>
            </a:r>
            <a:endParaRPr b="1" sz="2200">
              <a:solidFill>
                <a:schemeClr val="dk1"/>
              </a:solidFill>
              <a:latin typeface="Calibri"/>
              <a:ea typeface="Calibri"/>
              <a:cs typeface="Calibri"/>
              <a:sym typeface="Calibri"/>
            </a:endParaRPr>
          </a:p>
        </p:txBody>
      </p:sp>
      <p:pic>
        <p:nvPicPr>
          <p:cNvPr descr="pic1.jpg" id="183" name="Google Shape;183;p21"/>
          <p:cNvPicPr preferRelativeResize="0"/>
          <p:nvPr/>
        </p:nvPicPr>
        <p:blipFill rotWithShape="1">
          <a:blip r:embed="rId4">
            <a:alphaModFix/>
          </a:blip>
          <a:srcRect b="0" l="0" r="0" t="0"/>
          <a:stretch/>
        </p:blipFill>
        <p:spPr>
          <a:xfrm>
            <a:off x="98400" y="3276600"/>
            <a:ext cx="1903128" cy="2667001"/>
          </a:xfrm>
          <a:prstGeom prst="rect">
            <a:avLst/>
          </a:prstGeom>
          <a:noFill/>
          <a:ln>
            <a:noFill/>
          </a:ln>
        </p:spPr>
      </p:pic>
      <p:pic>
        <p:nvPicPr>
          <p:cNvPr descr="pic4.jpg" id="184" name="Google Shape;184;p21"/>
          <p:cNvPicPr preferRelativeResize="0"/>
          <p:nvPr/>
        </p:nvPicPr>
        <p:blipFill rotWithShape="1">
          <a:blip r:embed="rId5">
            <a:alphaModFix/>
          </a:blip>
          <a:srcRect b="0" l="0" r="0" t="0"/>
          <a:stretch/>
        </p:blipFill>
        <p:spPr>
          <a:xfrm>
            <a:off x="228600" y="1447800"/>
            <a:ext cx="2192300" cy="1708153"/>
          </a:xfrm>
          <a:prstGeom prst="rect">
            <a:avLst/>
          </a:prstGeom>
          <a:noFill/>
          <a:ln>
            <a:noFill/>
          </a:ln>
        </p:spPr>
      </p:pic>
      <p:pic>
        <p:nvPicPr>
          <p:cNvPr descr="pic3.jpg" id="185" name="Google Shape;185;p21"/>
          <p:cNvPicPr preferRelativeResize="0"/>
          <p:nvPr/>
        </p:nvPicPr>
        <p:blipFill rotWithShape="1">
          <a:blip r:embed="rId6">
            <a:alphaModFix/>
          </a:blip>
          <a:srcRect b="0" l="0" r="0" t="0"/>
          <a:stretch/>
        </p:blipFill>
        <p:spPr>
          <a:xfrm>
            <a:off x="2743200" y="1676400"/>
            <a:ext cx="2767013" cy="1606268"/>
          </a:xfrm>
          <a:prstGeom prst="rect">
            <a:avLst/>
          </a:prstGeom>
          <a:noFill/>
          <a:ln>
            <a:noFill/>
          </a:ln>
        </p:spPr>
      </p:pic>
      <p:pic>
        <p:nvPicPr>
          <p:cNvPr descr="pic2.jpg" id="186" name="Google Shape;186;p21"/>
          <p:cNvPicPr preferRelativeResize="0"/>
          <p:nvPr/>
        </p:nvPicPr>
        <p:blipFill rotWithShape="1">
          <a:blip r:embed="rId7">
            <a:alphaModFix/>
          </a:blip>
          <a:srcRect b="0" l="0" r="0" t="0"/>
          <a:stretch/>
        </p:blipFill>
        <p:spPr>
          <a:xfrm>
            <a:off x="3048000" y="3741235"/>
            <a:ext cx="3581400" cy="2126166"/>
          </a:xfrm>
          <a:prstGeom prst="rect">
            <a:avLst/>
          </a:prstGeom>
          <a:noFill/>
          <a:ln>
            <a:noFill/>
          </a:ln>
        </p:spPr>
      </p:pic>
      <p:sp>
        <p:nvSpPr>
          <p:cNvPr id="187" name="Google Shape;187;p21"/>
          <p:cNvSpPr/>
          <p:nvPr/>
        </p:nvSpPr>
        <p:spPr>
          <a:xfrm>
            <a:off x="2514600" y="1295400"/>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21"/>
          <p:cNvSpPr/>
          <p:nvPr/>
        </p:nvSpPr>
        <p:spPr>
          <a:xfrm>
            <a:off x="5562600" y="2236113"/>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21"/>
          <p:cNvSpPr/>
          <p:nvPr/>
        </p:nvSpPr>
        <p:spPr>
          <a:xfrm>
            <a:off x="2057400" y="3429001"/>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1"/>
          <p:cNvSpPr/>
          <p:nvPr/>
        </p:nvSpPr>
        <p:spPr>
          <a:xfrm>
            <a:off x="6781800" y="3962401"/>
            <a:ext cx="228600" cy="304800"/>
          </a:xfrm>
          <a:prstGeom prst="rightArrow">
            <a:avLst>
              <a:gd fmla="val 50000" name="adj1"/>
              <a:gd fmla="val 50000" name="adj2"/>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21"/>
          <p:cNvSpPr/>
          <p:nvPr/>
        </p:nvSpPr>
        <p:spPr>
          <a:xfrm>
            <a:off x="228600" y="6336268"/>
            <a:ext cx="8686800" cy="4001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000">
                <a:solidFill>
                  <a:schemeClr val="dk1"/>
                </a:solidFill>
                <a:latin typeface="Arial Rounded"/>
                <a:ea typeface="Arial Rounded"/>
                <a:cs typeface="Arial Rounded"/>
                <a:sym typeface="Arial Rounded"/>
              </a:rPr>
              <a:t>Companion to the bright and secure future of the farmers !!!!!!!</a:t>
            </a:r>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