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82" r:id="rId3"/>
    <p:sldId id="289" r:id="rId4"/>
    <p:sldId id="280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8" r:id="rId13"/>
    <p:sldId id="299" r:id="rId14"/>
    <p:sldId id="300" r:id="rId15"/>
    <p:sldId id="302" r:id="rId16"/>
    <p:sldId id="303" r:id="rId17"/>
    <p:sldId id="301" r:id="rId18"/>
    <p:sldId id="304" r:id="rId19"/>
    <p:sldId id="305" r:id="rId20"/>
    <p:sldId id="306" r:id="rId21"/>
    <p:sldId id="307" r:id="rId22"/>
    <p:sldId id="308" r:id="rId23"/>
    <p:sldId id="258" r:id="rId24"/>
    <p:sldId id="259" r:id="rId25"/>
    <p:sldId id="272" r:id="rId26"/>
    <p:sldId id="286" r:id="rId27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87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0F789-4C5E-476B-996D-1C23DD658A6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B2EE7-DFDC-4C22-9662-BC903F8B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B2EE7-DFDC-4C22-9662-BC903F8B05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7335441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0300" y="2811054"/>
            <a:ext cx="67437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4061039"/>
            <a:ext cx="4935141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7335078" y="6803351"/>
            <a:ext cx="1484923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7335078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8820000" y="6803351"/>
            <a:ext cx="324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7335441" y="2698612"/>
            <a:ext cx="1808559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6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400" y="12699"/>
            <a:ext cx="9144000" cy="68453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305800" cy="771938"/>
          </a:xfrm>
        </p:spPr>
        <p:txBody>
          <a:bodyPr/>
          <a:lstStyle/>
          <a:p>
            <a:r>
              <a:rPr lang="en-US" sz="2800" dirty="0" smtClean="0">
                <a:latin typeface="Bahnschrift SemiLight" pitchFamily="34" charset="0"/>
              </a:rPr>
              <a:t>Project  Name  :- Employees Management  System</a:t>
            </a:r>
            <a:endParaRPr lang="en-US" sz="2800" b="0" dirty="0">
              <a:latin typeface="Bahnschrift SemiLight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1000" y="152400"/>
            <a:ext cx="647358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文本框 2"/>
          <p:cNvSpPr txBox="1"/>
          <p:nvPr/>
        </p:nvSpPr>
        <p:spPr>
          <a:xfrm>
            <a:off x="228600" y="685800"/>
            <a:ext cx="8915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tx2">
                  <a:lumMod val="95000"/>
                  <a:lumOff val="5000"/>
                </a:schemeClr>
              </a:solidFill>
              <a:latin typeface="Algerian" pitchFamily="82" charset="0"/>
              <a:ea typeface="Calibri" panose="020F0502020204030204" charset="0"/>
              <a:cs typeface="Times New Roman" panose="02020603050405020304" charset="0"/>
            </a:endParaRPr>
          </a:p>
          <a:p>
            <a:r>
              <a:rPr lang="en-US" altLang="zh-CN" b="1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 </a:t>
            </a:r>
          </a:p>
          <a:p>
            <a:r>
              <a:rPr lang="en-US" altLang="zh-CN" b="1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      </a:t>
            </a:r>
            <a:r>
              <a:rPr lang="en-US" altLang="zh-CN" b="1" dirty="0">
                <a:solidFill>
                  <a:srgbClr val="FFC000"/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Under Guidance Of</a:t>
            </a:r>
          </a:p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      POOJA MEHTA               </a:t>
            </a:r>
            <a:r>
              <a:rPr lang="en-US" altLang="zh-CN" b="1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   </a:t>
            </a:r>
            <a:r>
              <a:rPr lang="en-US" altLang="zh-CN" b="1" dirty="0">
                <a:solidFill>
                  <a:srgbClr val="FFC000"/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SUBMITTED BY</a:t>
            </a:r>
          </a:p>
          <a:p>
            <a:r>
              <a:rPr lang="en-US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                                                   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  1. 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MAHESH DHANLOBHE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  <a:latin typeface="Algerian" pitchFamily="82" charset="0"/>
              <a:ea typeface="Calibri" panose="020F0502020204030204" charset="0"/>
              <a:cs typeface="Times New Roman" panose="02020603050405020304" charset="0"/>
            </a:endParaRPr>
          </a:p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                                                2. 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ADITYA DHOPE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  <a:latin typeface="Algerian" pitchFamily="82" charset="0"/>
              <a:ea typeface="Calibri" panose="020F0502020204030204" charset="0"/>
              <a:cs typeface="Times New Roman" panose="02020603050405020304" charset="0"/>
            </a:endParaRPr>
          </a:p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                                                3. 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lgerian" pitchFamily="82" charset="0"/>
                <a:ea typeface="Calibri" panose="020F0502020204030204" charset="0"/>
                <a:cs typeface="Times New Roman" panose="02020603050405020304" charset="0"/>
              </a:rPr>
              <a:t>DHANESH JADHAV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  <a:latin typeface="Algerian" pitchFamily="82" charset="0"/>
              <a:ea typeface="Calibri" panose="020F05020202040302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 flipH="1">
            <a:off x="977900" y="660717"/>
            <a:ext cx="685419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3200" b="1" strike="noStrike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SYSTEM FLOW DIAGRAM</a:t>
            </a:r>
          </a:p>
        </p:txBody>
      </p:sp>
      <p:pic>
        <p:nvPicPr>
          <p:cNvPr id="6" name="Content Placeholder 1" descr="angular-spring-boot-mysq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" y="2133600"/>
            <a:ext cx="9018828" cy="441959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605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/>
          <p:nvPr/>
        </p:nvSpPr>
        <p:spPr>
          <a:xfrm flipH="1">
            <a:off x="1600200" y="914400"/>
            <a:ext cx="578040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3200" b="1" strike="noStrike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USECASE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55" y="2057400"/>
            <a:ext cx="55054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 flipH="1">
            <a:off x="977900" y="838200"/>
            <a:ext cx="685419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3200" b="1" strike="noStrike" noProof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MODULES</a:t>
            </a:r>
            <a:endParaRPr lang="en-US" altLang="zh-CN" sz="3200" b="1" strike="noStrike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Microsoft YaHei" panose="020B0503020204020204" charset="-122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2057400"/>
            <a:ext cx="9144000" cy="464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The system contains 3 Modules</a:t>
            </a:r>
          </a:p>
          <a:p>
            <a:pPr>
              <a:buFont typeface="Wingdings" panose="05000000000000000000" charset="0"/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Employee List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Add Employee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Search Employee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 flipH="1">
            <a:off x="648586" y="951606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OUTPUT SCREENSHOTS IN POSTMAN</a:t>
            </a:r>
            <a:endParaRPr lang="en-US" altLang="zh-CN" sz="3200" b="1" strike="noStrike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Microsoft YaHei" panose="020B0503020204020204" charset="-122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2057400"/>
            <a:ext cx="9144000" cy="464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/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192958"/>
            <a:ext cx="9144000" cy="43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0" y="2057400"/>
            <a:ext cx="9144000" cy="464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The system contains 3 Modules</a:t>
            </a:r>
          </a:p>
          <a:p>
            <a:pPr>
              <a:buFont typeface="Wingdings" panose="05000000000000000000" charset="0"/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Employee List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Add Employee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Search Employee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0" y="2057400"/>
            <a:ext cx="9144000" cy="464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The system contains 3 Modules</a:t>
            </a:r>
          </a:p>
          <a:p>
            <a:pPr>
              <a:buFont typeface="Wingdings" panose="05000000000000000000" charset="0"/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Employee List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Add Employee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Search Employee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0" y="2057400"/>
            <a:ext cx="9144000" cy="464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The system contains 3 Modules</a:t>
            </a:r>
          </a:p>
          <a:p>
            <a:pPr>
              <a:buFont typeface="Wingdings" panose="05000000000000000000" charset="0"/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Employee List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Add Employee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FontTx/>
              <a:buAutoNum type="arabicPeriod"/>
            </a:pPr>
            <a:r>
              <a:rPr lang="en-US" sz="2800" b="1" dirty="0" smtClean="0">
                <a:latin typeface="Times New Roman" panose="02020603050405020304" charset="0"/>
                <a:cs typeface="Times New Roman" panose="02020603050405020304" charset="0"/>
              </a:rPr>
              <a:t>Search Employee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1" y="0"/>
            <a:ext cx="9144000" cy="68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6144" y="688848"/>
            <a:ext cx="3773424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4639" y="847344"/>
            <a:ext cx="3456432" cy="393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7821" y="2050160"/>
            <a:ext cx="76739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/>
              <a:buChar char=""/>
              <a:tabLst>
                <a:tab pos="285115" algn="l"/>
              </a:tabLst>
            </a:pP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Employee Management System is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a distributed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application, 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developed to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maintain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the details of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employees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working in</a:t>
            </a:r>
            <a:r>
              <a:rPr sz="2400" spc="-14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any 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organization.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indent="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Wingdings" panose="05000000000000000000"/>
              <a:buNone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285115" indent="-272415">
              <a:lnSpc>
                <a:spcPct val="100000"/>
              </a:lnSpc>
              <a:buSzPct val="96000"/>
              <a:buFont typeface="Wingdings" panose="05000000000000000000"/>
              <a:buChar char=""/>
              <a:tabLst>
                <a:tab pos="285750" algn="l"/>
              </a:tabLst>
            </a:pP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maintains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about the </a:t>
            </a:r>
            <a:r>
              <a:rPr sz="2400" dirty="0" smtClean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personal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Details</a:t>
            </a:r>
            <a:r>
              <a:rPr sz="2400" dirty="0" smtClean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5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employees.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48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3583" y="731519"/>
            <a:ext cx="6682740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2080" y="890016"/>
            <a:ext cx="6365748" cy="393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9732" y="1402080"/>
            <a:ext cx="2897123" cy="70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8228" y="1560575"/>
            <a:ext cx="2580131" cy="3916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2440940"/>
            <a:ext cx="7757159" cy="2259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1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"/>
              <a:tabLst>
                <a:tab pos="354330" algn="l"/>
              </a:tabLst>
            </a:pP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This project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aims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simplify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the task of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maintaining</a:t>
            </a:r>
            <a:r>
              <a:rPr sz="2400" spc="-10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records  of the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employees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Company.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Wingdings" panose="05000000000000000000"/>
              <a:buChar char="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12700" marR="527050">
              <a:lnSpc>
                <a:spcPct val="100000"/>
              </a:lnSpc>
              <a:buFont typeface="Wingdings" panose="05000000000000000000"/>
              <a:buChar char=""/>
              <a:tabLst>
                <a:tab pos="354330" algn="l"/>
              </a:tabLst>
            </a:pPr>
            <a:r>
              <a:rPr sz="2400" spc="-8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develop an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well-designed </a:t>
            </a:r>
            <a:r>
              <a:rPr sz="2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database to store </a:t>
            </a:r>
            <a:r>
              <a:rPr sz="2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employee  information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676" y="819911"/>
            <a:ext cx="8229600" cy="112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2718776"/>
            <a:ext cx="6525259" cy="1790064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80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The records are maintained in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registers.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lnSpc>
                <a:spcPct val="100000"/>
              </a:lnSpc>
              <a:spcBef>
                <a:spcPts val="1270"/>
              </a:spcBef>
              <a:buClr>
                <a:srgbClr val="FFFFFF"/>
              </a:buClr>
              <a:buSzPct val="80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800" spc="-3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consuming</a:t>
            </a:r>
            <a:r>
              <a:rPr sz="2800" spc="3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process.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80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Complicated searching, editing &amp; updating.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2267" y="332231"/>
            <a:ext cx="6071615" cy="1176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475" y="472440"/>
            <a:ext cx="5791200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620977"/>
            <a:ext cx="7121525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447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"/>
              <a:tabLst>
                <a:tab pos="418465" algn="l"/>
              </a:tabLst>
            </a:pP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computerized system for maintaining  records.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"/>
              <a:tabLst>
                <a:tab pos="418465" algn="l"/>
              </a:tabLst>
            </a:pP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800" spc="-1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efficient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800" spc="-1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reliable.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buFont typeface="Wingdings" panose="05000000000000000000"/>
              <a:buChar char=""/>
              <a:tabLst>
                <a:tab pos="418465" algn="l"/>
              </a:tabLst>
            </a:pP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Less </a:t>
            </a:r>
            <a:r>
              <a:rPr sz="2800" spc="-1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consuming and easy to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use.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buFont typeface="Wingdings" panose="05000000000000000000"/>
              <a:buChar char=""/>
              <a:tabLst>
                <a:tab pos="418465" algn="l"/>
              </a:tabLst>
            </a:pP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Huge 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data storage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with less computer</a:t>
            </a:r>
            <a:r>
              <a:rPr sz="2800" spc="-5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memory.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buFont typeface="Wingdings" panose="05000000000000000000"/>
              <a:buChar char=""/>
              <a:tabLst>
                <a:tab pos="398780" algn="l"/>
                <a:tab pos="5372100" algn="l"/>
              </a:tabLst>
            </a:pPr>
            <a:r>
              <a:rPr sz="2800" spc="-21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Hu</a:t>
            </a:r>
            <a:r>
              <a:rPr sz="2800" spc="-2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1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err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rs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800" spc="-1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rts</a:t>
            </a:r>
            <a:r>
              <a:rPr sz="2800" spc="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tain</a:t>
            </a:r>
            <a:r>
              <a:rPr sz="28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ng  daily</a:t>
            </a:r>
            <a:r>
              <a:rPr sz="2800" spc="-1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98145" indent="-385445">
              <a:lnSpc>
                <a:spcPct val="100000"/>
              </a:lnSpc>
              <a:buFont typeface="Wingdings" panose="05000000000000000000"/>
              <a:buChar char=""/>
              <a:tabLst>
                <a:tab pos="398780" algn="l"/>
              </a:tabLst>
            </a:pPr>
            <a:r>
              <a:rPr sz="2800" spc="-4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Avoid </a:t>
            </a:r>
            <a:r>
              <a:rPr sz="2800" spc="-1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3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manipulations</a:t>
            </a:r>
            <a:r>
              <a:rPr sz="2800" spc="-5" dirty="0" smtClean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5047" y="3895344"/>
            <a:ext cx="756285" cy="756285"/>
          </a:xfrm>
          <a:custGeom>
            <a:avLst/>
            <a:gdLst/>
            <a:ahLst/>
            <a:cxnLst/>
            <a:rect l="l" t="t" r="r" b="b"/>
            <a:pathLst>
              <a:path w="756284" h="756285">
                <a:moveTo>
                  <a:pt x="756284" y="0"/>
                </a:moveTo>
                <a:lnTo>
                  <a:pt x="0" y="75628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70547" y="4082796"/>
            <a:ext cx="2470785" cy="2470785"/>
          </a:xfrm>
          <a:custGeom>
            <a:avLst/>
            <a:gdLst/>
            <a:ahLst/>
            <a:cxnLst/>
            <a:rect l="l" t="t" r="r" b="b"/>
            <a:pathLst>
              <a:path w="2470784" h="2470784">
                <a:moveTo>
                  <a:pt x="2470404" y="0"/>
                </a:moveTo>
                <a:lnTo>
                  <a:pt x="0" y="247045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9707" y="4160520"/>
            <a:ext cx="1571625" cy="1571625"/>
          </a:xfrm>
          <a:custGeom>
            <a:avLst/>
            <a:gdLst/>
            <a:ahLst/>
            <a:cxnLst/>
            <a:rect l="l" t="t" r="r" b="b"/>
            <a:pathLst>
              <a:path w="1571625" h="1571625">
                <a:moveTo>
                  <a:pt x="1571244" y="0"/>
                </a:moveTo>
                <a:lnTo>
                  <a:pt x="0" y="157126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5438" y="4039361"/>
            <a:ext cx="1441450" cy="1441450"/>
          </a:xfrm>
          <a:custGeom>
            <a:avLst/>
            <a:gdLst/>
            <a:ahLst/>
            <a:cxnLst/>
            <a:rect l="l" t="t" r="r" b="b"/>
            <a:pathLst>
              <a:path w="1441450" h="1441450">
                <a:moveTo>
                  <a:pt x="1441322" y="0"/>
                </a:moveTo>
                <a:lnTo>
                  <a:pt x="0" y="1441323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0154" y="4496561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1047242" y="0"/>
                </a:moveTo>
                <a:lnTo>
                  <a:pt x="0" y="1047241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-76198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67152" y="2473960"/>
            <a:ext cx="44094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Thank you</a:t>
            </a:r>
            <a:r>
              <a:rPr sz="6600" spc="-3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60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!</a:t>
            </a:r>
            <a:endParaRPr sz="6600" dirty="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853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5780"/>
            <a:ext cx="7772400" cy="110744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SCOPE OF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23240" y="2755900"/>
            <a:ext cx="7068820" cy="3622040"/>
          </a:xfrm>
        </p:spPr>
        <p:txBody>
          <a:bodyPr wrap="square"/>
          <a:lstStyle/>
          <a:p>
            <a:pPr marL="285750" indent="-28575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4000"/>
              <a:t>Better Scope in  Industries</a:t>
            </a:r>
          </a:p>
          <a:p>
            <a:pPr marL="285750" indent="-28575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4000"/>
              <a:t>Any Organisation.</a:t>
            </a:r>
          </a:p>
          <a:p>
            <a:pPr marL="285750" indent="-28575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4000"/>
              <a:t> Schools &amp; college also can use to maintain their employees</a:t>
            </a:r>
          </a:p>
          <a:p>
            <a:pPr marL="285750" indent="-285750" algn="l">
              <a:lnSpc>
                <a:spcPct val="11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l">
              <a:lnSpc>
                <a:spcPct val="11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l">
              <a:lnSpc>
                <a:spcPct val="110000"/>
              </a:lnSpc>
              <a:buFont typeface="Wingdings" panose="05000000000000000000" charset="0"/>
              <a:buChar char="v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5780"/>
            <a:ext cx="7772400" cy="1107440"/>
          </a:xfrm>
        </p:spPr>
        <p:txBody>
          <a:bodyPr/>
          <a:lstStyle/>
          <a:p>
            <a:r>
              <a:rPr lang="en-US" altLang="zh-CN" sz="5400" b="1" spc="14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Microsoft JhengHei UI Light" panose="020B0304030504040204" charset="-120"/>
                <a:cs typeface="Times New Roman" panose="02020603050405020304" charset="0"/>
              </a:rPr>
              <a:t>T</a:t>
            </a:r>
            <a:r>
              <a:rPr lang="en-US" altLang="zh-CN" b="1" spc="140" dirty="0">
                <a:latin typeface="Times New Roman" panose="02020603050405020304" charset="0"/>
                <a:ea typeface="Microsoft JhengHei UI Light" panose="020B0304030504040204" charset="-120"/>
                <a:cs typeface="Times New Roman" panose="02020603050405020304" charset="0"/>
              </a:rPr>
              <a:t>ECHNOLOGIES USED</a:t>
            </a:r>
            <a:br>
              <a:rPr lang="en-US" altLang="zh-CN" b="1" spc="140" dirty="0">
                <a:latin typeface="Times New Roman" panose="02020603050405020304" charset="0"/>
                <a:ea typeface="Microsoft JhengHei UI Light" panose="020B0304030504040204" charset="-120"/>
                <a:cs typeface="Times New Roman" panose="02020603050405020304" charset="0"/>
              </a:rPr>
            </a:br>
            <a:endParaRPr lang="en-US" b="1" dirty="0"/>
          </a:p>
        </p:txBody>
      </p:sp>
      <p:sp>
        <p:nvSpPr>
          <p:cNvPr id="5" name="任意多边形 11"/>
          <p:cNvSpPr/>
          <p:nvPr/>
        </p:nvSpPr>
        <p:spPr>
          <a:xfrm>
            <a:off x="3371058" y="2418956"/>
            <a:ext cx="2254644" cy="2254644"/>
          </a:xfrm>
          <a:custGeom>
            <a:avLst/>
            <a:gdLst>
              <a:gd name="connsiteX0" fmla="*/ 0 w 2254644"/>
              <a:gd name="connsiteY0" fmla="*/ 1127322 h 2254644"/>
              <a:gd name="connsiteX1" fmla="*/ 1127322 w 2254644"/>
              <a:gd name="connsiteY1" fmla="*/ 0 h 2254644"/>
              <a:gd name="connsiteX2" fmla="*/ 2254644 w 2254644"/>
              <a:gd name="connsiteY2" fmla="*/ 1127322 h 2254644"/>
              <a:gd name="connsiteX3" fmla="*/ 1127322 w 2254644"/>
              <a:gd name="connsiteY3" fmla="*/ 2254644 h 2254644"/>
              <a:gd name="connsiteX4" fmla="*/ 0 w 2254644"/>
              <a:gd name="connsiteY4" fmla="*/ 1127322 h 225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644" h="2254644">
                <a:moveTo>
                  <a:pt x="0" y="1127322"/>
                </a:moveTo>
                <a:cubicBezTo>
                  <a:pt x="0" y="504719"/>
                  <a:pt x="504719" y="0"/>
                  <a:pt x="1127322" y="0"/>
                </a:cubicBezTo>
                <a:cubicBezTo>
                  <a:pt x="1749925" y="0"/>
                  <a:pt x="2254644" y="504719"/>
                  <a:pt x="2254644" y="1127322"/>
                </a:cubicBezTo>
                <a:cubicBezTo>
                  <a:pt x="2254644" y="1749925"/>
                  <a:pt x="1749925" y="2254644"/>
                  <a:pt x="1127322" y="2254644"/>
                </a:cubicBezTo>
                <a:cubicBezTo>
                  <a:pt x="504719" y="2254644"/>
                  <a:pt x="0" y="1749925"/>
                  <a:pt x="0" y="1127322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0620" tIns="394563" rIns="300619" bIns="845492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600" kern="1200">
              <a:solidFill>
                <a:srgbClr val="D13400"/>
              </a:solidFill>
            </a:endParaRPr>
          </a:p>
        </p:txBody>
      </p:sp>
      <p:sp>
        <p:nvSpPr>
          <p:cNvPr id="6" name="任意多边形 13"/>
          <p:cNvSpPr/>
          <p:nvPr/>
        </p:nvSpPr>
        <p:spPr>
          <a:xfrm>
            <a:off x="1879202" y="3079356"/>
            <a:ext cx="2254644" cy="2254644"/>
          </a:xfrm>
          <a:custGeom>
            <a:avLst/>
            <a:gdLst>
              <a:gd name="connsiteX0" fmla="*/ 0 w 2254644"/>
              <a:gd name="connsiteY0" fmla="*/ 1127322 h 2254644"/>
              <a:gd name="connsiteX1" fmla="*/ 1127322 w 2254644"/>
              <a:gd name="connsiteY1" fmla="*/ 0 h 2254644"/>
              <a:gd name="connsiteX2" fmla="*/ 2254644 w 2254644"/>
              <a:gd name="connsiteY2" fmla="*/ 1127322 h 2254644"/>
              <a:gd name="connsiteX3" fmla="*/ 1127322 w 2254644"/>
              <a:gd name="connsiteY3" fmla="*/ 2254644 h 2254644"/>
              <a:gd name="connsiteX4" fmla="*/ 0 w 2254644"/>
              <a:gd name="connsiteY4" fmla="*/ 1127322 h 225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644" h="2254644">
                <a:moveTo>
                  <a:pt x="0" y="1127322"/>
                </a:moveTo>
                <a:cubicBezTo>
                  <a:pt x="0" y="504719"/>
                  <a:pt x="504719" y="0"/>
                  <a:pt x="1127322" y="0"/>
                </a:cubicBezTo>
                <a:cubicBezTo>
                  <a:pt x="1749925" y="0"/>
                  <a:pt x="2254644" y="504719"/>
                  <a:pt x="2254644" y="1127322"/>
                </a:cubicBezTo>
                <a:cubicBezTo>
                  <a:pt x="2254644" y="1749925"/>
                  <a:pt x="1749925" y="2254644"/>
                  <a:pt x="1127322" y="2254644"/>
                </a:cubicBezTo>
                <a:cubicBezTo>
                  <a:pt x="504719" y="2254644"/>
                  <a:pt x="0" y="1749925"/>
                  <a:pt x="0" y="1127322"/>
                </a:cubicBezTo>
                <a:close/>
              </a:path>
            </a:pathLst>
          </a:custGeom>
          <a:solidFill>
            <a:srgbClr val="D134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2312" tIns="582449" rIns="689546" bIns="432141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7" name="任意多边形 13"/>
          <p:cNvSpPr/>
          <p:nvPr/>
        </p:nvSpPr>
        <p:spPr>
          <a:xfrm>
            <a:off x="3371058" y="3917556"/>
            <a:ext cx="2254644" cy="2254644"/>
          </a:xfrm>
          <a:custGeom>
            <a:avLst/>
            <a:gdLst>
              <a:gd name="connsiteX0" fmla="*/ 0 w 2254644"/>
              <a:gd name="connsiteY0" fmla="*/ 1127322 h 2254644"/>
              <a:gd name="connsiteX1" fmla="*/ 1127322 w 2254644"/>
              <a:gd name="connsiteY1" fmla="*/ 0 h 2254644"/>
              <a:gd name="connsiteX2" fmla="*/ 2254644 w 2254644"/>
              <a:gd name="connsiteY2" fmla="*/ 1127322 h 2254644"/>
              <a:gd name="connsiteX3" fmla="*/ 1127322 w 2254644"/>
              <a:gd name="connsiteY3" fmla="*/ 2254644 h 2254644"/>
              <a:gd name="connsiteX4" fmla="*/ 0 w 2254644"/>
              <a:gd name="connsiteY4" fmla="*/ 1127322 h 225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644" h="2254644">
                <a:moveTo>
                  <a:pt x="0" y="1127322"/>
                </a:moveTo>
                <a:cubicBezTo>
                  <a:pt x="0" y="504719"/>
                  <a:pt x="504719" y="0"/>
                  <a:pt x="1127322" y="0"/>
                </a:cubicBezTo>
                <a:cubicBezTo>
                  <a:pt x="1749925" y="0"/>
                  <a:pt x="2254644" y="504719"/>
                  <a:pt x="2254644" y="1127322"/>
                </a:cubicBezTo>
                <a:cubicBezTo>
                  <a:pt x="2254644" y="1749925"/>
                  <a:pt x="1749925" y="2254644"/>
                  <a:pt x="1127322" y="2254644"/>
                </a:cubicBezTo>
                <a:cubicBezTo>
                  <a:pt x="504719" y="2254644"/>
                  <a:pt x="0" y="1749925"/>
                  <a:pt x="0" y="1127322"/>
                </a:cubicBezTo>
                <a:close/>
              </a:path>
            </a:pathLst>
          </a:custGeom>
          <a:solidFill>
            <a:srgbClr val="D134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2312" tIns="582449" rIns="689546" bIns="432141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8" name="任意多边形 13"/>
          <p:cNvSpPr/>
          <p:nvPr/>
        </p:nvSpPr>
        <p:spPr>
          <a:xfrm>
            <a:off x="4787502" y="3186912"/>
            <a:ext cx="2254644" cy="2254644"/>
          </a:xfrm>
          <a:custGeom>
            <a:avLst/>
            <a:gdLst>
              <a:gd name="connsiteX0" fmla="*/ 0 w 2254644"/>
              <a:gd name="connsiteY0" fmla="*/ 1127322 h 2254644"/>
              <a:gd name="connsiteX1" fmla="*/ 1127322 w 2254644"/>
              <a:gd name="connsiteY1" fmla="*/ 0 h 2254644"/>
              <a:gd name="connsiteX2" fmla="*/ 2254644 w 2254644"/>
              <a:gd name="connsiteY2" fmla="*/ 1127322 h 2254644"/>
              <a:gd name="connsiteX3" fmla="*/ 1127322 w 2254644"/>
              <a:gd name="connsiteY3" fmla="*/ 2254644 h 2254644"/>
              <a:gd name="connsiteX4" fmla="*/ 0 w 2254644"/>
              <a:gd name="connsiteY4" fmla="*/ 1127322 h 225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644" h="2254644">
                <a:moveTo>
                  <a:pt x="0" y="1127322"/>
                </a:moveTo>
                <a:cubicBezTo>
                  <a:pt x="0" y="504719"/>
                  <a:pt x="504719" y="0"/>
                  <a:pt x="1127322" y="0"/>
                </a:cubicBezTo>
                <a:cubicBezTo>
                  <a:pt x="1749925" y="0"/>
                  <a:pt x="2254644" y="504719"/>
                  <a:pt x="2254644" y="1127322"/>
                </a:cubicBezTo>
                <a:cubicBezTo>
                  <a:pt x="2254644" y="1749925"/>
                  <a:pt x="1749925" y="2254644"/>
                  <a:pt x="1127322" y="2254644"/>
                </a:cubicBezTo>
                <a:cubicBezTo>
                  <a:pt x="504719" y="2254644"/>
                  <a:pt x="0" y="1749925"/>
                  <a:pt x="0" y="1127322"/>
                </a:cubicBezTo>
                <a:close/>
              </a:path>
            </a:pathLst>
          </a:custGeom>
          <a:solidFill>
            <a:srgbClr val="D134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2312" tIns="582449" rIns="689546" bIns="432141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9" name="文本框 14"/>
          <p:cNvSpPr txBox="1"/>
          <p:nvPr/>
        </p:nvSpPr>
        <p:spPr>
          <a:xfrm>
            <a:off x="3371448" y="3001568"/>
            <a:ext cx="22990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Spring Boot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1739502" y="3990581"/>
            <a:ext cx="22990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Postman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3371448" y="4814690"/>
            <a:ext cx="22990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Angular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2" name="文本框 14"/>
          <p:cNvSpPr txBox="1"/>
          <p:nvPr/>
        </p:nvSpPr>
        <p:spPr>
          <a:xfrm>
            <a:off x="5016102" y="3993756"/>
            <a:ext cx="22990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MySQL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REQUIRED SPECIFICATIONS</a:t>
            </a:r>
            <a:b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/>
          </a:p>
        </p:txBody>
      </p:sp>
      <p:sp>
        <p:nvSpPr>
          <p:cNvPr id="11" name="文本框 20"/>
          <p:cNvSpPr txBox="1"/>
          <p:nvPr/>
        </p:nvSpPr>
        <p:spPr>
          <a:xfrm flipH="1">
            <a:off x="838200" y="1752600"/>
            <a:ext cx="2413635" cy="6654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base"/>
            <a:r>
              <a:rPr lang="en-US" altLang="zh-CN" sz="1865" strike="noStrike" noProof="1">
                <a:solidFill>
                  <a:srgbClr val="FF0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Arial" panose="020B0604020202020204" pitchFamily="34" charset="0"/>
              </a:rPr>
              <a:t>Hardware Configuration</a:t>
            </a:r>
          </a:p>
        </p:txBody>
      </p:sp>
      <p:sp>
        <p:nvSpPr>
          <p:cNvPr id="12" name="文本框 22"/>
          <p:cNvSpPr txBox="1"/>
          <p:nvPr/>
        </p:nvSpPr>
        <p:spPr>
          <a:xfrm flipH="1">
            <a:off x="609600" y="2487930"/>
            <a:ext cx="3098800" cy="1641475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endParaRPr lang="en-US" altLang="zh-CN" sz="1400" dirty="0">
              <a:solidFill>
                <a:srgbClr val="FFC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SimSun" panose="02010600030101010101" pitchFamily="2" charset="-122"/>
            </a:endParaRPr>
          </a:p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altLang="zh-CN" sz="1400" dirty="0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SimSun" panose="02010600030101010101" pitchFamily="2" charset="-122"/>
              </a:rPr>
              <a:t>Operating System: Windows 10</a:t>
            </a:r>
          </a:p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altLang="zh-CN" sz="1400" dirty="0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SimSun" panose="02010600030101010101" pitchFamily="2" charset="-122"/>
              </a:rPr>
              <a:t>Hard Disk: 1 TB</a:t>
            </a:r>
          </a:p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altLang="zh-CN" sz="1400" dirty="0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SimSun" panose="02010600030101010101" pitchFamily="2" charset="-122"/>
              </a:rPr>
              <a:t>RAM: 4GB</a:t>
            </a:r>
          </a:p>
          <a:p>
            <a:pPr lvl="0" algn="just">
              <a:lnSpc>
                <a:spcPct val="120000"/>
              </a:lnSpc>
            </a:pPr>
            <a:endParaRPr lang="en-US" altLang="zh-CN" sz="1400" dirty="0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SimSun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endParaRPr lang="en-US" altLang="zh-CN" sz="1400" dirty="0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SimSun" panose="02010600030101010101" pitchFamily="2" charset="-122"/>
            </a:endParaRPr>
          </a:p>
        </p:txBody>
      </p:sp>
      <p:sp>
        <p:nvSpPr>
          <p:cNvPr id="13" name="文本框 20"/>
          <p:cNvSpPr txBox="1"/>
          <p:nvPr/>
        </p:nvSpPr>
        <p:spPr>
          <a:xfrm flipH="1">
            <a:off x="5867400" y="1752600"/>
            <a:ext cx="2077085" cy="6654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base"/>
            <a:r>
              <a:rPr lang="en-US" altLang="zh-CN" sz="1865" strike="noStrike" noProof="1">
                <a:solidFill>
                  <a:srgbClr val="FF0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Arial" panose="020B0604020202020204" pitchFamily="34" charset="0"/>
              </a:rPr>
              <a:t>Software Configuration</a:t>
            </a:r>
          </a:p>
        </p:txBody>
      </p:sp>
      <p:sp>
        <p:nvSpPr>
          <p:cNvPr id="14" name="文本框 22"/>
          <p:cNvSpPr txBox="1"/>
          <p:nvPr/>
        </p:nvSpPr>
        <p:spPr>
          <a:xfrm flipH="1">
            <a:off x="5791200" y="2209800"/>
            <a:ext cx="2997200" cy="2675255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q"/>
            </a:pPr>
            <a:endParaRPr lang="en-US" altLang="zh-CN" sz="1400" dirty="0">
              <a:solidFill>
                <a:srgbClr val="FFC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SimSun" panose="02010600030101010101" pitchFamily="2" charset="-122"/>
            </a:endParaRPr>
          </a:p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q"/>
            </a:pPr>
            <a:endParaRPr lang="en-US" altLang="zh-CN" sz="1400" dirty="0">
              <a:solidFill>
                <a:srgbClr val="FFC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SimSun" panose="02010600030101010101" pitchFamily="2" charset="-122"/>
            </a:endParaRPr>
          </a:p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altLang="zh-CN" sz="1400" dirty="0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SimSun" panose="02010600030101010101" pitchFamily="2" charset="-122"/>
              </a:rPr>
              <a:t>Software IDE: Spring Tool Suite</a:t>
            </a:r>
          </a:p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altLang="zh-CN" sz="1400" dirty="0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SimSun" panose="02010600030101010101" pitchFamily="2" charset="-122"/>
              </a:rPr>
              <a:t>Language: Java</a:t>
            </a:r>
          </a:p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altLang="zh-CN" sz="1400" dirty="0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SimSun" panose="02010600030101010101" pitchFamily="2" charset="-122"/>
              </a:rPr>
              <a:t>Front End: Angular</a:t>
            </a:r>
          </a:p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altLang="zh-CN" sz="1400" dirty="0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SimSun" panose="02010600030101010101" pitchFamily="2" charset="-122"/>
              </a:rPr>
              <a:t>Back End: MySQL ,Postman</a:t>
            </a:r>
          </a:p>
          <a:p>
            <a:pPr lvl="0" algn="just">
              <a:lnSpc>
                <a:spcPct val="120000"/>
              </a:lnSpc>
            </a:pPr>
            <a:endParaRPr lang="en-US" altLang="zh-CN" sz="1400" dirty="0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SimSun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endParaRPr lang="en-US" altLang="zh-CN" sz="1400" dirty="0">
              <a:solidFill>
                <a:srgbClr val="FFC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SimSun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endParaRPr lang="en-US" altLang="zh-CN" sz="1400" dirty="0">
              <a:solidFill>
                <a:srgbClr val="FFC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SimSun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endParaRPr lang="en-US" altLang="zh-CN" sz="1400" dirty="0">
              <a:solidFill>
                <a:srgbClr val="FFC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3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655320"/>
            <a:ext cx="8510016" cy="1402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783336"/>
            <a:ext cx="8229600" cy="1121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2524359"/>
            <a:ext cx="7300595" cy="2733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0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4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Helps in maintaining </a:t>
            </a:r>
            <a:r>
              <a:rPr sz="44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4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computerized employee  </a:t>
            </a:r>
            <a:r>
              <a:rPr sz="4400" spc="-5" dirty="0" smtClean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details.</a:t>
            </a:r>
            <a:endParaRPr lang="en-US" sz="4400" spc="-5" dirty="0" smtClean="0">
              <a:solidFill>
                <a:srgbClr val="FFC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0000"/>
              <a:tabLst>
                <a:tab pos="299720" algn="l"/>
              </a:tabLst>
            </a:pPr>
            <a:r>
              <a:rPr lang="en-US" sz="4400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3634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1167447"/>
            <a:ext cx="7757159" cy="5565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just" fontAlgn="base"/>
            <a:r>
              <a:rPr lang="en-US" altLang="zh-CN" sz="2400" b="1" noProof="1" smtClean="0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@Controller </a:t>
            </a:r>
            <a:r>
              <a:rPr lang="en-US" altLang="zh-CN" sz="2400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: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The @Controller annotation indicates that a particular class serves the role of a controller. Spring Controller annotation is typically used in combination with annotated handler methods based on the @RequestMapping annotation.</a:t>
            </a:r>
          </a:p>
          <a:p>
            <a:pPr marL="285750" lvl="0" indent="-285750" algn="just" fontAlgn="base">
              <a:buFont typeface="Wingdings" panose="05000000000000000000" charset="0"/>
              <a:buChar char="q"/>
            </a:pPr>
            <a:r>
              <a:rPr lang="en-US" altLang="zh-CN" sz="2400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@Autowired: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The @Autowired annotation provides more fine-grained control over where and how autowiring should be accomplished.</a:t>
            </a:r>
          </a:p>
          <a:p>
            <a:pPr marL="285750" lvl="0" indent="-285750" algn="just" fontAlgn="base">
              <a:buFont typeface="Wingdings" panose="05000000000000000000" charset="0"/>
              <a:buChar char="q"/>
            </a:pPr>
            <a:r>
              <a:rPr lang="en-US" altLang="zh-CN" sz="2400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@RequestMapping : @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RequestMapping is one of the most common annotation used in Spring Web applications. This annotation maps HTTP requests to handler methods of MVC and REST controllers.</a:t>
            </a:r>
          </a:p>
          <a:p>
            <a:pPr marL="285750" lvl="0" indent="-285750" algn="just" fontAlgn="base">
              <a:buFont typeface="Wingdings" panose="05000000000000000000" charset="0"/>
              <a:buChar char="q"/>
            </a:pPr>
            <a:r>
              <a:rPr lang="en-US" altLang="zh-CN" sz="2400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@Entity: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The Entity annotation specifies that the class is an entity and is mapped to a database table.</a:t>
            </a:r>
          </a:p>
          <a:p>
            <a:pPr marL="285750" lvl="0" indent="-285750" algn="just" fontAlgn="base">
              <a:buFont typeface="Wingdings" panose="05000000000000000000" charset="0"/>
              <a:buChar char="q"/>
            </a:pPr>
            <a:endParaRPr lang="en-US" altLang="zh-CN" sz="2400" noProof="1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Microsoft YaHei" panose="020B0503020204020204" charset="-122"/>
            </a:endParaRPr>
          </a:p>
          <a:p>
            <a:pPr marL="12700" marR="3111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"/>
              <a:tabLst>
                <a:tab pos="354330" algn="l"/>
              </a:tabLst>
            </a:pPr>
            <a:endParaRPr sz="2400" dirty="0">
              <a:solidFill>
                <a:srgbClr val="FFC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TextBox 25"/>
          <p:cNvSpPr txBox="1"/>
          <p:nvPr/>
        </p:nvSpPr>
        <p:spPr>
          <a:xfrm flipH="1">
            <a:off x="1600200" y="304481"/>
            <a:ext cx="550164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800" strike="noStrike" noProof="1">
                <a:solidFill>
                  <a:schemeClr val="accent3">
                    <a:lumMod val="85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Microsoft YaHei" panose="020B0503020204020204" charset="-122"/>
              </a:rPr>
              <a:t> </a:t>
            </a:r>
            <a:r>
              <a:rPr lang="en-US" altLang="zh-CN" sz="3200" b="1" strike="noStrike" noProof="1">
                <a:solidFill>
                  <a:schemeClr val="accent3">
                    <a:lumMod val="85000"/>
                  </a:schemeClr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SPRING ANNOTATIONS</a:t>
            </a:r>
          </a:p>
        </p:txBody>
      </p:sp>
    </p:spTree>
    <p:extLst>
      <p:ext uri="{BB962C8B-B14F-4D97-AF65-F5344CB8AC3E}">
        <p14:creationId xmlns:p14="http://schemas.microsoft.com/office/powerpoint/2010/main" val="6089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1447800"/>
            <a:ext cx="7757159" cy="2727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lvl="0" indent="-285750" algn="just" fontAlgn="base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zh-CN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@Table:</a:t>
            </a:r>
            <a:r>
              <a:rPr lang="en-US" altLang="zh-CN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The Table annotation is used to create a table in database.</a:t>
            </a:r>
          </a:p>
          <a:p>
            <a:pPr marL="285750" lvl="0" indent="-285750" algn="just" fontAlgn="base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zh-CN" b="1" noProof="1" smtClean="0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</a:t>
            </a:r>
            <a:r>
              <a:rPr lang="en-US" altLang="zh-CN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PutMapping :</a:t>
            </a:r>
            <a:r>
              <a:rPr lang="en-US" altLang="zh-CN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@PutMapping is used for update the records.</a:t>
            </a:r>
          </a:p>
          <a:p>
            <a:pPr marL="285750" lvl="0" indent="-285750" algn="just" fontAlgn="base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zh-CN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@PostMapping:</a:t>
            </a:r>
            <a:r>
              <a:rPr lang="en-US" altLang="zh-CN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@PostMapping is used to create a resource Mapping.</a:t>
            </a:r>
          </a:p>
          <a:p>
            <a:pPr marL="285750" lvl="0" indent="-285750" algn="just" fontAlgn="base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zh-CN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@GetMapping:</a:t>
            </a:r>
            <a:r>
              <a:rPr lang="en-US" altLang="zh-CN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@GetMapping is used to read all the inserted records.</a:t>
            </a:r>
          </a:p>
          <a:p>
            <a:pPr marL="285750" lvl="0" indent="-285750" algn="just" fontAlgn="base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zh-CN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@DeleteMapping :</a:t>
            </a:r>
            <a:r>
              <a:rPr lang="en-US" altLang="zh-CN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@DeleteMapping is used to delete the records.</a:t>
            </a:r>
          </a:p>
          <a:p>
            <a:pPr marL="285750" lvl="0" indent="-285750" algn="just" fontAlgn="base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zh-CN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@PathVariable:</a:t>
            </a:r>
            <a:r>
              <a:rPr lang="en-US" altLang="zh-CN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The Path Variable annotation is used to extract the value from the URL</a:t>
            </a:r>
            <a:r>
              <a:rPr lang="en-US" altLang="zh-CN" noProof="1" smtClean="0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.</a:t>
            </a:r>
            <a:endParaRPr lang="en-US" altLang="zh-CN" noProof="1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Microsoft YaHei" panose="020B0503020204020204" charset="-122"/>
            </a:endParaRPr>
          </a:p>
          <a:p>
            <a:pPr marL="285750" lvl="0" indent="-285750" algn="just" fontAlgn="base">
              <a:lnSpc>
                <a:spcPct val="110000"/>
              </a:lnSpc>
              <a:buFont typeface="Wingdings" panose="05000000000000000000" charset="0"/>
              <a:buChar char="q"/>
            </a:pPr>
            <a:endParaRPr lang="en-US" altLang="zh-CN" noProof="1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Microsoft YaHei" panose="020B0503020204020204" charset="-122"/>
            </a:endParaRPr>
          </a:p>
          <a:p>
            <a:pPr marL="285750" lvl="0" indent="-285750" algn="just" fontAlgn="base">
              <a:buFont typeface="Wingdings" panose="05000000000000000000" charset="0"/>
              <a:buChar char="q"/>
            </a:pPr>
            <a:endParaRPr lang="en-US" altLang="zh-CN" noProof="1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Microsoft YaHei" panose="020B0503020204020204" charset="-122"/>
            </a:endParaRPr>
          </a:p>
        </p:txBody>
      </p:sp>
      <p:sp>
        <p:nvSpPr>
          <p:cNvPr id="8" name="TextBox 25"/>
          <p:cNvSpPr txBox="1"/>
          <p:nvPr/>
        </p:nvSpPr>
        <p:spPr>
          <a:xfrm flipH="1">
            <a:off x="1600200" y="431800"/>
            <a:ext cx="550164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800" strike="noStrike" noProof="1">
                <a:solidFill>
                  <a:schemeClr val="accent3">
                    <a:lumMod val="85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Microsoft YaHei" panose="020B0503020204020204" charset="-122"/>
              </a:rPr>
              <a:t> </a:t>
            </a:r>
            <a:r>
              <a:rPr lang="en-US" altLang="zh-CN" sz="3200" b="1" strike="noStrike" noProof="1">
                <a:solidFill>
                  <a:schemeClr val="accent3">
                    <a:lumMod val="85000"/>
                  </a:schemeClr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SPRING ANNOTATIONS</a:t>
            </a:r>
          </a:p>
        </p:txBody>
      </p:sp>
    </p:spTree>
    <p:extLst>
      <p:ext uri="{BB962C8B-B14F-4D97-AF65-F5344CB8AC3E}">
        <p14:creationId xmlns:p14="http://schemas.microsoft.com/office/powerpoint/2010/main" val="17069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1167447"/>
            <a:ext cx="7757159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indent="0" algn="just" fontAlgn="base">
              <a:lnSpc>
                <a:spcPct val="100000"/>
              </a:lnSpc>
              <a:buFont typeface="Wingdings" panose="05000000000000000000" charset="0"/>
              <a:buNone/>
            </a:pPr>
            <a:endParaRPr lang="zh-CN" altLang="zh-CN" sz="2400" noProof="1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Microsoft YaHei" panose="020B0503020204020204" charset="-122"/>
            </a:endParaRPr>
          </a:p>
          <a:p>
            <a:pPr marL="285750" lvl="0" indent="-285750" algn="just" fontAlgn="base">
              <a:lnSpc>
                <a:spcPct val="100000"/>
              </a:lnSpc>
              <a:buFont typeface="Wingdings" panose="05000000000000000000" charset="0"/>
              <a:buChar char="q"/>
            </a:pPr>
            <a:r>
              <a:rPr lang="zh-CN" altLang="zh-CN" sz="2400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@Request Body: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The @RequestBody annot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ation is applicable to handler methods of spring controller. spring should deserialize a request body into an object.</a:t>
            </a:r>
            <a:endParaRPr lang="zh-CN" altLang="zh-CN" sz="2400" noProof="1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Microsoft YaHei" panose="020B0503020204020204" charset="-122"/>
            </a:endParaRPr>
          </a:p>
          <a:p>
            <a:pPr marL="285750" lvl="0" indent="-285750" algn="just" fontAlgn="base">
              <a:lnSpc>
                <a:spcPct val="100000"/>
              </a:lnSpc>
              <a:buFont typeface="Wingdings" panose="05000000000000000000" charset="0"/>
              <a:buChar char="q"/>
            </a:pPr>
            <a:r>
              <a:rPr lang="zh-CN" altLang="zh-CN" sz="2400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@OneToOne Mapping: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The @OneToOne 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J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PA annotation is used to map the source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entity with the target entity, Hibernate maps the tables in your database to the Entity classes in your application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.</a:t>
            </a:r>
            <a:endParaRPr lang="zh-CN" altLang="zh-CN" sz="2400" noProof="1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Microsoft YaHei" panose="020B0503020204020204" charset="-122"/>
            </a:endParaRPr>
          </a:p>
          <a:p>
            <a:pPr marL="285750" lvl="0" indent="-285750" algn="just" fontAlgn="base">
              <a:lnSpc>
                <a:spcPct val="100000"/>
              </a:lnSpc>
              <a:buFont typeface="Wingdings" panose="05000000000000000000" charset="0"/>
              <a:buChar char="q"/>
            </a:pPr>
            <a:r>
              <a:rPr lang="zh-CN" altLang="zh-CN" sz="2400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@OneToMany Mapping</a:t>
            </a:r>
            <a:r>
              <a:rPr lang="en-US" altLang="zh-CN" sz="2400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: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OneTo-Many relationship between table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A and table B indicates that one 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row in</a:t>
            </a:r>
            <a:r>
              <a:rPr lang="zh-CN" altLang="zh-CN" sz="2400" baseline="-250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a table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A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link 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to many rows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in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table B.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but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one row in table B links to only one row in table A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.</a:t>
            </a:r>
            <a:endParaRPr lang="zh-CN" altLang="zh-CN" sz="2400" noProof="1">
              <a:solidFill>
                <a:srgbClr val="FFC000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Microsoft YaHei" panose="020B0503020204020204" charset="-122"/>
            </a:endParaRPr>
          </a:p>
          <a:p>
            <a:pPr marL="285750" lvl="0" indent="-285750" algn="just" fontAlgn="base">
              <a:lnSpc>
                <a:spcPct val="100000"/>
              </a:lnSpc>
              <a:buFont typeface="Wingdings" panose="05000000000000000000" charset="0"/>
              <a:buChar char="q"/>
            </a:pPr>
            <a:r>
              <a:rPr lang="zh-CN" altLang="zh-CN" sz="2400" b="1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@ ManyToOne Mapping:</a:t>
            </a:r>
            <a:r>
              <a:rPr lang="zh-CN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 @Many-to-One mapping means that many instances of this entity are mapped to one instance of another entity</a:t>
            </a:r>
            <a:r>
              <a:rPr lang="en-US" altLang="zh-CN" sz="2400" noProof="1">
                <a:solidFill>
                  <a:srgbClr val="FFC000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.</a:t>
            </a:r>
          </a:p>
        </p:txBody>
      </p:sp>
      <p:sp>
        <p:nvSpPr>
          <p:cNvPr id="8" name="TextBox 25"/>
          <p:cNvSpPr txBox="1"/>
          <p:nvPr/>
        </p:nvSpPr>
        <p:spPr>
          <a:xfrm flipH="1">
            <a:off x="1600200" y="304481"/>
            <a:ext cx="550164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800" strike="noStrike" noProof="1">
                <a:solidFill>
                  <a:schemeClr val="accent3">
                    <a:lumMod val="85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Microsoft YaHei" panose="020B0503020204020204" charset="-122"/>
              </a:rPr>
              <a:t> </a:t>
            </a:r>
            <a:r>
              <a:rPr lang="en-US" altLang="zh-CN" sz="3200" b="1" strike="noStrike" noProof="1">
                <a:solidFill>
                  <a:schemeClr val="accent3">
                    <a:lumMod val="85000"/>
                  </a:schemeClr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Microsoft YaHei" panose="020B0503020204020204" charset="-122"/>
              </a:rPr>
              <a:t>SPRING ANNOTATIONS</a:t>
            </a:r>
          </a:p>
        </p:txBody>
      </p:sp>
    </p:spTree>
    <p:extLst>
      <p:ext uri="{BB962C8B-B14F-4D97-AF65-F5344CB8AC3E}">
        <p14:creationId xmlns:p14="http://schemas.microsoft.com/office/powerpoint/2010/main" val="32593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604</Words>
  <Application>Microsoft Office PowerPoint</Application>
  <PresentationFormat>On-screen Show (4:3)</PresentationFormat>
  <Paragraphs>94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Business Cooperate</vt:lpstr>
      <vt:lpstr>Green Color</vt:lpstr>
      <vt:lpstr>Project  Name  :- Employees Management  System</vt:lpstr>
      <vt:lpstr>PowerPoint Presentation</vt:lpstr>
      <vt:lpstr> SCOPE OF PROJECT</vt:lpstr>
      <vt:lpstr>TECHNOLOGIES USED </vt:lpstr>
      <vt:lpstr>REQUIRED SPECIFICATIONS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managment system (EMS)</dc:title>
  <dc:creator>dell</dc:creator>
  <cp:lastModifiedBy>dell</cp:lastModifiedBy>
  <cp:revision>27</cp:revision>
  <dcterms:created xsi:type="dcterms:W3CDTF">2019-04-24T07:08:12Z</dcterms:created>
  <dcterms:modified xsi:type="dcterms:W3CDTF">2023-03-02T05:37:50Z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2019-04-24T00:00:00Z</vt:filetime>
  </property>
  <property fmtid="{D5CDD505-2E9C-101B-9397-08002B2CF9AE}" pid="5" name="KSOProductBuildVer">
    <vt:lpwstr>1033-11.2.0.8321</vt:lpwstr>
  </property>
</Properties>
</file>