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6.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448" r:id="rId5"/>
    <p:sldId id="2470" r:id="rId6"/>
    <p:sldId id="2463" r:id="rId7"/>
    <p:sldId id="2462" r:id="rId8"/>
    <p:sldId id="2464" r:id="rId9"/>
    <p:sldId id="2466" r:id="rId10"/>
    <p:sldId id="2468" r:id="rId11"/>
    <p:sldId id="2467" r:id="rId12"/>
    <p:sldId id="2469" r:id="rId13"/>
    <p:sldId id="2471" r:id="rId14"/>
    <p:sldId id="2436" r:id="rId1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033" autoAdjust="0"/>
  </p:normalViewPr>
  <p:slideViewPr>
    <p:cSldViewPr snapToGrid="0">
      <p:cViewPr varScale="1">
        <p:scale>
          <a:sx n="114" d="100"/>
          <a:sy n="114" d="100"/>
        </p:scale>
        <p:origin x="414" y="90"/>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497A9A2-04D9-49F4-A323-43775074701C}" type="datetime1">
              <a:rPr lang="en-GB" smtClean="0"/>
              <a:t>23/01/2024</a:t>
            </a:fld>
            <a:endParaRPr lang="en-GB"/>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GB" smtClean="0"/>
              <a:t>‹#›</a:t>
            </a:fld>
            <a:endParaRPr lang="en-GB"/>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D9AD85-B496-451C-A9B5-64589B09AB2F}" type="datetime1">
              <a:rPr lang="en-GB" smtClean="0"/>
              <a:pPr/>
              <a:t>23/01/2024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28B34ED-4CDD-41C9-90F7-D768D5559A6F}" type="slidenum">
              <a:rPr lang="en-GB" noProof="0" smtClean="0"/>
              <a:t>‹#›</a:t>
            </a:fld>
            <a:endParaRPr lang="en-GB" noProof="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1</a:t>
            </a:fld>
            <a:endParaRPr lang="en-GB"/>
          </a:p>
        </p:txBody>
      </p:sp>
    </p:spTree>
    <p:extLst>
      <p:ext uri="{BB962C8B-B14F-4D97-AF65-F5344CB8AC3E}">
        <p14:creationId xmlns:p14="http://schemas.microsoft.com/office/powerpoint/2010/main" val="3796574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10</a:t>
            </a:fld>
            <a:endParaRPr lang="en-GB"/>
          </a:p>
        </p:txBody>
      </p:sp>
    </p:spTree>
    <p:extLst>
      <p:ext uri="{BB962C8B-B14F-4D97-AF65-F5344CB8AC3E}">
        <p14:creationId xmlns:p14="http://schemas.microsoft.com/office/powerpoint/2010/main" val="563272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11</a:t>
            </a:fld>
            <a:endParaRPr lang="en-GB"/>
          </a:p>
        </p:txBody>
      </p:sp>
    </p:spTree>
    <p:extLst>
      <p:ext uri="{BB962C8B-B14F-4D97-AF65-F5344CB8AC3E}">
        <p14:creationId xmlns:p14="http://schemas.microsoft.com/office/powerpoint/2010/main" val="411526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2</a:t>
            </a:fld>
            <a:endParaRPr lang="en-GB"/>
          </a:p>
        </p:txBody>
      </p:sp>
    </p:spTree>
    <p:extLst>
      <p:ext uri="{BB962C8B-B14F-4D97-AF65-F5344CB8AC3E}">
        <p14:creationId xmlns:p14="http://schemas.microsoft.com/office/powerpoint/2010/main" val="355250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3</a:t>
            </a:fld>
            <a:endParaRPr lang="en-GB"/>
          </a:p>
        </p:txBody>
      </p:sp>
    </p:spTree>
    <p:extLst>
      <p:ext uri="{BB962C8B-B14F-4D97-AF65-F5344CB8AC3E}">
        <p14:creationId xmlns:p14="http://schemas.microsoft.com/office/powerpoint/2010/main" val="3241443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4</a:t>
            </a:fld>
            <a:endParaRPr lang="en-GB"/>
          </a:p>
        </p:txBody>
      </p:sp>
    </p:spTree>
    <p:extLst>
      <p:ext uri="{BB962C8B-B14F-4D97-AF65-F5344CB8AC3E}">
        <p14:creationId xmlns:p14="http://schemas.microsoft.com/office/powerpoint/2010/main" val="3552508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5</a:t>
            </a:fld>
            <a:endParaRPr lang="en-GB"/>
          </a:p>
        </p:txBody>
      </p:sp>
    </p:spTree>
    <p:extLst>
      <p:ext uri="{BB962C8B-B14F-4D97-AF65-F5344CB8AC3E}">
        <p14:creationId xmlns:p14="http://schemas.microsoft.com/office/powerpoint/2010/main" val="2165101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6</a:t>
            </a:fld>
            <a:endParaRPr lang="en-GB"/>
          </a:p>
        </p:txBody>
      </p:sp>
    </p:spTree>
    <p:extLst>
      <p:ext uri="{BB962C8B-B14F-4D97-AF65-F5344CB8AC3E}">
        <p14:creationId xmlns:p14="http://schemas.microsoft.com/office/powerpoint/2010/main" val="2588087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7</a:t>
            </a:fld>
            <a:endParaRPr lang="en-GB"/>
          </a:p>
        </p:txBody>
      </p:sp>
    </p:spTree>
    <p:extLst>
      <p:ext uri="{BB962C8B-B14F-4D97-AF65-F5344CB8AC3E}">
        <p14:creationId xmlns:p14="http://schemas.microsoft.com/office/powerpoint/2010/main" val="2801263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8</a:t>
            </a:fld>
            <a:endParaRPr lang="en-GB"/>
          </a:p>
        </p:txBody>
      </p:sp>
    </p:spTree>
    <p:extLst>
      <p:ext uri="{BB962C8B-B14F-4D97-AF65-F5344CB8AC3E}">
        <p14:creationId xmlns:p14="http://schemas.microsoft.com/office/powerpoint/2010/main" val="1529521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9</a:t>
            </a:fld>
            <a:endParaRPr lang="en-GB"/>
          </a:p>
        </p:txBody>
      </p:sp>
    </p:spTree>
    <p:extLst>
      <p:ext uri="{BB962C8B-B14F-4D97-AF65-F5344CB8AC3E}">
        <p14:creationId xmlns:p14="http://schemas.microsoft.com/office/powerpoint/2010/main" val="1610533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en-US" noProof="0"/>
              <a:t>Click icon to add picture</a:t>
            </a:r>
            <a:endParaRPr lang="en-GB" noProof="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US" noProof="0"/>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en-GB" spc="300" noProof="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en-GB" noProof="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rtlCol="0" anchor="ctr"/>
          <a:lstStyle>
            <a:lvl1pPr marL="0" indent="0" algn="ctr">
              <a:buNone/>
              <a:defRPr/>
            </a:lvl1pPr>
          </a:lstStyle>
          <a:p>
            <a:pPr rtl="0"/>
            <a:r>
              <a:rPr lang="en-US" noProof="0"/>
              <a:t>Click icon to add picture</a:t>
            </a:r>
            <a:endParaRPr lang="en-GB" noProof="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n-GB" noProof="0" smtClean="0"/>
              <a:t>‹#›</a:t>
            </a:fld>
            <a:endParaRPr lang="en-GB" noProof="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a:defRPr/>
            </a:lvl1pPr>
          </a:lstStyle>
          <a:p>
            <a:pPr marL="0" indent="0" rtl="0">
              <a:lnSpc>
                <a:spcPct val="100000"/>
              </a:lnSpc>
              <a:buNone/>
            </a:pPr>
            <a:r>
              <a:rPr lang="en-GB" sz="1600" noProof="0">
                <a:cs typeface="Biome Light" panose="020B0303030204020804" pitchFamily="34" charset="0"/>
              </a:rPr>
              <a:t>Click to edit master text style.</a:t>
            </a:r>
          </a:p>
          <a:p>
            <a:pPr marL="0" indent="0" rtl="0">
              <a:buNone/>
            </a:pPr>
            <a:endParaRPr lang="en-GB" noProof="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GB" noProof="0" smtClean="0"/>
              <a:pPr/>
              <a:t>‹#›</a:t>
            </a:fld>
            <a:endParaRPr lang="en-GB" noProof="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en-US" noProof="0"/>
              <a:t>Click to edit Master title style</a:t>
            </a:r>
            <a:endParaRPr lang="en-GB" noProof="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en-US" noProof="0"/>
              <a:t>Click icon to add picture</a:t>
            </a:r>
            <a:endParaRPr lang="en-GB" noProof="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en-US" sz="4000" spc="300" noProof="0"/>
              <a:t>Click to edit Master title style</a:t>
            </a:r>
            <a:endParaRPr lang="en-GB" sz="4000" spc="300" noProof="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en-GB" noProof="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en-GB" noProof="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en-GB" noProof="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rtlCol="0" anchor="ctr"/>
          <a:lstStyle>
            <a:lvl1pPr marL="0" indent="0" algn="ctr">
              <a:buNone/>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vl1pPr>
          </a:lstStyle>
          <a:p>
            <a:pPr rtl="0"/>
            <a:r>
              <a:rPr lang="en-GB" noProof="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GB" noProof="0" smtClean="0"/>
              <a:t>‹#›</a:t>
            </a:fld>
            <a:endParaRPr lang="en-GB" noProof="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vl1pPr>
          </a:lstStyle>
          <a:p>
            <a:pPr lvl="0" rtl="0"/>
            <a:r>
              <a:rPr lang="en-GB" noProof="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rtl="0"/>
            <a:r>
              <a:rPr lang="en-GB" noProof="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rtlCol="0" anchor="ctr"/>
          <a:lstStyle>
            <a:lvl1pPr marL="0" indent="0" algn="ctr">
              <a:buNone/>
              <a:defRPr/>
            </a:lvl1pPr>
          </a:lstStyle>
          <a:p>
            <a:pPr rtl="0"/>
            <a:r>
              <a:rPr lang="en-US" noProof="0"/>
              <a:t>Click icon to add picture</a:t>
            </a:r>
            <a:endParaRPr lang="en-GB" noProof="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n-GB" noProof="0" smtClean="0"/>
              <a:t>‹#›</a:t>
            </a:fld>
            <a:endParaRPr lang="en-GB" noProof="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a:defRPr/>
            </a:lvl1pPr>
          </a:lstStyle>
          <a:p>
            <a:pPr marL="0" indent="0" rtl="0">
              <a:lnSpc>
                <a:spcPct val="100000"/>
              </a:lnSpc>
              <a:buNone/>
            </a:pPr>
            <a:r>
              <a:rPr lang="en-GB" sz="1600" noProof="0">
                <a:cs typeface="Biome Light" panose="020B0303030204020804" pitchFamily="34" charset="0"/>
              </a:rPr>
              <a:t>Click to edit master text style.</a:t>
            </a:r>
          </a:p>
          <a:p>
            <a:pPr marL="0" indent="0" rtl="0">
              <a:buNone/>
            </a:pPr>
            <a:endParaRPr lang="en-GB" noProof="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GB" noProof="0" smtClean="0"/>
              <a:pPr/>
              <a:t>‹#›</a:t>
            </a:fld>
            <a:endParaRPr lang="en-GB" noProof="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en-US" noProof="0"/>
              <a:t>Click to edit Master title style</a:t>
            </a:r>
            <a:endParaRPr lang="en-GB" noProof="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en-US" noProof="0"/>
              <a:t>Click icon to add picture</a:t>
            </a:r>
            <a:endParaRPr lang="en-GB" noProof="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en-GB" noProof="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vl1pPr>
          </a:lstStyle>
          <a:p>
            <a:pPr rtl="0"/>
            <a:r>
              <a:rPr lang="en-GB" noProof="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pPr rtl="0"/>
            <a:fld id="{8C2E478F-E849-4A8C-AF1F-CBCC78A7CBFA}" type="slidenum">
              <a:rPr lang="en-GB" noProof="0" smtClean="0"/>
              <a:t>‹#›</a:t>
            </a:fld>
            <a:endParaRPr lang="en-GB" noProof="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rtlCol="0">
            <a:noAutofit/>
          </a:bodyPr>
          <a:lstStyle/>
          <a:p>
            <a:pPr rtl="0"/>
            <a:r>
              <a:rPr lang="en-US" noProof="0"/>
              <a:t>Click icon to add picture</a:t>
            </a:r>
            <a:endParaRPr lang="en-GB" noProof="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rtlCol="0">
            <a:noAutofit/>
          </a:bodyPr>
          <a:lstStyle/>
          <a:p>
            <a:pPr rtl="0"/>
            <a:r>
              <a:rPr lang="en-US" noProof="0"/>
              <a:t>Click icon to add picture</a:t>
            </a:r>
            <a:endParaRPr lang="en-GB" noProof="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rtlCol="0">
            <a:noAutofit/>
          </a:bodyPr>
          <a:lstStyle/>
          <a:p>
            <a:pPr rtl="0"/>
            <a:r>
              <a:rPr lang="en-US" noProof="0"/>
              <a:t>Click icon to add picture</a:t>
            </a:r>
            <a:endParaRPr lang="en-GB" noProof="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rtlCol="0">
            <a:noAutofit/>
          </a:bodyPr>
          <a:lstStyle/>
          <a:p>
            <a:pPr rtl="0"/>
            <a:r>
              <a:rPr lang="en-US" noProof="0"/>
              <a:t>Click icon to add picture</a:t>
            </a:r>
            <a:endParaRPr lang="en-GB" noProof="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rtlCol="0">
            <a:noAutofit/>
          </a:bodyPr>
          <a:lstStyle/>
          <a:p>
            <a:pPr rtl="0"/>
            <a:r>
              <a:rPr lang="en-US" noProof="0"/>
              <a:t>Click icon to add picture</a:t>
            </a:r>
            <a:endParaRPr lang="en-GB" noProof="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rtlCol="0">
            <a:noAutofit/>
          </a:bodyPr>
          <a:lstStyle/>
          <a:p>
            <a:pPr rtl="0"/>
            <a:r>
              <a:rPr lang="en-US" noProof="0"/>
              <a:t>Click icon to add picture</a:t>
            </a:r>
            <a:endParaRPr lang="en-GB" noProof="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noProof="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en-US" noProof="0"/>
              <a:t>Click to edit Master title style</a:t>
            </a:r>
            <a:endParaRPr lang="en-GB" noProof="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en-GB" noProof="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nchor="ctr"/>
          <a:lstStyle>
            <a:lvl1pPr marL="0" indent="0" algn="ctr">
              <a:buNone/>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en-US" noProof="0"/>
              <a:t>Click to edit Master title style</a:t>
            </a:r>
            <a:endParaRPr lang="en-GB" noProof="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en-GB" noProof="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en-US" sz="4800" noProof="0"/>
              <a:t>Click to edit Master title style</a:t>
            </a:r>
            <a:endParaRPr lang="en-GB" sz="4800" noProof="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rtlCol="0">
            <a:noAutofit/>
          </a:bodyPr>
          <a:lstStyle/>
          <a:p>
            <a:pPr rtl="0"/>
            <a:r>
              <a:rPr lang="en-US" noProof="0"/>
              <a:t>Click icon to add picture</a:t>
            </a:r>
            <a:endParaRPr lang="en-GB" noProof="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rtlCol="0">
            <a:noAutofit/>
          </a:bodyPr>
          <a:lstStyle/>
          <a:p>
            <a:pPr rtl="0"/>
            <a:r>
              <a:rPr lang="en-US" noProof="0"/>
              <a:t>Click icon to add picture</a:t>
            </a:r>
            <a:endParaRPr lang="en-GB" noProof="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rtlCol="0">
            <a:noAutofit/>
          </a:bodyPr>
          <a:lstStyle>
            <a:lvl1pPr marL="0" indent="0">
              <a:buNone/>
              <a:defRPr sz="2400"/>
            </a:lvl1pPr>
          </a:lstStyle>
          <a:p>
            <a:pPr lvl="0" rtl="0"/>
            <a:r>
              <a:rPr lang="en-US" spc="300" noProof="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en-US" sz="1400" noProof="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rtlCol="0">
            <a:noAutofit/>
          </a:bodyPr>
          <a:lstStyle>
            <a:lvl1pPr marL="0" indent="0">
              <a:buNone/>
              <a:defRPr sz="2400"/>
            </a:lvl1pPr>
          </a:lstStyle>
          <a:p>
            <a:pPr lvl="0" rtl="0"/>
            <a:r>
              <a:rPr lang="en-US" spc="300" noProof="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en-US" sz="1400" noProof="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en-US" sz="4800" noProof="0"/>
              <a:t>Click to edit Master title style</a:t>
            </a:r>
            <a:endParaRPr lang="en-GB" sz="4800" noProof="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rtlCol="0">
            <a:noAutofit/>
          </a:bodyPr>
          <a:lstStyle/>
          <a:p>
            <a:pPr rtl="0"/>
            <a:r>
              <a:rPr lang="en-US" noProof="0"/>
              <a:t>Click icon to add picture</a:t>
            </a:r>
            <a:endParaRPr lang="en-GB" noProof="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rtlCol="0">
            <a:noAutofit/>
          </a:bodyPr>
          <a:lstStyle/>
          <a:p>
            <a:pPr rtl="0"/>
            <a:r>
              <a:rPr lang="en-US" noProof="0"/>
              <a:t>Click icon to add picture</a:t>
            </a:r>
            <a:endParaRPr lang="en-GB" noProof="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rtlCol="0">
            <a:noAutofit/>
          </a:bodyPr>
          <a:lstStyle/>
          <a:p>
            <a:pPr rtl="0"/>
            <a:r>
              <a:rPr lang="en-US" noProof="0"/>
              <a:t>Click icon to add picture</a:t>
            </a:r>
            <a:endParaRPr lang="en-GB" noProof="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n-GB" noProof="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dhaneshraju.github.io/"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9.svg"/><Relationship Id="rId5" Type="http://schemas.openxmlformats.org/officeDocument/2006/relationships/image" Target="../media/image18.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rtlCol="0"/>
          <a:lstStyle/>
          <a:p>
            <a:pPr rtl="0"/>
            <a:r>
              <a:rPr lang="en-GB" dirty="0"/>
              <a:t>Feed Forward neural network</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en-GB" dirty="0"/>
              <a:t>DHANESH RAJU 2311363</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rtlCol="0"/>
          <a:lstStyle/>
          <a:p>
            <a:pPr rtl="0"/>
            <a:r>
              <a:rPr lang="en-GB" dirty="0"/>
              <a:t>Individual presentation</a:t>
            </a:r>
          </a:p>
          <a:p>
            <a:pPr rtl="0"/>
            <a:endParaRPr lang="en-GB" dirty="0"/>
          </a:p>
        </p:txBody>
      </p:sp>
    </p:spTree>
    <p:extLst>
      <p:ext uri="{BB962C8B-B14F-4D97-AF65-F5344CB8AC3E}">
        <p14:creationId xmlns:p14="http://schemas.microsoft.com/office/powerpoint/2010/main" val="3927832306"/>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397692" y="642928"/>
            <a:ext cx="5517447" cy="747334"/>
          </a:xfrm>
        </p:spPr>
        <p:txBody>
          <a:bodyPr rtlCol="0"/>
          <a:lstStyle/>
          <a:p>
            <a:pPr rtl="0"/>
            <a:r>
              <a:rPr lang="en-GB" sz="2600" dirty="0"/>
              <a:t>Innovation:</a:t>
            </a:r>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397692" y="1200150"/>
            <a:ext cx="5595525" cy="5014921"/>
          </a:xfrm>
        </p:spPr>
        <p:txBody>
          <a:bodyPr rtlCol="0"/>
          <a:lstStyle/>
          <a:p>
            <a:pPr rtl="0"/>
            <a:r>
              <a:rPr lang="en-GB" sz="1600" dirty="0"/>
              <a:t>	 I’m Woking to implement this model in Quantum Computing by using the Quantum Computing Principle (Superposition, Entanglement, Decoherence). Why QC because, In normal computer we have bits (0 &amp; 1) two combination but in qubits same (0 &amp; 1) but four combinations (01,10,11,00).</a:t>
            </a:r>
          </a:p>
          <a:p>
            <a:pPr rtl="0"/>
            <a:r>
              <a:rPr lang="en-GB" sz="1600" dirty="0"/>
              <a:t>	Self-Supervised Learning: Right Now, this model can work with Structured Data, But we have tons of unstructured. So, working on this model, set to work in unstructured data by using Self-Supervised Learning.</a:t>
            </a:r>
          </a:p>
          <a:p>
            <a:pPr rtl="0"/>
            <a:r>
              <a:rPr lang="en-GB" sz="1600" dirty="0"/>
              <a:t>	</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GB" smtClean="0"/>
              <a:pPr rtl="0"/>
              <a:t>10</a:t>
            </a:fld>
            <a:endParaRPr lang="en-GB"/>
          </a:p>
        </p:txBody>
      </p:sp>
      <p:pic>
        <p:nvPicPr>
          <p:cNvPr id="16" name="Picture Placeholder 15" descr="A blue and white background&#10;&#10;Description automatically generated">
            <a:extLst>
              <a:ext uri="{FF2B5EF4-FFF2-40B4-BE49-F238E27FC236}">
                <a16:creationId xmlns:a16="http://schemas.microsoft.com/office/drawing/2014/main" id="{653EF5FC-852F-6F4F-7140-FF96927F8494}"/>
              </a:ext>
            </a:extLst>
          </p:cNvPr>
          <p:cNvPicPr>
            <a:picLocks noGrp="1" noChangeAspect="1"/>
          </p:cNvPicPr>
          <p:nvPr>
            <p:ph type="pic" sz="quarter" idx="13"/>
          </p:nvPr>
        </p:nvPicPr>
        <p:blipFill>
          <a:blip r:embed="rId3"/>
          <a:srcRect l="16710" r="16710"/>
          <a:stretch>
            <a:fillRect/>
          </a:stretch>
        </p:blipFill>
        <p:spPr>
          <a:prstGeom prst="parallelogram">
            <a:avLst>
              <a:gd name="adj" fmla="val 0"/>
            </a:avLst>
          </a:prstGeom>
        </p:spPr>
      </p:pic>
      <p:pic>
        <p:nvPicPr>
          <p:cNvPr id="5" name="Picture 4" descr="A hand holding a sphere&#10;&#10;Description automatically generated">
            <a:extLst>
              <a:ext uri="{FF2B5EF4-FFF2-40B4-BE49-F238E27FC236}">
                <a16:creationId xmlns:a16="http://schemas.microsoft.com/office/drawing/2014/main" id="{1303B2F2-0231-84E0-4A1D-E5756A193CB3}"/>
              </a:ext>
            </a:extLst>
          </p:cNvPr>
          <p:cNvPicPr>
            <a:picLocks noChangeAspect="1"/>
          </p:cNvPicPr>
          <p:nvPr/>
        </p:nvPicPr>
        <p:blipFill rotWithShape="1">
          <a:blip r:embed="rId4"/>
          <a:srcRect l="1855" b="-249"/>
          <a:stretch/>
        </p:blipFill>
        <p:spPr>
          <a:xfrm>
            <a:off x="-1" y="-16022"/>
            <a:ext cx="6095999" cy="3170702"/>
          </a:xfrm>
          <a:prstGeom prst="rect">
            <a:avLst/>
          </a:prstGeom>
        </p:spPr>
      </p:pic>
      <p:pic>
        <p:nvPicPr>
          <p:cNvPr id="9" name="Picture 8" descr="A cube on a circuit board&#10;&#10;Description automatically generated">
            <a:extLst>
              <a:ext uri="{FF2B5EF4-FFF2-40B4-BE49-F238E27FC236}">
                <a16:creationId xmlns:a16="http://schemas.microsoft.com/office/drawing/2014/main" id="{DBD220B2-3869-358E-AF0C-65C1D5E0591A}"/>
              </a:ext>
            </a:extLst>
          </p:cNvPr>
          <p:cNvPicPr>
            <a:picLocks noChangeAspect="1"/>
          </p:cNvPicPr>
          <p:nvPr/>
        </p:nvPicPr>
        <p:blipFill rotWithShape="1">
          <a:blip r:embed="rId5"/>
          <a:srcRect l="3281" t="-1" b="153"/>
          <a:stretch/>
        </p:blipFill>
        <p:spPr>
          <a:xfrm>
            <a:off x="0" y="3154680"/>
            <a:ext cx="6095998" cy="3678748"/>
          </a:xfrm>
          <a:prstGeom prst="rect">
            <a:avLst/>
          </a:prstGeom>
        </p:spPr>
      </p:pic>
    </p:spTree>
    <p:extLst>
      <p:ext uri="{BB962C8B-B14F-4D97-AF65-F5344CB8AC3E}">
        <p14:creationId xmlns:p14="http://schemas.microsoft.com/office/powerpoint/2010/main" val="298792545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0" y="-2631255"/>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rtlCol="0">
            <a:normAutofit/>
          </a:bodyPr>
          <a:lstStyle/>
          <a:p>
            <a:pPr rtl="0"/>
            <a:r>
              <a:rPr lang="en-GB" sz="4000" spc="300" dirty="0"/>
              <a:t>THANK YOU</a:t>
            </a: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730238" y="2964670"/>
            <a:ext cx="731520" cy="731520"/>
          </a:xfrm>
        </p:spPr>
      </p:pic>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a:xfrm>
            <a:off x="3512343" y="3893330"/>
            <a:ext cx="5167313" cy="518795"/>
          </a:xfrm>
        </p:spPr>
        <p:txBody>
          <a:bodyPr rtlCol="0"/>
          <a:lstStyle/>
          <a:p>
            <a:pPr rtl="0"/>
            <a:r>
              <a:rPr lang="en-GB" dirty="0"/>
              <a:t>Dhanesh Raju</a:t>
            </a:r>
          </a:p>
          <a:p>
            <a:pPr rtl="0"/>
            <a:endParaRPr lang="en-GB" dirty="0"/>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3512343" y="4433204"/>
            <a:ext cx="5167313" cy="518795"/>
          </a:xfrm>
        </p:spPr>
        <p:txBody>
          <a:bodyPr rtlCol="0"/>
          <a:lstStyle/>
          <a:p>
            <a:pPr rtl="0"/>
            <a:r>
              <a:rPr lang="en-GB" dirty="0">
                <a:hlinkClick r:id="rId7">
                  <a:extLst>
                    <a:ext uri="{A12FA001-AC4F-418D-AE19-62706E023703}">
                      <ahyp:hlinkClr xmlns:ahyp="http://schemas.microsoft.com/office/drawing/2018/hyperlinkcolor" val="tx"/>
                    </a:ext>
                  </a:extLst>
                </a:hlinkClick>
              </a:rPr>
              <a:t>https://dhaneshraju.github.io/</a:t>
            </a:r>
            <a:endParaRPr lang="en-GB" dirty="0"/>
          </a:p>
        </p:txBody>
      </p:sp>
    </p:spTree>
    <p:extLst>
      <p:ext uri="{BB962C8B-B14F-4D97-AF65-F5344CB8AC3E}">
        <p14:creationId xmlns:p14="http://schemas.microsoft.com/office/powerpoint/2010/main" val="92772757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rtlCol="0"/>
          <a:lstStyle/>
          <a:p>
            <a:pPr rtl="0"/>
            <a:r>
              <a:rPr lang="en-GB"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rtlCol="0"/>
          <a:lstStyle/>
          <a:p>
            <a:pPr rtl="0"/>
            <a:r>
              <a:rPr lang="en-GB" sz="1800" dirty="0"/>
              <a:t>DATA PROCESSING</a:t>
            </a:r>
            <a:endParaRPr lang="en-GB" dirty="0"/>
          </a:p>
          <a:p>
            <a:pPr rtl="0"/>
            <a:r>
              <a:rPr lang="en-GB" sz="1800" dirty="0"/>
              <a:t>ARCHITECTURE/TOPOLOGY</a:t>
            </a:r>
          </a:p>
          <a:p>
            <a:pPr rtl="0"/>
            <a:r>
              <a:rPr lang="en-GB" dirty="0"/>
              <a:t>PARAMETERS FOR NETWORK</a:t>
            </a:r>
          </a:p>
          <a:p>
            <a:pPr rtl="0"/>
            <a:r>
              <a:rPr lang="en-GB" sz="1800" dirty="0"/>
              <a:t>RMSE AND EARLY STOPPING CRITERIA</a:t>
            </a:r>
          </a:p>
          <a:p>
            <a:pPr rtl="0"/>
            <a:r>
              <a:rPr lang="en-GB" dirty="0"/>
              <a:t>CONNECTING WITH GAME</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GB" smtClean="0"/>
              <a:pPr rtl="0"/>
              <a:t>2</a:t>
            </a:fld>
            <a:endParaRPr lang="en-GB"/>
          </a:p>
        </p:txBody>
      </p:sp>
      <p:pic>
        <p:nvPicPr>
          <p:cNvPr id="3" name="Picture Placeholder 7" descr="close up of computer code">
            <a:extLst>
              <a:ext uri="{FF2B5EF4-FFF2-40B4-BE49-F238E27FC236}">
                <a16:creationId xmlns:a16="http://schemas.microsoft.com/office/drawing/2014/main" id="{774D2FEE-40AC-E20C-31E4-E6FD247D97A9}"/>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Lst>
          </a:blip>
          <a:srcRect l="20370" r="20370"/>
          <a:stretch/>
        </p:blipFill>
        <p:spPr>
          <a:xfrm>
            <a:off x="0" y="0"/>
            <a:ext cx="6096000" cy="6867922"/>
          </a:xfrm>
          <a:prstGeom prst="parallelogram">
            <a:avLst>
              <a:gd name="adj" fmla="val 0"/>
            </a:avLst>
          </a:prstGeom>
          <a:effectLst/>
        </p:spPr>
      </p:pic>
    </p:spTree>
    <p:extLst>
      <p:ext uri="{BB962C8B-B14F-4D97-AF65-F5344CB8AC3E}">
        <p14:creationId xmlns:p14="http://schemas.microsoft.com/office/powerpoint/2010/main" val="3733834958"/>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397692" y="642928"/>
            <a:ext cx="5517447" cy="747334"/>
          </a:xfrm>
        </p:spPr>
        <p:txBody>
          <a:bodyPr rtlCol="0"/>
          <a:lstStyle/>
          <a:p>
            <a:pPr rtl="0"/>
            <a:r>
              <a:rPr lang="en-GB" sz="2600" dirty="0"/>
              <a:t>Data processing: </a:t>
            </a:r>
          </a:p>
        </p:txBody>
      </p:sp>
      <p:pic>
        <p:nvPicPr>
          <p:cNvPr id="8" name="Picture Placeholder 7">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srcRect r="26514"/>
          <a:stretch/>
        </p:blipFill>
        <p:spPr>
          <a:xfrm>
            <a:off x="0" y="0"/>
            <a:ext cx="5794310" cy="6858000"/>
          </a:xfrm>
          <a:prstGeom prst="parallelogram">
            <a:avLst>
              <a:gd name="adj" fmla="val 0"/>
            </a:avLst>
          </a:prstGeom>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397692" y="1539551"/>
            <a:ext cx="4785928" cy="4338212"/>
          </a:xfrm>
        </p:spPr>
        <p:txBody>
          <a:bodyPr rtlCol="0"/>
          <a:lstStyle/>
          <a:p>
            <a:pPr rtl="0"/>
            <a:r>
              <a:rPr lang="en-GB" sz="1600" dirty="0"/>
              <a:t>	Here in data processing, I’ve loaded data file using Pandas  I’m checking if there is any null values present if yes then I’ll drop it then do normalization of date by finding the maximum and minimum of the all-column’s present in data sheet.</a:t>
            </a:r>
          </a:p>
          <a:p>
            <a:pPr rtl="0"/>
            <a:r>
              <a:rPr lang="en-GB" sz="1600" dirty="0"/>
              <a:t>	In data Partition I give 70%for training the network and 30% for testing the network</a:t>
            </a:r>
          </a:p>
          <a:p>
            <a:pPr rtl="0"/>
            <a:endParaRPr lang="en-GB" sz="1600"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GB" smtClean="0"/>
              <a:pPr rtl="0"/>
              <a:t>3</a:t>
            </a:fld>
            <a:endParaRPr lang="en-GB"/>
          </a:p>
        </p:txBody>
      </p:sp>
    </p:spTree>
    <p:extLst>
      <p:ext uri="{BB962C8B-B14F-4D97-AF65-F5344CB8AC3E}">
        <p14:creationId xmlns:p14="http://schemas.microsoft.com/office/powerpoint/2010/main" val="2746786798"/>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397692" y="642928"/>
            <a:ext cx="5517447" cy="747334"/>
          </a:xfrm>
        </p:spPr>
        <p:txBody>
          <a:bodyPr rtlCol="0"/>
          <a:lstStyle/>
          <a:p>
            <a:pPr rtl="0"/>
            <a:r>
              <a:rPr lang="en-GB" sz="2600" dirty="0"/>
              <a:t>Architecture/Topology: </a:t>
            </a:r>
          </a:p>
        </p:txBody>
      </p:sp>
      <p:pic>
        <p:nvPicPr>
          <p:cNvPr id="8" name="Picture Placeholder 7">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srcRect r="43876"/>
          <a:stretch/>
        </p:blipFill>
        <p:spPr>
          <a:xfrm>
            <a:off x="0" y="0"/>
            <a:ext cx="5942882" cy="3429000"/>
          </a:xfrm>
          <a:prstGeom prst="parallelogram">
            <a:avLst>
              <a:gd name="adj" fmla="val 0"/>
            </a:avLst>
          </a:prstGeom>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397692" y="1539551"/>
            <a:ext cx="4785928" cy="4338212"/>
          </a:xfrm>
        </p:spPr>
        <p:txBody>
          <a:bodyPr rtlCol="0"/>
          <a:lstStyle/>
          <a:p>
            <a:pPr rtl="0"/>
            <a:r>
              <a:rPr lang="en-GB" sz="1600" dirty="0"/>
              <a:t>	Here in Architecture, I’ve created 1 Input layer with 2 Input nodes, 1 Hidden layer with 5 Hidden nodes and 1 Output layer with 2 Output nodes.</a:t>
            </a:r>
          </a:p>
          <a:p>
            <a:pPr rtl="0"/>
            <a:r>
              <a:rPr lang="en-GB" sz="1600" dirty="0"/>
              <a:t>	This neural network comprises an input layer, one or more hidden layers, and an output layer. It is often referred to as a Multilayer Perceptron (MLP). ◦ The Size comparisons I used is (2,2,2),(2,5,2),(2,10,2),(2,20,10).</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GB" smtClean="0"/>
              <a:pPr rtl="0"/>
              <a:t>4</a:t>
            </a:fld>
            <a:endParaRPr lang="en-GB"/>
          </a:p>
        </p:txBody>
      </p:sp>
      <p:pic>
        <p:nvPicPr>
          <p:cNvPr id="13" name="Picture 12" descr="A network with circles and lines&#10;&#10;Description automatically generated with medium confidence">
            <a:extLst>
              <a:ext uri="{FF2B5EF4-FFF2-40B4-BE49-F238E27FC236}">
                <a16:creationId xmlns:a16="http://schemas.microsoft.com/office/drawing/2014/main" id="{DA627DFD-6073-9F8E-DBDE-888C85EC48A6}"/>
              </a:ext>
            </a:extLst>
          </p:cNvPr>
          <p:cNvPicPr>
            <a:picLocks noChangeAspect="1"/>
          </p:cNvPicPr>
          <p:nvPr/>
        </p:nvPicPr>
        <p:blipFill>
          <a:blip r:embed="rId4"/>
          <a:stretch>
            <a:fillRect/>
          </a:stretch>
        </p:blipFill>
        <p:spPr>
          <a:xfrm>
            <a:off x="619124" y="3661603"/>
            <a:ext cx="4419601" cy="3171825"/>
          </a:xfrm>
          <a:prstGeom prst="rect">
            <a:avLst/>
          </a:prstGeom>
        </p:spPr>
      </p:pic>
    </p:spTree>
    <p:extLst>
      <p:ext uri="{BB962C8B-B14F-4D97-AF65-F5344CB8AC3E}">
        <p14:creationId xmlns:p14="http://schemas.microsoft.com/office/powerpoint/2010/main" val="1649098948"/>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397692" y="642928"/>
            <a:ext cx="5517447" cy="747334"/>
          </a:xfrm>
        </p:spPr>
        <p:txBody>
          <a:bodyPr rtlCol="0"/>
          <a:lstStyle/>
          <a:p>
            <a:pPr rtl="0"/>
            <a:r>
              <a:rPr lang="en-GB" sz="2600" dirty="0"/>
              <a:t>Architecture/Topology: </a:t>
            </a:r>
          </a:p>
        </p:txBody>
      </p:sp>
      <p:pic>
        <p:nvPicPr>
          <p:cNvPr id="8" name="Picture Placeholder 7">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srcRect r="43876"/>
          <a:stretch/>
        </p:blipFill>
        <p:spPr>
          <a:xfrm>
            <a:off x="0" y="0"/>
            <a:ext cx="5942882" cy="6858000"/>
          </a:xfrm>
          <a:prstGeom prst="parallelogram">
            <a:avLst>
              <a:gd name="adj" fmla="val 0"/>
            </a:avLst>
          </a:prstGeom>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397692" y="1539551"/>
            <a:ext cx="4785928" cy="4338212"/>
          </a:xfrm>
        </p:spPr>
        <p:txBody>
          <a:bodyPr rtlCol="0"/>
          <a:lstStyle/>
          <a:p>
            <a:pPr rtl="0"/>
            <a:r>
              <a:rPr lang="en-GB" sz="1600" dirty="0"/>
              <a:t>	In this Architecture, I’ve created a single class called Neurons, To make the process and running easier and faster. So, I’ve setup model for single class.</a:t>
            </a:r>
          </a:p>
          <a:p>
            <a:pPr rtl="0"/>
            <a:r>
              <a:rPr lang="en-GB" sz="1600" dirty="0"/>
              <a:t>	This class contains of all</a:t>
            </a:r>
          </a:p>
          <a:p>
            <a:pPr rtl="0"/>
            <a:r>
              <a:rPr lang="en-GB" sz="1600" dirty="0"/>
              <a:t>functions I used for the network basically this whole network run by the function calls and self-function is used to access all values through the whole code and in the class.</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GB" smtClean="0"/>
              <a:pPr rtl="0"/>
              <a:t>5</a:t>
            </a:fld>
            <a:endParaRPr lang="en-GB"/>
          </a:p>
        </p:txBody>
      </p:sp>
    </p:spTree>
    <p:extLst>
      <p:ext uri="{BB962C8B-B14F-4D97-AF65-F5344CB8AC3E}">
        <p14:creationId xmlns:p14="http://schemas.microsoft.com/office/powerpoint/2010/main" val="75989122"/>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397692" y="642928"/>
            <a:ext cx="5517447" cy="747334"/>
          </a:xfrm>
        </p:spPr>
        <p:txBody>
          <a:bodyPr rtlCol="0"/>
          <a:lstStyle/>
          <a:p>
            <a:pPr rtl="0"/>
            <a:r>
              <a:rPr lang="en-GB" sz="2600" dirty="0"/>
              <a:t>Parameters for network:</a:t>
            </a:r>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397692" y="1539551"/>
            <a:ext cx="4785928" cy="4338212"/>
          </a:xfrm>
        </p:spPr>
        <p:txBody>
          <a:bodyPr rtlCol="0"/>
          <a:lstStyle/>
          <a:p>
            <a:pPr rtl="0"/>
            <a:r>
              <a:rPr lang="en-GB" sz="1600" dirty="0"/>
              <a:t>	In my neural network I’ve used Lambda as 1, Momentum as 0.8, Learning Rate as 0.01, Epochs as 1000.</a:t>
            </a:r>
          </a:p>
          <a:p>
            <a:pPr rtl="0"/>
            <a:r>
              <a:rPr lang="en-GB" sz="1600" dirty="0"/>
              <a:t>	At 2</a:t>
            </a:r>
            <a:r>
              <a:rPr lang="en-GB" sz="1600" baseline="30000" dirty="0"/>
              <a:t>nd</a:t>
            </a:r>
            <a:r>
              <a:rPr lang="en-GB" sz="1600" dirty="0"/>
              <a:t>  attempt I set it as (0.5,0.5,0.08) it gives the same output as 1</a:t>
            </a:r>
            <a:r>
              <a:rPr lang="en-GB" sz="1600" baseline="30000" dirty="0"/>
              <a:t>st</a:t>
            </a:r>
            <a:r>
              <a:rPr lang="en-GB" sz="1600" dirty="0"/>
              <a:t> attempt</a:t>
            </a:r>
          </a:p>
          <a:p>
            <a:pPr rtl="0"/>
            <a:r>
              <a:rPr lang="en-GB" sz="1600" dirty="0"/>
              <a:t>	At 3</a:t>
            </a:r>
            <a:r>
              <a:rPr lang="en-GB" sz="1600" baseline="30000" dirty="0"/>
              <a:t>rd</a:t>
            </a:r>
            <a:r>
              <a:rPr lang="en-GB" sz="1600" dirty="0"/>
              <a:t> attempt I set it as (0.1,0.5,0.25) it gives the different output the has lots of difference between training and testing loss</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GB" smtClean="0"/>
              <a:pPr rtl="0"/>
              <a:t>6</a:t>
            </a:fld>
            <a:endParaRPr lang="en-GB"/>
          </a:p>
        </p:txBody>
      </p:sp>
      <p:pic>
        <p:nvPicPr>
          <p:cNvPr id="16" name="Picture Placeholder 15" descr="A blue and white background&#10;&#10;Description automatically generated">
            <a:extLst>
              <a:ext uri="{FF2B5EF4-FFF2-40B4-BE49-F238E27FC236}">
                <a16:creationId xmlns:a16="http://schemas.microsoft.com/office/drawing/2014/main" id="{653EF5FC-852F-6F4F-7140-FF96927F8494}"/>
              </a:ext>
            </a:extLst>
          </p:cNvPr>
          <p:cNvPicPr>
            <a:picLocks noGrp="1" noChangeAspect="1"/>
          </p:cNvPicPr>
          <p:nvPr>
            <p:ph type="pic" sz="quarter" idx="13"/>
          </p:nvPr>
        </p:nvPicPr>
        <p:blipFill>
          <a:blip r:embed="rId3"/>
          <a:srcRect l="16710" r="16710"/>
          <a:stretch>
            <a:fillRect/>
          </a:stretch>
        </p:blipFill>
        <p:spPr>
          <a:prstGeom prst="parallelogram">
            <a:avLst>
              <a:gd name="adj" fmla="val 0"/>
            </a:avLst>
          </a:prstGeom>
        </p:spPr>
      </p:pic>
      <p:pic>
        <p:nvPicPr>
          <p:cNvPr id="18" name="Picture 17" descr="A graph showing a graph of a training loss&#10;&#10;Description automatically generated with medium confidence">
            <a:extLst>
              <a:ext uri="{FF2B5EF4-FFF2-40B4-BE49-F238E27FC236}">
                <a16:creationId xmlns:a16="http://schemas.microsoft.com/office/drawing/2014/main" id="{8D100C8A-FD98-A090-FDE4-B8B98D8AF05D}"/>
              </a:ext>
            </a:extLst>
          </p:cNvPr>
          <p:cNvPicPr>
            <a:picLocks noChangeAspect="1"/>
          </p:cNvPicPr>
          <p:nvPr/>
        </p:nvPicPr>
        <p:blipFill>
          <a:blip r:embed="rId4"/>
          <a:stretch>
            <a:fillRect/>
          </a:stretch>
        </p:blipFill>
        <p:spPr>
          <a:xfrm>
            <a:off x="0" y="0"/>
            <a:ext cx="6096000" cy="3429000"/>
          </a:xfrm>
          <a:prstGeom prst="rect">
            <a:avLst/>
          </a:prstGeom>
        </p:spPr>
      </p:pic>
      <p:pic>
        <p:nvPicPr>
          <p:cNvPr id="20" name="Picture 19" descr="A graph showing a graph of a training loss&#10;&#10;Description automatically generated with medium confidence">
            <a:extLst>
              <a:ext uri="{FF2B5EF4-FFF2-40B4-BE49-F238E27FC236}">
                <a16:creationId xmlns:a16="http://schemas.microsoft.com/office/drawing/2014/main" id="{C569C809-65EE-7F72-B250-C07552C0465D}"/>
              </a:ext>
            </a:extLst>
          </p:cNvPr>
          <p:cNvPicPr>
            <a:picLocks noChangeAspect="1"/>
          </p:cNvPicPr>
          <p:nvPr/>
        </p:nvPicPr>
        <p:blipFill>
          <a:blip r:embed="rId5"/>
          <a:stretch>
            <a:fillRect/>
          </a:stretch>
        </p:blipFill>
        <p:spPr>
          <a:xfrm>
            <a:off x="0" y="3429000"/>
            <a:ext cx="6096000" cy="3429000"/>
          </a:xfrm>
          <a:prstGeom prst="rect">
            <a:avLst/>
          </a:prstGeom>
        </p:spPr>
      </p:pic>
    </p:spTree>
    <p:extLst>
      <p:ext uri="{BB962C8B-B14F-4D97-AF65-F5344CB8AC3E}">
        <p14:creationId xmlns:p14="http://schemas.microsoft.com/office/powerpoint/2010/main" val="387734912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397692" y="642928"/>
            <a:ext cx="5517447" cy="747334"/>
          </a:xfrm>
        </p:spPr>
        <p:txBody>
          <a:bodyPr rtlCol="0"/>
          <a:lstStyle/>
          <a:p>
            <a:pPr rtl="0"/>
            <a:r>
              <a:rPr lang="en-GB" sz="2600" dirty="0"/>
              <a:t>Parameters for network:</a:t>
            </a:r>
          </a:p>
        </p:txBody>
      </p:sp>
      <p:pic>
        <p:nvPicPr>
          <p:cNvPr id="8" name="Picture Placeholder 7">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a:blip r:embed="rId3"/>
          <a:srcRect l="17546" r="17546"/>
          <a:stretch/>
        </p:blipFill>
        <p:spPr>
          <a:xfrm>
            <a:off x="0" y="0"/>
            <a:ext cx="5942882" cy="6858000"/>
          </a:xfrm>
          <a:prstGeom prst="parallelogram">
            <a:avLst>
              <a:gd name="adj" fmla="val 0"/>
            </a:avLst>
          </a:prstGeom>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397692" y="1539550"/>
            <a:ext cx="4785928" cy="4675521"/>
          </a:xfrm>
        </p:spPr>
        <p:txBody>
          <a:bodyPr rtlCol="0"/>
          <a:lstStyle/>
          <a:p>
            <a:pPr rtl="0"/>
            <a:r>
              <a:rPr lang="en-GB" sz="1600" dirty="0"/>
              <a:t>	As I mentioned early, I’m using the self-function to access all values through whole code </a:t>
            </a:r>
          </a:p>
          <a:p>
            <a:pPr rtl="0"/>
            <a:r>
              <a:rPr lang="en-GB" sz="1600" dirty="0"/>
              <a:t>	The parameters are initialized in the Constructor created for the Class. So, this class also contain the weights for Input to Hidden(weights1) and Hidden to Output(weights2), and this weights are randomly generated at initial stage by using the NumPy random function and rand is used to generate from 0 to 1 only.</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GB" smtClean="0"/>
              <a:pPr rtl="0"/>
              <a:t>7</a:t>
            </a:fld>
            <a:endParaRPr lang="en-GB"/>
          </a:p>
        </p:txBody>
      </p:sp>
      <p:pic>
        <p:nvPicPr>
          <p:cNvPr id="10" name="Picture 9" descr="A graph showing the results of a training and testing loss&#10;&#10;Description automatically generated">
            <a:extLst>
              <a:ext uri="{FF2B5EF4-FFF2-40B4-BE49-F238E27FC236}">
                <a16:creationId xmlns:a16="http://schemas.microsoft.com/office/drawing/2014/main" id="{821EE9FB-81E1-A142-1F1F-843BD651722D}"/>
              </a:ext>
            </a:extLst>
          </p:cNvPr>
          <p:cNvPicPr>
            <a:picLocks noChangeAspect="1"/>
          </p:cNvPicPr>
          <p:nvPr/>
        </p:nvPicPr>
        <p:blipFill>
          <a:blip r:embed="rId4"/>
          <a:stretch>
            <a:fillRect/>
          </a:stretch>
        </p:blipFill>
        <p:spPr>
          <a:xfrm>
            <a:off x="0" y="0"/>
            <a:ext cx="5942882" cy="3429000"/>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AE7D1AD0-276A-2013-E385-935A836E6276}"/>
              </a:ext>
            </a:extLst>
          </p:cNvPr>
          <p:cNvPicPr>
            <a:picLocks noChangeAspect="1"/>
          </p:cNvPicPr>
          <p:nvPr/>
        </p:nvPicPr>
        <p:blipFill>
          <a:blip r:embed="rId5"/>
          <a:stretch>
            <a:fillRect/>
          </a:stretch>
        </p:blipFill>
        <p:spPr>
          <a:xfrm>
            <a:off x="0" y="3429000"/>
            <a:ext cx="5942882" cy="3404428"/>
          </a:xfrm>
          <a:prstGeom prst="rect">
            <a:avLst/>
          </a:prstGeom>
        </p:spPr>
      </p:pic>
    </p:spTree>
    <p:extLst>
      <p:ext uri="{BB962C8B-B14F-4D97-AF65-F5344CB8AC3E}">
        <p14:creationId xmlns:p14="http://schemas.microsoft.com/office/powerpoint/2010/main" val="257278083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397692" y="642928"/>
            <a:ext cx="5517447" cy="747334"/>
          </a:xfrm>
        </p:spPr>
        <p:txBody>
          <a:bodyPr rtlCol="0"/>
          <a:lstStyle/>
          <a:p>
            <a:pPr rtl="0"/>
            <a:r>
              <a:rPr lang="en-GB" sz="2600" dirty="0" err="1"/>
              <a:t>Rmse</a:t>
            </a:r>
            <a:r>
              <a:rPr lang="en-GB" sz="2600" dirty="0"/>
              <a:t> and early stopping criteria:</a:t>
            </a:r>
          </a:p>
        </p:txBody>
      </p:sp>
      <p:pic>
        <p:nvPicPr>
          <p:cNvPr id="8" name="Picture Placeholder 7">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a:blip r:embed="rId3"/>
          <a:srcRect l="17546" r="17546"/>
          <a:stretch/>
        </p:blipFill>
        <p:spPr>
          <a:xfrm>
            <a:off x="0" y="0"/>
            <a:ext cx="5942882" cy="6858000"/>
          </a:xfrm>
          <a:prstGeom prst="parallelogram">
            <a:avLst>
              <a:gd name="adj" fmla="val 0"/>
            </a:avLst>
          </a:prstGeom>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397692" y="1539550"/>
            <a:ext cx="4785928" cy="4675521"/>
          </a:xfrm>
        </p:spPr>
        <p:txBody>
          <a:bodyPr rtlCol="0"/>
          <a:lstStyle/>
          <a:p>
            <a:pPr rtl="0"/>
            <a:r>
              <a:rPr lang="en-GB" sz="1600" dirty="0"/>
              <a:t>	Here the Graph and RMSE values are shown in this slide the RMSE value is shown for every 100 Epoch </a:t>
            </a:r>
          </a:p>
          <a:p>
            <a:pPr rtl="0"/>
            <a:r>
              <a:rPr lang="en-GB" sz="1600" dirty="0"/>
              <a:t>	I’ve added the early stopping Criteria by passing break in the if-condition, If current testing loss is greater than previous testing loss The condition pass and it breaks the loop </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GB" smtClean="0"/>
              <a:pPr rtl="0"/>
              <a:t>8</a:t>
            </a:fld>
            <a:endParaRPr lang="en-GB"/>
          </a:p>
        </p:txBody>
      </p:sp>
      <p:pic>
        <p:nvPicPr>
          <p:cNvPr id="10" name="Picture 9">
            <a:extLst>
              <a:ext uri="{FF2B5EF4-FFF2-40B4-BE49-F238E27FC236}">
                <a16:creationId xmlns:a16="http://schemas.microsoft.com/office/drawing/2014/main" id="{821EE9FB-81E1-A142-1F1F-843BD651722D}"/>
              </a:ext>
            </a:extLst>
          </p:cNvPr>
          <p:cNvPicPr>
            <a:picLocks noChangeAspect="1"/>
          </p:cNvPicPr>
          <p:nvPr/>
        </p:nvPicPr>
        <p:blipFill>
          <a:blip r:embed="rId4"/>
          <a:srcRect/>
          <a:stretch/>
        </p:blipFill>
        <p:spPr>
          <a:xfrm>
            <a:off x="0" y="0"/>
            <a:ext cx="5942882" cy="2501900"/>
          </a:xfrm>
          <a:prstGeom prst="rect">
            <a:avLst/>
          </a:prstGeom>
        </p:spPr>
      </p:pic>
      <p:pic>
        <p:nvPicPr>
          <p:cNvPr id="12" name="Picture 11">
            <a:extLst>
              <a:ext uri="{FF2B5EF4-FFF2-40B4-BE49-F238E27FC236}">
                <a16:creationId xmlns:a16="http://schemas.microsoft.com/office/drawing/2014/main" id="{AE7D1AD0-276A-2013-E385-935A836E6276}"/>
              </a:ext>
            </a:extLst>
          </p:cNvPr>
          <p:cNvPicPr>
            <a:picLocks noChangeAspect="1"/>
          </p:cNvPicPr>
          <p:nvPr/>
        </p:nvPicPr>
        <p:blipFill>
          <a:blip r:embed="rId5"/>
          <a:srcRect/>
          <a:stretch/>
        </p:blipFill>
        <p:spPr>
          <a:xfrm>
            <a:off x="0" y="2501900"/>
            <a:ext cx="5942882" cy="1969290"/>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29791B76-27FC-B3F4-BEF1-282A0C72BB78}"/>
              </a:ext>
            </a:extLst>
          </p:cNvPr>
          <p:cNvPicPr>
            <a:picLocks noChangeAspect="1"/>
          </p:cNvPicPr>
          <p:nvPr/>
        </p:nvPicPr>
        <p:blipFill>
          <a:blip r:embed="rId6"/>
          <a:stretch>
            <a:fillRect/>
          </a:stretch>
        </p:blipFill>
        <p:spPr>
          <a:xfrm>
            <a:off x="0" y="4471189"/>
            <a:ext cx="5942882" cy="2386811"/>
          </a:xfrm>
          <a:prstGeom prst="rect">
            <a:avLst/>
          </a:prstGeom>
        </p:spPr>
      </p:pic>
    </p:spTree>
    <p:extLst>
      <p:ext uri="{BB962C8B-B14F-4D97-AF65-F5344CB8AC3E}">
        <p14:creationId xmlns:p14="http://schemas.microsoft.com/office/powerpoint/2010/main" val="126324564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397692" y="642928"/>
            <a:ext cx="5517447" cy="747334"/>
          </a:xfrm>
        </p:spPr>
        <p:txBody>
          <a:bodyPr rtlCol="0"/>
          <a:lstStyle/>
          <a:p>
            <a:pPr rtl="0"/>
            <a:r>
              <a:rPr lang="en-GB" sz="2600" dirty="0"/>
              <a:t>Connecting with game:</a:t>
            </a:r>
          </a:p>
        </p:txBody>
      </p:sp>
      <p:pic>
        <p:nvPicPr>
          <p:cNvPr id="8" name="Picture Placeholder 7">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srcRect b="15392"/>
          <a:stretch/>
        </p:blipFill>
        <p:spPr>
          <a:xfrm>
            <a:off x="0" y="0"/>
            <a:ext cx="5942882" cy="6858000"/>
          </a:xfrm>
          <a:prstGeom prst="parallelogram">
            <a:avLst>
              <a:gd name="adj" fmla="val 0"/>
            </a:avLst>
          </a:prstGeom>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397692" y="1539550"/>
            <a:ext cx="4785928" cy="4675521"/>
          </a:xfrm>
        </p:spPr>
        <p:txBody>
          <a:bodyPr rtlCol="0"/>
          <a:lstStyle/>
          <a:p>
            <a:pPr rtl="0"/>
            <a:r>
              <a:rPr lang="en-GB" sz="1600" dirty="0"/>
              <a:t>	Here I’ve made the connection with the game by using the Updated weights, maximum and minimum values that I've calculated from the data sheet that generated by game </a:t>
            </a:r>
          </a:p>
          <a:p>
            <a:pPr rtl="0"/>
            <a:r>
              <a:rPr lang="en-GB" sz="1600" dirty="0"/>
              <a:t>	This bridge is built under Hardcoding and converting strings to float and input, normalizing the input, passing the normalized input to forward propagation and return output will be denormalized and returning it.</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GB" smtClean="0"/>
              <a:pPr rtl="0"/>
              <a:t>9</a:t>
            </a:fld>
            <a:endParaRPr lang="en-GB"/>
          </a:p>
        </p:txBody>
      </p:sp>
    </p:spTree>
    <p:extLst>
      <p:ext uri="{BB962C8B-B14F-4D97-AF65-F5344CB8AC3E}">
        <p14:creationId xmlns:p14="http://schemas.microsoft.com/office/powerpoint/2010/main" val="1325237617"/>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20184_TF55661986_Win32.potx" id="{1CDDDD57-F79A-457F-AE74-3E6C5B14A091}" vid="{35255769-D38C-493F-A69A-9781C0DDBB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284</TotalTime>
  <Words>667</Words>
  <Application>Microsoft Office PowerPoint</Application>
  <PresentationFormat>Widescreen</PresentationFormat>
  <Paragraphs>59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Biome Light</vt:lpstr>
      <vt:lpstr>Calibri</vt:lpstr>
      <vt:lpstr>Calibri Light</vt:lpstr>
      <vt:lpstr>Wingdings</vt:lpstr>
      <vt:lpstr>Office Theme</vt:lpstr>
      <vt:lpstr>Feed Forward neural network</vt:lpstr>
      <vt:lpstr>Agenda</vt:lpstr>
      <vt:lpstr>Data processing: </vt:lpstr>
      <vt:lpstr>Architecture/Topology: </vt:lpstr>
      <vt:lpstr>Architecture/Topology: </vt:lpstr>
      <vt:lpstr>Parameters for network:</vt:lpstr>
      <vt:lpstr>Parameters for network:</vt:lpstr>
      <vt:lpstr>Rmse and early stopping criteria:</vt:lpstr>
      <vt:lpstr>Connecting with game:</vt:lpstr>
      <vt:lpstr>Innovation: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 Forward neural network</dc:title>
  <dc:creator>Raju, Dhanesh</dc:creator>
  <cp:lastModifiedBy>Raju, Dhanesh</cp:lastModifiedBy>
  <cp:revision>5</cp:revision>
  <dcterms:created xsi:type="dcterms:W3CDTF">2023-12-10T16:51:00Z</dcterms:created>
  <dcterms:modified xsi:type="dcterms:W3CDTF">2024-01-23T20:50:20Z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