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448" r:id="rId5"/>
    <p:sldId id="2470" r:id="rId6"/>
    <p:sldId id="2463" r:id="rId7"/>
    <p:sldId id="2462" r:id="rId8"/>
    <p:sldId id="2464" r:id="rId9"/>
    <p:sldId id="2466" r:id="rId10"/>
    <p:sldId id="2468" r:id="rId11"/>
    <p:sldId id="2467" r:id="rId12"/>
    <p:sldId id="2471" r:id="rId13"/>
    <p:sldId id="2469" r:id="rId14"/>
    <p:sldId id="2436" r:id="rId1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p:cViewPr varScale="1">
        <p:scale>
          <a:sx n="114" d="100"/>
          <a:sy n="114" d="100"/>
        </p:scale>
        <p:origin x="414" y="90"/>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497A9A2-04D9-49F4-A323-43775074701C}" type="datetime1">
              <a:rPr lang="en-GB" smtClean="0"/>
              <a:t>25/01/2024</a:t>
            </a:fld>
            <a:endParaRPr lang="en-GB"/>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GB" smtClean="0"/>
              <a:t>‹#›</a:t>
            </a:fld>
            <a:endParaRPr lang="en-GB"/>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9AD85-B496-451C-A9B5-64589B09AB2F}" type="datetime1">
              <a:rPr lang="en-GB" smtClean="0"/>
              <a:pPr/>
              <a:t>25/01/2024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8B34ED-4CDD-41C9-90F7-D768D5559A6F}" type="slidenum">
              <a:rPr lang="en-GB" noProof="0" smtClean="0"/>
              <a:t>‹#›</a:t>
            </a:fld>
            <a:endParaRPr lang="en-GB"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a:t>
            </a:fld>
            <a:endParaRPr lang="en-GB"/>
          </a:p>
        </p:txBody>
      </p:sp>
    </p:spTree>
    <p:extLst>
      <p:ext uri="{BB962C8B-B14F-4D97-AF65-F5344CB8AC3E}">
        <p14:creationId xmlns:p14="http://schemas.microsoft.com/office/powerpoint/2010/main" val="379657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10</a:t>
            </a:fld>
            <a:endParaRPr lang="en-GB"/>
          </a:p>
        </p:txBody>
      </p:sp>
    </p:spTree>
    <p:extLst>
      <p:ext uri="{BB962C8B-B14F-4D97-AF65-F5344CB8AC3E}">
        <p14:creationId xmlns:p14="http://schemas.microsoft.com/office/powerpoint/2010/main" val="1610533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11</a:t>
            </a:fld>
            <a:endParaRPr lang="en-GB"/>
          </a:p>
        </p:txBody>
      </p:sp>
    </p:spTree>
    <p:extLst>
      <p:ext uri="{BB962C8B-B14F-4D97-AF65-F5344CB8AC3E}">
        <p14:creationId xmlns:p14="http://schemas.microsoft.com/office/powerpoint/2010/main" val="411526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2</a:t>
            </a:fld>
            <a:endParaRPr lang="en-GB"/>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3</a:t>
            </a:fld>
            <a:endParaRPr lang="en-GB"/>
          </a:p>
        </p:txBody>
      </p:sp>
    </p:spTree>
    <p:extLst>
      <p:ext uri="{BB962C8B-B14F-4D97-AF65-F5344CB8AC3E}">
        <p14:creationId xmlns:p14="http://schemas.microsoft.com/office/powerpoint/2010/main" val="3241443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4</a:t>
            </a:fld>
            <a:endParaRPr lang="en-GB"/>
          </a:p>
        </p:txBody>
      </p:sp>
    </p:spTree>
    <p:extLst>
      <p:ext uri="{BB962C8B-B14F-4D97-AF65-F5344CB8AC3E}">
        <p14:creationId xmlns:p14="http://schemas.microsoft.com/office/powerpoint/2010/main" val="3552508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5</a:t>
            </a:fld>
            <a:endParaRPr lang="en-GB"/>
          </a:p>
        </p:txBody>
      </p:sp>
    </p:spTree>
    <p:extLst>
      <p:ext uri="{BB962C8B-B14F-4D97-AF65-F5344CB8AC3E}">
        <p14:creationId xmlns:p14="http://schemas.microsoft.com/office/powerpoint/2010/main" val="2165101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6</a:t>
            </a:fld>
            <a:endParaRPr lang="en-GB"/>
          </a:p>
        </p:txBody>
      </p:sp>
    </p:spTree>
    <p:extLst>
      <p:ext uri="{BB962C8B-B14F-4D97-AF65-F5344CB8AC3E}">
        <p14:creationId xmlns:p14="http://schemas.microsoft.com/office/powerpoint/2010/main" val="2588087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7</a:t>
            </a:fld>
            <a:endParaRPr lang="en-GB"/>
          </a:p>
        </p:txBody>
      </p:sp>
    </p:spTree>
    <p:extLst>
      <p:ext uri="{BB962C8B-B14F-4D97-AF65-F5344CB8AC3E}">
        <p14:creationId xmlns:p14="http://schemas.microsoft.com/office/powerpoint/2010/main" val="2801263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8</a:t>
            </a:fld>
            <a:endParaRPr lang="en-GB"/>
          </a:p>
        </p:txBody>
      </p:sp>
    </p:spTree>
    <p:extLst>
      <p:ext uri="{BB962C8B-B14F-4D97-AF65-F5344CB8AC3E}">
        <p14:creationId xmlns:p14="http://schemas.microsoft.com/office/powerpoint/2010/main" val="1529521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9</a:t>
            </a:fld>
            <a:endParaRPr lang="en-GB"/>
          </a:p>
        </p:txBody>
      </p:sp>
    </p:spTree>
    <p:extLst>
      <p:ext uri="{BB962C8B-B14F-4D97-AF65-F5344CB8AC3E}">
        <p14:creationId xmlns:p14="http://schemas.microsoft.com/office/powerpoint/2010/main" val="3213013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n-US" noProof="0"/>
              <a:t>Click icon to add picture</a:t>
            </a:r>
            <a:endParaRPr lang="en-GB" noProof="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US" noProof="0"/>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en-GB" spc="300" noProof="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en-GB" noProof="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vl1pPr>
          </a:lstStyle>
          <a:p>
            <a:pPr rtl="0"/>
            <a:r>
              <a:rPr lang="en-US" noProof="0"/>
              <a:t>Click icon to add picture</a:t>
            </a:r>
            <a:endParaRPr lang="en-GB" noProof="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vl1pPr>
          </a:lstStyle>
          <a:p>
            <a:pPr marL="0" indent="0" rtl="0">
              <a:lnSpc>
                <a:spcPct val="100000"/>
              </a:lnSpc>
              <a:buNone/>
            </a:pPr>
            <a:r>
              <a:rPr lang="en-GB" sz="1600" noProof="0">
                <a:cs typeface="Biome Light" panose="020B0303030204020804" pitchFamily="34" charset="0"/>
              </a:rPr>
              <a:t>Click to edit master text style.</a:t>
            </a:r>
          </a:p>
          <a:p>
            <a:pPr marL="0" indent="0" rtl="0">
              <a:buNone/>
            </a:pPr>
            <a:endParaRPr lang="en-GB" noProof="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GB" noProof="0" smtClean="0"/>
              <a:pPr/>
              <a:t>‹#›</a:t>
            </a:fld>
            <a:endParaRPr lang="en-GB" noProof="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n-US" noProof="0"/>
              <a:t>Click to edit Master title style</a:t>
            </a:r>
            <a:endParaRPr lang="en-GB" noProof="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n-US" noProof="0"/>
              <a:t>Click icon to add picture</a:t>
            </a:r>
            <a:endParaRPr lang="en-GB" noProof="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en-US" sz="4000" spc="300" noProof="0"/>
              <a:t>Click to edit Master title style</a:t>
            </a:r>
            <a:endParaRPr lang="en-GB" sz="4000" spc="300" noProof="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en-GB" noProof="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en-GB" noProof="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en-GB" noProof="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vl1pPr>
          </a:lstStyle>
          <a:p>
            <a:pPr rtl="0"/>
            <a:r>
              <a:rPr lang="en-GB" noProof="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GB" noProof="0" smtClean="0"/>
              <a:t>‹#›</a:t>
            </a:fld>
            <a:endParaRPr lang="en-GB" noProof="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vl1pPr>
          </a:lstStyle>
          <a:p>
            <a:pPr lvl="0" rtl="0"/>
            <a:r>
              <a:rPr lang="en-GB" noProof="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rtl="0"/>
            <a:r>
              <a:rPr lang="en-GB" noProof="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vl1pPr>
          </a:lstStyle>
          <a:p>
            <a:pPr rtl="0"/>
            <a:r>
              <a:rPr lang="en-US" noProof="0"/>
              <a:t>Click icon to add picture</a:t>
            </a:r>
            <a:endParaRPr lang="en-GB" noProof="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vl1pPr>
          </a:lstStyle>
          <a:p>
            <a:pPr marL="0" indent="0" rtl="0">
              <a:lnSpc>
                <a:spcPct val="100000"/>
              </a:lnSpc>
              <a:buNone/>
            </a:pPr>
            <a:r>
              <a:rPr lang="en-GB" sz="1600" noProof="0">
                <a:cs typeface="Biome Light" panose="020B0303030204020804" pitchFamily="34" charset="0"/>
              </a:rPr>
              <a:t>Click to edit master text style.</a:t>
            </a:r>
          </a:p>
          <a:p>
            <a:pPr marL="0" indent="0" rtl="0">
              <a:buNone/>
            </a:pPr>
            <a:endParaRPr lang="en-GB" noProof="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GB" noProof="0" smtClean="0"/>
              <a:pPr/>
              <a:t>‹#›</a:t>
            </a:fld>
            <a:endParaRPr lang="en-GB" noProof="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n-US" noProof="0"/>
              <a:t>Click to edit Master title style</a:t>
            </a:r>
            <a:endParaRPr lang="en-GB" noProof="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en-US" noProof="0"/>
              <a:t>Click icon to add picture</a:t>
            </a:r>
            <a:endParaRPr lang="en-GB" noProof="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en-GB" noProof="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vl1pPr>
          </a:lstStyle>
          <a:p>
            <a:pPr rtl="0"/>
            <a:r>
              <a:rPr lang="en-GB" noProof="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p>
            <a:pPr rtl="0"/>
            <a:r>
              <a:rPr lang="en-US" noProof="0"/>
              <a:t>Click icon to add picture</a:t>
            </a:r>
            <a:endParaRPr lang="en-GB" noProof="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p>
            <a:pPr rtl="0"/>
            <a:r>
              <a:rPr lang="en-US" noProof="0"/>
              <a:t>Click icon to add picture</a:t>
            </a:r>
            <a:endParaRPr lang="en-GB" noProof="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p>
            <a:pPr rtl="0"/>
            <a:r>
              <a:rPr lang="en-US" noProof="0"/>
              <a:t>Click icon to add picture</a:t>
            </a:r>
            <a:endParaRPr lang="en-GB" noProof="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p>
            <a:pPr rtl="0"/>
            <a:r>
              <a:rPr lang="en-US" noProof="0"/>
              <a:t>Click icon to add picture</a:t>
            </a:r>
            <a:endParaRPr lang="en-GB" noProof="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p>
            <a:pPr rtl="0"/>
            <a:r>
              <a:rPr lang="en-US" noProof="0"/>
              <a:t>Click icon to add picture</a:t>
            </a:r>
            <a:endParaRPr lang="en-GB" noProof="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p>
            <a:pPr rtl="0"/>
            <a:r>
              <a:rPr lang="en-US" noProof="0"/>
              <a:t>Click icon to add picture</a:t>
            </a:r>
            <a:endParaRPr lang="en-GB" noProof="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en-US" noProof="0"/>
              <a:t>Click to edit Master title style</a:t>
            </a:r>
            <a:endParaRPr lang="en-GB" noProof="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en-US" noProof="0"/>
              <a:t>Click to edit Master title style</a:t>
            </a:r>
            <a:endParaRPr lang="en-GB" noProof="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en-GB" noProof="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en-US" sz="4800" noProof="0"/>
              <a:t>Click to edit Master title style</a:t>
            </a:r>
            <a:endParaRPr lang="en-GB" sz="4800" noProof="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p>
            <a:pPr rtl="0"/>
            <a:r>
              <a:rPr lang="en-US" noProof="0"/>
              <a:t>Click icon to add picture</a:t>
            </a:r>
            <a:endParaRPr lang="en-GB" noProof="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p>
            <a:pPr rtl="0"/>
            <a:r>
              <a:rPr lang="en-US" noProof="0"/>
              <a:t>Click icon to add picture</a:t>
            </a:r>
            <a:endParaRPr lang="en-GB" noProof="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rtlCol="0">
            <a:noAutofit/>
          </a:bodyPr>
          <a:lstStyle>
            <a:lvl1pPr marL="0" indent="0">
              <a:buNone/>
              <a:defRPr sz="2400"/>
            </a:lvl1pPr>
          </a:lstStyle>
          <a:p>
            <a:pPr lvl="0" rtl="0"/>
            <a:r>
              <a:rPr lang="en-US" spc="300" noProof="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en-US" sz="1400" noProof="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rtlCol="0">
            <a:noAutofit/>
          </a:bodyPr>
          <a:lstStyle>
            <a:lvl1pPr marL="0" indent="0">
              <a:buNone/>
              <a:defRPr sz="2400"/>
            </a:lvl1pPr>
          </a:lstStyle>
          <a:p>
            <a:pPr lvl="0" rtl="0"/>
            <a:r>
              <a:rPr lang="en-US" spc="300" noProof="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en-US" sz="1400" noProof="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en-US" sz="4800" noProof="0"/>
              <a:t>Click to edit Master title style</a:t>
            </a:r>
            <a:endParaRPr lang="en-GB" sz="4800" noProof="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p>
            <a:pPr rtl="0"/>
            <a:r>
              <a:rPr lang="en-US" noProof="0"/>
              <a:t>Click icon to add picture</a:t>
            </a:r>
            <a:endParaRPr lang="en-GB" noProof="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p>
            <a:pPr rtl="0"/>
            <a:r>
              <a:rPr lang="en-US" noProof="0"/>
              <a:t>Click icon to add picture</a:t>
            </a:r>
            <a:endParaRPr lang="en-GB" noProof="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p>
            <a:pPr rtl="0"/>
            <a:r>
              <a:rPr lang="en-US" noProof="0"/>
              <a:t>Click icon to add picture</a:t>
            </a:r>
            <a:endParaRPr lang="en-GB" noProof="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GB" noProof="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2.svg"/><Relationship Id="rId5" Type="http://schemas.openxmlformats.org/officeDocument/2006/relationships/image" Target="../media/image21.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fif"/><Relationship Id="rId7"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7.jfif"/><Relationship Id="rId7"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en-GB" b="1" dirty="0"/>
              <a:t>Intelligence system and robotics</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GB" b="1" dirty="0"/>
              <a:t>DHANESH RAJU 2311363</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n-GB" b="1" dirty="0"/>
              <a:t>Individual presentation</a:t>
            </a:r>
          </a:p>
          <a:p>
            <a:pPr rtl="0"/>
            <a:endParaRPr lang="en-GB" dirty="0"/>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97692" y="642928"/>
            <a:ext cx="5517447" cy="747334"/>
          </a:xfrm>
        </p:spPr>
        <p:txBody>
          <a:bodyPr rtlCol="0"/>
          <a:lstStyle/>
          <a:p>
            <a:pPr rtl="0"/>
            <a:r>
              <a:rPr lang="en-GB" sz="2600" dirty="0"/>
              <a:t>Control Architecture:</a:t>
            </a:r>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97692" y="1300294"/>
            <a:ext cx="4785928" cy="4914778"/>
          </a:xfrm>
        </p:spPr>
        <p:txBody>
          <a:bodyPr rtlCol="0"/>
          <a:lstStyle/>
          <a:p>
            <a:pPr rtl="0"/>
            <a:r>
              <a:rPr lang="en-GB" sz="1600" dirty="0"/>
              <a:t>	In combination of Fuzzy logic, I’ve made all the file as static for all PID, Fuzzy Logic and Obstacle Avoidance. Here in this file importing all the files and by using the function call we can access the all parameters and outputs </a:t>
            </a:r>
          </a:p>
          <a:p>
            <a:pPr rtl="0"/>
            <a:r>
              <a:rPr lang="en-GB" sz="1600" dirty="0"/>
              <a:t>	After performing all task, we get 3 outputs for the linear and 3 outputs for angular in both we are taking the mean and passing to the bot, According to this parameters robot will move.</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10</a:t>
            </a:fld>
            <a:endParaRPr lang="en-GB"/>
          </a:p>
        </p:txBody>
      </p:sp>
      <p:pic>
        <p:nvPicPr>
          <p:cNvPr id="11" name="Picture Placeholder 10" descr="A screenshot of a computer program&#10;&#10;Description automatically generated">
            <a:extLst>
              <a:ext uri="{FF2B5EF4-FFF2-40B4-BE49-F238E27FC236}">
                <a16:creationId xmlns:a16="http://schemas.microsoft.com/office/drawing/2014/main" id="{6BED6DD2-24AD-D3EF-6D36-24214ADAA960}"/>
              </a:ext>
            </a:extLst>
          </p:cNvPr>
          <p:cNvPicPr>
            <a:picLocks noGrp="1" noChangeAspect="1"/>
          </p:cNvPicPr>
          <p:nvPr>
            <p:ph type="pic" sz="quarter" idx="13"/>
          </p:nvPr>
        </p:nvPicPr>
        <p:blipFill rotWithShape="1">
          <a:blip r:embed="rId3"/>
          <a:srcRect l="5280" r="26402"/>
          <a:stretch/>
        </p:blipFill>
        <p:spPr>
          <a:xfrm>
            <a:off x="0" y="0"/>
            <a:ext cx="6096000" cy="6858000"/>
          </a:xfrm>
          <a:prstGeom prst="parallelogram">
            <a:avLst>
              <a:gd name="adj" fmla="val 0"/>
            </a:avLst>
          </a:prstGeom>
        </p:spPr>
      </p:pic>
    </p:spTree>
    <p:extLst>
      <p:ext uri="{BB962C8B-B14F-4D97-AF65-F5344CB8AC3E}">
        <p14:creationId xmlns:p14="http://schemas.microsoft.com/office/powerpoint/2010/main" val="132523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0" y="-2631255"/>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en-GB" sz="4000" b="1"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730238" y="2964670"/>
            <a:ext cx="731520" cy="731520"/>
          </a:xfrm>
        </p:spPr>
      </p:pic>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a:xfrm>
            <a:off x="3512343" y="3893330"/>
            <a:ext cx="5167313" cy="1303860"/>
          </a:xfrm>
        </p:spPr>
        <p:txBody>
          <a:bodyPr rtlCol="0"/>
          <a:lstStyle/>
          <a:p>
            <a:pPr rtl="0"/>
            <a:r>
              <a:rPr lang="en-GB" b="1" dirty="0"/>
              <a:t>Dhanesh Raju</a:t>
            </a:r>
          </a:p>
          <a:p>
            <a:pPr rtl="0"/>
            <a:endParaRPr lang="en-GB" dirty="0"/>
          </a:p>
          <a:p>
            <a:pPr rtl="0"/>
            <a:endParaRPr lang="en-GB" dirty="0"/>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3512343" y="4433204"/>
            <a:ext cx="5167313" cy="518795"/>
          </a:xfrm>
        </p:spPr>
        <p:txBody>
          <a:bodyPr rtlCol="0"/>
          <a:lstStyle/>
          <a:p>
            <a:pPr rtl="0"/>
            <a:r>
              <a:rPr lang="en-GB" b="1" dirty="0"/>
              <a:t>https://dhaneshraju.github.io/</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rtlCol="0"/>
          <a:lstStyle/>
          <a:p>
            <a:pPr rtl="0"/>
            <a:r>
              <a:rPr lang="en-GB" sz="2600"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rtlCol="0"/>
          <a:lstStyle/>
          <a:p>
            <a:pPr rtl="0"/>
            <a:r>
              <a:rPr lang="en-GB" sz="1600" dirty="0"/>
              <a:t>PID CONTROLLER</a:t>
            </a:r>
          </a:p>
          <a:p>
            <a:pPr rtl="0"/>
            <a:r>
              <a:rPr lang="en-GB" sz="1600" dirty="0"/>
              <a:t>FUZZY LOGIC RIGHT EDGE</a:t>
            </a:r>
          </a:p>
          <a:p>
            <a:pPr rtl="0"/>
            <a:r>
              <a:rPr lang="en-GB" sz="1600" dirty="0"/>
              <a:t>OBSTACLE AVOIDANCE</a:t>
            </a:r>
          </a:p>
          <a:p>
            <a:pPr rtl="0"/>
            <a:r>
              <a:rPr lang="en-GB" sz="1600" dirty="0"/>
              <a:t>CONTROL ARCHITECTURE</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2</a:t>
            </a:fld>
            <a:endParaRPr lang="en-GB"/>
          </a:p>
        </p:txBody>
      </p:sp>
      <p:pic>
        <p:nvPicPr>
          <p:cNvPr id="3" name="Picture Placeholder 7" descr="close up of computer code">
            <a:extLst>
              <a:ext uri="{FF2B5EF4-FFF2-40B4-BE49-F238E27FC236}">
                <a16:creationId xmlns:a16="http://schemas.microsoft.com/office/drawing/2014/main" id="{774D2FEE-40AC-E20C-31E4-E6FD247D97A9}"/>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l="20370" r="20370"/>
          <a:stretch/>
        </p:blipFill>
        <p:spPr>
          <a:xfrm>
            <a:off x="0" y="0"/>
            <a:ext cx="6096000" cy="6867922"/>
          </a:xfrm>
          <a:prstGeom prst="parallelogram">
            <a:avLst>
              <a:gd name="adj" fmla="val 0"/>
            </a:avLst>
          </a:prstGeom>
          <a:effectLst/>
        </p:spPr>
      </p:pic>
    </p:spTree>
    <p:extLst>
      <p:ext uri="{BB962C8B-B14F-4D97-AF65-F5344CB8AC3E}">
        <p14:creationId xmlns:p14="http://schemas.microsoft.com/office/powerpoint/2010/main" val="3733834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97692" y="642928"/>
            <a:ext cx="5517447" cy="747334"/>
          </a:xfrm>
        </p:spPr>
        <p:txBody>
          <a:bodyPr rtlCol="0"/>
          <a:lstStyle/>
          <a:p>
            <a:pPr rtl="0"/>
            <a:r>
              <a:rPr lang="en-GB" sz="2600" dirty="0"/>
              <a:t>PID controller</a:t>
            </a:r>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97692" y="1539551"/>
            <a:ext cx="4785928" cy="4338212"/>
          </a:xfrm>
        </p:spPr>
        <p:txBody>
          <a:bodyPr rtlCol="0"/>
          <a:lstStyle/>
          <a:p>
            <a:pPr rtl="0"/>
            <a:r>
              <a:rPr lang="en-GB" sz="1600" dirty="0"/>
              <a:t>	Here in PID Controller, I’ve</a:t>
            </a:r>
          </a:p>
          <a:p>
            <a:pPr rtl="0"/>
            <a:r>
              <a:rPr lang="en-GB" sz="1600" dirty="0"/>
              <a:t>Used desire distance as 1.5, KP as 0.1, KI as 0.00001, KD as 0.1.</a:t>
            </a:r>
          </a:p>
          <a:p>
            <a:pPr rtl="0"/>
            <a:r>
              <a:rPr lang="en-GB" sz="1600" dirty="0"/>
              <a:t>	I considered the fright parameters from LIDAR sensor for the calculation to work with PID, I’ve used multi combinations for the KP, KI, KD but when compared to other parameters the current parameters gives the better output and performance.</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3</a:t>
            </a:fld>
            <a:endParaRPr lang="en-GB"/>
          </a:p>
        </p:txBody>
      </p:sp>
      <p:pic>
        <p:nvPicPr>
          <p:cNvPr id="9" name="Picture Placeholder 8" descr="A screenshot of a computer program&#10;&#10;Description automatically generated">
            <a:extLst>
              <a:ext uri="{FF2B5EF4-FFF2-40B4-BE49-F238E27FC236}">
                <a16:creationId xmlns:a16="http://schemas.microsoft.com/office/drawing/2014/main" id="{A9D55442-AC8D-5BB4-BF4A-E65CCDB8132B}"/>
              </a:ext>
            </a:extLst>
          </p:cNvPr>
          <p:cNvPicPr>
            <a:picLocks noGrp="1" noChangeAspect="1"/>
          </p:cNvPicPr>
          <p:nvPr>
            <p:ph type="pic" sz="quarter" idx="13"/>
          </p:nvPr>
        </p:nvPicPr>
        <p:blipFill>
          <a:blip r:embed="rId3"/>
          <a:srcRect l="5103" r="5103"/>
          <a:stretch>
            <a:fillRect/>
          </a:stretch>
        </p:blipFill>
        <p:spPr>
          <a:prstGeom prst="parallelogram">
            <a:avLst>
              <a:gd name="adj" fmla="val 0"/>
            </a:avLst>
          </a:prstGeom>
        </p:spPr>
      </p:pic>
    </p:spTree>
    <p:extLst>
      <p:ext uri="{BB962C8B-B14F-4D97-AF65-F5344CB8AC3E}">
        <p14:creationId xmlns:p14="http://schemas.microsoft.com/office/powerpoint/2010/main" val="274678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97692" y="642928"/>
            <a:ext cx="5517447" cy="747334"/>
          </a:xfrm>
        </p:spPr>
        <p:txBody>
          <a:bodyPr rtlCol="0"/>
          <a:lstStyle/>
          <a:p>
            <a:pPr rtl="0"/>
            <a:r>
              <a:rPr lang="en-GB" sz="2600" dirty="0"/>
              <a:t>Fuzzy logic Right edge:</a:t>
            </a:r>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97692" y="1390262"/>
            <a:ext cx="4785928" cy="4824810"/>
          </a:xfrm>
        </p:spPr>
        <p:txBody>
          <a:bodyPr rtlCol="0"/>
          <a:lstStyle/>
          <a:p>
            <a:pPr rtl="0"/>
            <a:r>
              <a:rPr lang="en-GB" sz="1600" dirty="0"/>
              <a:t>	Here in Fuzzy Logic, Using 9 rule base to triggered the right rules to follow the right edge following. I’ve used LIDAR Sensor and passing parameter as fright and </a:t>
            </a:r>
            <a:r>
              <a:rPr lang="en-GB" sz="1600" dirty="0" err="1"/>
              <a:t>fback</a:t>
            </a:r>
            <a:endParaRPr lang="en-GB" sz="1600" dirty="0"/>
          </a:p>
          <a:p>
            <a:pPr rtl="0"/>
            <a:r>
              <a:rPr lang="en-GB" sz="1600" dirty="0"/>
              <a:t>	In Fuzzy Logic we have 2 inputs and 2 outputs and for each input and output we have membership values, by using membership values we will find it falls in rising edge or falling edge this process is part of defuzzification. </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4</a:t>
            </a:fld>
            <a:endParaRPr lang="en-GB"/>
          </a:p>
        </p:txBody>
      </p:sp>
      <p:pic>
        <p:nvPicPr>
          <p:cNvPr id="16" name="Picture Placeholder 15" descr="A screen shot of a computer program&#10;&#10;Description automatically generated">
            <a:extLst>
              <a:ext uri="{FF2B5EF4-FFF2-40B4-BE49-F238E27FC236}">
                <a16:creationId xmlns:a16="http://schemas.microsoft.com/office/drawing/2014/main" id="{B5E9613E-8D37-2B37-E0C4-54B102F78D0E}"/>
              </a:ext>
            </a:extLst>
          </p:cNvPr>
          <p:cNvPicPr>
            <a:picLocks noGrp="1" noChangeAspect="1"/>
          </p:cNvPicPr>
          <p:nvPr>
            <p:ph type="pic" sz="quarter" idx="13"/>
          </p:nvPr>
        </p:nvPicPr>
        <p:blipFill>
          <a:blip r:embed="rId3"/>
          <a:srcRect l="5855" r="5855"/>
          <a:stretch>
            <a:fillRect/>
          </a:stretch>
        </p:blipFill>
        <p:spPr>
          <a:prstGeom prst="parallelogram">
            <a:avLst>
              <a:gd name="adj" fmla="val 0"/>
            </a:avLst>
          </a:prstGeom>
        </p:spPr>
      </p:pic>
    </p:spTree>
    <p:extLst>
      <p:ext uri="{BB962C8B-B14F-4D97-AF65-F5344CB8AC3E}">
        <p14:creationId xmlns:p14="http://schemas.microsoft.com/office/powerpoint/2010/main" val="164909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97692" y="642928"/>
            <a:ext cx="5517447" cy="747334"/>
          </a:xfrm>
        </p:spPr>
        <p:txBody>
          <a:bodyPr rtlCol="0"/>
          <a:lstStyle/>
          <a:p>
            <a:pPr rtl="0"/>
            <a:r>
              <a:rPr lang="en-GB" sz="2600" dirty="0"/>
              <a:t>Fuzzy logic right edge:</a:t>
            </a:r>
          </a:p>
        </p:txBody>
      </p:sp>
      <p:pic>
        <p:nvPicPr>
          <p:cNvPr id="8" name="Picture Placeholder 7">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a:blip r:embed="rId3"/>
          <a:srcRect l="404" r="404"/>
          <a:stretch/>
        </p:blipFill>
        <p:spPr>
          <a:xfrm>
            <a:off x="0" y="0"/>
            <a:ext cx="5942882" cy="6858000"/>
          </a:xfrm>
          <a:prstGeom prst="parallelogram">
            <a:avLst>
              <a:gd name="adj" fmla="val 0"/>
            </a:avLst>
          </a:prstGeom>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97692" y="1390262"/>
            <a:ext cx="4784658" cy="4824810"/>
          </a:xfrm>
        </p:spPr>
        <p:txBody>
          <a:bodyPr rtlCol="0"/>
          <a:lstStyle/>
          <a:p>
            <a:pPr rtl="0"/>
            <a:r>
              <a:rPr lang="en-GB" sz="1600" dirty="0"/>
              <a:t>	I’ve used 16 conditions to find its raising edge or falling edge. Here each condition performs certain task.</a:t>
            </a:r>
          </a:p>
          <a:p>
            <a:pPr rtl="0"/>
            <a:r>
              <a:rPr lang="en-GB" sz="1600" dirty="0"/>
              <a:t>	After finding the fuzzy crisp parameters we will find which rule is triggered, by using those firing rules we find the certain outputs like speed and directions. And we performed fuzzification to find the minimum of those outputs and passed to robot. So, by using those parameters robot will follow RIGHT Edge Following.</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5</a:t>
            </a:fld>
            <a:endParaRPr lang="en-GB"/>
          </a:p>
        </p:txBody>
      </p:sp>
    </p:spTree>
    <p:extLst>
      <p:ext uri="{BB962C8B-B14F-4D97-AF65-F5344CB8AC3E}">
        <p14:creationId xmlns:p14="http://schemas.microsoft.com/office/powerpoint/2010/main" val="7598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97692" y="642928"/>
            <a:ext cx="5517447" cy="747334"/>
          </a:xfrm>
        </p:spPr>
        <p:txBody>
          <a:bodyPr rtlCol="0"/>
          <a:lstStyle/>
          <a:p>
            <a:pPr rtl="0"/>
            <a:r>
              <a:rPr lang="en-GB" sz="2600" dirty="0"/>
              <a:t>Fuzzy logic right edge:</a:t>
            </a:r>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97692" y="1539551"/>
            <a:ext cx="4785928" cy="4338212"/>
          </a:xfrm>
        </p:spPr>
        <p:txBody>
          <a:bodyPr rtlCol="0"/>
          <a:lstStyle/>
          <a:p>
            <a:pPr rtl="0"/>
            <a:r>
              <a:rPr lang="en-GB" sz="1600" dirty="0"/>
              <a:t>	By using MATLAB, we will get tuned membership values with perfect slop of surface, if the surface is without any zigzag or cross line in surface by this, robot will move without any collusion and follow right edge.</a:t>
            </a:r>
          </a:p>
          <a:p>
            <a:pPr rtl="0"/>
            <a:r>
              <a:rPr lang="en-GB" sz="1600" dirty="0"/>
              <a:t>	The below 4 graphs shows, graph for 2 input and 2 output parameters after getting the tuned values</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6</a:t>
            </a:fld>
            <a:endParaRPr lang="en-GB" dirty="0"/>
          </a:p>
        </p:txBody>
      </p:sp>
      <p:pic>
        <p:nvPicPr>
          <p:cNvPr id="16" name="Picture Placeholder 15" descr="A blue and white background&#10;&#10;Description automatically generated">
            <a:extLst>
              <a:ext uri="{FF2B5EF4-FFF2-40B4-BE49-F238E27FC236}">
                <a16:creationId xmlns:a16="http://schemas.microsoft.com/office/drawing/2014/main" id="{653EF5FC-852F-6F4F-7140-FF96927F8494}"/>
              </a:ext>
            </a:extLst>
          </p:cNvPr>
          <p:cNvPicPr>
            <a:picLocks noGrp="1" noChangeAspect="1"/>
          </p:cNvPicPr>
          <p:nvPr>
            <p:ph type="pic" sz="quarter" idx="13"/>
          </p:nvPr>
        </p:nvPicPr>
        <p:blipFill>
          <a:blip r:embed="rId3"/>
          <a:srcRect l="16710" r="16710"/>
          <a:stretch>
            <a:fillRect/>
          </a:stretch>
        </p:blipFill>
        <p:spPr>
          <a:prstGeom prst="parallelogram">
            <a:avLst>
              <a:gd name="adj" fmla="val 0"/>
            </a:avLst>
          </a:prstGeom>
        </p:spPr>
      </p:pic>
      <p:pic>
        <p:nvPicPr>
          <p:cNvPr id="4" name="Picture 3" descr="A screenshot of a graph&#10;&#10;Description automatically generated">
            <a:extLst>
              <a:ext uri="{FF2B5EF4-FFF2-40B4-BE49-F238E27FC236}">
                <a16:creationId xmlns:a16="http://schemas.microsoft.com/office/drawing/2014/main" id="{5622BF99-3CB7-B255-D81C-4DA43AE58FDD}"/>
              </a:ext>
            </a:extLst>
          </p:cNvPr>
          <p:cNvPicPr>
            <a:picLocks noChangeAspect="1"/>
          </p:cNvPicPr>
          <p:nvPr/>
        </p:nvPicPr>
        <p:blipFill rotWithShape="1">
          <a:blip r:embed="rId4"/>
          <a:srcRect t="13158" b="31189"/>
          <a:stretch/>
        </p:blipFill>
        <p:spPr>
          <a:xfrm>
            <a:off x="-10" y="0"/>
            <a:ext cx="6095999" cy="2019302"/>
          </a:xfrm>
          <a:prstGeom prst="rect">
            <a:avLst/>
          </a:prstGeom>
        </p:spPr>
      </p:pic>
      <p:pic>
        <p:nvPicPr>
          <p:cNvPr id="8" name="Picture 7" descr="A diagram of a function&#10;&#10;Description automatically generated">
            <a:extLst>
              <a:ext uri="{FF2B5EF4-FFF2-40B4-BE49-F238E27FC236}">
                <a16:creationId xmlns:a16="http://schemas.microsoft.com/office/drawing/2014/main" id="{420183D2-F76D-F865-8D36-4FFAD5768D9C}"/>
              </a:ext>
            </a:extLst>
          </p:cNvPr>
          <p:cNvPicPr>
            <a:picLocks noChangeAspect="1"/>
          </p:cNvPicPr>
          <p:nvPr/>
        </p:nvPicPr>
        <p:blipFill>
          <a:blip r:embed="rId5"/>
          <a:stretch>
            <a:fillRect/>
          </a:stretch>
        </p:blipFill>
        <p:spPr>
          <a:xfrm>
            <a:off x="0" y="2019303"/>
            <a:ext cx="6095998" cy="1209674"/>
          </a:xfrm>
          <a:prstGeom prst="rect">
            <a:avLst/>
          </a:prstGeom>
        </p:spPr>
      </p:pic>
      <p:pic>
        <p:nvPicPr>
          <p:cNvPr id="10" name="Picture 9" descr="A diagram of a function&#10;&#10;Description automatically generated">
            <a:extLst>
              <a:ext uri="{FF2B5EF4-FFF2-40B4-BE49-F238E27FC236}">
                <a16:creationId xmlns:a16="http://schemas.microsoft.com/office/drawing/2014/main" id="{4B277EBF-C131-FCF1-4F85-E850844FEA66}"/>
              </a:ext>
            </a:extLst>
          </p:cNvPr>
          <p:cNvPicPr>
            <a:picLocks noChangeAspect="1"/>
          </p:cNvPicPr>
          <p:nvPr/>
        </p:nvPicPr>
        <p:blipFill>
          <a:blip r:embed="rId6"/>
          <a:stretch>
            <a:fillRect/>
          </a:stretch>
        </p:blipFill>
        <p:spPr>
          <a:xfrm>
            <a:off x="-8" y="3228978"/>
            <a:ext cx="6095997" cy="1209674"/>
          </a:xfrm>
          <a:prstGeom prst="rect">
            <a:avLst/>
          </a:prstGeom>
        </p:spPr>
      </p:pic>
      <p:pic>
        <p:nvPicPr>
          <p:cNvPr id="12" name="Picture 11" descr="A diagram of a function&#10;&#10;Description automatically generated">
            <a:extLst>
              <a:ext uri="{FF2B5EF4-FFF2-40B4-BE49-F238E27FC236}">
                <a16:creationId xmlns:a16="http://schemas.microsoft.com/office/drawing/2014/main" id="{E09272DC-18C4-1261-7248-11DB750B18B2}"/>
              </a:ext>
            </a:extLst>
          </p:cNvPr>
          <p:cNvPicPr>
            <a:picLocks noChangeAspect="1"/>
          </p:cNvPicPr>
          <p:nvPr/>
        </p:nvPicPr>
        <p:blipFill>
          <a:blip r:embed="rId7"/>
          <a:stretch>
            <a:fillRect/>
          </a:stretch>
        </p:blipFill>
        <p:spPr>
          <a:xfrm>
            <a:off x="-2" y="4426986"/>
            <a:ext cx="6095996" cy="1209674"/>
          </a:xfrm>
          <a:prstGeom prst="rect">
            <a:avLst/>
          </a:prstGeom>
        </p:spPr>
      </p:pic>
      <p:pic>
        <p:nvPicPr>
          <p:cNvPr id="14" name="Picture 13" descr="A diagram of a function&#10;&#10;Description automatically generated">
            <a:extLst>
              <a:ext uri="{FF2B5EF4-FFF2-40B4-BE49-F238E27FC236}">
                <a16:creationId xmlns:a16="http://schemas.microsoft.com/office/drawing/2014/main" id="{2F0BBC26-7EE3-AD0D-83CC-20978B81F92E}"/>
              </a:ext>
            </a:extLst>
          </p:cNvPr>
          <p:cNvPicPr>
            <a:picLocks noChangeAspect="1"/>
          </p:cNvPicPr>
          <p:nvPr/>
        </p:nvPicPr>
        <p:blipFill>
          <a:blip r:embed="rId8"/>
          <a:stretch>
            <a:fillRect/>
          </a:stretch>
        </p:blipFill>
        <p:spPr>
          <a:xfrm>
            <a:off x="-1" y="5648325"/>
            <a:ext cx="6095995" cy="1209674"/>
          </a:xfrm>
          <a:prstGeom prst="rect">
            <a:avLst/>
          </a:prstGeom>
        </p:spPr>
      </p:pic>
    </p:spTree>
    <p:extLst>
      <p:ext uri="{BB962C8B-B14F-4D97-AF65-F5344CB8AC3E}">
        <p14:creationId xmlns:p14="http://schemas.microsoft.com/office/powerpoint/2010/main" val="3877349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97692" y="642928"/>
            <a:ext cx="5517447" cy="747334"/>
          </a:xfrm>
        </p:spPr>
        <p:txBody>
          <a:bodyPr rtlCol="0"/>
          <a:lstStyle/>
          <a:p>
            <a:pPr rtl="0"/>
            <a:r>
              <a:rPr lang="en-GB" sz="2600" dirty="0"/>
              <a:t>Obstacle avoidance:</a:t>
            </a:r>
          </a:p>
        </p:txBody>
      </p:sp>
      <p:pic>
        <p:nvPicPr>
          <p:cNvPr id="8" name="Picture Placeholder 7">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a:blip r:embed="rId3"/>
          <a:srcRect l="5036" r="5036"/>
          <a:stretch/>
        </p:blipFill>
        <p:spPr>
          <a:xfrm>
            <a:off x="0" y="0"/>
            <a:ext cx="5942882" cy="6858000"/>
          </a:xfrm>
          <a:prstGeom prst="parallelogram">
            <a:avLst>
              <a:gd name="adj" fmla="val 0"/>
            </a:avLst>
          </a:prstGeom>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97692" y="1275128"/>
            <a:ext cx="5028114" cy="4939944"/>
          </a:xfrm>
        </p:spPr>
        <p:txBody>
          <a:bodyPr rtlCol="0"/>
          <a:lstStyle/>
          <a:p>
            <a:pPr rtl="0"/>
            <a:r>
              <a:rPr lang="en-GB" sz="1600" dirty="0"/>
              <a:t>	Here in Obstacle Avoidance, Using 27 rule base to triggered the right rules to move without hitting obstacle. I’ve used LIDAR Sensor and passing parameter as front1, front2, right and left</a:t>
            </a:r>
          </a:p>
          <a:p>
            <a:pPr rtl="0"/>
            <a:r>
              <a:rPr lang="en-GB" sz="1600" dirty="0"/>
              <a:t>	In Obstacle Avoidance we have 3 inputs and 2 outputs and for each input and output we have membership values of length of 3, by using membership values we will find it falls in rising edge or falling edge this process is part of defuzzification. </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7</a:t>
            </a:fld>
            <a:endParaRPr lang="en-GB"/>
          </a:p>
        </p:txBody>
      </p:sp>
    </p:spTree>
    <p:extLst>
      <p:ext uri="{BB962C8B-B14F-4D97-AF65-F5344CB8AC3E}">
        <p14:creationId xmlns:p14="http://schemas.microsoft.com/office/powerpoint/2010/main" val="257278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97692" y="642928"/>
            <a:ext cx="5517447" cy="747334"/>
          </a:xfrm>
        </p:spPr>
        <p:txBody>
          <a:bodyPr rtlCol="0"/>
          <a:lstStyle/>
          <a:p>
            <a:pPr rtl="0"/>
            <a:r>
              <a:rPr lang="en-GB" sz="2600" dirty="0"/>
              <a:t>Obstacle avoidance:</a:t>
            </a:r>
          </a:p>
        </p:txBody>
      </p:sp>
      <p:pic>
        <p:nvPicPr>
          <p:cNvPr id="8" name="Picture Placeholder 7">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a:blip r:embed="rId3"/>
          <a:srcRect t="3433" b="3433"/>
          <a:stretch/>
        </p:blipFill>
        <p:spPr>
          <a:xfrm>
            <a:off x="0" y="0"/>
            <a:ext cx="5942882" cy="6858000"/>
          </a:xfrm>
          <a:prstGeom prst="parallelogram">
            <a:avLst>
              <a:gd name="adj" fmla="val 0"/>
            </a:avLst>
          </a:prstGeom>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97692" y="1539550"/>
            <a:ext cx="4785928" cy="4675521"/>
          </a:xfrm>
        </p:spPr>
        <p:txBody>
          <a:bodyPr rtlCol="0"/>
          <a:lstStyle/>
          <a:p>
            <a:pPr rtl="0"/>
            <a:r>
              <a:rPr lang="en-GB" sz="1600" dirty="0"/>
              <a:t>	I’ve used 18 conditions to find its raising edge or falling edge. Here each condition performs certain task.</a:t>
            </a:r>
          </a:p>
          <a:p>
            <a:pPr rtl="0"/>
            <a:r>
              <a:rPr lang="en-GB" sz="1600" dirty="0"/>
              <a:t>	After finding the fuzzy crisp parameters we will find which rule is triggered, by using those firing rules we find the certain outputs like speed and directions. And we performed fuzzification to find the minimum of those outputs and passed to robot. So, by using those parameters robot will move without hitting objects.</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8</a:t>
            </a:fld>
            <a:endParaRPr lang="en-GB"/>
          </a:p>
        </p:txBody>
      </p:sp>
    </p:spTree>
    <p:extLst>
      <p:ext uri="{BB962C8B-B14F-4D97-AF65-F5344CB8AC3E}">
        <p14:creationId xmlns:p14="http://schemas.microsoft.com/office/powerpoint/2010/main" val="126324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97692" y="642928"/>
            <a:ext cx="5517447" cy="747334"/>
          </a:xfrm>
        </p:spPr>
        <p:txBody>
          <a:bodyPr rtlCol="0"/>
          <a:lstStyle/>
          <a:p>
            <a:pPr rtl="0"/>
            <a:r>
              <a:rPr lang="en-GB" sz="2600" dirty="0"/>
              <a:t>Obstacle avoidance:</a:t>
            </a:r>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97692" y="1390262"/>
            <a:ext cx="4785928" cy="4487501"/>
          </a:xfrm>
        </p:spPr>
        <p:txBody>
          <a:bodyPr rtlCol="0"/>
          <a:lstStyle/>
          <a:p>
            <a:pPr rtl="0"/>
            <a:r>
              <a:rPr lang="en-GB" sz="1600" dirty="0"/>
              <a:t>	By using MATLAB, we will get tuned membership values with perfect slop of surface, if the surface is without any zigzag or cross line in surface by this, robot will move without any collusion to the respective object. </a:t>
            </a:r>
          </a:p>
          <a:p>
            <a:pPr rtl="0"/>
            <a:r>
              <a:rPr lang="en-GB" sz="1600" dirty="0"/>
              <a:t>	The below 5 graphs shows, graph for 3 input and 2 output parameters after getting the tuned values.</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9</a:t>
            </a:fld>
            <a:endParaRPr lang="en-GB" dirty="0"/>
          </a:p>
        </p:txBody>
      </p:sp>
      <p:pic>
        <p:nvPicPr>
          <p:cNvPr id="16" name="Picture Placeholder 15" descr="A blue and white background&#10;&#10;Description automatically generated">
            <a:extLst>
              <a:ext uri="{FF2B5EF4-FFF2-40B4-BE49-F238E27FC236}">
                <a16:creationId xmlns:a16="http://schemas.microsoft.com/office/drawing/2014/main" id="{653EF5FC-852F-6F4F-7140-FF96927F8494}"/>
              </a:ext>
            </a:extLst>
          </p:cNvPr>
          <p:cNvPicPr>
            <a:picLocks noGrp="1" noChangeAspect="1"/>
          </p:cNvPicPr>
          <p:nvPr>
            <p:ph type="pic" sz="quarter" idx="13"/>
          </p:nvPr>
        </p:nvPicPr>
        <p:blipFill>
          <a:blip r:embed="rId3"/>
          <a:srcRect l="16710" r="16710"/>
          <a:stretch>
            <a:fillRect/>
          </a:stretch>
        </p:blipFill>
        <p:spPr>
          <a:xfrm>
            <a:off x="0" y="0"/>
            <a:ext cx="6096000" cy="6858000"/>
          </a:xfrm>
          <a:prstGeom prst="parallelogram">
            <a:avLst>
              <a:gd name="adj" fmla="val 0"/>
            </a:avLst>
          </a:prstGeom>
        </p:spPr>
      </p:pic>
      <p:pic>
        <p:nvPicPr>
          <p:cNvPr id="5" name="Picture 4" descr="A diagram of a function&#10;&#10;Description automatically generated">
            <a:extLst>
              <a:ext uri="{FF2B5EF4-FFF2-40B4-BE49-F238E27FC236}">
                <a16:creationId xmlns:a16="http://schemas.microsoft.com/office/drawing/2014/main" id="{447C8A4C-C62C-5BBB-2F1D-CCCCE91A332D}"/>
              </a:ext>
            </a:extLst>
          </p:cNvPr>
          <p:cNvPicPr>
            <a:picLocks noChangeAspect="1"/>
          </p:cNvPicPr>
          <p:nvPr/>
        </p:nvPicPr>
        <p:blipFill>
          <a:blip r:embed="rId4"/>
          <a:stretch>
            <a:fillRect/>
          </a:stretch>
        </p:blipFill>
        <p:spPr>
          <a:xfrm>
            <a:off x="0" y="0"/>
            <a:ext cx="6096000" cy="1308683"/>
          </a:xfrm>
          <a:prstGeom prst="rect">
            <a:avLst/>
          </a:prstGeom>
        </p:spPr>
      </p:pic>
      <p:pic>
        <p:nvPicPr>
          <p:cNvPr id="11" name="Picture 10" descr="A diagram of a function&#10;&#10;Description automatically generated">
            <a:extLst>
              <a:ext uri="{FF2B5EF4-FFF2-40B4-BE49-F238E27FC236}">
                <a16:creationId xmlns:a16="http://schemas.microsoft.com/office/drawing/2014/main" id="{B824716F-318C-FA6C-697A-3E6C7F51F55E}"/>
              </a:ext>
            </a:extLst>
          </p:cNvPr>
          <p:cNvPicPr>
            <a:picLocks noChangeAspect="1"/>
          </p:cNvPicPr>
          <p:nvPr/>
        </p:nvPicPr>
        <p:blipFill>
          <a:blip r:embed="rId5"/>
          <a:stretch>
            <a:fillRect/>
          </a:stretch>
        </p:blipFill>
        <p:spPr>
          <a:xfrm>
            <a:off x="0" y="1308683"/>
            <a:ext cx="6096000" cy="1308683"/>
          </a:xfrm>
          <a:prstGeom prst="rect">
            <a:avLst/>
          </a:prstGeom>
        </p:spPr>
      </p:pic>
      <p:pic>
        <p:nvPicPr>
          <p:cNvPr id="15" name="Picture 14" descr="A diagram of a function&#10;&#10;Description automatically generated">
            <a:extLst>
              <a:ext uri="{FF2B5EF4-FFF2-40B4-BE49-F238E27FC236}">
                <a16:creationId xmlns:a16="http://schemas.microsoft.com/office/drawing/2014/main" id="{5C3C662F-CC19-2BA7-87C9-FB701E359E58}"/>
              </a:ext>
            </a:extLst>
          </p:cNvPr>
          <p:cNvPicPr>
            <a:picLocks noChangeAspect="1"/>
          </p:cNvPicPr>
          <p:nvPr/>
        </p:nvPicPr>
        <p:blipFill>
          <a:blip r:embed="rId6"/>
          <a:stretch>
            <a:fillRect/>
          </a:stretch>
        </p:blipFill>
        <p:spPr>
          <a:xfrm>
            <a:off x="-1" y="2617366"/>
            <a:ext cx="6095999" cy="1403059"/>
          </a:xfrm>
          <a:prstGeom prst="rect">
            <a:avLst/>
          </a:prstGeom>
        </p:spPr>
      </p:pic>
      <p:pic>
        <p:nvPicPr>
          <p:cNvPr id="18" name="Picture 17" descr="A diagram of a function&#10;&#10;Description automatically generated">
            <a:extLst>
              <a:ext uri="{FF2B5EF4-FFF2-40B4-BE49-F238E27FC236}">
                <a16:creationId xmlns:a16="http://schemas.microsoft.com/office/drawing/2014/main" id="{F7158F7B-4013-10F3-EEA2-59859F69811C}"/>
              </a:ext>
            </a:extLst>
          </p:cNvPr>
          <p:cNvPicPr>
            <a:picLocks noChangeAspect="1"/>
          </p:cNvPicPr>
          <p:nvPr/>
        </p:nvPicPr>
        <p:blipFill>
          <a:blip r:embed="rId7"/>
          <a:stretch>
            <a:fillRect/>
          </a:stretch>
        </p:blipFill>
        <p:spPr>
          <a:xfrm>
            <a:off x="-5" y="4020425"/>
            <a:ext cx="6095998" cy="1434516"/>
          </a:xfrm>
          <a:prstGeom prst="rect">
            <a:avLst/>
          </a:prstGeom>
        </p:spPr>
      </p:pic>
      <p:pic>
        <p:nvPicPr>
          <p:cNvPr id="20" name="Picture 19" descr="A graph with a red line&#10;&#10;Description automatically generated">
            <a:extLst>
              <a:ext uri="{FF2B5EF4-FFF2-40B4-BE49-F238E27FC236}">
                <a16:creationId xmlns:a16="http://schemas.microsoft.com/office/drawing/2014/main" id="{70A47B23-B0FF-4E64-56CD-B3EEDDD1625C}"/>
              </a:ext>
            </a:extLst>
          </p:cNvPr>
          <p:cNvPicPr>
            <a:picLocks noChangeAspect="1"/>
          </p:cNvPicPr>
          <p:nvPr/>
        </p:nvPicPr>
        <p:blipFill>
          <a:blip r:embed="rId8"/>
          <a:stretch>
            <a:fillRect/>
          </a:stretch>
        </p:blipFill>
        <p:spPr>
          <a:xfrm>
            <a:off x="-1" y="5423484"/>
            <a:ext cx="6095997" cy="1434516"/>
          </a:xfrm>
          <a:prstGeom prst="rect">
            <a:avLst/>
          </a:prstGeom>
        </p:spPr>
      </p:pic>
    </p:spTree>
    <p:extLst>
      <p:ext uri="{BB962C8B-B14F-4D97-AF65-F5344CB8AC3E}">
        <p14:creationId xmlns:p14="http://schemas.microsoft.com/office/powerpoint/2010/main" val="98385174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4_TF55661986_Win32.potx" id="{1CDDDD57-F79A-457F-AE74-3E6C5B14A091}" vid="{35255769-D38C-493F-A69A-9781C0DDBB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440</TotalTime>
  <Words>684</Words>
  <Application>Microsoft Office PowerPoint</Application>
  <PresentationFormat>Widescreen</PresentationFormat>
  <Paragraphs>56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Biome Light</vt:lpstr>
      <vt:lpstr>Calibri</vt:lpstr>
      <vt:lpstr>Calibri Light</vt:lpstr>
      <vt:lpstr>Wingdings</vt:lpstr>
      <vt:lpstr>Office Theme</vt:lpstr>
      <vt:lpstr>Intelligence system and robotics</vt:lpstr>
      <vt:lpstr>Agenda:</vt:lpstr>
      <vt:lpstr>PID controller</vt:lpstr>
      <vt:lpstr>Fuzzy logic Right edge:</vt:lpstr>
      <vt:lpstr>Fuzzy logic right edge:</vt:lpstr>
      <vt:lpstr>Fuzzy logic right edge:</vt:lpstr>
      <vt:lpstr>Obstacle avoidance:</vt:lpstr>
      <vt:lpstr>Obstacle avoidance:</vt:lpstr>
      <vt:lpstr>Obstacle avoidance:</vt:lpstr>
      <vt:lpstr>Control Architecture: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 Forward neural network</dc:title>
  <dc:creator>Raju, Dhanesh</dc:creator>
  <cp:lastModifiedBy>Raju, Dhanesh</cp:lastModifiedBy>
  <cp:revision>5</cp:revision>
  <dcterms:created xsi:type="dcterms:W3CDTF">2023-12-10T16:51:00Z</dcterms:created>
  <dcterms:modified xsi:type="dcterms:W3CDTF">2024-01-25T21:21:05Z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