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11"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65836d98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865836d981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865836d981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865836d981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865836d981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1865836d981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865836d981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1865836d981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65836d981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865836d981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865836d98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865836d98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65836d981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865836d981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65836d981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865836d981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865836d981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1865836d981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865836d981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1865836d981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865836d981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1865836d981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65836d981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865836d981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865836d981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865836d981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2968475" y="1399225"/>
            <a:ext cx="2755500" cy="538800"/>
          </a:xfrm>
          <a:prstGeom prst="rect">
            <a:avLst/>
          </a:prstGeom>
          <a:noFill/>
          <a:ln>
            <a:noFill/>
          </a:ln>
        </p:spPr>
        <p:txBody>
          <a:bodyPr spcFirstLastPara="1" wrap="square" lIns="0" tIns="0" rIns="0" bIns="0" anchor="t" anchorCtr="0">
            <a:spAutoFit/>
          </a:bodyPr>
          <a:lstStyle/>
          <a:p>
            <a:pPr marL="0" marR="0" lvl="0" indent="0" algn="l" rtl="0">
              <a:lnSpc>
                <a:spcPct val="114002"/>
              </a:lnSpc>
              <a:spcBef>
                <a:spcPts val="0"/>
              </a:spcBef>
              <a:spcAft>
                <a:spcPts val="0"/>
              </a:spcAft>
              <a:buNone/>
            </a:pPr>
            <a:r>
              <a:rPr lang="en" sz="3500" b="1">
                <a:solidFill>
                  <a:srgbClr val="2E2E2E"/>
                </a:solidFill>
                <a:latin typeface="Times New Roman"/>
                <a:ea typeface="Times New Roman"/>
                <a:cs typeface="Times New Roman"/>
                <a:sym typeface="Times New Roman"/>
              </a:rPr>
              <a:t>FARMAGYM</a:t>
            </a:r>
            <a:endParaRPr sz="700" b="1">
              <a:latin typeface="Times New Roman"/>
              <a:ea typeface="Times New Roman"/>
              <a:cs typeface="Times New Roman"/>
              <a:sym typeface="Times New Roman"/>
            </a:endParaRPr>
          </a:p>
        </p:txBody>
      </p:sp>
      <p:sp>
        <p:nvSpPr>
          <p:cNvPr id="130" name="Google Shape;130;p25"/>
          <p:cNvSpPr txBox="1"/>
          <p:nvPr/>
        </p:nvSpPr>
        <p:spPr>
          <a:xfrm>
            <a:off x="3497149" y="2805113"/>
            <a:ext cx="2149800" cy="2925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1900" b="1" i="0" u="none" strike="noStrike" cap="none">
                <a:solidFill>
                  <a:srgbClr val="2E2E2E"/>
                </a:solidFill>
                <a:latin typeface="Times New Roman"/>
                <a:ea typeface="Times New Roman"/>
                <a:cs typeface="Times New Roman"/>
                <a:sym typeface="Times New Roman"/>
              </a:rPr>
              <a:t>Dhania Eka Sofie</a:t>
            </a:r>
            <a:endParaRPr sz="700" b="1">
              <a:latin typeface="Times New Roman"/>
              <a:ea typeface="Times New Roman"/>
              <a:cs typeface="Times New Roman"/>
              <a:sym typeface="Times New Roman"/>
            </a:endParaRPr>
          </a:p>
        </p:txBody>
      </p:sp>
      <p:sp>
        <p:nvSpPr>
          <p:cNvPr id="131" name="Google Shape;131;p25"/>
          <p:cNvSpPr/>
          <p:nvPr/>
        </p:nvSpPr>
        <p:spPr>
          <a:xfrm>
            <a:off x="7829550" y="0"/>
            <a:ext cx="1314450" cy="5143500"/>
          </a:xfrm>
          <a:prstGeom prst="rect">
            <a:avLst/>
          </a:prstGeom>
          <a:solidFill>
            <a:srgbClr val="8EA6B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2" name="Google Shape;132;p25"/>
          <p:cNvSpPr/>
          <p:nvPr/>
        </p:nvSpPr>
        <p:spPr>
          <a:xfrm>
            <a:off x="8462890" y="2438400"/>
            <a:ext cx="19050" cy="1809750"/>
          </a:xfrm>
          <a:prstGeom prst="rect">
            <a:avLst/>
          </a:prstGeom>
          <a:solidFill>
            <a:srgbClr val="5F836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3" name="Google Shape;133;p25"/>
          <p:cNvSpPr txBox="1"/>
          <p:nvPr/>
        </p:nvSpPr>
        <p:spPr>
          <a:xfrm>
            <a:off x="8230859" y="4388485"/>
            <a:ext cx="483112" cy="241935"/>
          </a:xfrm>
          <a:prstGeom prst="rect">
            <a:avLst/>
          </a:prstGeom>
          <a:noFill/>
          <a:ln>
            <a:noFill/>
          </a:ln>
        </p:spPr>
        <p:txBody>
          <a:bodyPr spcFirstLastPara="1" wrap="square" lIns="0" tIns="0" rIns="0" bIns="0" anchor="t" anchorCtr="0">
            <a:spAutoFit/>
          </a:bodyPr>
          <a:lstStyle/>
          <a:p>
            <a:pPr marL="0" marR="0" lvl="0" indent="0" algn="ctr" rtl="0">
              <a:lnSpc>
                <a:spcPct val="139964"/>
              </a:lnSpc>
              <a:spcBef>
                <a:spcPts val="0"/>
              </a:spcBef>
              <a:spcAft>
                <a:spcPts val="0"/>
              </a:spcAft>
              <a:buNone/>
            </a:pPr>
            <a:r>
              <a:rPr lang="en" sz="1400" b="0" i="0" u="none" strike="noStrike" cap="none">
                <a:solidFill>
                  <a:srgbClr val="5F8368"/>
                </a:solidFill>
                <a:latin typeface="Arial"/>
                <a:ea typeface="Arial"/>
                <a:cs typeface="Arial"/>
                <a:sym typeface="Arial"/>
              </a:rPr>
              <a:t>1</a:t>
            </a:r>
            <a:endParaRPr sz="700"/>
          </a:p>
        </p:txBody>
      </p:sp>
      <p:sp>
        <p:nvSpPr>
          <p:cNvPr id="134" name="Google Shape;134;p25"/>
          <p:cNvSpPr txBox="1"/>
          <p:nvPr/>
        </p:nvSpPr>
        <p:spPr>
          <a:xfrm>
            <a:off x="2770478" y="2102168"/>
            <a:ext cx="3603000" cy="538800"/>
          </a:xfrm>
          <a:prstGeom prst="rect">
            <a:avLst/>
          </a:prstGeom>
          <a:noFill/>
          <a:ln>
            <a:noFill/>
          </a:ln>
        </p:spPr>
        <p:txBody>
          <a:bodyPr spcFirstLastPara="1" wrap="square" lIns="0" tIns="0" rIns="0" bIns="0" anchor="t" anchorCtr="0">
            <a:spAutoFit/>
          </a:bodyPr>
          <a:lstStyle/>
          <a:p>
            <a:pPr marL="0" marR="0" lvl="0" indent="0" algn="l" rtl="0">
              <a:lnSpc>
                <a:spcPct val="114002"/>
              </a:lnSpc>
              <a:spcBef>
                <a:spcPts val="0"/>
              </a:spcBef>
              <a:spcAft>
                <a:spcPts val="0"/>
              </a:spcAft>
              <a:buNone/>
            </a:pPr>
            <a:r>
              <a:rPr lang="en" sz="3500" b="1" i="0" u="none" strike="noStrike" cap="none">
                <a:solidFill>
                  <a:srgbClr val="2E2E2E"/>
                </a:solidFill>
                <a:latin typeface="Times New Roman"/>
                <a:ea typeface="Times New Roman"/>
                <a:cs typeface="Times New Roman"/>
                <a:sym typeface="Times New Roman"/>
              </a:rPr>
              <a:t>UI/UX KELAS E</a:t>
            </a:r>
            <a:endParaRPr sz="7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p:nvPr/>
        </p:nvSpPr>
        <p:spPr>
          <a:xfrm>
            <a:off x="514350" y="461963"/>
            <a:ext cx="2382805"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PROTOTYPE</a:t>
            </a:r>
            <a:endParaRPr sz="700"/>
          </a:p>
        </p:txBody>
      </p:sp>
      <p:sp>
        <p:nvSpPr>
          <p:cNvPr id="198" name="Google Shape;198;p34"/>
          <p:cNvSpPr txBox="1"/>
          <p:nvPr/>
        </p:nvSpPr>
        <p:spPr>
          <a:xfrm>
            <a:off x="514350" y="1236575"/>
            <a:ext cx="2627700" cy="1727100"/>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0" i="0" u="none" strike="noStrike" cap="none">
                <a:solidFill>
                  <a:srgbClr val="000000"/>
                </a:solidFill>
                <a:latin typeface="Times"/>
                <a:ea typeface="Times"/>
                <a:cs typeface="Times"/>
                <a:sym typeface="Times"/>
              </a:rPr>
              <a:t>selanjutnya memulai tahap prototyping dengan membuat alur pengguna terlebih dahulu untuk setiap fitur yang diterapkan.</a:t>
            </a:r>
            <a:endParaRPr sz="700"/>
          </a:p>
        </p:txBody>
      </p:sp>
      <p:pic>
        <p:nvPicPr>
          <p:cNvPr id="199" name="Google Shape;199;p34"/>
          <p:cNvPicPr preferRelativeResize="0"/>
          <p:nvPr/>
        </p:nvPicPr>
        <p:blipFill>
          <a:blip r:embed="rId3">
            <a:alphaModFix/>
          </a:blip>
          <a:stretch>
            <a:fillRect/>
          </a:stretch>
        </p:blipFill>
        <p:spPr>
          <a:xfrm>
            <a:off x="3369400" y="753573"/>
            <a:ext cx="5582623" cy="3636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1462861" y="461963"/>
            <a:ext cx="6218279"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COLOR PALETTE &amp; TEXT STYLE</a:t>
            </a:r>
            <a:endParaRPr sz="700"/>
          </a:p>
        </p:txBody>
      </p:sp>
      <p:pic>
        <p:nvPicPr>
          <p:cNvPr id="205" name="Google Shape;205;p35"/>
          <p:cNvPicPr preferRelativeResize="0"/>
          <p:nvPr/>
        </p:nvPicPr>
        <p:blipFill>
          <a:blip r:embed="rId3">
            <a:alphaModFix/>
          </a:blip>
          <a:stretch>
            <a:fillRect/>
          </a:stretch>
        </p:blipFill>
        <p:spPr>
          <a:xfrm>
            <a:off x="656100" y="1055538"/>
            <a:ext cx="3915889" cy="3871911"/>
          </a:xfrm>
          <a:prstGeom prst="rect">
            <a:avLst/>
          </a:prstGeom>
          <a:noFill/>
          <a:ln>
            <a:noFill/>
          </a:ln>
        </p:spPr>
      </p:pic>
      <p:pic>
        <p:nvPicPr>
          <p:cNvPr id="206" name="Google Shape;206;p35"/>
          <p:cNvPicPr preferRelativeResize="0"/>
          <p:nvPr/>
        </p:nvPicPr>
        <p:blipFill>
          <a:blip r:embed="rId4">
            <a:alphaModFix/>
          </a:blip>
          <a:stretch>
            <a:fillRect/>
          </a:stretch>
        </p:blipFill>
        <p:spPr>
          <a:xfrm>
            <a:off x="4894014" y="1055538"/>
            <a:ext cx="3792508" cy="3871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a:stretch/>
        </p:blipFill>
        <p:spPr>
          <a:xfrm>
            <a:off x="2093624" y="827455"/>
            <a:ext cx="4956752" cy="4112039"/>
          </a:xfrm>
          <a:prstGeom prst="rect">
            <a:avLst/>
          </a:prstGeom>
          <a:noFill/>
          <a:ln>
            <a:noFill/>
          </a:ln>
        </p:spPr>
      </p:pic>
      <p:sp>
        <p:nvSpPr>
          <p:cNvPr id="212" name="Google Shape;212;p36"/>
          <p:cNvSpPr txBox="1"/>
          <p:nvPr/>
        </p:nvSpPr>
        <p:spPr>
          <a:xfrm>
            <a:off x="3711018" y="235743"/>
            <a:ext cx="1721963"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MODALS</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p:nvPr/>
        </p:nvSpPr>
        <p:spPr>
          <a:xfrm>
            <a:off x="645177" y="2102292"/>
            <a:ext cx="6506047" cy="943679"/>
          </a:xfrm>
          <a:prstGeom prst="rect">
            <a:avLst/>
          </a:prstGeom>
          <a:noFill/>
          <a:ln>
            <a:noFill/>
          </a:ln>
        </p:spPr>
        <p:txBody>
          <a:bodyPr spcFirstLastPara="1" wrap="square" lIns="0" tIns="0" rIns="0" bIns="0" anchor="t" anchorCtr="0">
            <a:spAutoFit/>
          </a:bodyPr>
          <a:lstStyle/>
          <a:p>
            <a:pPr marL="0" marR="0" lvl="0" indent="0" algn="l" rtl="0">
              <a:lnSpc>
                <a:spcPct val="114005"/>
              </a:lnSpc>
              <a:spcBef>
                <a:spcPts val="0"/>
              </a:spcBef>
              <a:spcAft>
                <a:spcPts val="0"/>
              </a:spcAft>
              <a:buNone/>
            </a:pPr>
            <a:r>
              <a:rPr lang="en" sz="6300" b="0" i="0" u="none" strike="noStrike" cap="none">
                <a:solidFill>
                  <a:srgbClr val="2E2E2E"/>
                </a:solidFill>
                <a:latin typeface="Arial"/>
                <a:ea typeface="Arial"/>
                <a:cs typeface="Arial"/>
                <a:sym typeface="Arial"/>
              </a:rPr>
              <a:t>TERIMA KASIH</a:t>
            </a:r>
            <a:endParaRPr sz="700"/>
          </a:p>
        </p:txBody>
      </p:sp>
      <p:sp>
        <p:nvSpPr>
          <p:cNvPr id="218" name="Google Shape;218;p37"/>
          <p:cNvSpPr/>
          <p:nvPr/>
        </p:nvSpPr>
        <p:spPr>
          <a:xfrm>
            <a:off x="7829550" y="0"/>
            <a:ext cx="1314450" cy="5143500"/>
          </a:xfrm>
          <a:prstGeom prst="rect">
            <a:avLst/>
          </a:prstGeom>
          <a:solidFill>
            <a:srgbClr val="8EA6B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9" name="Google Shape;219;p37"/>
          <p:cNvSpPr/>
          <p:nvPr/>
        </p:nvSpPr>
        <p:spPr>
          <a:xfrm>
            <a:off x="8462890" y="2438400"/>
            <a:ext cx="19050" cy="1809750"/>
          </a:xfrm>
          <a:prstGeom prst="rect">
            <a:avLst/>
          </a:prstGeom>
          <a:solidFill>
            <a:srgbClr val="5F836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37"/>
          <p:cNvSpPr txBox="1"/>
          <p:nvPr/>
        </p:nvSpPr>
        <p:spPr>
          <a:xfrm>
            <a:off x="8230859" y="4388485"/>
            <a:ext cx="483112" cy="241935"/>
          </a:xfrm>
          <a:prstGeom prst="rect">
            <a:avLst/>
          </a:prstGeom>
          <a:noFill/>
          <a:ln>
            <a:noFill/>
          </a:ln>
        </p:spPr>
        <p:txBody>
          <a:bodyPr spcFirstLastPara="1" wrap="square" lIns="0" tIns="0" rIns="0" bIns="0" anchor="t" anchorCtr="0">
            <a:spAutoFit/>
          </a:bodyPr>
          <a:lstStyle/>
          <a:p>
            <a:pPr marL="0" marR="0" lvl="0" indent="0" algn="ctr" rtl="0">
              <a:lnSpc>
                <a:spcPct val="139964"/>
              </a:lnSpc>
              <a:spcBef>
                <a:spcPts val="0"/>
              </a:spcBef>
              <a:spcAft>
                <a:spcPts val="0"/>
              </a:spcAft>
              <a:buNone/>
            </a:pPr>
            <a:r>
              <a:rPr lang="en" sz="1400" b="0" i="0" u="none" strike="noStrike" cap="none">
                <a:solidFill>
                  <a:srgbClr val="5F8368"/>
                </a:solidFill>
                <a:latin typeface="Arial"/>
                <a:ea typeface="Arial"/>
                <a:cs typeface="Arial"/>
                <a:sym typeface="Arial"/>
              </a:rPr>
              <a:t>1</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p:nvPr/>
        </p:nvSpPr>
        <p:spPr>
          <a:xfrm>
            <a:off x="2330216" y="379743"/>
            <a:ext cx="4483500" cy="538800"/>
          </a:xfrm>
          <a:prstGeom prst="rect">
            <a:avLst/>
          </a:prstGeom>
          <a:noFill/>
          <a:ln>
            <a:noFill/>
          </a:ln>
        </p:spPr>
        <p:txBody>
          <a:bodyPr spcFirstLastPara="1" wrap="square" lIns="0" tIns="0" rIns="0" bIns="0" anchor="t" anchorCtr="0">
            <a:spAutoFit/>
          </a:bodyPr>
          <a:lstStyle/>
          <a:p>
            <a:pPr marL="0" marR="0" lvl="0" indent="0" algn="ctr" rtl="0">
              <a:lnSpc>
                <a:spcPct val="114002"/>
              </a:lnSpc>
              <a:spcBef>
                <a:spcPts val="0"/>
              </a:spcBef>
              <a:spcAft>
                <a:spcPts val="0"/>
              </a:spcAft>
              <a:buNone/>
            </a:pPr>
            <a:r>
              <a:rPr lang="en" sz="3500" b="1" i="0" u="none" strike="noStrike" cap="none">
                <a:solidFill>
                  <a:srgbClr val="000000"/>
                </a:solidFill>
                <a:latin typeface="Times New Roman"/>
                <a:ea typeface="Times New Roman"/>
                <a:cs typeface="Times New Roman"/>
                <a:sym typeface="Times New Roman"/>
              </a:rPr>
              <a:t>LATAR BELAKANG</a:t>
            </a:r>
            <a:endParaRPr sz="700" b="1">
              <a:latin typeface="Times New Roman"/>
              <a:ea typeface="Times New Roman"/>
              <a:cs typeface="Times New Roman"/>
              <a:sym typeface="Times New Roman"/>
            </a:endParaRPr>
          </a:p>
        </p:txBody>
      </p:sp>
      <p:sp>
        <p:nvSpPr>
          <p:cNvPr id="140" name="Google Shape;140;p26"/>
          <p:cNvSpPr txBox="1"/>
          <p:nvPr/>
        </p:nvSpPr>
        <p:spPr>
          <a:xfrm>
            <a:off x="604725" y="1124600"/>
            <a:ext cx="7934700" cy="3485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300"/>
              </a:spcBef>
              <a:spcAft>
                <a:spcPts val="0"/>
              </a:spcAft>
              <a:buSzPts val="1100"/>
              <a:buNone/>
            </a:pPr>
            <a:r>
              <a:rPr lang="en" sz="1500">
                <a:solidFill>
                  <a:srgbClr val="292929"/>
                </a:solidFill>
                <a:highlight>
                  <a:srgbClr val="FFFFFF"/>
                </a:highlight>
                <a:latin typeface="Georgia"/>
                <a:ea typeface="Georgia"/>
                <a:cs typeface="Georgia"/>
                <a:sym typeface="Georgia"/>
              </a:rPr>
              <a:t>PT. Farmagym Sehat Sekali adalah perusahaan yang bergerak dibidang kebugaran yang berkaitan dengan obesitas, penurunan berat badan dan menjaga stamina. Produk yang menjadi sumber pemasukan adalah:</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130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Makanan dan minuman organik yang dapat menurunkan berat badan dengan mengontrol nilai gizi sesuai dengan kebutuhan dari konsumen.</a:t>
            </a:r>
            <a:endParaRPr sz="1500">
              <a:solidFill>
                <a:srgbClr val="292929"/>
              </a:solidFill>
              <a:highlight>
                <a:srgbClr val="FFFFFF"/>
              </a:highlight>
              <a:latin typeface="Georgia"/>
              <a:ea typeface="Georgia"/>
              <a:cs typeface="Georgia"/>
              <a:sym typeface="Georgia"/>
            </a:endParaRPr>
          </a:p>
          <a:p>
            <a:pPr marL="457200" lvl="0" indent="-323850" algn="l" rtl="0">
              <a:lnSpc>
                <a:spcPct val="115000"/>
              </a:lnSpc>
              <a:spcBef>
                <a:spcPts val="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Penyediaan tempat untuk konsumen menggunakan alat-alat kesehatan olahraga.</a:t>
            </a:r>
            <a:endParaRPr sz="1500">
              <a:solidFill>
                <a:srgbClr val="292929"/>
              </a:solidFill>
              <a:highlight>
                <a:srgbClr val="FFFFFF"/>
              </a:highlight>
              <a:latin typeface="Georgia"/>
              <a:ea typeface="Georgia"/>
              <a:cs typeface="Georgia"/>
              <a:sym typeface="Georgia"/>
            </a:endParaRPr>
          </a:p>
          <a:p>
            <a:pPr marL="0" lvl="0" indent="0" algn="l" rtl="0">
              <a:lnSpc>
                <a:spcPct val="115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Program ini dibuat berdasarkan riset yang dilakukan oleh tim pengembang bisnis yang hasilnya menyatakan bahwa mahasiswa adalah target market perusahaan, selanjutnya karena impian-impian besar mereka tidak sejalan dengan gaya hidup yang tidak sehat seperti banyak begadang, kurang tidur, suka tidur pagi, makan junk food dan yang lainnya sehingga hal ini menyebabkan mereka sangat rentan untul mengalami stress, obesitas, gangguan jiwa dan serangan jantung pada usia muda.</a:t>
            </a:r>
            <a:endParaRPr sz="1700" b="0" i="0" u="none" strike="noStrike" cap="none">
              <a:solidFill>
                <a:srgbClr val="000000"/>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7"/>
          <p:cNvPicPr preferRelativeResize="0"/>
          <p:nvPr/>
        </p:nvPicPr>
        <p:blipFill rotWithShape="1">
          <a:blip r:embed="rId3">
            <a:alphaModFix/>
          </a:blip>
          <a:srcRect/>
          <a:stretch/>
        </p:blipFill>
        <p:spPr>
          <a:xfrm>
            <a:off x="514350" y="1903659"/>
            <a:ext cx="1390845" cy="1336183"/>
          </a:xfrm>
          <a:prstGeom prst="rect">
            <a:avLst/>
          </a:prstGeom>
          <a:noFill/>
          <a:ln>
            <a:noFill/>
          </a:ln>
        </p:spPr>
      </p:pic>
      <p:pic>
        <p:nvPicPr>
          <p:cNvPr id="146" name="Google Shape;146;p27"/>
          <p:cNvPicPr preferRelativeResize="0"/>
          <p:nvPr/>
        </p:nvPicPr>
        <p:blipFill rotWithShape="1">
          <a:blip r:embed="rId4">
            <a:alphaModFix/>
          </a:blip>
          <a:srcRect/>
          <a:stretch/>
        </p:blipFill>
        <p:spPr>
          <a:xfrm>
            <a:off x="2354834" y="2019101"/>
            <a:ext cx="1953350" cy="1093877"/>
          </a:xfrm>
          <a:prstGeom prst="rect">
            <a:avLst/>
          </a:prstGeom>
          <a:noFill/>
          <a:ln>
            <a:noFill/>
          </a:ln>
        </p:spPr>
      </p:pic>
      <p:pic>
        <p:nvPicPr>
          <p:cNvPr id="147" name="Google Shape;147;p27"/>
          <p:cNvPicPr preferRelativeResize="0"/>
          <p:nvPr/>
        </p:nvPicPr>
        <p:blipFill rotWithShape="1">
          <a:blip r:embed="rId5">
            <a:alphaModFix/>
          </a:blip>
          <a:srcRect/>
          <a:stretch/>
        </p:blipFill>
        <p:spPr>
          <a:xfrm>
            <a:off x="4962274" y="2022467"/>
            <a:ext cx="1464754" cy="1098566"/>
          </a:xfrm>
          <a:prstGeom prst="rect">
            <a:avLst/>
          </a:prstGeom>
          <a:noFill/>
          <a:ln>
            <a:noFill/>
          </a:ln>
        </p:spPr>
      </p:pic>
      <p:pic>
        <p:nvPicPr>
          <p:cNvPr id="148" name="Google Shape;148;p27"/>
          <p:cNvPicPr preferRelativeResize="0"/>
          <p:nvPr/>
        </p:nvPicPr>
        <p:blipFill rotWithShape="1">
          <a:blip r:embed="rId6">
            <a:alphaModFix/>
          </a:blip>
          <a:srcRect/>
          <a:stretch/>
        </p:blipFill>
        <p:spPr>
          <a:xfrm>
            <a:off x="6958029" y="1761011"/>
            <a:ext cx="1478831" cy="1478831"/>
          </a:xfrm>
          <a:prstGeom prst="rect">
            <a:avLst/>
          </a:prstGeom>
          <a:noFill/>
          <a:ln>
            <a:noFill/>
          </a:ln>
        </p:spPr>
      </p:pic>
      <p:sp>
        <p:nvSpPr>
          <p:cNvPr id="149" name="Google Shape;149;p27"/>
          <p:cNvSpPr txBox="1"/>
          <p:nvPr/>
        </p:nvSpPr>
        <p:spPr>
          <a:xfrm>
            <a:off x="1446555" y="379743"/>
            <a:ext cx="6250800" cy="538800"/>
          </a:xfrm>
          <a:prstGeom prst="rect">
            <a:avLst/>
          </a:prstGeom>
          <a:noFill/>
          <a:ln>
            <a:noFill/>
          </a:ln>
        </p:spPr>
        <p:txBody>
          <a:bodyPr spcFirstLastPara="1" wrap="square" lIns="0" tIns="0" rIns="0" bIns="0" anchor="t" anchorCtr="0">
            <a:spAutoFit/>
          </a:bodyPr>
          <a:lstStyle/>
          <a:p>
            <a:pPr marL="0" marR="0" lvl="0" indent="0" algn="ctr" rtl="0">
              <a:lnSpc>
                <a:spcPct val="114002"/>
              </a:lnSpc>
              <a:spcBef>
                <a:spcPts val="0"/>
              </a:spcBef>
              <a:spcAft>
                <a:spcPts val="0"/>
              </a:spcAft>
              <a:buNone/>
            </a:pPr>
            <a:r>
              <a:rPr lang="en" sz="3500" b="1" i="0" u="none" strike="noStrike" cap="none">
                <a:solidFill>
                  <a:srgbClr val="000000"/>
                </a:solidFill>
                <a:latin typeface="Times New Roman"/>
                <a:ea typeface="Times New Roman"/>
                <a:cs typeface="Times New Roman"/>
                <a:sym typeface="Times New Roman"/>
              </a:rPr>
              <a:t>TOOLS YANG DIGUNAKAN</a:t>
            </a:r>
            <a:endParaRPr sz="700" b="1">
              <a:latin typeface="Times New Roman"/>
              <a:ea typeface="Times New Roman"/>
              <a:cs typeface="Times New Roman"/>
              <a:sym typeface="Times New Roman"/>
            </a:endParaRPr>
          </a:p>
        </p:txBody>
      </p:sp>
      <p:sp>
        <p:nvSpPr>
          <p:cNvPr id="150" name="Google Shape;150;p27"/>
          <p:cNvSpPr txBox="1"/>
          <p:nvPr/>
        </p:nvSpPr>
        <p:spPr>
          <a:xfrm>
            <a:off x="869330" y="3211266"/>
            <a:ext cx="680885" cy="285433"/>
          </a:xfrm>
          <a:prstGeom prst="rect">
            <a:avLst/>
          </a:prstGeom>
          <a:noFill/>
          <a:ln>
            <a:noFill/>
          </a:ln>
        </p:spPr>
        <p:txBody>
          <a:bodyPr spcFirstLastPara="1" wrap="square" lIns="0" tIns="0" rIns="0" bIns="0" anchor="t" anchorCtr="0">
            <a:spAutoFit/>
          </a:bodyPr>
          <a:lstStyle/>
          <a:p>
            <a:pPr marL="0" marR="0" lvl="0" indent="0" algn="just" rtl="0">
              <a:lnSpc>
                <a:spcPct val="140011"/>
              </a:lnSpc>
              <a:spcBef>
                <a:spcPts val="0"/>
              </a:spcBef>
              <a:spcAft>
                <a:spcPts val="0"/>
              </a:spcAft>
              <a:buNone/>
            </a:pPr>
            <a:r>
              <a:rPr lang="en" sz="1700" b="1" i="0" u="none" strike="noStrike" cap="none">
                <a:solidFill>
                  <a:srgbClr val="000000"/>
                </a:solidFill>
                <a:latin typeface="Times"/>
                <a:ea typeface="Times"/>
                <a:cs typeface="Times"/>
                <a:sym typeface="Times"/>
              </a:rPr>
              <a:t>Figma</a:t>
            </a:r>
            <a:endParaRPr sz="700"/>
          </a:p>
        </p:txBody>
      </p:sp>
      <p:sp>
        <p:nvSpPr>
          <p:cNvPr id="151" name="Google Shape;151;p27"/>
          <p:cNvSpPr txBox="1"/>
          <p:nvPr/>
        </p:nvSpPr>
        <p:spPr>
          <a:xfrm>
            <a:off x="2896283" y="3211266"/>
            <a:ext cx="870451" cy="285433"/>
          </a:xfrm>
          <a:prstGeom prst="rect">
            <a:avLst/>
          </a:prstGeom>
          <a:noFill/>
          <a:ln>
            <a:noFill/>
          </a:ln>
        </p:spPr>
        <p:txBody>
          <a:bodyPr spcFirstLastPara="1" wrap="square" lIns="0" tIns="0" rIns="0" bIns="0" anchor="t" anchorCtr="0">
            <a:spAutoFit/>
          </a:bodyPr>
          <a:lstStyle/>
          <a:p>
            <a:pPr marL="0" marR="0" lvl="0" indent="0" algn="just" rtl="0">
              <a:lnSpc>
                <a:spcPct val="140011"/>
              </a:lnSpc>
              <a:spcBef>
                <a:spcPts val="0"/>
              </a:spcBef>
              <a:spcAft>
                <a:spcPts val="0"/>
              </a:spcAft>
              <a:buNone/>
            </a:pPr>
            <a:r>
              <a:rPr lang="en" sz="1700" b="1" i="0" u="none" strike="noStrike" cap="none">
                <a:solidFill>
                  <a:srgbClr val="000000"/>
                </a:solidFill>
                <a:latin typeface="Times"/>
                <a:ea typeface="Times"/>
                <a:cs typeface="Times"/>
                <a:sym typeface="Times"/>
              </a:rPr>
              <a:t>Flaticon</a:t>
            </a:r>
            <a:endParaRPr sz="700"/>
          </a:p>
        </p:txBody>
      </p:sp>
      <p:sp>
        <p:nvSpPr>
          <p:cNvPr id="152" name="Google Shape;152;p27"/>
          <p:cNvSpPr txBox="1"/>
          <p:nvPr/>
        </p:nvSpPr>
        <p:spPr>
          <a:xfrm>
            <a:off x="5227831" y="3211266"/>
            <a:ext cx="933640" cy="285433"/>
          </a:xfrm>
          <a:prstGeom prst="rect">
            <a:avLst/>
          </a:prstGeom>
          <a:noFill/>
          <a:ln>
            <a:noFill/>
          </a:ln>
        </p:spPr>
        <p:txBody>
          <a:bodyPr spcFirstLastPara="1" wrap="square" lIns="0" tIns="0" rIns="0" bIns="0" anchor="t" anchorCtr="0">
            <a:spAutoFit/>
          </a:bodyPr>
          <a:lstStyle/>
          <a:p>
            <a:pPr marL="0" marR="0" lvl="0" indent="0" algn="just" rtl="0">
              <a:lnSpc>
                <a:spcPct val="140011"/>
              </a:lnSpc>
              <a:spcBef>
                <a:spcPts val="0"/>
              </a:spcBef>
              <a:spcAft>
                <a:spcPts val="0"/>
              </a:spcAft>
              <a:buNone/>
            </a:pPr>
            <a:r>
              <a:rPr lang="en" sz="1700" b="1" i="0" u="none" strike="noStrike" cap="none">
                <a:solidFill>
                  <a:srgbClr val="000000"/>
                </a:solidFill>
                <a:latin typeface="Times"/>
                <a:ea typeface="Times"/>
                <a:cs typeface="Times"/>
                <a:sym typeface="Times"/>
              </a:rPr>
              <a:t>Dribbble</a:t>
            </a:r>
            <a:endParaRPr sz="700"/>
          </a:p>
        </p:txBody>
      </p:sp>
      <p:sp>
        <p:nvSpPr>
          <p:cNvPr id="153" name="Google Shape;153;p27"/>
          <p:cNvSpPr txBox="1"/>
          <p:nvPr/>
        </p:nvSpPr>
        <p:spPr>
          <a:xfrm>
            <a:off x="7192712" y="3211266"/>
            <a:ext cx="1009467" cy="285433"/>
          </a:xfrm>
          <a:prstGeom prst="rect">
            <a:avLst/>
          </a:prstGeom>
          <a:noFill/>
          <a:ln>
            <a:noFill/>
          </a:ln>
        </p:spPr>
        <p:txBody>
          <a:bodyPr spcFirstLastPara="1" wrap="square" lIns="0" tIns="0" rIns="0" bIns="0" anchor="t" anchorCtr="0">
            <a:spAutoFit/>
          </a:bodyPr>
          <a:lstStyle/>
          <a:p>
            <a:pPr marL="0" marR="0" lvl="0" indent="0" algn="just" rtl="0">
              <a:lnSpc>
                <a:spcPct val="140011"/>
              </a:lnSpc>
              <a:spcBef>
                <a:spcPts val="0"/>
              </a:spcBef>
              <a:spcAft>
                <a:spcPts val="0"/>
              </a:spcAft>
              <a:buNone/>
            </a:pPr>
            <a:r>
              <a:rPr lang="en" sz="1700" b="1" i="0" u="none" strike="noStrike" cap="none">
                <a:solidFill>
                  <a:srgbClr val="000000"/>
                </a:solidFill>
                <a:latin typeface="Times"/>
                <a:ea typeface="Times"/>
                <a:cs typeface="Times"/>
                <a:sym typeface="Times"/>
              </a:rPr>
              <a:t>Unsplash</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8"/>
          <p:cNvPicPr preferRelativeResize="0"/>
          <p:nvPr/>
        </p:nvPicPr>
        <p:blipFill rotWithShape="1">
          <a:blip r:embed="rId3">
            <a:alphaModFix/>
          </a:blip>
          <a:srcRect/>
          <a:stretch/>
        </p:blipFill>
        <p:spPr>
          <a:xfrm>
            <a:off x="2873352" y="290022"/>
            <a:ext cx="3397298" cy="1498187"/>
          </a:xfrm>
          <a:prstGeom prst="rect">
            <a:avLst/>
          </a:prstGeom>
          <a:noFill/>
          <a:ln>
            <a:noFill/>
          </a:ln>
        </p:spPr>
      </p:pic>
      <p:sp>
        <p:nvSpPr>
          <p:cNvPr id="159" name="Google Shape;159;p28"/>
          <p:cNvSpPr txBox="1"/>
          <p:nvPr/>
        </p:nvSpPr>
        <p:spPr>
          <a:xfrm>
            <a:off x="3059290" y="2004266"/>
            <a:ext cx="3025419" cy="43050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2500" b="1" i="0" u="none" strike="noStrike" cap="none">
                <a:solidFill>
                  <a:srgbClr val="000000"/>
                </a:solidFill>
                <a:latin typeface="Times"/>
                <a:ea typeface="Times"/>
                <a:cs typeface="Times"/>
                <a:sym typeface="Times"/>
              </a:rPr>
              <a:t>DESIGN THINKING</a:t>
            </a:r>
            <a:endParaRPr sz="700"/>
          </a:p>
        </p:txBody>
      </p:sp>
      <p:sp>
        <p:nvSpPr>
          <p:cNvPr id="160" name="Google Shape;160;p28"/>
          <p:cNvSpPr txBox="1"/>
          <p:nvPr/>
        </p:nvSpPr>
        <p:spPr>
          <a:xfrm>
            <a:off x="514350" y="2649080"/>
            <a:ext cx="8115300" cy="20010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 sz="2500" b="0" i="0" u="none" strike="noStrike" cap="none">
                <a:solidFill>
                  <a:srgbClr val="000000"/>
                </a:solidFill>
                <a:latin typeface="Times"/>
                <a:ea typeface="Times"/>
                <a:cs typeface="Times"/>
                <a:sym typeface="Times"/>
              </a:rPr>
              <a:t>Dalam proses design, saya memilih untuk menerapkan design thinking sebagai kerangka kerja utama. Karena pemikiran design terpusat pada manusia </a:t>
            </a:r>
            <a:r>
              <a:rPr lang="en" sz="2500">
                <a:latin typeface="Times"/>
                <a:ea typeface="Times"/>
                <a:cs typeface="Times"/>
                <a:sym typeface="Times"/>
              </a:rPr>
              <a:t>yang</a:t>
            </a:r>
            <a:r>
              <a:rPr lang="en" sz="2500" b="0" i="0" u="none" strike="noStrike" cap="none">
                <a:solidFill>
                  <a:srgbClr val="000000"/>
                </a:solidFill>
                <a:latin typeface="Times"/>
                <a:ea typeface="Times"/>
                <a:cs typeface="Times"/>
                <a:sym typeface="Times"/>
              </a:rPr>
              <a:t> ingin menciptakan solusi inovatif yang juga melayani kebutuhan </a:t>
            </a:r>
            <a:r>
              <a:rPr lang="en" sz="2500">
                <a:latin typeface="Times"/>
                <a:ea typeface="Times"/>
                <a:cs typeface="Times"/>
                <a:sym typeface="Times"/>
              </a:rPr>
              <a:t>p</a:t>
            </a:r>
            <a:r>
              <a:rPr lang="en" sz="2500" b="0" i="0" u="none" strike="noStrike" cap="none">
                <a:solidFill>
                  <a:srgbClr val="000000"/>
                </a:solidFill>
                <a:latin typeface="Times"/>
                <a:ea typeface="Times"/>
                <a:cs typeface="Times"/>
                <a:sym typeface="Times"/>
              </a:rPr>
              <a:t>engguna.</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p:nvPr/>
        </p:nvSpPr>
        <p:spPr>
          <a:xfrm>
            <a:off x="514350" y="461963"/>
            <a:ext cx="2401130"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EMPHATIZE</a:t>
            </a:r>
            <a:endParaRPr sz="700"/>
          </a:p>
        </p:txBody>
      </p:sp>
      <p:sp>
        <p:nvSpPr>
          <p:cNvPr id="166" name="Google Shape;166;p29"/>
          <p:cNvSpPr txBox="1"/>
          <p:nvPr/>
        </p:nvSpPr>
        <p:spPr>
          <a:xfrm>
            <a:off x="514350" y="1236575"/>
            <a:ext cx="7902300" cy="1360800"/>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1" i="0" u="none" strike="noStrike" cap="none">
                <a:solidFill>
                  <a:srgbClr val="000000"/>
                </a:solidFill>
                <a:latin typeface="Times"/>
                <a:ea typeface="Times"/>
                <a:cs typeface="Times"/>
                <a:sym typeface="Times"/>
              </a:rPr>
              <a:t>Emphatize</a:t>
            </a:r>
            <a:r>
              <a:rPr lang="en" sz="1700" b="0" i="0" u="none" strike="noStrike" cap="none">
                <a:solidFill>
                  <a:srgbClr val="000000"/>
                </a:solidFill>
                <a:latin typeface="Times"/>
                <a:ea typeface="Times"/>
                <a:cs typeface="Times"/>
                <a:sym typeface="Times"/>
              </a:rPr>
              <a:t> merupakan tahap yang pertama dalam metode Design Thinking. Tujuan dilakukan proses ini adalah untuk mengetahui informasi tentang masalah dan kebutuhan yang diinginkan oleh pengguna. Sehingga perlu dilakukan research terlebih dahulu, setelah mendapatkan beberapa insight</a:t>
            </a:r>
            <a:r>
              <a:rPr lang="en" sz="1700">
                <a:latin typeface="Times"/>
                <a:ea typeface="Times"/>
                <a:cs typeface="Times"/>
                <a:sym typeface="Times"/>
              </a:rPr>
              <a:t>.</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p:nvPr/>
        </p:nvSpPr>
        <p:spPr>
          <a:xfrm>
            <a:off x="514350" y="461963"/>
            <a:ext cx="2401130"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DEFINE</a:t>
            </a:r>
            <a:endParaRPr sz="700"/>
          </a:p>
        </p:txBody>
      </p:sp>
      <p:sp>
        <p:nvSpPr>
          <p:cNvPr id="172" name="Google Shape;172;p30"/>
          <p:cNvSpPr txBox="1"/>
          <p:nvPr/>
        </p:nvSpPr>
        <p:spPr>
          <a:xfrm>
            <a:off x="514350" y="1236586"/>
            <a:ext cx="2869790" cy="1503574"/>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0" i="0" u="none" strike="noStrike" cap="none">
                <a:solidFill>
                  <a:srgbClr val="000000"/>
                </a:solidFill>
                <a:latin typeface="Times"/>
                <a:ea typeface="Times"/>
                <a:cs typeface="Times"/>
                <a:sym typeface="Times"/>
              </a:rPr>
              <a:t>Define merupakan tahap penyusunan masalah yang ditemukan pada saat melakukan research. Maka dibuatlah Pain Point yang dialami oleh user.</a:t>
            </a:r>
            <a:endParaRPr sz="700"/>
          </a:p>
        </p:txBody>
      </p:sp>
      <p:pic>
        <p:nvPicPr>
          <p:cNvPr id="173" name="Google Shape;173;p30"/>
          <p:cNvPicPr preferRelativeResize="0"/>
          <p:nvPr/>
        </p:nvPicPr>
        <p:blipFill>
          <a:blip r:embed="rId3">
            <a:alphaModFix/>
          </a:blip>
          <a:stretch>
            <a:fillRect/>
          </a:stretch>
        </p:blipFill>
        <p:spPr>
          <a:xfrm>
            <a:off x="3602001" y="1020738"/>
            <a:ext cx="5038024" cy="310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p:nvPr/>
        </p:nvSpPr>
        <p:spPr>
          <a:xfrm>
            <a:off x="514350" y="737557"/>
            <a:ext cx="8115300" cy="595124"/>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0" i="0" u="none" strike="noStrike" cap="none">
                <a:solidFill>
                  <a:srgbClr val="000000"/>
                </a:solidFill>
                <a:latin typeface="Times"/>
                <a:ea typeface="Times"/>
                <a:cs typeface="Times"/>
                <a:sym typeface="Times"/>
              </a:rPr>
              <a:t>Kemudian dibuatlah How Might We untuk memberikan solusi apa yang mungkin dapat memberikan user dan bisnis untuk menyelesaikan masalah tersebut.</a:t>
            </a:r>
            <a:endParaRPr sz="700"/>
          </a:p>
        </p:txBody>
      </p:sp>
      <p:pic>
        <p:nvPicPr>
          <p:cNvPr id="179" name="Google Shape;179;p31"/>
          <p:cNvPicPr preferRelativeResize="0"/>
          <p:nvPr/>
        </p:nvPicPr>
        <p:blipFill>
          <a:blip r:embed="rId3">
            <a:alphaModFix/>
          </a:blip>
          <a:stretch>
            <a:fillRect/>
          </a:stretch>
        </p:blipFill>
        <p:spPr>
          <a:xfrm>
            <a:off x="3329588" y="1805802"/>
            <a:ext cx="2484824" cy="2514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p:nvPr/>
        </p:nvSpPr>
        <p:spPr>
          <a:xfrm>
            <a:off x="514350" y="461963"/>
            <a:ext cx="1503222" cy="504826"/>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1" i="0" u="none" strike="noStrike" cap="none">
                <a:solidFill>
                  <a:srgbClr val="000000"/>
                </a:solidFill>
                <a:latin typeface="Times"/>
                <a:ea typeface="Times"/>
                <a:cs typeface="Times"/>
                <a:sym typeface="Times"/>
              </a:rPr>
              <a:t>IDEATE</a:t>
            </a:r>
            <a:endParaRPr sz="700"/>
          </a:p>
        </p:txBody>
      </p:sp>
      <p:sp>
        <p:nvSpPr>
          <p:cNvPr id="185" name="Google Shape;185;p32"/>
          <p:cNvSpPr txBox="1"/>
          <p:nvPr/>
        </p:nvSpPr>
        <p:spPr>
          <a:xfrm>
            <a:off x="514350" y="1236575"/>
            <a:ext cx="3852900" cy="1727100"/>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0" i="0" u="none" strike="noStrike" cap="none">
                <a:solidFill>
                  <a:srgbClr val="000000"/>
                </a:solidFill>
                <a:latin typeface="Times"/>
                <a:ea typeface="Times"/>
                <a:cs typeface="Times"/>
                <a:sym typeface="Times"/>
              </a:rPr>
              <a:t>Tahap selanjutnya adalah tahap untuk menghasilkan ide. Setelah menetapkan tujuan dan sasaran utama, selanjutnya proses melakukan brainstorming ide untuk aplikasi</a:t>
            </a:r>
            <a:endParaRPr sz="700"/>
          </a:p>
        </p:txBody>
      </p:sp>
      <p:pic>
        <p:nvPicPr>
          <p:cNvPr id="186" name="Google Shape;186;p32"/>
          <p:cNvPicPr preferRelativeResize="0"/>
          <p:nvPr/>
        </p:nvPicPr>
        <p:blipFill>
          <a:blip r:embed="rId3">
            <a:alphaModFix/>
          </a:blip>
          <a:stretch>
            <a:fillRect/>
          </a:stretch>
        </p:blipFill>
        <p:spPr>
          <a:xfrm>
            <a:off x="4684225" y="335895"/>
            <a:ext cx="4181302" cy="44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p:nvPr/>
        </p:nvSpPr>
        <p:spPr>
          <a:xfrm>
            <a:off x="514350" y="737557"/>
            <a:ext cx="3149320" cy="1806391"/>
          </a:xfrm>
          <a:prstGeom prst="rect">
            <a:avLst/>
          </a:prstGeom>
          <a:noFill/>
          <a:ln>
            <a:noFill/>
          </a:ln>
        </p:spPr>
        <p:txBody>
          <a:bodyPr spcFirstLastPara="1" wrap="square" lIns="0" tIns="0" rIns="0" bIns="0" anchor="t" anchorCtr="0">
            <a:spAutoFit/>
          </a:bodyPr>
          <a:lstStyle/>
          <a:p>
            <a:pPr marL="0" marR="0" lvl="0" indent="0" algn="just" rtl="0">
              <a:lnSpc>
                <a:spcPct val="140005"/>
              </a:lnSpc>
              <a:spcBef>
                <a:spcPts val="0"/>
              </a:spcBef>
              <a:spcAft>
                <a:spcPts val="0"/>
              </a:spcAft>
              <a:buNone/>
            </a:pPr>
            <a:r>
              <a:rPr lang="en" sz="1700" b="0" i="0" u="none" strike="noStrike" cap="none">
                <a:solidFill>
                  <a:srgbClr val="000000"/>
                </a:solidFill>
                <a:latin typeface="Times"/>
                <a:ea typeface="Times"/>
                <a:cs typeface="Times"/>
                <a:sym typeface="Times"/>
              </a:rPr>
              <a:t>Kemudian mengurutkan ide berdasarkan mana yang harus dilakukan terlebih dahulu. Untuk melanjutkan, maka digunakan prioritas ide yang telah diurutkan berdasarkan value dan effortnya.</a:t>
            </a:r>
            <a:endParaRPr sz="700"/>
          </a:p>
        </p:txBody>
      </p:sp>
      <p:pic>
        <p:nvPicPr>
          <p:cNvPr id="192" name="Google Shape;192;p33"/>
          <p:cNvPicPr preferRelativeResize="0"/>
          <p:nvPr/>
        </p:nvPicPr>
        <p:blipFill>
          <a:blip r:embed="rId3">
            <a:alphaModFix/>
          </a:blip>
          <a:stretch>
            <a:fillRect/>
          </a:stretch>
        </p:blipFill>
        <p:spPr>
          <a:xfrm>
            <a:off x="3816070" y="152400"/>
            <a:ext cx="5174753" cy="483869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On-screen Show (16:9)</PresentationFormat>
  <Paragraphs>30</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Georgia</vt:lpstr>
      <vt:lpstr>Times</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cp:revision>
  <dcterms:modified xsi:type="dcterms:W3CDTF">2022-12-01T14:27:57Z</dcterms:modified>
</cp:coreProperties>
</file>