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5" r:id="rId8"/>
    <p:sldId id="267" r:id="rId9"/>
    <p:sldId id="268" r:id="rId10"/>
    <p:sldId id="269" r:id="rId11"/>
    <p:sldId id="270" r:id="rId12"/>
    <p:sldId id="262" r:id="rId13"/>
    <p:sldId id="264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56"/>
    <p:restoredTop sz="94682"/>
  </p:normalViewPr>
  <p:slideViewPr>
    <p:cSldViewPr snapToGrid="0">
      <p:cViewPr varScale="1">
        <p:scale>
          <a:sx n="103" d="100"/>
          <a:sy n="103" d="100"/>
        </p:scale>
        <p:origin x="17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486285-B13E-4D59-8498-8B2A772997A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2CC68241-BAEC-45D0-B489-65E0C6C76A0B}">
      <dgm:prSet/>
      <dgm:spPr/>
      <dgm:t>
        <a:bodyPr/>
        <a:lstStyle/>
        <a:p>
          <a:r>
            <a:rPr lang="en-US"/>
            <a:t>Motivation</a:t>
          </a:r>
        </a:p>
      </dgm:t>
    </dgm:pt>
    <dgm:pt modelId="{BCB1A8CF-62E1-4D18-937A-D6673BBCA2A7}" type="parTrans" cxnId="{AFB27FF5-A6B5-43C3-B5B7-B3351CA42181}">
      <dgm:prSet/>
      <dgm:spPr/>
      <dgm:t>
        <a:bodyPr/>
        <a:lstStyle/>
        <a:p>
          <a:endParaRPr lang="en-US"/>
        </a:p>
      </dgm:t>
    </dgm:pt>
    <dgm:pt modelId="{35C28310-32EA-44BC-922B-519CFF7E8285}" type="sibTrans" cxnId="{AFB27FF5-A6B5-43C3-B5B7-B3351CA42181}">
      <dgm:prSet/>
      <dgm:spPr/>
      <dgm:t>
        <a:bodyPr/>
        <a:lstStyle/>
        <a:p>
          <a:endParaRPr lang="en-US"/>
        </a:p>
      </dgm:t>
    </dgm:pt>
    <dgm:pt modelId="{A88DC251-00FE-4AC0-82DE-23E782DBD280}">
      <dgm:prSet/>
      <dgm:spPr/>
      <dgm:t>
        <a:bodyPr/>
        <a:lstStyle/>
        <a:p>
          <a:r>
            <a:rPr lang="en-US"/>
            <a:t>Codesign The Future HPC Systems</a:t>
          </a:r>
        </a:p>
      </dgm:t>
    </dgm:pt>
    <dgm:pt modelId="{7964776B-CD92-4BC2-8F5B-E35D80AAB3CB}" type="parTrans" cxnId="{1F182889-86A9-4776-8867-F7F131B90281}">
      <dgm:prSet/>
      <dgm:spPr/>
      <dgm:t>
        <a:bodyPr/>
        <a:lstStyle/>
        <a:p>
          <a:endParaRPr lang="en-US"/>
        </a:p>
      </dgm:t>
    </dgm:pt>
    <dgm:pt modelId="{F6AD1B00-F57E-45B4-991A-5EA25F42865B}" type="sibTrans" cxnId="{1F182889-86A9-4776-8867-F7F131B90281}">
      <dgm:prSet/>
      <dgm:spPr/>
      <dgm:t>
        <a:bodyPr/>
        <a:lstStyle/>
        <a:p>
          <a:endParaRPr lang="en-US"/>
        </a:p>
      </dgm:t>
    </dgm:pt>
    <dgm:pt modelId="{7A426B3A-67B8-4386-A9E8-4C8F3AD65A81}">
      <dgm:prSet/>
      <dgm:spPr/>
      <dgm:t>
        <a:bodyPr/>
        <a:lstStyle/>
        <a:p>
          <a:r>
            <a:rPr lang="en-US"/>
            <a:t>Challenges</a:t>
          </a:r>
        </a:p>
      </dgm:t>
    </dgm:pt>
    <dgm:pt modelId="{565E1D3F-91DA-4CD1-B6A2-3E93B8B06DCB}" type="parTrans" cxnId="{8679FCDA-5099-4678-A474-FED17AF9F7CC}">
      <dgm:prSet/>
      <dgm:spPr/>
      <dgm:t>
        <a:bodyPr/>
        <a:lstStyle/>
        <a:p>
          <a:endParaRPr lang="en-US"/>
        </a:p>
      </dgm:t>
    </dgm:pt>
    <dgm:pt modelId="{A0C11A86-5FF7-4009-B89B-2695C7DB8C17}" type="sibTrans" cxnId="{8679FCDA-5099-4678-A474-FED17AF9F7CC}">
      <dgm:prSet/>
      <dgm:spPr/>
      <dgm:t>
        <a:bodyPr/>
        <a:lstStyle/>
        <a:p>
          <a:endParaRPr lang="en-US"/>
        </a:p>
      </dgm:t>
    </dgm:pt>
    <dgm:pt modelId="{23D6BE30-73E2-4B08-A668-EE705CCEEF49}">
      <dgm:prSet/>
      <dgm:spPr/>
      <dgm:t>
        <a:bodyPr/>
        <a:lstStyle/>
        <a:p>
          <a:r>
            <a:rPr lang="en-US"/>
            <a:t>Conclusion</a:t>
          </a:r>
        </a:p>
      </dgm:t>
    </dgm:pt>
    <dgm:pt modelId="{C1A845E4-C74F-4B56-8449-E28B301BB19C}" type="parTrans" cxnId="{6D09FD90-307E-4F41-9986-C2FEAAB6CFB0}">
      <dgm:prSet/>
      <dgm:spPr/>
      <dgm:t>
        <a:bodyPr/>
        <a:lstStyle/>
        <a:p>
          <a:endParaRPr lang="en-US"/>
        </a:p>
      </dgm:t>
    </dgm:pt>
    <dgm:pt modelId="{E9EB7728-E875-4D59-B1CC-E25698F6B73D}" type="sibTrans" cxnId="{6D09FD90-307E-4F41-9986-C2FEAAB6CFB0}">
      <dgm:prSet/>
      <dgm:spPr/>
      <dgm:t>
        <a:bodyPr/>
        <a:lstStyle/>
        <a:p>
          <a:endParaRPr lang="en-US"/>
        </a:p>
      </dgm:t>
    </dgm:pt>
    <dgm:pt modelId="{ED9A1367-EB4B-4FD9-B53A-AF66C6EBC9FE}" type="pres">
      <dgm:prSet presAssocID="{20486285-B13E-4D59-8498-8B2A772997AF}" presName="root" presStyleCnt="0">
        <dgm:presLayoutVars>
          <dgm:dir/>
          <dgm:resizeHandles val="exact"/>
        </dgm:presLayoutVars>
      </dgm:prSet>
      <dgm:spPr/>
    </dgm:pt>
    <dgm:pt modelId="{CB71C0A3-9F7C-467A-A064-674B75E67EB9}" type="pres">
      <dgm:prSet presAssocID="{2CC68241-BAEC-45D0-B489-65E0C6C76A0B}" presName="compNode" presStyleCnt="0"/>
      <dgm:spPr/>
    </dgm:pt>
    <dgm:pt modelId="{476B8C1E-1C75-477F-B0EC-72FDC0907F59}" type="pres">
      <dgm:prSet presAssocID="{2CC68241-BAEC-45D0-B489-65E0C6C76A0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2D49EE-CB18-4D79-BAE7-4A3A21F1680C}" type="pres">
      <dgm:prSet presAssocID="{2CC68241-BAEC-45D0-B489-65E0C6C76A0B}" presName="spaceRect" presStyleCnt="0"/>
      <dgm:spPr/>
    </dgm:pt>
    <dgm:pt modelId="{E9E4A4B7-D3A5-4FC6-B939-519750149259}" type="pres">
      <dgm:prSet presAssocID="{2CC68241-BAEC-45D0-B489-65E0C6C76A0B}" presName="textRect" presStyleLbl="revTx" presStyleIdx="0" presStyleCnt="4">
        <dgm:presLayoutVars>
          <dgm:chMax val="1"/>
          <dgm:chPref val="1"/>
        </dgm:presLayoutVars>
      </dgm:prSet>
      <dgm:spPr/>
    </dgm:pt>
    <dgm:pt modelId="{047044DF-8CB1-4812-AA71-8A0A8C64731B}" type="pres">
      <dgm:prSet presAssocID="{35C28310-32EA-44BC-922B-519CFF7E8285}" presName="sibTrans" presStyleCnt="0"/>
      <dgm:spPr/>
    </dgm:pt>
    <dgm:pt modelId="{9E2DB6C4-B64B-4596-91E4-4857885D3FDE}" type="pres">
      <dgm:prSet presAssocID="{A88DC251-00FE-4AC0-82DE-23E782DBD280}" presName="compNode" presStyleCnt="0"/>
      <dgm:spPr/>
    </dgm:pt>
    <dgm:pt modelId="{CE9EA1A7-ACB5-4ED6-9101-CE8BEB283526}" type="pres">
      <dgm:prSet presAssocID="{A88DC251-00FE-4AC0-82DE-23E782DBD28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8328C06-DC7B-4180-A53F-C70F6ECEE15B}" type="pres">
      <dgm:prSet presAssocID="{A88DC251-00FE-4AC0-82DE-23E782DBD280}" presName="spaceRect" presStyleCnt="0"/>
      <dgm:spPr/>
    </dgm:pt>
    <dgm:pt modelId="{1DDB107B-68C3-471A-B83E-B7D52588355C}" type="pres">
      <dgm:prSet presAssocID="{A88DC251-00FE-4AC0-82DE-23E782DBD280}" presName="textRect" presStyleLbl="revTx" presStyleIdx="1" presStyleCnt="4">
        <dgm:presLayoutVars>
          <dgm:chMax val="1"/>
          <dgm:chPref val="1"/>
        </dgm:presLayoutVars>
      </dgm:prSet>
      <dgm:spPr/>
    </dgm:pt>
    <dgm:pt modelId="{7102B967-5605-49C7-9BF2-5ED6702BC8FB}" type="pres">
      <dgm:prSet presAssocID="{F6AD1B00-F57E-45B4-991A-5EA25F42865B}" presName="sibTrans" presStyleCnt="0"/>
      <dgm:spPr/>
    </dgm:pt>
    <dgm:pt modelId="{BDABBD42-C0B9-4F7D-9F01-14F35F54F60E}" type="pres">
      <dgm:prSet presAssocID="{7A426B3A-67B8-4386-A9E8-4C8F3AD65A81}" presName="compNode" presStyleCnt="0"/>
      <dgm:spPr/>
    </dgm:pt>
    <dgm:pt modelId="{76AFAA1F-BB64-407A-B2D7-EA7A93CE375C}" type="pres">
      <dgm:prSet presAssocID="{7A426B3A-67B8-4386-A9E8-4C8F3AD65A8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780C9224-59F3-40AD-9461-A9E6A22C6E7B}" type="pres">
      <dgm:prSet presAssocID="{7A426B3A-67B8-4386-A9E8-4C8F3AD65A81}" presName="spaceRect" presStyleCnt="0"/>
      <dgm:spPr/>
    </dgm:pt>
    <dgm:pt modelId="{45937CBE-B83B-4C7C-8714-400AF97D34B8}" type="pres">
      <dgm:prSet presAssocID="{7A426B3A-67B8-4386-A9E8-4C8F3AD65A81}" presName="textRect" presStyleLbl="revTx" presStyleIdx="2" presStyleCnt="4">
        <dgm:presLayoutVars>
          <dgm:chMax val="1"/>
          <dgm:chPref val="1"/>
        </dgm:presLayoutVars>
      </dgm:prSet>
      <dgm:spPr/>
    </dgm:pt>
    <dgm:pt modelId="{6D032A7D-EB70-49EC-B28A-B3B36EDA5663}" type="pres">
      <dgm:prSet presAssocID="{A0C11A86-5FF7-4009-B89B-2695C7DB8C17}" presName="sibTrans" presStyleCnt="0"/>
      <dgm:spPr/>
    </dgm:pt>
    <dgm:pt modelId="{BCD640E1-B4C5-4779-B8A0-07C42BB38B99}" type="pres">
      <dgm:prSet presAssocID="{23D6BE30-73E2-4B08-A668-EE705CCEEF49}" presName="compNode" presStyleCnt="0"/>
      <dgm:spPr/>
    </dgm:pt>
    <dgm:pt modelId="{9ABE9482-A142-40A2-8AA0-DA155DFB0547}" type="pres">
      <dgm:prSet presAssocID="{23D6BE30-73E2-4B08-A668-EE705CCEEF4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E080CC2A-6A9C-456A-9BA3-67CD2F378D31}" type="pres">
      <dgm:prSet presAssocID="{23D6BE30-73E2-4B08-A668-EE705CCEEF49}" presName="spaceRect" presStyleCnt="0"/>
      <dgm:spPr/>
    </dgm:pt>
    <dgm:pt modelId="{1058BA65-115C-4A48-90F9-F8ADBB9CD2F5}" type="pres">
      <dgm:prSet presAssocID="{23D6BE30-73E2-4B08-A668-EE705CCEEF4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EBC6810-4652-482D-B838-1AC77961DAFC}" type="presOf" srcId="{2CC68241-BAEC-45D0-B489-65E0C6C76A0B}" destId="{E9E4A4B7-D3A5-4FC6-B939-519750149259}" srcOrd="0" destOrd="0" presId="urn:microsoft.com/office/officeart/2018/2/layout/IconLabelList"/>
    <dgm:cxn modelId="{A336A118-3268-494D-8F66-3A160498AF56}" type="presOf" srcId="{20486285-B13E-4D59-8498-8B2A772997AF}" destId="{ED9A1367-EB4B-4FD9-B53A-AF66C6EBC9FE}" srcOrd="0" destOrd="0" presId="urn:microsoft.com/office/officeart/2018/2/layout/IconLabelList"/>
    <dgm:cxn modelId="{FD5E653A-5EEF-4AA6-9C1F-E9F3C94E44B4}" type="presOf" srcId="{7A426B3A-67B8-4386-A9E8-4C8F3AD65A81}" destId="{45937CBE-B83B-4C7C-8714-400AF97D34B8}" srcOrd="0" destOrd="0" presId="urn:microsoft.com/office/officeart/2018/2/layout/IconLabelList"/>
    <dgm:cxn modelId="{BE938261-A89C-4DE4-B12C-EFE3F8B53213}" type="presOf" srcId="{A88DC251-00FE-4AC0-82DE-23E782DBD280}" destId="{1DDB107B-68C3-471A-B83E-B7D52588355C}" srcOrd="0" destOrd="0" presId="urn:microsoft.com/office/officeart/2018/2/layout/IconLabelList"/>
    <dgm:cxn modelId="{1F182889-86A9-4776-8867-F7F131B90281}" srcId="{20486285-B13E-4D59-8498-8B2A772997AF}" destId="{A88DC251-00FE-4AC0-82DE-23E782DBD280}" srcOrd="1" destOrd="0" parTransId="{7964776B-CD92-4BC2-8F5B-E35D80AAB3CB}" sibTransId="{F6AD1B00-F57E-45B4-991A-5EA25F42865B}"/>
    <dgm:cxn modelId="{6D09FD90-307E-4F41-9986-C2FEAAB6CFB0}" srcId="{20486285-B13E-4D59-8498-8B2A772997AF}" destId="{23D6BE30-73E2-4B08-A668-EE705CCEEF49}" srcOrd="3" destOrd="0" parTransId="{C1A845E4-C74F-4B56-8449-E28B301BB19C}" sibTransId="{E9EB7728-E875-4D59-B1CC-E25698F6B73D}"/>
    <dgm:cxn modelId="{955035AD-8BF8-4B81-B959-74BD59952125}" type="presOf" srcId="{23D6BE30-73E2-4B08-A668-EE705CCEEF49}" destId="{1058BA65-115C-4A48-90F9-F8ADBB9CD2F5}" srcOrd="0" destOrd="0" presId="urn:microsoft.com/office/officeart/2018/2/layout/IconLabelList"/>
    <dgm:cxn modelId="{8679FCDA-5099-4678-A474-FED17AF9F7CC}" srcId="{20486285-B13E-4D59-8498-8B2A772997AF}" destId="{7A426B3A-67B8-4386-A9E8-4C8F3AD65A81}" srcOrd="2" destOrd="0" parTransId="{565E1D3F-91DA-4CD1-B6A2-3E93B8B06DCB}" sibTransId="{A0C11A86-5FF7-4009-B89B-2695C7DB8C17}"/>
    <dgm:cxn modelId="{AFB27FF5-A6B5-43C3-B5B7-B3351CA42181}" srcId="{20486285-B13E-4D59-8498-8B2A772997AF}" destId="{2CC68241-BAEC-45D0-B489-65E0C6C76A0B}" srcOrd="0" destOrd="0" parTransId="{BCB1A8CF-62E1-4D18-937A-D6673BBCA2A7}" sibTransId="{35C28310-32EA-44BC-922B-519CFF7E8285}"/>
    <dgm:cxn modelId="{5E0DCE86-9E61-49FA-9900-0713E4CA10D8}" type="presParOf" srcId="{ED9A1367-EB4B-4FD9-B53A-AF66C6EBC9FE}" destId="{CB71C0A3-9F7C-467A-A064-674B75E67EB9}" srcOrd="0" destOrd="0" presId="urn:microsoft.com/office/officeart/2018/2/layout/IconLabelList"/>
    <dgm:cxn modelId="{39EB6C0F-8F6C-4761-B2DE-699548748FB3}" type="presParOf" srcId="{CB71C0A3-9F7C-467A-A064-674B75E67EB9}" destId="{476B8C1E-1C75-477F-B0EC-72FDC0907F59}" srcOrd="0" destOrd="0" presId="urn:microsoft.com/office/officeart/2018/2/layout/IconLabelList"/>
    <dgm:cxn modelId="{17390860-B430-4F5B-A389-A51FBB62899C}" type="presParOf" srcId="{CB71C0A3-9F7C-467A-A064-674B75E67EB9}" destId="{552D49EE-CB18-4D79-BAE7-4A3A21F1680C}" srcOrd="1" destOrd="0" presId="urn:microsoft.com/office/officeart/2018/2/layout/IconLabelList"/>
    <dgm:cxn modelId="{EE5BE954-4B0C-462A-A908-EC602459BF4C}" type="presParOf" srcId="{CB71C0A3-9F7C-467A-A064-674B75E67EB9}" destId="{E9E4A4B7-D3A5-4FC6-B939-519750149259}" srcOrd="2" destOrd="0" presId="urn:microsoft.com/office/officeart/2018/2/layout/IconLabelList"/>
    <dgm:cxn modelId="{554DE7AC-6AAA-41B1-8EE0-454AA7DD33BF}" type="presParOf" srcId="{ED9A1367-EB4B-4FD9-B53A-AF66C6EBC9FE}" destId="{047044DF-8CB1-4812-AA71-8A0A8C64731B}" srcOrd="1" destOrd="0" presId="urn:microsoft.com/office/officeart/2018/2/layout/IconLabelList"/>
    <dgm:cxn modelId="{E593BDA8-ECC1-4D6C-BEDD-465E80A7DE3C}" type="presParOf" srcId="{ED9A1367-EB4B-4FD9-B53A-AF66C6EBC9FE}" destId="{9E2DB6C4-B64B-4596-91E4-4857885D3FDE}" srcOrd="2" destOrd="0" presId="urn:microsoft.com/office/officeart/2018/2/layout/IconLabelList"/>
    <dgm:cxn modelId="{B8A36E6C-2900-490F-8D85-658901751710}" type="presParOf" srcId="{9E2DB6C4-B64B-4596-91E4-4857885D3FDE}" destId="{CE9EA1A7-ACB5-4ED6-9101-CE8BEB283526}" srcOrd="0" destOrd="0" presId="urn:microsoft.com/office/officeart/2018/2/layout/IconLabelList"/>
    <dgm:cxn modelId="{34851695-EF08-4C41-A9FF-A0A870389C6E}" type="presParOf" srcId="{9E2DB6C4-B64B-4596-91E4-4857885D3FDE}" destId="{D8328C06-DC7B-4180-A53F-C70F6ECEE15B}" srcOrd="1" destOrd="0" presId="urn:microsoft.com/office/officeart/2018/2/layout/IconLabelList"/>
    <dgm:cxn modelId="{24B36836-0E06-4383-A153-17C54A9E1100}" type="presParOf" srcId="{9E2DB6C4-B64B-4596-91E4-4857885D3FDE}" destId="{1DDB107B-68C3-471A-B83E-B7D52588355C}" srcOrd="2" destOrd="0" presId="urn:microsoft.com/office/officeart/2018/2/layout/IconLabelList"/>
    <dgm:cxn modelId="{56AA403E-41D0-4F15-A483-C15F29AEADF8}" type="presParOf" srcId="{ED9A1367-EB4B-4FD9-B53A-AF66C6EBC9FE}" destId="{7102B967-5605-49C7-9BF2-5ED6702BC8FB}" srcOrd="3" destOrd="0" presId="urn:microsoft.com/office/officeart/2018/2/layout/IconLabelList"/>
    <dgm:cxn modelId="{9E48065F-AB27-40FF-BD9D-82D3CC2AF883}" type="presParOf" srcId="{ED9A1367-EB4B-4FD9-B53A-AF66C6EBC9FE}" destId="{BDABBD42-C0B9-4F7D-9F01-14F35F54F60E}" srcOrd="4" destOrd="0" presId="urn:microsoft.com/office/officeart/2018/2/layout/IconLabelList"/>
    <dgm:cxn modelId="{F34D8C65-6A54-4C63-A7A8-1CFCD536772A}" type="presParOf" srcId="{BDABBD42-C0B9-4F7D-9F01-14F35F54F60E}" destId="{76AFAA1F-BB64-407A-B2D7-EA7A93CE375C}" srcOrd="0" destOrd="0" presId="urn:microsoft.com/office/officeart/2018/2/layout/IconLabelList"/>
    <dgm:cxn modelId="{FFA6ACD7-CC48-4529-A3FF-6DF79D7D39EC}" type="presParOf" srcId="{BDABBD42-C0B9-4F7D-9F01-14F35F54F60E}" destId="{780C9224-59F3-40AD-9461-A9E6A22C6E7B}" srcOrd="1" destOrd="0" presId="urn:microsoft.com/office/officeart/2018/2/layout/IconLabelList"/>
    <dgm:cxn modelId="{7CBBFB91-33B1-48F2-9D35-188FE22D6AFA}" type="presParOf" srcId="{BDABBD42-C0B9-4F7D-9F01-14F35F54F60E}" destId="{45937CBE-B83B-4C7C-8714-400AF97D34B8}" srcOrd="2" destOrd="0" presId="urn:microsoft.com/office/officeart/2018/2/layout/IconLabelList"/>
    <dgm:cxn modelId="{E2EDF316-A281-4CFD-A7AF-2404C95DEBC7}" type="presParOf" srcId="{ED9A1367-EB4B-4FD9-B53A-AF66C6EBC9FE}" destId="{6D032A7D-EB70-49EC-B28A-B3B36EDA5663}" srcOrd="5" destOrd="0" presId="urn:microsoft.com/office/officeart/2018/2/layout/IconLabelList"/>
    <dgm:cxn modelId="{6F25CC43-C139-4E0E-98C5-DBFAD70D3A30}" type="presParOf" srcId="{ED9A1367-EB4B-4FD9-B53A-AF66C6EBC9FE}" destId="{BCD640E1-B4C5-4779-B8A0-07C42BB38B99}" srcOrd="6" destOrd="0" presId="urn:microsoft.com/office/officeart/2018/2/layout/IconLabelList"/>
    <dgm:cxn modelId="{6B243A46-B845-4C96-B7FD-1AD80C559008}" type="presParOf" srcId="{BCD640E1-B4C5-4779-B8A0-07C42BB38B99}" destId="{9ABE9482-A142-40A2-8AA0-DA155DFB0547}" srcOrd="0" destOrd="0" presId="urn:microsoft.com/office/officeart/2018/2/layout/IconLabelList"/>
    <dgm:cxn modelId="{CA5CA1F7-FA06-44A9-89E1-A41B5B5F11B5}" type="presParOf" srcId="{BCD640E1-B4C5-4779-B8A0-07C42BB38B99}" destId="{E080CC2A-6A9C-456A-9BA3-67CD2F378D31}" srcOrd="1" destOrd="0" presId="urn:microsoft.com/office/officeart/2018/2/layout/IconLabelList"/>
    <dgm:cxn modelId="{68F8A7C5-173A-4FC6-A78C-CB6C486BE839}" type="presParOf" srcId="{BCD640E1-B4C5-4779-B8A0-07C42BB38B99}" destId="{1058BA65-115C-4A48-90F9-F8ADBB9CD2F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6B8C1E-1C75-477F-B0EC-72FDC0907F59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4A4B7-D3A5-4FC6-B939-519750149259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Motivation</a:t>
          </a:r>
        </a:p>
      </dsp:txBody>
      <dsp:txXfrm>
        <a:off x="569079" y="2427788"/>
        <a:ext cx="2072362" cy="720000"/>
      </dsp:txXfrm>
    </dsp:sp>
    <dsp:sp modelId="{CE9EA1A7-ACB5-4ED6-9101-CE8BEB283526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B107B-68C3-471A-B83E-B7D52588355C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Codesign The Future HPC Systems</a:t>
          </a:r>
        </a:p>
      </dsp:txBody>
      <dsp:txXfrm>
        <a:off x="3004105" y="2427788"/>
        <a:ext cx="2072362" cy="720000"/>
      </dsp:txXfrm>
    </dsp:sp>
    <dsp:sp modelId="{76AFAA1F-BB64-407A-B2D7-EA7A93CE375C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37CBE-B83B-4C7C-8714-400AF97D34B8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Challenges</a:t>
          </a:r>
        </a:p>
      </dsp:txBody>
      <dsp:txXfrm>
        <a:off x="5439131" y="2427788"/>
        <a:ext cx="2072362" cy="720000"/>
      </dsp:txXfrm>
    </dsp:sp>
    <dsp:sp modelId="{9ABE9482-A142-40A2-8AA0-DA155DFB0547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8BA65-115C-4A48-90F9-F8ADBB9CD2F5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Conclusion</a:t>
          </a:r>
        </a:p>
      </dsp:txBody>
      <dsp:txXfrm>
        <a:off x="7874157" y="2427788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E2CCA-9382-12C3-6AD5-2D32E3B0E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C1554-7223-65CE-DE97-49576C0D7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0D9AC-D47E-4B4A-6C32-BEDA7BC3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37E9-975B-BC4F-AF99-738F011C17AD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530F4-6E34-3D30-E814-BDB2F7C8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E4A00-54A7-355B-D3E1-03AEAA3E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943-C05F-E249-8DEF-7BD07C02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6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F55C5-C10B-FE56-9156-4A3AF09B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086D9-A3BD-B27A-274A-AAB8D63AB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B0424-32BB-5DB5-B998-F137EB601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37E9-975B-BC4F-AF99-738F011C17AD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0DCB1-DE61-55E3-58F6-8E4DEB3F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1C710-AC21-08B1-0B85-6FDC8CD6F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943-C05F-E249-8DEF-7BD07C02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0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50BA9F-5C0F-00A6-7B12-E24171E23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3B1C5-0C4D-645A-CF0F-88BD2F46B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96923-0140-388D-CFF8-D9992D6B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37E9-975B-BC4F-AF99-738F011C17AD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56B07-F1B6-9B64-551B-8AC3C38C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C16B4-EA2E-0A27-F453-BC942968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943-C05F-E249-8DEF-7BD07C02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EBE47-0D63-5855-5D54-C673D39A2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4D8A9-9DE6-907C-29B1-63752B824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AB4A7-1B9E-E036-4679-5750F4C2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37E9-975B-BC4F-AF99-738F011C17AD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1E459-538D-54DE-8B62-5DB4D0964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7A6AC-1CFD-B2D1-59E3-30CB0748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943-C05F-E249-8DEF-7BD07C02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2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1AF9-059E-98FA-109A-4B73FBA25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CB27E-5976-045A-3C7F-49385C4D6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D6E0F-6483-6D3B-061A-AB700353A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37E9-975B-BC4F-AF99-738F011C17AD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59A02-B61C-50F7-6FB8-844B12B63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1C679-278B-73AA-6C62-D24A31DE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943-C05F-E249-8DEF-7BD07C02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7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F10B7-83E9-A0F6-1602-D52FEE070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10574-481B-BEF0-3BDA-B9AC57755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C2AE2-2360-B91B-3F93-81F18A1FE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821CF-6670-FDBC-94A7-F4DF4294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37E9-975B-BC4F-AF99-738F011C17AD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7DE6F-0E0F-02D4-0D84-EDA612E79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5338E-6E83-0007-6919-8FEFA8F4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943-C05F-E249-8DEF-7BD07C02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2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B083-D7BF-7668-F02B-31FE6A21D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7BD63-C716-BE85-B734-F39D916D2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E59B4-7827-81EF-975C-815C8CC8D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0B892-3C65-DFA9-954D-842215408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632F4-079E-B2A3-5365-15C205161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ABADB-F96C-BB3B-566F-05731D4C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37E9-975B-BC4F-AF99-738F011C17AD}" type="datetimeFigureOut">
              <a:rPr lang="en-US" smtClean="0"/>
              <a:t>3/15/23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14D32-2F08-3B29-4155-6D264524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A7D7B7-62C5-C2D8-267D-CFECA74FC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943-C05F-E249-8DEF-7BD07C02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5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819D2-86FA-9893-A2DC-DAB7E744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9C409-8CD0-F597-9266-40A08974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37E9-975B-BC4F-AF99-738F011C17AD}" type="datetimeFigureOut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7A663-A61D-BD41-0CAE-4A869052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07701-0607-0414-98EE-F9D381B1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943-C05F-E249-8DEF-7BD07C02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5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A83AF-6229-7114-26C4-7D1C6556D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37E9-975B-BC4F-AF99-738F011C17AD}" type="datetimeFigureOut">
              <a:rPr lang="en-US" smtClean="0"/>
              <a:t>3/15/23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6445C6-CEC6-80CF-CB75-180D7834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F09FA-A14B-3E1E-DD21-D09815B4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943-C05F-E249-8DEF-7BD07C02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2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1276-9E79-C695-C347-C5459CBB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59577-2723-2572-5FE7-43973758D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F0B3F-4470-FFCB-FC6A-69670B16E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08569-1116-1455-5A10-0470B943F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37E9-975B-BC4F-AF99-738F011C17AD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0957B-2A1B-663A-E93B-D32063B4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7625C-D82B-50A1-BB3F-0617AE7E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943-C05F-E249-8DEF-7BD07C02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8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50ED-A734-83AD-79B4-FA1B75D80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853873-A0ED-69CD-EEC7-0FD02AFA0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6B93A-4D00-FACF-2993-C2D8DE322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D90FB-88AE-10EE-0E5F-9D23533CB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37E9-975B-BC4F-AF99-738F011C17AD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B78AC-7B74-0C5E-4939-D3EB407D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02CD3-FC80-258C-AFFB-F4428D83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943-C05F-E249-8DEF-7BD07C02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3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F7B4CA-BD22-89DA-EF2A-710B29412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D3AFC-A1D0-A5C2-7E32-2EF70C059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E991D-8BDA-AF4D-EC5F-6B86E42A4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837E9-975B-BC4F-AF99-738F011C17AD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F0785-AEB2-15B2-17FF-D4E036925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A90E2-2CAC-26BF-4653-3891375A4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29943-C05F-E249-8DEF-7BD07C02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8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DF91F20-B96F-4F77-AC3E-2CDD3BAA1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D487F7-9050-4871-B351-34A72ADB2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84" y="-1"/>
            <a:ext cx="8111296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3C27DD-EF6A-4C48-9669-C2970E71A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858281" y="-401562"/>
            <a:ext cx="6858004" cy="7661129"/>
          </a:xfrm>
          <a:prstGeom prst="rect">
            <a:avLst/>
          </a:prstGeom>
          <a:gradFill>
            <a:gsLst>
              <a:gs pos="0">
                <a:schemeClr val="accent1">
                  <a:alpha val="23000"/>
                </a:schemeClr>
              </a:gs>
              <a:gs pos="71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4384FE-1C88-4CAA-8FB8-2313A3AE7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9" y="-1"/>
            <a:ext cx="8118331" cy="6858000"/>
          </a:xfrm>
          <a:prstGeom prst="rect">
            <a:avLst/>
          </a:prstGeom>
          <a:gradFill>
            <a:gsLst>
              <a:gs pos="14000">
                <a:schemeClr val="accent1">
                  <a:alpha val="0"/>
                </a:schemeClr>
              </a:gs>
              <a:gs pos="100000">
                <a:srgbClr val="000000">
                  <a:alpha val="82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7B6A113-58CD-406C-BCE4-6E1F1F2B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449520">
            <a:off x="2569700" y="983306"/>
            <a:ext cx="5005754" cy="5005754"/>
          </a:xfrm>
          <a:prstGeom prst="ellipse">
            <a:avLst/>
          </a:prstGeom>
          <a:gradFill>
            <a:gsLst>
              <a:gs pos="17000">
                <a:schemeClr val="accent1">
                  <a:lumMod val="75000"/>
                  <a:alpha val="0"/>
                </a:schemeClr>
              </a:gs>
              <a:gs pos="82000">
                <a:srgbClr val="000000">
                  <a:alpha val="24000"/>
                </a:srgb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C568E-13BE-1503-FB6E-E3BB3094F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1948" y="857251"/>
            <a:ext cx="6219582" cy="3160113"/>
          </a:xfrm>
        </p:spPr>
        <p:txBody>
          <a:bodyPr anchor="b">
            <a:normAutofit/>
          </a:bodyPr>
          <a:lstStyle/>
          <a:p>
            <a:pPr algn="l"/>
            <a:r>
              <a:rPr lang="en-US" sz="3400">
                <a:solidFill>
                  <a:srgbClr val="FFFFFF"/>
                </a:solidFill>
              </a:rPr>
              <a:t>Codesign for Extreme Heterogeneity: Integrating Custom Hardware With Commodity Computing Technology to Support Next-Generation HPC Converged Workloads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A1AA86-B7E6-4C02-AA34-F1A25CD4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8" y="4354178"/>
            <a:ext cx="8118330" cy="250381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33000"/>
                </a:schemeClr>
              </a:gs>
              <a:gs pos="83000">
                <a:srgbClr val="000000">
                  <a:alpha val="21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248E8-A35E-11C9-F133-4D4C192D3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5661" y="4800600"/>
            <a:ext cx="5179879" cy="1200149"/>
          </a:xfrm>
        </p:spPr>
        <p:txBody>
          <a:bodyPr anchor="t">
            <a:normAutofit/>
          </a:bodyPr>
          <a:lstStyle/>
          <a:p>
            <a:pPr algn="l"/>
            <a:r>
              <a:rPr lang="en-US" sz="1500">
                <a:solidFill>
                  <a:srgbClr val="FFFFFF"/>
                </a:solidFill>
              </a:rPr>
              <a:t>James A. Ang et. al, Pacific Northwest National Laboratory</a:t>
            </a:r>
          </a:p>
          <a:p>
            <a:pPr algn="l"/>
            <a:endParaRPr lang="en-US" sz="1500">
              <a:solidFill>
                <a:srgbClr val="FFFFFF"/>
              </a:solidFill>
            </a:endParaRPr>
          </a:p>
          <a:p>
            <a:pPr algn="l"/>
            <a:r>
              <a:rPr lang="en-US" sz="1500">
                <a:solidFill>
                  <a:srgbClr val="FFFFFF"/>
                </a:solidFill>
              </a:rPr>
              <a:t>Presented by: Dian Hanifudin Subhi</a:t>
            </a:r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E3300C87-BAFB-037A-6938-8F0E84657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0981" y="1842090"/>
            <a:ext cx="3173819" cy="317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77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D6775-A720-6F87-D4F6-287E8C3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199"/>
            <a:ext cx="4191000" cy="5338763"/>
          </a:xfrm>
        </p:spPr>
        <p:txBody>
          <a:bodyPr>
            <a:normAutofit/>
          </a:bodyPr>
          <a:lstStyle/>
          <a:p>
            <a:r>
              <a:rPr lang="en-US" dirty="0"/>
              <a:t>Software-defined and reconfigurable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935D0-90A0-FC1C-614B-5FCC7B1AF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2" y="838199"/>
            <a:ext cx="6051468" cy="5338763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Customized processors can be more efficient but require time and effort.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DMC is developing capabilities to produce architectural models from high-level software specifications.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DMC is also developing architectural models for coarse-grained reconfigurable architectures that can be reconfigured to suit application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This approach can mitigate drawbacks of application-defined architectures such as wasted area and power.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OpenCGRA is an open-source framework for modeling, testing, and evaluating CGRAs (Coarse-Grained Reconfigurable Arrays). </a:t>
            </a:r>
          </a:p>
        </p:txBody>
      </p:sp>
    </p:spTree>
    <p:extLst>
      <p:ext uri="{BB962C8B-B14F-4D97-AF65-F5344CB8AC3E}">
        <p14:creationId xmlns:p14="http://schemas.microsoft.com/office/powerpoint/2010/main" val="3634441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8D7E3-5ADF-C32D-0044-75438B715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Heterogeneous and Reconfigurable Testbeds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9F75A-0C64-FFF5-D3A9-056FF82B6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Testbed platforms are crucial for validating DMC's codesign approach and resulting software and hardware, enabling rapid prototyping of advanced architectural concepts and testing of design automation, synthesis, and compiler toolchains.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DMC's testbeds include heterogeneous reconfigurable hardware, making them ideal for system and application software targeting heterogeneous processing capabilities.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DMC benefits from PNNL's CENATE project, which evaluates early technologies and quantifies their potential on future system design using metrics of performance, power efficiency, and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The Junction cluster is a key platform for the development of DMC software and architecture concepts, featuring multicore AMD CPUs, AMD Instinct GPUs, Xilinx Versal ACAP accelerators, and two network interface cards.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The Junction cluster demonstrates compiler-level optimizations, high-level synthesis toolchains, and customized accelerator architectures developed using DMC's codesign approach.</a:t>
            </a:r>
          </a:p>
        </p:txBody>
      </p:sp>
    </p:spTree>
    <p:extLst>
      <p:ext uri="{BB962C8B-B14F-4D97-AF65-F5344CB8AC3E}">
        <p14:creationId xmlns:p14="http://schemas.microsoft.com/office/powerpoint/2010/main" val="3625739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D685E8-F99A-E618-A8E3-1F77808A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199"/>
            <a:ext cx="4191000" cy="5338763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31311-B0D1-4E68-082C-D57B8244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2" y="838199"/>
            <a:ext cx="6051468" cy="5338763"/>
          </a:xfrm>
        </p:spPr>
        <p:txBody>
          <a:bodyPr anchor="ctr">
            <a:normAutofit/>
          </a:bodyPr>
          <a:lstStyle/>
          <a:p>
            <a:r>
              <a:rPr lang="en-US" sz="2000"/>
              <a:t>Design complexity due to the need to handle extreme levels of heterogeneity</a:t>
            </a:r>
          </a:p>
          <a:p>
            <a:r>
              <a:rPr lang="en-US" sz="2000"/>
              <a:t>Integration challenges due to differences in hardware architecture and programming models.</a:t>
            </a:r>
          </a:p>
          <a:p>
            <a:r>
              <a:rPr lang="en-US" sz="2000"/>
              <a:t>Power management difficulties when using different types of processors with varying power requirements.</a:t>
            </a:r>
          </a:p>
          <a:p>
            <a:r>
              <a:rPr lang="en-US" sz="2000"/>
              <a:t>Communication and data transfer issues due to differences In data formats and transfer rates.</a:t>
            </a:r>
          </a:p>
          <a:p>
            <a:r>
              <a:rPr lang="en-US" sz="2000"/>
              <a:t>Complex software development requiring specialized skill and knowledge.</a:t>
            </a:r>
          </a:p>
          <a:p>
            <a:r>
              <a:rPr lang="en-US" sz="2000"/>
              <a:t>Time-consuming and expensive testing and validation due to the complexity of the hardware and software components involved.</a:t>
            </a:r>
          </a:p>
        </p:txBody>
      </p:sp>
    </p:spTree>
    <p:extLst>
      <p:ext uri="{BB962C8B-B14F-4D97-AF65-F5344CB8AC3E}">
        <p14:creationId xmlns:p14="http://schemas.microsoft.com/office/powerpoint/2010/main" val="1729483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31FD8-C061-5EFC-5D43-FE2A12894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199"/>
            <a:ext cx="4191000" cy="533876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3E4DF-E848-0580-40AA-EB2405D9D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2" y="838199"/>
            <a:ext cx="6051468" cy="5338763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HPC systems are evolving to support extreme levels of heterogeneity for next-generation converged workloads.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Codesign approaches offer a promising avenue for future HPC system design, but challenges include design complexity, integration, power management, communication, software development, and testing.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Addressing these challenges requires specialized knowledge and collaboration between hardware and software designers.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The benefits of codesign approaches include improved performance and energy efficiency, reduced costs, and effective handling of diverse workloads.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Future research should focus on developing new programming models, frameworks, and tools to support codesign approaches and simplify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2783958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894347-C9A9-4BFD-8A6D-05A2B0CDD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84ED281-4082-46F9-86EE-D78901367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2" cy="4251280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31D9B7-48AB-4407-A9E8-13391FCB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9902" flipV="1">
            <a:off x="5210629" y="4242714"/>
            <a:ext cx="7104297" cy="3137347"/>
          </a:xfrm>
          <a:custGeom>
            <a:avLst/>
            <a:gdLst>
              <a:gd name="connsiteX0" fmla="*/ 6772629 w 7104297"/>
              <a:gd name="connsiteY0" fmla="*/ 3137347 h 3137347"/>
              <a:gd name="connsiteX1" fmla="*/ 7104297 w 7104297"/>
              <a:gd name="connsiteY1" fmla="*/ 1081624 h 3137347"/>
              <a:gd name="connsiteX2" fmla="*/ 400225 w 7104297"/>
              <a:gd name="connsiteY2" fmla="*/ 0 h 3137347"/>
              <a:gd name="connsiteX3" fmla="*/ 277738 w 7104297"/>
              <a:gd name="connsiteY3" fmla="*/ 5048 h 3137347"/>
              <a:gd name="connsiteX4" fmla="*/ 0 w 7104297"/>
              <a:gd name="connsiteY4" fmla="*/ 23585 h 3137347"/>
              <a:gd name="connsiteX5" fmla="*/ 296410 w 7104297"/>
              <a:gd name="connsiteY5" fmla="*/ 136472 h 3137347"/>
              <a:gd name="connsiteX6" fmla="*/ 396403 w 7104297"/>
              <a:gd name="connsiteY6" fmla="*/ 445861 h 3137347"/>
              <a:gd name="connsiteX7" fmla="*/ 760665 w 7104297"/>
              <a:gd name="connsiteY7" fmla="*/ 621461 h 3137347"/>
              <a:gd name="connsiteX8" fmla="*/ 996368 w 7104297"/>
              <a:gd name="connsiteY8" fmla="*/ 684176 h 3137347"/>
              <a:gd name="connsiteX9" fmla="*/ 1535617 w 7104297"/>
              <a:gd name="connsiteY9" fmla="*/ 776157 h 3137347"/>
              <a:gd name="connsiteX10" fmla="*/ 1614185 w 7104297"/>
              <a:gd name="connsiteY10" fmla="*/ 926671 h 3137347"/>
              <a:gd name="connsiteX11" fmla="*/ 1682037 w 7104297"/>
              <a:gd name="connsiteY11" fmla="*/ 1093909 h 3137347"/>
              <a:gd name="connsiteX12" fmla="*/ 1824886 w 7104297"/>
              <a:gd name="connsiteY12" fmla="*/ 1202614 h 3137347"/>
              <a:gd name="connsiteX13" fmla="*/ 714243 w 7104297"/>
              <a:gd name="connsiteY13" fmla="*/ 1185890 h 3137347"/>
              <a:gd name="connsiteX14" fmla="*/ 1967733 w 7104297"/>
              <a:gd name="connsiteY14" fmla="*/ 1537090 h 3137347"/>
              <a:gd name="connsiteX15" fmla="*/ 1857026 w 7104297"/>
              <a:gd name="connsiteY15" fmla="*/ 1675062 h 3137347"/>
              <a:gd name="connsiteX16" fmla="*/ 2542697 w 7104297"/>
              <a:gd name="connsiteY16" fmla="*/ 1863205 h 3137347"/>
              <a:gd name="connsiteX17" fmla="*/ 2174863 w 7104297"/>
              <a:gd name="connsiteY17" fmla="*/ 1884109 h 3137347"/>
              <a:gd name="connsiteX18" fmla="*/ 4314015 w 7104297"/>
              <a:gd name="connsiteY18" fmla="*/ 2670128 h 3137347"/>
              <a:gd name="connsiteX19" fmla="*/ 5430784 w 7104297"/>
              <a:gd name="connsiteY19" fmla="*/ 2889725 h 3137347"/>
              <a:gd name="connsiteX20" fmla="*/ 6613344 w 7104297"/>
              <a:gd name="connsiteY20" fmla="*/ 3108822 h 313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04297" h="3137347">
                <a:moveTo>
                  <a:pt x="6772629" y="3137347"/>
                </a:moveTo>
                <a:lnTo>
                  <a:pt x="7104297" y="1081624"/>
                </a:lnTo>
                <a:lnTo>
                  <a:pt x="400225" y="0"/>
                </a:lnTo>
                <a:lnTo>
                  <a:pt x="277738" y="5048"/>
                </a:lnTo>
                <a:cubicBezTo>
                  <a:pt x="185423" y="9801"/>
                  <a:pt x="92851" y="15745"/>
                  <a:pt x="0" y="23585"/>
                </a:cubicBezTo>
                <a:cubicBezTo>
                  <a:pt x="96424" y="149013"/>
                  <a:pt x="221416" y="44490"/>
                  <a:pt x="296410" y="136472"/>
                </a:cubicBezTo>
                <a:cubicBezTo>
                  <a:pt x="224986" y="328795"/>
                  <a:pt x="253557" y="433318"/>
                  <a:pt x="396403" y="445861"/>
                </a:cubicBezTo>
                <a:cubicBezTo>
                  <a:pt x="535682" y="458403"/>
                  <a:pt x="685672" y="391507"/>
                  <a:pt x="760665" y="621461"/>
                </a:cubicBezTo>
                <a:cubicBezTo>
                  <a:pt x="782093" y="692537"/>
                  <a:pt x="914229" y="671633"/>
                  <a:pt x="996368" y="684176"/>
                </a:cubicBezTo>
                <a:cubicBezTo>
                  <a:pt x="1174926" y="713442"/>
                  <a:pt x="1364202" y="684176"/>
                  <a:pt x="1535617" y="776157"/>
                </a:cubicBezTo>
                <a:cubicBezTo>
                  <a:pt x="1603471" y="809604"/>
                  <a:pt x="1649896" y="834690"/>
                  <a:pt x="1614185" y="926671"/>
                </a:cubicBezTo>
                <a:cubicBezTo>
                  <a:pt x="1578472" y="1022833"/>
                  <a:pt x="1624898" y="1056279"/>
                  <a:pt x="1682037" y="1093909"/>
                </a:cubicBezTo>
                <a:cubicBezTo>
                  <a:pt x="1724892" y="1123175"/>
                  <a:pt x="1789173" y="1114814"/>
                  <a:pt x="1824886" y="1202614"/>
                </a:cubicBezTo>
                <a:cubicBezTo>
                  <a:pt x="1449909" y="1190070"/>
                  <a:pt x="1085647" y="1118994"/>
                  <a:pt x="714243" y="1185890"/>
                </a:cubicBezTo>
                <a:cubicBezTo>
                  <a:pt x="1121358" y="1353128"/>
                  <a:pt x="1567759" y="1344765"/>
                  <a:pt x="1967733" y="1537090"/>
                </a:cubicBezTo>
                <a:cubicBezTo>
                  <a:pt x="1953448" y="1603986"/>
                  <a:pt x="1860597" y="1574718"/>
                  <a:pt x="1857026" y="1675062"/>
                </a:cubicBezTo>
                <a:cubicBezTo>
                  <a:pt x="2067727" y="1779586"/>
                  <a:pt x="2321284" y="1708508"/>
                  <a:pt x="2542697" y="1863205"/>
                </a:cubicBezTo>
                <a:cubicBezTo>
                  <a:pt x="2414134" y="1934281"/>
                  <a:pt x="2296285" y="1817213"/>
                  <a:pt x="2174863" y="1884109"/>
                </a:cubicBezTo>
                <a:cubicBezTo>
                  <a:pt x="2214147" y="1984452"/>
                  <a:pt x="3992607" y="2603233"/>
                  <a:pt x="4314015" y="2670128"/>
                </a:cubicBezTo>
                <a:cubicBezTo>
                  <a:pt x="4559090" y="2721868"/>
                  <a:pt x="4976921" y="2803592"/>
                  <a:pt x="5430784" y="2889725"/>
                </a:cubicBezTo>
                <a:cubicBezTo>
                  <a:pt x="5827914" y="2965093"/>
                  <a:pt x="6252633" y="3043836"/>
                  <a:pt x="6613344" y="3108822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59F5A4-6D31-C980-5B8C-A683CFB4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45"/>
            <a:ext cx="6696453" cy="36436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2252C-1B35-62A8-CC00-FC63B9771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2064" y="5041616"/>
            <a:ext cx="4471736" cy="1246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25740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8BDEB8-9F53-BF36-9E13-EC3A3066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BF3477-D0E4-4E4A-127E-04125B1ECF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8920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212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A83F7C-47D5-0B7F-F27D-882D95CF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B443A-8799-23D8-8540-265B7A464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1600"/>
              <a:t>Next-generation converged workloads require diverse hardware resources to function efficiently</a:t>
            </a:r>
          </a:p>
          <a:p>
            <a:r>
              <a:rPr lang="en-US" sz="1600"/>
              <a:t>Traditional approaches to designing HPC systems are no longer sufficient in meeting the demands of modern workloads</a:t>
            </a:r>
          </a:p>
          <a:p>
            <a:r>
              <a:rPr lang="en-US" sz="1600"/>
              <a:t>Codesign approaches that integrate custom hardware with commodity computing technology are becoming increasingly important to meet the performance requirements of diverse workloads</a:t>
            </a:r>
          </a:p>
          <a:p>
            <a:r>
              <a:rPr lang="en-US" sz="1600"/>
              <a:t>HPC systems must be able to handle extreme levels of heterogeneity, incorporating custom hardware alongside commodity computing technology</a:t>
            </a:r>
          </a:p>
        </p:txBody>
      </p:sp>
      <p:pic>
        <p:nvPicPr>
          <p:cNvPr id="17" name="Picture 4" descr="Sphere of mesh and nodes">
            <a:extLst>
              <a:ext uri="{FF2B5EF4-FFF2-40B4-BE49-F238E27FC236}">
                <a16:creationId xmlns:a16="http://schemas.microsoft.com/office/drawing/2014/main" id="{301A5447-964F-4412-6426-6AB3718478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89" r="190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4802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D849B7-72DC-31CD-00FA-06634C9C8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Codesign The Future HPC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0D1D2-60FA-1575-48FC-8CC30F1E8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/>
              <a:t>Data Model Convergence (DMC)</a:t>
            </a:r>
          </a:p>
          <a:p>
            <a:r>
              <a:rPr lang="en-US" sz="2000"/>
              <a:t>Converged Applications</a:t>
            </a:r>
          </a:p>
          <a:p>
            <a:r>
              <a:rPr lang="en-US" sz="2000"/>
              <a:t>Heterogeneous Computing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B0A65-8A35-9FC3-D390-48DEF8966D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1" r="4211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3046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89ECBDA-51E6-4484-8F25-E777102F7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2AEA56-4902-4CC1-A43B-1AC27C88C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6749" y="720952"/>
            <a:ext cx="6959544" cy="5545704"/>
          </a:xfrm>
          <a:custGeom>
            <a:avLst/>
            <a:gdLst>
              <a:gd name="connsiteX0" fmla="*/ 839883 w 5283866"/>
              <a:gd name="connsiteY0" fmla="*/ 18 h 4210442"/>
              <a:gd name="connsiteX1" fmla="*/ 875727 w 5283866"/>
              <a:gd name="connsiteY1" fmla="*/ 6050 h 4210442"/>
              <a:gd name="connsiteX2" fmla="*/ 1624617 w 5283866"/>
              <a:gd name="connsiteY2" fmla="*/ 99799 h 4210442"/>
              <a:gd name="connsiteX3" fmla="*/ 2328012 w 5283866"/>
              <a:gd name="connsiteY3" fmla="*/ 148051 h 4210442"/>
              <a:gd name="connsiteX4" fmla="*/ 3177820 w 5283866"/>
              <a:gd name="connsiteY4" fmla="*/ 228566 h 4210442"/>
              <a:gd name="connsiteX5" fmla="*/ 3770646 w 5283866"/>
              <a:gd name="connsiteY5" fmla="*/ 252831 h 4210442"/>
              <a:gd name="connsiteX6" fmla="*/ 3800149 w 5283866"/>
              <a:gd name="connsiteY6" fmla="*/ 251727 h 4210442"/>
              <a:gd name="connsiteX7" fmla="*/ 4102076 w 5283866"/>
              <a:gd name="connsiteY7" fmla="*/ 288400 h 4210442"/>
              <a:gd name="connsiteX8" fmla="*/ 3904377 w 5283866"/>
              <a:gd name="connsiteY8" fmla="*/ 446120 h 4210442"/>
              <a:gd name="connsiteX9" fmla="*/ 4188933 w 5283866"/>
              <a:gd name="connsiteY9" fmla="*/ 520843 h 4210442"/>
              <a:gd name="connsiteX10" fmla="*/ 4465492 w 5283866"/>
              <a:gd name="connsiteY10" fmla="*/ 626449 h 4210442"/>
              <a:gd name="connsiteX11" fmla="*/ 4517606 w 5283866"/>
              <a:gd name="connsiteY11" fmla="*/ 670015 h 4210442"/>
              <a:gd name="connsiteX12" fmla="*/ 4948576 w 5283866"/>
              <a:gd name="connsiteY12" fmla="*/ 954847 h 4210442"/>
              <a:gd name="connsiteX13" fmla="*/ 4866132 w 5283866"/>
              <a:gd name="connsiteY13" fmla="*/ 1015233 h 4210442"/>
              <a:gd name="connsiteX14" fmla="*/ 5019164 w 5283866"/>
              <a:gd name="connsiteY14" fmla="*/ 1087474 h 4210442"/>
              <a:gd name="connsiteX15" fmla="*/ 5053630 w 5283866"/>
              <a:gd name="connsiteY15" fmla="*/ 1117806 h 4210442"/>
              <a:gd name="connsiteX16" fmla="*/ 5024404 w 5283866"/>
              <a:gd name="connsiteY16" fmla="*/ 1154202 h 4210442"/>
              <a:gd name="connsiteX17" fmla="*/ 4960984 w 5283866"/>
              <a:gd name="connsiteY17" fmla="*/ 1179569 h 4210442"/>
              <a:gd name="connsiteX18" fmla="*/ 4876887 w 5283866"/>
              <a:gd name="connsiteY18" fmla="*/ 1243814 h 4210442"/>
              <a:gd name="connsiteX19" fmla="*/ 4880195 w 5283866"/>
              <a:gd name="connsiteY19" fmla="*/ 1293998 h 4210442"/>
              <a:gd name="connsiteX20" fmla="*/ 4930104 w 5283866"/>
              <a:gd name="connsiteY20" fmla="*/ 1384991 h 4210442"/>
              <a:gd name="connsiteX21" fmla="*/ 4855103 w 5283866"/>
              <a:gd name="connsiteY21" fmla="*/ 1480119 h 4210442"/>
              <a:gd name="connsiteX22" fmla="*/ 4816500 w 5283866"/>
              <a:gd name="connsiteY22" fmla="*/ 1508242 h 4210442"/>
              <a:gd name="connsiteX23" fmla="*/ 4890949 w 5283866"/>
              <a:gd name="connsiteY23" fmla="*/ 1517893 h 4210442"/>
              <a:gd name="connsiteX24" fmla="*/ 4916868 w 5283866"/>
              <a:gd name="connsiteY24" fmla="*/ 1557599 h 4210442"/>
              <a:gd name="connsiteX25" fmla="*/ 4928448 w 5283866"/>
              <a:gd name="connsiteY25" fmla="*/ 1577453 h 4210442"/>
              <a:gd name="connsiteX26" fmla="*/ 4998760 w 5283866"/>
              <a:gd name="connsiteY26" fmla="*/ 1701809 h 4210442"/>
              <a:gd name="connsiteX27" fmla="*/ 4986903 w 5283866"/>
              <a:gd name="connsiteY27" fmla="*/ 1736550 h 4210442"/>
              <a:gd name="connsiteX28" fmla="*/ 4869716 w 5283866"/>
              <a:gd name="connsiteY28" fmla="*/ 1904472 h 4210442"/>
              <a:gd name="connsiteX29" fmla="*/ 4994348 w 5283866"/>
              <a:gd name="connsiteY29" fmla="*/ 1951346 h 4210442"/>
              <a:gd name="connsiteX30" fmla="*/ 5001792 w 5283866"/>
              <a:gd name="connsiteY30" fmla="*/ 2030756 h 4210442"/>
              <a:gd name="connsiteX31" fmla="*/ 5065212 w 5283866"/>
              <a:gd name="connsiteY31" fmla="*/ 2119543 h 4210442"/>
              <a:gd name="connsiteX32" fmla="*/ 5204732 w 5283866"/>
              <a:gd name="connsiteY32" fmla="*/ 2244450 h 4210442"/>
              <a:gd name="connsiteX33" fmla="*/ 5283866 w 5283866"/>
              <a:gd name="connsiteY33" fmla="*/ 2328272 h 4210442"/>
              <a:gd name="connsiteX34" fmla="*/ 5147380 w 5283866"/>
              <a:gd name="connsiteY34" fmla="*/ 2350606 h 4210442"/>
              <a:gd name="connsiteX35" fmla="*/ 5126148 w 5283866"/>
              <a:gd name="connsiteY35" fmla="*/ 2363566 h 4210442"/>
              <a:gd name="connsiteX36" fmla="*/ 5142417 w 5283866"/>
              <a:gd name="connsiteY36" fmla="*/ 2407682 h 4210442"/>
              <a:gd name="connsiteX37" fmla="*/ 5164200 w 5283866"/>
              <a:gd name="connsiteY37" fmla="*/ 2451526 h 4210442"/>
              <a:gd name="connsiteX38" fmla="*/ 5149034 w 5283866"/>
              <a:gd name="connsiteY38" fmla="*/ 2485992 h 4210442"/>
              <a:gd name="connsiteX39" fmla="*/ 5042601 w 5283866"/>
              <a:gd name="connsiteY39" fmla="*/ 2635164 h 4210442"/>
              <a:gd name="connsiteX40" fmla="*/ 4955194 w 5283866"/>
              <a:gd name="connsiteY40" fmla="*/ 2694445 h 4210442"/>
              <a:gd name="connsiteX41" fmla="*/ 4756116 w 5283866"/>
              <a:gd name="connsiteY41" fmla="*/ 2963836 h 4210442"/>
              <a:gd name="connsiteX42" fmla="*/ 4693523 w 5283866"/>
              <a:gd name="connsiteY42" fmla="*/ 3051244 h 4210442"/>
              <a:gd name="connsiteX43" fmla="*/ 4739848 w 5283866"/>
              <a:gd name="connsiteY43" fmla="*/ 3082125 h 4210442"/>
              <a:gd name="connsiteX44" fmla="*/ 4651060 w 5283866"/>
              <a:gd name="connsiteY44" fmla="*/ 3173670 h 4210442"/>
              <a:gd name="connsiteX45" fmla="*/ 4546556 w 5283866"/>
              <a:gd name="connsiteY45" fmla="*/ 3275413 h 4210442"/>
              <a:gd name="connsiteX46" fmla="*/ 4519261 w 5283866"/>
              <a:gd name="connsiteY46" fmla="*/ 3302437 h 4210442"/>
              <a:gd name="connsiteX47" fmla="*/ 2364961 w 5283866"/>
              <a:gd name="connsiteY47" fmla="*/ 4209597 h 4210442"/>
              <a:gd name="connsiteX48" fmla="*/ 1796951 w 5283866"/>
              <a:gd name="connsiteY48" fmla="*/ 4075867 h 4210442"/>
              <a:gd name="connsiteX49" fmla="*/ 1572227 w 5283866"/>
              <a:gd name="connsiteY49" fmla="*/ 3971917 h 4210442"/>
              <a:gd name="connsiteX50" fmla="*/ 1284364 w 5283866"/>
              <a:gd name="connsiteY50" fmla="*/ 3805097 h 4210442"/>
              <a:gd name="connsiteX51" fmla="*/ 976645 w 5283866"/>
              <a:gd name="connsiteY51" fmla="*/ 3670815 h 4210442"/>
              <a:gd name="connsiteX52" fmla="*/ 871866 w 5283866"/>
              <a:gd name="connsiteY52" fmla="*/ 3547839 h 4210442"/>
              <a:gd name="connsiteX53" fmla="*/ 835195 w 5283866"/>
              <a:gd name="connsiteY53" fmla="*/ 3513373 h 4210442"/>
              <a:gd name="connsiteX54" fmla="*/ 743375 w 5283866"/>
              <a:gd name="connsiteY54" fmla="*/ 3468427 h 4210442"/>
              <a:gd name="connsiteX55" fmla="*/ 583175 w 5283866"/>
              <a:gd name="connsiteY55" fmla="*/ 3371370 h 4210442"/>
              <a:gd name="connsiteX56" fmla="*/ 641906 w 5283866"/>
              <a:gd name="connsiteY56" fmla="*/ 3349311 h 4210442"/>
              <a:gd name="connsiteX57" fmla="*/ 810930 w 5283866"/>
              <a:gd name="connsiteY57" fmla="*/ 3408042 h 4210442"/>
              <a:gd name="connsiteX58" fmla="*/ 933908 w 5283866"/>
              <a:gd name="connsiteY58" fmla="*/ 3423758 h 4210442"/>
              <a:gd name="connsiteX59" fmla="*/ 760747 w 5283866"/>
              <a:gd name="connsiteY59" fmla="*/ 3321187 h 4210442"/>
              <a:gd name="connsiteX60" fmla="*/ 593101 w 5283866"/>
              <a:gd name="connsiteY60" fmla="*/ 3187731 h 4210442"/>
              <a:gd name="connsiteX61" fmla="*/ 722419 w 5283866"/>
              <a:gd name="connsiteY61" fmla="*/ 3213374 h 4210442"/>
              <a:gd name="connsiteX62" fmla="*/ 727934 w 5283866"/>
              <a:gd name="connsiteY62" fmla="*/ 3195451 h 4210442"/>
              <a:gd name="connsiteX63" fmla="*/ 615987 w 5283866"/>
              <a:gd name="connsiteY63" fmla="*/ 3036630 h 4210442"/>
              <a:gd name="connsiteX64" fmla="*/ 560564 w 5283866"/>
              <a:gd name="connsiteY64" fmla="*/ 2972660 h 4210442"/>
              <a:gd name="connsiteX65" fmla="*/ 311302 w 5283866"/>
              <a:gd name="connsiteY65" fmla="*/ 2779924 h 4210442"/>
              <a:gd name="connsiteX66" fmla="*/ 547882 w 5283866"/>
              <a:gd name="connsiteY66" fmla="*/ 2865952 h 4210442"/>
              <a:gd name="connsiteX67" fmla="*/ 303582 w 5283866"/>
              <a:gd name="connsiteY67" fmla="*/ 2678453 h 4210442"/>
              <a:gd name="connsiteX68" fmla="*/ 185016 w 5283866"/>
              <a:gd name="connsiteY68" fmla="*/ 2609244 h 4210442"/>
              <a:gd name="connsiteX69" fmla="*/ 154963 w 5283866"/>
              <a:gd name="connsiteY69" fmla="*/ 2568435 h 4210442"/>
              <a:gd name="connsiteX70" fmla="*/ 207627 w 5283866"/>
              <a:gd name="connsiteY70" fmla="*/ 2559612 h 4210442"/>
              <a:gd name="connsiteX71" fmla="*/ 369207 w 5283866"/>
              <a:gd name="connsiteY71" fmla="*/ 2575330 h 4210442"/>
              <a:gd name="connsiteX72" fmla="*/ 169852 w 5283866"/>
              <a:gd name="connsiteY72" fmla="*/ 2449319 h 4210442"/>
              <a:gd name="connsiteX73" fmla="*/ 319299 w 5283866"/>
              <a:gd name="connsiteY73" fmla="*/ 2468619 h 4210442"/>
              <a:gd name="connsiteX74" fmla="*/ 362313 w 5283866"/>
              <a:gd name="connsiteY74" fmla="*/ 2418988 h 4210442"/>
              <a:gd name="connsiteX75" fmla="*/ 431798 w 5283866"/>
              <a:gd name="connsiteY75" fmla="*/ 2338750 h 4210442"/>
              <a:gd name="connsiteX76" fmla="*/ 479775 w 5283866"/>
              <a:gd name="connsiteY76" fmla="*/ 2294082 h 4210442"/>
              <a:gd name="connsiteX77" fmla="*/ 499903 w 5283866"/>
              <a:gd name="connsiteY77" fmla="*/ 2153458 h 4210442"/>
              <a:gd name="connsiteX78" fmla="*/ 458544 w 5283866"/>
              <a:gd name="connsiteY78" fmla="*/ 1999599 h 4210442"/>
              <a:gd name="connsiteX79" fmla="*/ 346596 w 5283866"/>
              <a:gd name="connsiteY79" fmla="*/ 1921843 h 4210442"/>
              <a:gd name="connsiteX80" fmla="*/ 378857 w 5283866"/>
              <a:gd name="connsiteY80" fmla="*/ 1834435 h 4210442"/>
              <a:gd name="connsiteX81" fmla="*/ 617091 w 5283866"/>
              <a:gd name="connsiteY81" fmla="*/ 1887376 h 4210442"/>
              <a:gd name="connsiteX82" fmla="*/ 260568 w 5283866"/>
              <a:gd name="connsiteY82" fmla="*/ 1679198 h 4210442"/>
              <a:gd name="connsiteX83" fmla="*/ 320402 w 5283866"/>
              <a:gd name="connsiteY83" fmla="*/ 1668720 h 4210442"/>
              <a:gd name="connsiteX84" fmla="*/ 317920 w 5283866"/>
              <a:gd name="connsiteY84" fmla="*/ 1652452 h 4210442"/>
              <a:gd name="connsiteX85" fmla="*/ 321779 w 5283866"/>
              <a:gd name="connsiteY85" fmla="*/ 1552359 h 4210442"/>
              <a:gd name="connsiteX86" fmla="*/ 331707 w 5283866"/>
              <a:gd name="connsiteY86" fmla="*/ 1506313 h 4210442"/>
              <a:gd name="connsiteX87" fmla="*/ 315990 w 5283866"/>
              <a:gd name="connsiteY87" fmla="*/ 1453371 h 4210442"/>
              <a:gd name="connsiteX88" fmla="*/ 583450 w 5283866"/>
              <a:gd name="connsiteY88" fmla="*/ 1474052 h 4210442"/>
              <a:gd name="connsiteX89" fmla="*/ 699809 w 5283866"/>
              <a:gd name="connsiteY89" fmla="*/ 1461919 h 4210442"/>
              <a:gd name="connsiteX90" fmla="*/ 902750 w 5283866"/>
              <a:gd name="connsiteY90" fmla="*/ 1458612 h 4210442"/>
              <a:gd name="connsiteX91" fmla="*/ 996774 w 5283866"/>
              <a:gd name="connsiteY91" fmla="*/ 1468814 h 4210442"/>
              <a:gd name="connsiteX92" fmla="*/ 1077012 w 5283866"/>
              <a:gd name="connsiteY92" fmla="*/ 1455578 h 4210442"/>
              <a:gd name="connsiteX93" fmla="*/ 1000083 w 5283866"/>
              <a:gd name="connsiteY93" fmla="*/ 1393262 h 4210442"/>
              <a:gd name="connsiteX94" fmla="*/ 891720 w 5283866"/>
              <a:gd name="connsiteY94" fmla="*/ 1394089 h 4210442"/>
              <a:gd name="connsiteX95" fmla="*/ 814515 w 5283866"/>
              <a:gd name="connsiteY95" fmla="*/ 1353557 h 4210442"/>
              <a:gd name="connsiteX96" fmla="*/ 740895 w 5283866"/>
              <a:gd name="connsiteY96" fmla="*/ 1280211 h 4210442"/>
              <a:gd name="connsiteX97" fmla="*/ 481154 w 5283866"/>
              <a:gd name="connsiteY97" fmla="*/ 1163301 h 4210442"/>
              <a:gd name="connsiteX98" fmla="*/ 433728 w 5283866"/>
              <a:gd name="connsiteY98" fmla="*/ 1118909 h 4210442"/>
              <a:gd name="connsiteX99" fmla="*/ 1176276 w 5283866"/>
              <a:gd name="connsiteY99" fmla="*/ 1288484 h 4210442"/>
              <a:gd name="connsiteX100" fmla="*/ 946867 w 5283866"/>
              <a:gd name="connsiteY100" fmla="*/ 1217344 h 4210442"/>
              <a:gd name="connsiteX101" fmla="*/ 1102104 w 5283866"/>
              <a:gd name="connsiteY101" fmla="*/ 1230304 h 4210442"/>
              <a:gd name="connsiteX102" fmla="*/ 1188133 w 5283866"/>
              <a:gd name="connsiteY102" fmla="*/ 1182603 h 4210442"/>
              <a:gd name="connsiteX103" fmla="*/ 1187030 w 5283866"/>
              <a:gd name="connsiteY103" fmla="*/ 1169092 h 4210442"/>
              <a:gd name="connsiteX104" fmla="*/ 1123887 w 5283866"/>
              <a:gd name="connsiteY104" fmla="*/ 1124698 h 4210442"/>
              <a:gd name="connsiteX105" fmla="*/ 1086938 w 5283866"/>
              <a:gd name="connsiteY105" fmla="*/ 1096023 h 4210442"/>
              <a:gd name="connsiteX106" fmla="*/ 985744 w 5283866"/>
              <a:gd name="connsiteY106" fmla="*/ 992622 h 4210442"/>
              <a:gd name="connsiteX107" fmla="*/ 1057987 w 5283866"/>
              <a:gd name="connsiteY107" fmla="*/ 981594 h 4210442"/>
              <a:gd name="connsiteX108" fmla="*/ 1084733 w 5283866"/>
              <a:gd name="connsiteY108" fmla="*/ 960086 h 4210442"/>
              <a:gd name="connsiteX109" fmla="*/ 1064605 w 5283866"/>
              <a:gd name="connsiteY109" fmla="*/ 929756 h 4210442"/>
              <a:gd name="connsiteX110" fmla="*/ 840985 w 5283866"/>
              <a:gd name="connsiteY110" fmla="*/ 836558 h 4210442"/>
              <a:gd name="connsiteX111" fmla="*/ 823615 w 5283866"/>
              <a:gd name="connsiteY111" fmla="*/ 764315 h 4210442"/>
              <a:gd name="connsiteX112" fmla="*/ 865526 w 5283866"/>
              <a:gd name="connsiteY112" fmla="*/ 753562 h 4210442"/>
              <a:gd name="connsiteX113" fmla="*/ 914331 w 5283866"/>
              <a:gd name="connsiteY113" fmla="*/ 758525 h 4210442"/>
              <a:gd name="connsiteX114" fmla="*/ 875452 w 5283866"/>
              <a:gd name="connsiteY114" fmla="*/ 701724 h 4210442"/>
              <a:gd name="connsiteX115" fmla="*/ 717181 w 5283866"/>
              <a:gd name="connsiteY115" fmla="*/ 644371 h 4210442"/>
              <a:gd name="connsiteX116" fmla="*/ 755783 w 5283866"/>
              <a:gd name="connsiteY116" fmla="*/ 591707 h 4210442"/>
              <a:gd name="connsiteX117" fmla="*/ 0 w 5283866"/>
              <a:gd name="connsiteY117" fmla="*/ 352370 h 4210442"/>
              <a:gd name="connsiteX118" fmla="*/ 135937 w 5283866"/>
              <a:gd name="connsiteY118" fmla="*/ 349889 h 4210442"/>
              <a:gd name="connsiteX119" fmla="*/ 421595 w 5283866"/>
              <a:gd name="connsiteY119" fmla="*/ 385458 h 4210442"/>
              <a:gd name="connsiteX120" fmla="*/ 564424 w 5283866"/>
              <a:gd name="connsiteY120" fmla="*/ 379393 h 4210442"/>
              <a:gd name="connsiteX121" fmla="*/ 698432 w 5283866"/>
              <a:gd name="connsiteY121" fmla="*/ 398694 h 4210442"/>
              <a:gd name="connsiteX122" fmla="*/ 815067 w 5283866"/>
              <a:gd name="connsiteY122" fmla="*/ 398694 h 4210442"/>
              <a:gd name="connsiteX123" fmla="*/ 705876 w 5283866"/>
              <a:gd name="connsiteY123" fmla="*/ 370568 h 4210442"/>
              <a:gd name="connsiteX124" fmla="*/ 775360 w 5283866"/>
              <a:gd name="connsiteY124" fmla="*/ 345477 h 4210442"/>
              <a:gd name="connsiteX125" fmla="*/ 787493 w 5283866"/>
              <a:gd name="connsiteY125" fmla="*/ 315146 h 4210442"/>
              <a:gd name="connsiteX126" fmla="*/ 819202 w 5283866"/>
              <a:gd name="connsiteY126" fmla="*/ 291709 h 4210442"/>
              <a:gd name="connsiteX127" fmla="*/ 998705 w 5283866"/>
              <a:gd name="connsiteY127" fmla="*/ 303291 h 4210442"/>
              <a:gd name="connsiteX128" fmla="*/ 880139 w 5283866"/>
              <a:gd name="connsiteY128" fmla="*/ 206783 h 4210442"/>
              <a:gd name="connsiteX129" fmla="*/ 804037 w 5283866"/>
              <a:gd name="connsiteY129" fmla="*/ 190790 h 4210442"/>
              <a:gd name="connsiteX130" fmla="*/ 786666 w 5283866"/>
              <a:gd name="connsiteY130" fmla="*/ 149707 h 4210442"/>
              <a:gd name="connsiteX131" fmla="*/ 821960 w 5283866"/>
              <a:gd name="connsiteY131" fmla="*/ 140884 h 4210442"/>
              <a:gd name="connsiteX132" fmla="*/ 997325 w 5283866"/>
              <a:gd name="connsiteY132" fmla="*/ 174800 h 4210442"/>
              <a:gd name="connsiteX133" fmla="*/ 1026829 w 5283866"/>
              <a:gd name="connsiteY133" fmla="*/ 161287 h 4210442"/>
              <a:gd name="connsiteX134" fmla="*/ 696777 w 5283866"/>
              <a:gd name="connsiteY134" fmla="*/ 73604 h 4210442"/>
              <a:gd name="connsiteX135" fmla="*/ 701741 w 5283866"/>
              <a:gd name="connsiteY135" fmla="*/ 50444 h 4210442"/>
              <a:gd name="connsiteX136" fmla="*/ 992362 w 5283866"/>
              <a:gd name="connsiteY136" fmla="*/ 86289 h 4210442"/>
              <a:gd name="connsiteX137" fmla="*/ 806519 w 5283866"/>
              <a:gd name="connsiteY137" fmla="*/ 18183 h 4210442"/>
              <a:gd name="connsiteX138" fmla="*/ 839883 w 5283866"/>
              <a:gd name="connsiteY138" fmla="*/ 18 h 42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1CCB4-96AA-118B-85E9-84120C1B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5179" y="1472030"/>
            <a:ext cx="3978442" cy="1631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Model Convergence (DMC)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926E9A23-88C6-2F55-3298-EEE7C90F28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0352" y="643467"/>
            <a:ext cx="3831926" cy="557371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C1B69-635D-BA18-9F5B-78FA25BB0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45179" y="3243151"/>
            <a:ext cx="3978442" cy="241971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/>
              <a:t>Process of integrating data models or data structure into a single, unified model.</a:t>
            </a:r>
          </a:p>
          <a:p>
            <a:r>
              <a:rPr lang="en-US" sz="1600"/>
              <a:t>Create unified view of data model from different sources or formats.</a:t>
            </a:r>
          </a:p>
          <a:p>
            <a:r>
              <a:rPr lang="en-US" sz="1600"/>
              <a:t>Organizations can gain accurate understanding of their data, leading to better decision making and improved business outcomes.</a:t>
            </a:r>
          </a:p>
          <a:p>
            <a:pPr lvl="1"/>
            <a:endParaRPr lang="en-US" sz="1600"/>
          </a:p>
          <a:p>
            <a:pPr lvl="1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429503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9534F2-BFD4-84AC-BA09-D0AF50B1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84" y="1065749"/>
            <a:ext cx="3748810" cy="4726502"/>
          </a:xfrm>
        </p:spPr>
        <p:txBody>
          <a:bodyPr>
            <a:normAutofit/>
          </a:bodyPr>
          <a:lstStyle/>
          <a:p>
            <a:r>
              <a:rPr lang="en-US" dirty="0"/>
              <a:t>Converged Applications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3AB5DB9-39C9-7A02-FFEE-21B5E664F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713313"/>
            <a:ext cx="4953000" cy="5431376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Converged applications combine multiple workloads and require a heterogeneous computing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DMC is developing technologies that support converged applications by integrating custom hardware with commodity computing technology and providing a seamless programming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These technologies include compilers, runtime systems, and reconfigurable architectural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Converged applications offer improved performance and efficiency, reduced costs, and better handling of complex workloads</a:t>
            </a:r>
          </a:p>
        </p:txBody>
      </p:sp>
    </p:spTree>
    <p:extLst>
      <p:ext uri="{BB962C8B-B14F-4D97-AF65-F5344CB8AC3E}">
        <p14:creationId xmlns:p14="http://schemas.microsoft.com/office/powerpoint/2010/main" val="271557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" y="1219200"/>
            <a:ext cx="4510838" cy="380455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9FD8A3A-804E-50DC-9354-F49F56D34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044" y="2090114"/>
            <a:ext cx="3382890" cy="2481886"/>
          </a:xfrm>
        </p:spPr>
        <p:txBody>
          <a:bodyPr>
            <a:normAutofit/>
          </a:bodyPr>
          <a:lstStyle/>
          <a:p>
            <a:pPr algn="ctr"/>
            <a:r>
              <a:rPr lang="en-US" sz="3700"/>
              <a:t>Heterogeneous Computing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F3D1E-B873-E7EA-4C09-F6B5C7A63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014" y="964850"/>
            <a:ext cx="6068786" cy="492830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Heterogeneous computing utilizes different processing units for different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Combining processors in a heterogeneous system can provide better performance, energy efficiency, and cost-effectiveness.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Designing heterogeneous systems is challenging due to differences in hardware, programming models, and communication.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DMC is developing technologies to integrate custom architectures and provide a seamless programming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The DMC Minos Computing Library (MCL) runtime manages resources, exploits data locality, and handles communication and dependencies among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Heterogeneous computing offers optimized performance for specific applications by tailoring the system to workloads.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51583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" y="1219200"/>
            <a:ext cx="4510838" cy="380455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35D0A0-CA1A-9613-7C2A-A11D5EF6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044" y="2090114"/>
            <a:ext cx="3382890" cy="248188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Compilers and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B7AB3-8ECD-7F73-BD57-2C6979956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014" y="964850"/>
            <a:ext cx="6068786" cy="492830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Domain scientists prefer high-level, domain-specific languages.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DMC is developing a "write once, run everywhere" compiler called COMET (MLIR based).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MLIR (Multi-Level Intermediate Representation) is an extensible compiler framework that supports high-level data structures and operation constructs.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COMET converts different language frontends (Python, COMET Domain Specific Language, Rust) to a unified IR (Intermediate Representation).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unified IR is optimized and lowered to architecture-specific IRs (e.g., CPU, GPUs, FPGA, AI engines).</a:t>
            </a:r>
          </a:p>
        </p:txBody>
      </p:sp>
    </p:spTree>
    <p:extLst>
      <p:ext uri="{BB962C8B-B14F-4D97-AF65-F5344CB8AC3E}">
        <p14:creationId xmlns:p14="http://schemas.microsoft.com/office/powerpoint/2010/main" val="895645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5DD54-E165-01EF-D86F-5A72A63C6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199"/>
            <a:ext cx="4191000" cy="5338763"/>
          </a:xfrm>
        </p:spPr>
        <p:txBody>
          <a:bodyPr>
            <a:normAutofit/>
          </a:bodyPr>
          <a:lstStyle/>
          <a:p>
            <a:r>
              <a:rPr lang="en-US"/>
              <a:t>Runtime and system software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67F1A-34F8-361C-236C-F98C4C9FE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2" y="838199"/>
            <a:ext cx="6051468" cy="5338763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Runtime systems manage computation, data transfer, and command execution.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Some standards exist, but most do not meet DMC requirements for converged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DMC is developing technologies to integrate custom architectures and provide a seamless programming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The DMC Minos Computing Library (MCL) manages computing and memory resources, exploits data locality on heterogeneous devices, and handles communication and data/control dependencies among tasks.</a:t>
            </a:r>
          </a:p>
        </p:txBody>
      </p:sp>
    </p:spTree>
    <p:extLst>
      <p:ext uri="{BB962C8B-B14F-4D97-AF65-F5344CB8AC3E}">
        <p14:creationId xmlns:p14="http://schemas.microsoft.com/office/powerpoint/2010/main" val="4840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938</Words>
  <Application>Microsoft Macintosh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Codesign for Extreme Heterogeneity: Integrating Custom Hardware With Commodity Computing Technology to Support Next-Generation HPC Converged Workloads</vt:lpstr>
      <vt:lpstr>Outline</vt:lpstr>
      <vt:lpstr>Motivation</vt:lpstr>
      <vt:lpstr>Codesign The Future HPC Systems</vt:lpstr>
      <vt:lpstr>Data Model Convergence (DMC)</vt:lpstr>
      <vt:lpstr>Converged Applications</vt:lpstr>
      <vt:lpstr>Heterogeneous Computing</vt:lpstr>
      <vt:lpstr>Compilers and Languages</vt:lpstr>
      <vt:lpstr>Runtime and system software</vt:lpstr>
      <vt:lpstr>Software-defined and reconfigurable architectures</vt:lpstr>
      <vt:lpstr>Heterogeneous and Reconfigurable Testbeds</vt:lpstr>
      <vt:lpstr>Challenges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Codesign for Extreme Heterogeneity: Integrating Custom Hardware With Commodity Computing Technology to Support Next-Generation HPC Converged Workloads</dc:title>
  <dc:creator>Subhi Dian Hanifudin</dc:creator>
  <cp:lastModifiedBy>Subhi Dian Hanifudin</cp:lastModifiedBy>
  <cp:revision>10</cp:revision>
  <dcterms:created xsi:type="dcterms:W3CDTF">2023-03-14T01:56:58Z</dcterms:created>
  <dcterms:modified xsi:type="dcterms:W3CDTF">2023-03-15T02:22:46Z</dcterms:modified>
</cp:coreProperties>
</file>