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71" r:id="rId8"/>
    <p:sldId id="265" r:id="rId9"/>
    <p:sldId id="272" r:id="rId10"/>
    <p:sldId id="267" r:id="rId11"/>
    <p:sldId id="268" r:id="rId12"/>
    <p:sldId id="269" r:id="rId13"/>
    <p:sldId id="270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2"/>
    <p:restoredTop sz="94691"/>
  </p:normalViewPr>
  <p:slideViewPr>
    <p:cSldViewPr snapToGrid="0">
      <p:cViewPr varScale="1">
        <p:scale>
          <a:sx n="95" d="100"/>
          <a:sy n="95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86285-B13E-4D59-8498-8B2A772997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C68241-BAEC-45D0-B489-65E0C6C76A0B}">
      <dgm:prSet/>
      <dgm:spPr/>
      <dgm:t>
        <a:bodyPr/>
        <a:lstStyle/>
        <a:p>
          <a:r>
            <a:rPr lang="en-US"/>
            <a:t>Motivation</a:t>
          </a:r>
        </a:p>
      </dgm:t>
    </dgm:pt>
    <dgm:pt modelId="{BCB1A8CF-62E1-4D18-937A-D6673BBCA2A7}" type="parTrans" cxnId="{AFB27FF5-A6B5-43C3-B5B7-B3351CA42181}">
      <dgm:prSet/>
      <dgm:spPr/>
      <dgm:t>
        <a:bodyPr/>
        <a:lstStyle/>
        <a:p>
          <a:endParaRPr lang="en-US"/>
        </a:p>
      </dgm:t>
    </dgm:pt>
    <dgm:pt modelId="{35C28310-32EA-44BC-922B-519CFF7E8285}" type="sibTrans" cxnId="{AFB27FF5-A6B5-43C3-B5B7-B3351CA42181}">
      <dgm:prSet/>
      <dgm:spPr/>
      <dgm:t>
        <a:bodyPr/>
        <a:lstStyle/>
        <a:p>
          <a:endParaRPr lang="en-US"/>
        </a:p>
      </dgm:t>
    </dgm:pt>
    <dgm:pt modelId="{A88DC251-00FE-4AC0-82DE-23E782DBD280}">
      <dgm:prSet/>
      <dgm:spPr/>
      <dgm:t>
        <a:bodyPr/>
        <a:lstStyle/>
        <a:p>
          <a:r>
            <a:rPr lang="en-US"/>
            <a:t>Codesign The Future HPC Systems</a:t>
          </a:r>
        </a:p>
      </dgm:t>
    </dgm:pt>
    <dgm:pt modelId="{7964776B-CD92-4BC2-8F5B-E35D80AAB3CB}" type="parTrans" cxnId="{1F182889-86A9-4776-8867-F7F131B90281}">
      <dgm:prSet/>
      <dgm:spPr/>
      <dgm:t>
        <a:bodyPr/>
        <a:lstStyle/>
        <a:p>
          <a:endParaRPr lang="en-US"/>
        </a:p>
      </dgm:t>
    </dgm:pt>
    <dgm:pt modelId="{F6AD1B00-F57E-45B4-991A-5EA25F42865B}" type="sibTrans" cxnId="{1F182889-86A9-4776-8867-F7F131B90281}">
      <dgm:prSet/>
      <dgm:spPr/>
      <dgm:t>
        <a:bodyPr/>
        <a:lstStyle/>
        <a:p>
          <a:endParaRPr lang="en-US"/>
        </a:p>
      </dgm:t>
    </dgm:pt>
    <dgm:pt modelId="{7A426B3A-67B8-4386-A9E8-4C8F3AD65A8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65E1D3F-91DA-4CD1-B6A2-3E93B8B06DCB}" type="parTrans" cxnId="{8679FCDA-5099-4678-A474-FED17AF9F7CC}">
      <dgm:prSet/>
      <dgm:spPr/>
      <dgm:t>
        <a:bodyPr/>
        <a:lstStyle/>
        <a:p>
          <a:endParaRPr lang="en-US"/>
        </a:p>
      </dgm:t>
    </dgm:pt>
    <dgm:pt modelId="{A0C11A86-5FF7-4009-B89B-2695C7DB8C17}" type="sibTrans" cxnId="{8679FCDA-5099-4678-A474-FED17AF9F7CC}">
      <dgm:prSet/>
      <dgm:spPr/>
      <dgm:t>
        <a:bodyPr/>
        <a:lstStyle/>
        <a:p>
          <a:endParaRPr lang="en-US"/>
        </a:p>
      </dgm:t>
    </dgm:pt>
    <dgm:pt modelId="{23D6BE30-73E2-4B08-A668-EE705CCEEF49}">
      <dgm:prSet/>
      <dgm:spPr/>
      <dgm:t>
        <a:bodyPr/>
        <a:lstStyle/>
        <a:p>
          <a:r>
            <a:rPr lang="en-US"/>
            <a:t>Conclusion</a:t>
          </a:r>
        </a:p>
      </dgm:t>
    </dgm:pt>
    <dgm:pt modelId="{C1A845E4-C74F-4B56-8449-E28B301BB19C}" type="parTrans" cxnId="{6D09FD90-307E-4F41-9986-C2FEAAB6CFB0}">
      <dgm:prSet/>
      <dgm:spPr/>
      <dgm:t>
        <a:bodyPr/>
        <a:lstStyle/>
        <a:p>
          <a:endParaRPr lang="en-US"/>
        </a:p>
      </dgm:t>
    </dgm:pt>
    <dgm:pt modelId="{E9EB7728-E875-4D59-B1CC-E25698F6B73D}" type="sibTrans" cxnId="{6D09FD90-307E-4F41-9986-C2FEAAB6CFB0}">
      <dgm:prSet/>
      <dgm:spPr/>
      <dgm:t>
        <a:bodyPr/>
        <a:lstStyle/>
        <a:p>
          <a:endParaRPr lang="en-US"/>
        </a:p>
      </dgm:t>
    </dgm:pt>
    <dgm:pt modelId="{ED9A1367-EB4B-4FD9-B53A-AF66C6EBC9FE}" type="pres">
      <dgm:prSet presAssocID="{20486285-B13E-4D59-8498-8B2A772997AF}" presName="root" presStyleCnt="0">
        <dgm:presLayoutVars>
          <dgm:dir/>
          <dgm:resizeHandles val="exact"/>
        </dgm:presLayoutVars>
      </dgm:prSet>
      <dgm:spPr/>
    </dgm:pt>
    <dgm:pt modelId="{CB71C0A3-9F7C-467A-A064-674B75E67EB9}" type="pres">
      <dgm:prSet presAssocID="{2CC68241-BAEC-45D0-B489-65E0C6C76A0B}" presName="compNode" presStyleCnt="0"/>
      <dgm:spPr/>
    </dgm:pt>
    <dgm:pt modelId="{476B8C1E-1C75-477F-B0EC-72FDC0907F59}" type="pres">
      <dgm:prSet presAssocID="{2CC68241-BAEC-45D0-B489-65E0C6C76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2D49EE-CB18-4D79-BAE7-4A3A21F1680C}" type="pres">
      <dgm:prSet presAssocID="{2CC68241-BAEC-45D0-B489-65E0C6C76A0B}" presName="spaceRect" presStyleCnt="0"/>
      <dgm:spPr/>
    </dgm:pt>
    <dgm:pt modelId="{E9E4A4B7-D3A5-4FC6-B939-519750149259}" type="pres">
      <dgm:prSet presAssocID="{2CC68241-BAEC-45D0-B489-65E0C6C76A0B}" presName="textRect" presStyleLbl="revTx" presStyleIdx="0" presStyleCnt="4">
        <dgm:presLayoutVars>
          <dgm:chMax val="1"/>
          <dgm:chPref val="1"/>
        </dgm:presLayoutVars>
      </dgm:prSet>
      <dgm:spPr/>
    </dgm:pt>
    <dgm:pt modelId="{047044DF-8CB1-4812-AA71-8A0A8C64731B}" type="pres">
      <dgm:prSet presAssocID="{35C28310-32EA-44BC-922B-519CFF7E8285}" presName="sibTrans" presStyleCnt="0"/>
      <dgm:spPr/>
    </dgm:pt>
    <dgm:pt modelId="{9E2DB6C4-B64B-4596-91E4-4857885D3FDE}" type="pres">
      <dgm:prSet presAssocID="{A88DC251-00FE-4AC0-82DE-23E782DBD280}" presName="compNode" presStyleCnt="0"/>
      <dgm:spPr/>
    </dgm:pt>
    <dgm:pt modelId="{CE9EA1A7-ACB5-4ED6-9101-CE8BEB283526}" type="pres">
      <dgm:prSet presAssocID="{A88DC251-00FE-4AC0-82DE-23E782DBD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8328C06-DC7B-4180-A53F-C70F6ECEE15B}" type="pres">
      <dgm:prSet presAssocID="{A88DC251-00FE-4AC0-82DE-23E782DBD280}" presName="spaceRect" presStyleCnt="0"/>
      <dgm:spPr/>
    </dgm:pt>
    <dgm:pt modelId="{1DDB107B-68C3-471A-B83E-B7D52588355C}" type="pres">
      <dgm:prSet presAssocID="{A88DC251-00FE-4AC0-82DE-23E782DBD280}" presName="textRect" presStyleLbl="revTx" presStyleIdx="1" presStyleCnt="4">
        <dgm:presLayoutVars>
          <dgm:chMax val="1"/>
          <dgm:chPref val="1"/>
        </dgm:presLayoutVars>
      </dgm:prSet>
      <dgm:spPr/>
    </dgm:pt>
    <dgm:pt modelId="{7102B967-5605-49C7-9BF2-5ED6702BC8FB}" type="pres">
      <dgm:prSet presAssocID="{F6AD1B00-F57E-45B4-991A-5EA25F42865B}" presName="sibTrans" presStyleCnt="0"/>
      <dgm:spPr/>
    </dgm:pt>
    <dgm:pt modelId="{BDABBD42-C0B9-4F7D-9F01-14F35F54F60E}" type="pres">
      <dgm:prSet presAssocID="{7A426B3A-67B8-4386-A9E8-4C8F3AD65A81}" presName="compNode" presStyleCnt="0"/>
      <dgm:spPr/>
    </dgm:pt>
    <dgm:pt modelId="{76AFAA1F-BB64-407A-B2D7-EA7A93CE375C}" type="pres">
      <dgm:prSet presAssocID="{7A426B3A-67B8-4386-A9E8-4C8F3AD65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80C9224-59F3-40AD-9461-A9E6A22C6E7B}" type="pres">
      <dgm:prSet presAssocID="{7A426B3A-67B8-4386-A9E8-4C8F3AD65A81}" presName="spaceRect" presStyleCnt="0"/>
      <dgm:spPr/>
    </dgm:pt>
    <dgm:pt modelId="{45937CBE-B83B-4C7C-8714-400AF97D34B8}" type="pres">
      <dgm:prSet presAssocID="{7A426B3A-67B8-4386-A9E8-4C8F3AD65A81}" presName="textRect" presStyleLbl="revTx" presStyleIdx="2" presStyleCnt="4">
        <dgm:presLayoutVars>
          <dgm:chMax val="1"/>
          <dgm:chPref val="1"/>
        </dgm:presLayoutVars>
      </dgm:prSet>
      <dgm:spPr/>
    </dgm:pt>
    <dgm:pt modelId="{6D032A7D-EB70-49EC-B28A-B3B36EDA5663}" type="pres">
      <dgm:prSet presAssocID="{A0C11A86-5FF7-4009-B89B-2695C7DB8C17}" presName="sibTrans" presStyleCnt="0"/>
      <dgm:spPr/>
    </dgm:pt>
    <dgm:pt modelId="{BCD640E1-B4C5-4779-B8A0-07C42BB38B99}" type="pres">
      <dgm:prSet presAssocID="{23D6BE30-73E2-4B08-A668-EE705CCEEF49}" presName="compNode" presStyleCnt="0"/>
      <dgm:spPr/>
    </dgm:pt>
    <dgm:pt modelId="{9ABE9482-A142-40A2-8AA0-DA155DFB0547}" type="pres">
      <dgm:prSet presAssocID="{23D6BE30-73E2-4B08-A668-EE705CCEEF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080CC2A-6A9C-456A-9BA3-67CD2F378D31}" type="pres">
      <dgm:prSet presAssocID="{23D6BE30-73E2-4B08-A668-EE705CCEEF49}" presName="spaceRect" presStyleCnt="0"/>
      <dgm:spPr/>
    </dgm:pt>
    <dgm:pt modelId="{1058BA65-115C-4A48-90F9-F8ADBB9CD2F5}" type="pres">
      <dgm:prSet presAssocID="{23D6BE30-73E2-4B08-A668-EE705CCEEF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BC6810-4652-482D-B838-1AC77961DAFC}" type="presOf" srcId="{2CC68241-BAEC-45D0-B489-65E0C6C76A0B}" destId="{E9E4A4B7-D3A5-4FC6-B939-519750149259}" srcOrd="0" destOrd="0" presId="urn:microsoft.com/office/officeart/2018/2/layout/IconLabelList"/>
    <dgm:cxn modelId="{A336A118-3268-494D-8F66-3A160498AF56}" type="presOf" srcId="{20486285-B13E-4D59-8498-8B2A772997AF}" destId="{ED9A1367-EB4B-4FD9-B53A-AF66C6EBC9FE}" srcOrd="0" destOrd="0" presId="urn:microsoft.com/office/officeart/2018/2/layout/IconLabelList"/>
    <dgm:cxn modelId="{FD5E653A-5EEF-4AA6-9C1F-E9F3C94E44B4}" type="presOf" srcId="{7A426B3A-67B8-4386-A9E8-4C8F3AD65A81}" destId="{45937CBE-B83B-4C7C-8714-400AF97D34B8}" srcOrd="0" destOrd="0" presId="urn:microsoft.com/office/officeart/2018/2/layout/IconLabelList"/>
    <dgm:cxn modelId="{BE938261-A89C-4DE4-B12C-EFE3F8B53213}" type="presOf" srcId="{A88DC251-00FE-4AC0-82DE-23E782DBD280}" destId="{1DDB107B-68C3-471A-B83E-B7D52588355C}" srcOrd="0" destOrd="0" presId="urn:microsoft.com/office/officeart/2018/2/layout/IconLabelList"/>
    <dgm:cxn modelId="{1F182889-86A9-4776-8867-F7F131B90281}" srcId="{20486285-B13E-4D59-8498-8B2A772997AF}" destId="{A88DC251-00FE-4AC0-82DE-23E782DBD280}" srcOrd="1" destOrd="0" parTransId="{7964776B-CD92-4BC2-8F5B-E35D80AAB3CB}" sibTransId="{F6AD1B00-F57E-45B4-991A-5EA25F42865B}"/>
    <dgm:cxn modelId="{6D09FD90-307E-4F41-9986-C2FEAAB6CFB0}" srcId="{20486285-B13E-4D59-8498-8B2A772997AF}" destId="{23D6BE30-73E2-4B08-A668-EE705CCEEF49}" srcOrd="3" destOrd="0" parTransId="{C1A845E4-C74F-4B56-8449-E28B301BB19C}" sibTransId="{E9EB7728-E875-4D59-B1CC-E25698F6B73D}"/>
    <dgm:cxn modelId="{955035AD-8BF8-4B81-B959-74BD59952125}" type="presOf" srcId="{23D6BE30-73E2-4B08-A668-EE705CCEEF49}" destId="{1058BA65-115C-4A48-90F9-F8ADBB9CD2F5}" srcOrd="0" destOrd="0" presId="urn:microsoft.com/office/officeart/2018/2/layout/IconLabelList"/>
    <dgm:cxn modelId="{8679FCDA-5099-4678-A474-FED17AF9F7CC}" srcId="{20486285-B13E-4D59-8498-8B2A772997AF}" destId="{7A426B3A-67B8-4386-A9E8-4C8F3AD65A81}" srcOrd="2" destOrd="0" parTransId="{565E1D3F-91DA-4CD1-B6A2-3E93B8B06DCB}" sibTransId="{A0C11A86-5FF7-4009-B89B-2695C7DB8C17}"/>
    <dgm:cxn modelId="{AFB27FF5-A6B5-43C3-B5B7-B3351CA42181}" srcId="{20486285-B13E-4D59-8498-8B2A772997AF}" destId="{2CC68241-BAEC-45D0-B489-65E0C6C76A0B}" srcOrd="0" destOrd="0" parTransId="{BCB1A8CF-62E1-4D18-937A-D6673BBCA2A7}" sibTransId="{35C28310-32EA-44BC-922B-519CFF7E8285}"/>
    <dgm:cxn modelId="{5E0DCE86-9E61-49FA-9900-0713E4CA10D8}" type="presParOf" srcId="{ED9A1367-EB4B-4FD9-B53A-AF66C6EBC9FE}" destId="{CB71C0A3-9F7C-467A-A064-674B75E67EB9}" srcOrd="0" destOrd="0" presId="urn:microsoft.com/office/officeart/2018/2/layout/IconLabelList"/>
    <dgm:cxn modelId="{39EB6C0F-8F6C-4761-B2DE-699548748FB3}" type="presParOf" srcId="{CB71C0A3-9F7C-467A-A064-674B75E67EB9}" destId="{476B8C1E-1C75-477F-B0EC-72FDC0907F59}" srcOrd="0" destOrd="0" presId="urn:microsoft.com/office/officeart/2018/2/layout/IconLabelList"/>
    <dgm:cxn modelId="{17390860-B430-4F5B-A389-A51FBB62899C}" type="presParOf" srcId="{CB71C0A3-9F7C-467A-A064-674B75E67EB9}" destId="{552D49EE-CB18-4D79-BAE7-4A3A21F1680C}" srcOrd="1" destOrd="0" presId="urn:microsoft.com/office/officeart/2018/2/layout/IconLabelList"/>
    <dgm:cxn modelId="{EE5BE954-4B0C-462A-A908-EC602459BF4C}" type="presParOf" srcId="{CB71C0A3-9F7C-467A-A064-674B75E67EB9}" destId="{E9E4A4B7-D3A5-4FC6-B939-519750149259}" srcOrd="2" destOrd="0" presId="urn:microsoft.com/office/officeart/2018/2/layout/IconLabelList"/>
    <dgm:cxn modelId="{554DE7AC-6AAA-41B1-8EE0-454AA7DD33BF}" type="presParOf" srcId="{ED9A1367-EB4B-4FD9-B53A-AF66C6EBC9FE}" destId="{047044DF-8CB1-4812-AA71-8A0A8C64731B}" srcOrd="1" destOrd="0" presId="urn:microsoft.com/office/officeart/2018/2/layout/IconLabelList"/>
    <dgm:cxn modelId="{E593BDA8-ECC1-4D6C-BEDD-465E80A7DE3C}" type="presParOf" srcId="{ED9A1367-EB4B-4FD9-B53A-AF66C6EBC9FE}" destId="{9E2DB6C4-B64B-4596-91E4-4857885D3FDE}" srcOrd="2" destOrd="0" presId="urn:microsoft.com/office/officeart/2018/2/layout/IconLabelList"/>
    <dgm:cxn modelId="{B8A36E6C-2900-490F-8D85-658901751710}" type="presParOf" srcId="{9E2DB6C4-B64B-4596-91E4-4857885D3FDE}" destId="{CE9EA1A7-ACB5-4ED6-9101-CE8BEB283526}" srcOrd="0" destOrd="0" presId="urn:microsoft.com/office/officeart/2018/2/layout/IconLabelList"/>
    <dgm:cxn modelId="{34851695-EF08-4C41-A9FF-A0A870389C6E}" type="presParOf" srcId="{9E2DB6C4-B64B-4596-91E4-4857885D3FDE}" destId="{D8328C06-DC7B-4180-A53F-C70F6ECEE15B}" srcOrd="1" destOrd="0" presId="urn:microsoft.com/office/officeart/2018/2/layout/IconLabelList"/>
    <dgm:cxn modelId="{24B36836-0E06-4383-A153-17C54A9E1100}" type="presParOf" srcId="{9E2DB6C4-B64B-4596-91E4-4857885D3FDE}" destId="{1DDB107B-68C3-471A-B83E-B7D52588355C}" srcOrd="2" destOrd="0" presId="urn:microsoft.com/office/officeart/2018/2/layout/IconLabelList"/>
    <dgm:cxn modelId="{56AA403E-41D0-4F15-A483-C15F29AEADF8}" type="presParOf" srcId="{ED9A1367-EB4B-4FD9-B53A-AF66C6EBC9FE}" destId="{7102B967-5605-49C7-9BF2-5ED6702BC8FB}" srcOrd="3" destOrd="0" presId="urn:microsoft.com/office/officeart/2018/2/layout/IconLabelList"/>
    <dgm:cxn modelId="{9E48065F-AB27-40FF-BD9D-82D3CC2AF883}" type="presParOf" srcId="{ED9A1367-EB4B-4FD9-B53A-AF66C6EBC9FE}" destId="{BDABBD42-C0B9-4F7D-9F01-14F35F54F60E}" srcOrd="4" destOrd="0" presId="urn:microsoft.com/office/officeart/2018/2/layout/IconLabelList"/>
    <dgm:cxn modelId="{F34D8C65-6A54-4C63-A7A8-1CFCD536772A}" type="presParOf" srcId="{BDABBD42-C0B9-4F7D-9F01-14F35F54F60E}" destId="{76AFAA1F-BB64-407A-B2D7-EA7A93CE375C}" srcOrd="0" destOrd="0" presId="urn:microsoft.com/office/officeart/2018/2/layout/IconLabelList"/>
    <dgm:cxn modelId="{FFA6ACD7-CC48-4529-A3FF-6DF79D7D39EC}" type="presParOf" srcId="{BDABBD42-C0B9-4F7D-9F01-14F35F54F60E}" destId="{780C9224-59F3-40AD-9461-A9E6A22C6E7B}" srcOrd="1" destOrd="0" presId="urn:microsoft.com/office/officeart/2018/2/layout/IconLabelList"/>
    <dgm:cxn modelId="{7CBBFB91-33B1-48F2-9D35-188FE22D6AFA}" type="presParOf" srcId="{BDABBD42-C0B9-4F7D-9F01-14F35F54F60E}" destId="{45937CBE-B83B-4C7C-8714-400AF97D34B8}" srcOrd="2" destOrd="0" presId="urn:microsoft.com/office/officeart/2018/2/layout/IconLabelList"/>
    <dgm:cxn modelId="{E2EDF316-A281-4CFD-A7AF-2404C95DEBC7}" type="presParOf" srcId="{ED9A1367-EB4B-4FD9-B53A-AF66C6EBC9FE}" destId="{6D032A7D-EB70-49EC-B28A-B3B36EDA5663}" srcOrd="5" destOrd="0" presId="urn:microsoft.com/office/officeart/2018/2/layout/IconLabelList"/>
    <dgm:cxn modelId="{6F25CC43-C139-4E0E-98C5-DBFAD70D3A30}" type="presParOf" srcId="{ED9A1367-EB4B-4FD9-B53A-AF66C6EBC9FE}" destId="{BCD640E1-B4C5-4779-B8A0-07C42BB38B99}" srcOrd="6" destOrd="0" presId="urn:microsoft.com/office/officeart/2018/2/layout/IconLabelList"/>
    <dgm:cxn modelId="{6B243A46-B845-4C96-B7FD-1AD80C559008}" type="presParOf" srcId="{BCD640E1-B4C5-4779-B8A0-07C42BB38B99}" destId="{9ABE9482-A142-40A2-8AA0-DA155DFB0547}" srcOrd="0" destOrd="0" presId="urn:microsoft.com/office/officeart/2018/2/layout/IconLabelList"/>
    <dgm:cxn modelId="{CA5CA1F7-FA06-44A9-89E1-A41B5B5F11B5}" type="presParOf" srcId="{BCD640E1-B4C5-4779-B8A0-07C42BB38B99}" destId="{E080CC2A-6A9C-456A-9BA3-67CD2F378D31}" srcOrd="1" destOrd="0" presId="urn:microsoft.com/office/officeart/2018/2/layout/IconLabelList"/>
    <dgm:cxn modelId="{68F8A7C5-173A-4FC6-A78C-CB6C486BE839}" type="presParOf" srcId="{BCD640E1-B4C5-4779-B8A0-07C42BB38B99}" destId="{1058BA65-115C-4A48-90F9-F8ADBB9CD2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B8C1E-1C75-477F-B0EC-72FDC0907F5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4A4B7-D3A5-4FC6-B939-51975014925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Motivation</a:t>
          </a:r>
        </a:p>
      </dsp:txBody>
      <dsp:txXfrm>
        <a:off x="569079" y="2427788"/>
        <a:ext cx="2072362" cy="720000"/>
      </dsp:txXfrm>
    </dsp:sp>
    <dsp:sp modelId="{CE9EA1A7-ACB5-4ED6-9101-CE8BEB28352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107B-68C3-471A-B83E-B7D5258835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Codesign The Future HPC Systems</a:t>
          </a:r>
        </a:p>
      </dsp:txBody>
      <dsp:txXfrm>
        <a:off x="3004105" y="2427788"/>
        <a:ext cx="2072362" cy="720000"/>
      </dsp:txXfrm>
    </dsp:sp>
    <dsp:sp modelId="{76AFAA1F-BB64-407A-B2D7-EA7A93CE375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7CBE-B83B-4C7C-8714-400AF97D34B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</a:t>
          </a:r>
        </a:p>
      </dsp:txBody>
      <dsp:txXfrm>
        <a:off x="5439131" y="2427788"/>
        <a:ext cx="2072362" cy="720000"/>
      </dsp:txXfrm>
    </dsp:sp>
    <dsp:sp modelId="{9ABE9482-A142-40A2-8AA0-DA155DFB054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8BA65-115C-4A48-90F9-F8ADBB9CD2F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2CCA-9382-12C3-6AD5-2D32E3B0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1554-7223-65CE-DE97-49576C0D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D9AC-D47E-4B4A-6C32-BEDA7B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30F4-6E34-3D30-E814-BDB2F7C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4A00-54A7-355B-D3E1-03AEAA3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5C5-C10B-FE56-9156-4A3AF09B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86D9-A3BD-B27A-274A-AAB8D63A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424-32BB-5DB5-B998-F137EB6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DCB1-DE61-55E3-58F6-8E4DEB3F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C710-AC21-08B1-0B85-6FDC8CD6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BA9F-5C0F-00A6-7B12-E24171E2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B1C5-0C4D-645A-CF0F-88BD2F46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6923-0140-388D-CFF8-D9992D6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B07-F1B6-9B64-551B-8AC3C38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16B4-EA2E-0A27-F453-BC94296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E47-0D63-5855-5D54-C673D39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8A9-9DE6-907C-29B1-63752B82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B4A7-1B9E-E036-4679-5750F4C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E459-538D-54DE-8B62-5DB4D096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A6AC-1CFD-B2D1-59E3-30CB074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AF9-059E-98FA-109A-4B73FBA2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B27E-5976-045A-3C7F-49385C4D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6E0F-6483-6D3B-061A-AB70035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9A02-B61C-50F7-6FB8-844B12B6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679-278B-73AA-6C62-D24A31D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0B7-83E9-A0F6-1602-D52FEE0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574-481B-BEF0-3BDA-B9AC57755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C2AE2-2360-B91B-3F93-81F18A1F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21CF-6670-FDBC-94A7-F4DF4294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DE6F-0E0F-02D4-0D84-EDA612E7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338E-6E83-0007-6919-8FEFA8F4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B083-D7BF-7668-F02B-31FE6A2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BD63-C716-BE85-B734-F39D916D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59B4-7827-81EF-975C-815C8CC8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B892-3C65-DFA9-954D-84221540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2F4-079E-B2A3-5365-15C20516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ABADB-F96C-BB3B-566F-05731D4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4D32-2F08-3B29-4155-6D264524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7D7B7-62C5-C2D8-267D-CFECA74F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19D2-86FA-9893-A2DC-DAB7E74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C409-8CD0-F597-9266-40A0897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A663-A61D-BD41-0CAE-4A869052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07701-0607-0414-98EE-F9D381B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A83AF-6229-7114-26C4-7D1C655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445C6-CEC6-80CF-CB75-180D7834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F09FA-A14B-3E1E-DD21-D09815B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276-9E79-C695-C347-C5459CB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9577-2723-2572-5FE7-43973758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F0B3F-4470-FFCB-FC6A-69670B16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8569-1116-1455-5A10-0470B943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957B-2A1B-663A-E93B-D32063B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625C-D82B-50A1-BB3F-0617AE7E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0ED-A734-83AD-79B4-FA1B75D8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3873-A0ED-69CD-EEC7-0FD02AFA0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B93A-4D00-FACF-2993-C2D8DE322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90FB-88AE-10EE-0E5F-9D23533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78AC-7B74-0C5E-4939-D3EB407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2CD3-FC80-258C-AFFB-F4428D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7B4CA-BD22-89DA-EF2A-710B294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D3AFC-A1D0-A5C2-7E32-2EF70C05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91D-8BDA-AF4D-EC5F-6B86E42A4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37E9-975B-BC4F-AF99-738F011C17A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0785-AEB2-15B2-17FF-D4E03692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90E2-2CAC-26BF-4653-3891375A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943-C05F-E249-8DEF-7BD07C02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568E-13BE-1503-FB6E-E3BB3094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Codesign for Extreme Heterogeneity: Integrating Custom Hardware With Commodity Computing Technology to Support Next-Generation HPC Converged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48E8-A35E-11C9-F133-4D4C192D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 sz="1500">
                <a:solidFill>
                  <a:srgbClr val="FFFFFF"/>
                </a:solidFill>
              </a:rPr>
              <a:t>James A. Ang et. al, Pacific Northwest National Laboratory</a:t>
            </a:r>
          </a:p>
          <a:p>
            <a:pPr algn="l"/>
            <a:endParaRPr lang="en-US" sz="1500">
              <a:solidFill>
                <a:srgbClr val="FFFFFF"/>
              </a:solidFill>
            </a:endParaRPr>
          </a:p>
          <a:p>
            <a:pPr algn="l"/>
            <a:r>
              <a:rPr lang="en-US" sz="1500">
                <a:solidFill>
                  <a:srgbClr val="FFFFFF"/>
                </a:solidFill>
              </a:rPr>
              <a:t>Presented by: Dian Hanifudin Subhi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3300C87-BAFB-037A-6938-8F0E8465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D0A0-CA1A-9613-7C2A-A11D5EF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Compilers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7AB3-8ECD-7F73-BD57-2C697995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Domain scientists prefer high-level, domain-specific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DMC is developing a "write once, run everywhere" compiler called COMET (MLIR 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MLIR (Multi-Level Intermediate Representation) which is a compiler infrastructure for building and optimizing machine learning models and other computational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COMET converts different language frontends (Python, COMET Domain Specific Language, Rust) to a unified IR (Intermediate Representation).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unified IR is optimized and lowered to architecture-specific IRs (e.g., CPU, GPUs, FPGA, AI engines).</a:t>
            </a:r>
          </a:p>
        </p:txBody>
      </p:sp>
    </p:spTree>
    <p:extLst>
      <p:ext uri="{BB962C8B-B14F-4D97-AF65-F5344CB8AC3E}">
        <p14:creationId xmlns:p14="http://schemas.microsoft.com/office/powerpoint/2010/main" val="8956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DD54-E165-01EF-D86F-5A72A63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/>
              <a:t>Runtime and system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7F1A-34F8-361C-236C-F98C4C9F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Runtime systems manage computation, data transfer, and command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Some standards exist, but most do not meet DMC requirements for converged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DMC Minos Computing Library (MCL) manages computing and memory resources, exploits data locality on heterogeneous devices, and handles communication and data/control dependencies among tasks.</a:t>
            </a:r>
          </a:p>
        </p:txBody>
      </p:sp>
    </p:spTree>
    <p:extLst>
      <p:ext uri="{BB962C8B-B14F-4D97-AF65-F5344CB8AC3E}">
        <p14:creationId xmlns:p14="http://schemas.microsoft.com/office/powerpoint/2010/main" val="484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D6775-A720-6F87-D4F6-287E8C3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Software-defined and reconfigurable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5D0-90A0-FC1C-614B-5FCC7B1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Customized processors can be more efficient but require time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capabilities to produce architectural models from high-level software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also developing architectural models for coarse-grained reconfigurable architectures that can be reconfigured to suit application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This approach can mitigate drawbacks of application-defined architectures such as wasted area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OpenCGRA is an open-source framework for modeling, testing, and evaluating CGRAs (Coarse-Grained Reconfigurable Arrays). </a:t>
            </a:r>
          </a:p>
        </p:txBody>
      </p:sp>
    </p:spTree>
    <p:extLst>
      <p:ext uri="{BB962C8B-B14F-4D97-AF65-F5344CB8AC3E}">
        <p14:creationId xmlns:p14="http://schemas.microsoft.com/office/powerpoint/2010/main" val="36344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D7E3-5ADF-C32D-0044-75438B71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Heterogeneous and Reconfigurable Testbeds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F75A-0C64-FFF5-D3A9-056FF82B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Testbed platforms are crucial for validating DMC's codesign approach and resulting software and hardware, enabling rapid prototyping of advanced architectural concepts and testing of design automation, synthesis, and compiler toolchains.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DMC's testbeds include heterogeneous reconfigurable hardware, making them ideal for system and application software targeting heterogeneous processing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benefits from PNNL's CENATE project, which evaluates early technologies and quantifies their potential on future system design using metrics of performance, power efficiency,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is a key platform for the development of DMC software and architecture concepts, featuring multicore AMD CPUs, AMD Instinct GPUs, Xilinx Versal ACAP accelerators, and two network interface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Junction cluster demonstrates compiler-level optimizations, high-level synthesis toolchains, and customized accelerator architectures developed using DMC's codesign approach.</a:t>
            </a:r>
          </a:p>
        </p:txBody>
      </p:sp>
    </p:spTree>
    <p:extLst>
      <p:ext uri="{BB962C8B-B14F-4D97-AF65-F5344CB8AC3E}">
        <p14:creationId xmlns:p14="http://schemas.microsoft.com/office/powerpoint/2010/main" val="362573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685E8-F99A-E618-A8E3-1F77808A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1311-B0D1-4E68-082C-D57B8244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/>
              <a:t>Design complexity due to the need to handle extreme levels of heterogeneity</a:t>
            </a:r>
          </a:p>
          <a:p>
            <a:r>
              <a:rPr lang="en-US" sz="2000"/>
              <a:t>Integration challenges due to differences in hardware architecture and programming models.</a:t>
            </a:r>
          </a:p>
          <a:p>
            <a:r>
              <a:rPr lang="en-US" sz="2000"/>
              <a:t>Power management difficulties when using different types of processors with varying power requirements.</a:t>
            </a:r>
          </a:p>
          <a:p>
            <a:r>
              <a:rPr lang="en-US" sz="2000"/>
              <a:t>Communication and data transfer issues due to differences In data formats and transfer rates.</a:t>
            </a:r>
          </a:p>
          <a:p>
            <a:r>
              <a:rPr lang="en-US" sz="2000"/>
              <a:t>Complex software development requiring specialized skill and knowledge.</a:t>
            </a:r>
          </a:p>
          <a:p>
            <a:r>
              <a:rPr lang="en-US" sz="2000"/>
              <a:t>Time-consuming and expensive testing and validation due to the complexity of the hardware and software components involved.</a:t>
            </a:r>
          </a:p>
        </p:txBody>
      </p:sp>
    </p:spTree>
    <p:extLst>
      <p:ext uri="{BB962C8B-B14F-4D97-AF65-F5344CB8AC3E}">
        <p14:creationId xmlns:p14="http://schemas.microsoft.com/office/powerpoint/2010/main" val="172948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1FD8-C061-5EFC-5D43-FE2A1289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4DF-E848-0580-40AA-EB2405D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HPC systems are evolving to support extreme levels of heterogeneity for next-generation converged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Codesign approaches offer a promising avenue for future HPC system design, but challenges include design complexity, integration, power management, communication, software development,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Addressing these challenges requires specialized knowledge and collaboration between hardware and software designers.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benefits of codesign approaches include improved performance and energy efficiency, reduced costs, and effective handling of diverse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Future research should focus on developing new programming models, frameworks, and tools to support codesign approaches and simplify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395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9F5A4-6D31-C980-5B8C-A683CFB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252C-1B35-62A8-CC00-FC63B977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064" y="5041616"/>
            <a:ext cx="447173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574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DEB8-9F53-BF36-9E13-EC3A306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BF3477-D0E4-4E4A-127E-04125B1EC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92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83F7C-47D5-0B7F-F27D-882D95CF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43A-8799-23D8-8540-265B7A4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600"/>
              <a:t>Next-generation converged workloads require diverse hardware resources to function efficiently</a:t>
            </a:r>
          </a:p>
          <a:p>
            <a:r>
              <a:rPr lang="en-US" sz="1600"/>
              <a:t>Traditional approaches to designing HPC systems are no longer sufficient in meeting the demands of modern workloads</a:t>
            </a:r>
          </a:p>
          <a:p>
            <a:r>
              <a:rPr lang="en-US" sz="1600"/>
              <a:t>Codesign approaches that integrate custom hardware with commodity computing technology are becoming increasingly important to meet the performance requirements of diverse workloads</a:t>
            </a:r>
          </a:p>
          <a:p>
            <a:r>
              <a:rPr lang="en-US" sz="1600"/>
              <a:t>HPC systems must be able to handle extreme levels of heterogeneity, incorporating custom hardware alongside commodity computing technology</a:t>
            </a:r>
          </a:p>
        </p:txBody>
      </p:sp>
      <p:pic>
        <p:nvPicPr>
          <p:cNvPr id="17" name="Picture 4" descr="Sphere of mesh and nodes">
            <a:extLst>
              <a:ext uri="{FF2B5EF4-FFF2-40B4-BE49-F238E27FC236}">
                <a16:creationId xmlns:a16="http://schemas.microsoft.com/office/drawing/2014/main" id="{301A5447-964F-4412-6426-6AB37184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9" r="190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80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49B7-72DC-31CD-00FA-06634C9C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Codesign The Future HPC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1D2-60FA-1575-48FC-8CC30F1E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Data Model Convergence (DMC)</a:t>
            </a:r>
          </a:p>
          <a:p>
            <a:r>
              <a:rPr lang="en-US" sz="2000"/>
              <a:t>Converged Applications</a:t>
            </a:r>
          </a:p>
          <a:p>
            <a:r>
              <a:rPr lang="en-US" sz="200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0A65-8A35-9FC3-D390-48DEF896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1" r="421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04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1CCB4-96AA-118B-85E9-84120C1B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 Convergence (DMC)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26E9A23-88C6-2F55-3298-EEE7C90F28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352" y="643467"/>
            <a:ext cx="3831926" cy="55737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C1B69-635D-BA18-9F5B-78FA25B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179" y="3243151"/>
            <a:ext cx="3978442" cy="2419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Process of integrating data models or data structure into a single, unified model.</a:t>
            </a:r>
          </a:p>
          <a:p>
            <a:r>
              <a:rPr lang="en-US" sz="1600"/>
              <a:t>Create unified view of data model from different sources or formats.</a:t>
            </a:r>
          </a:p>
          <a:p>
            <a:r>
              <a:rPr lang="en-US" sz="1600"/>
              <a:t>Organizations can gain accurate understanding of their data, leading to better decision making and improved business outcomes.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95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Converged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combine multiple workloads and require a heterogeneous computing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is developing technologies that support converged applications by integrating custom hardware with commodity computing technology and providing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technologies include compilers, runtime systems, and reconfigurable architectural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Converged applications offer improved performance and efficiency, reduced costs, and better handling of complex workloads</a:t>
            </a:r>
          </a:p>
        </p:txBody>
      </p:sp>
    </p:spTree>
    <p:extLst>
      <p:ext uri="{BB962C8B-B14F-4D97-AF65-F5344CB8AC3E}">
        <p14:creationId xmlns:p14="http://schemas.microsoft.com/office/powerpoint/2010/main" val="27155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534F2-BFD4-84AC-BA09-D0AF50B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Converged Applications: Use cases</a:t>
            </a:r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6902B39A-D8A4-153D-A9A4-902C0B28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AB5DB9-39C9-7A02-FFEE-21B5E66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>
                <a:effectLst/>
                <a:latin typeface="AdvTT4fc383fb.I"/>
              </a:rPr>
              <a:t>Embedding of domain knowledge in data-driven models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Accelerate solutions of simulated complex dyna- mic systems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Optimal decisions and control for dynamic systems are represented by scienti</a:t>
            </a:r>
            <a:r>
              <a:rPr lang="en-US" sz="2000">
                <a:effectLst/>
                <a:latin typeface="AdvTT4fc383fb.I+fb"/>
              </a:rPr>
              <a:t>fi</a:t>
            </a:r>
            <a:r>
              <a:rPr lang="en-US" sz="2000">
                <a:effectLst/>
                <a:latin typeface="AdvTT4fc383fb.I"/>
              </a:rPr>
              <a:t>c ML </a:t>
            </a:r>
            <a:endParaRPr lang="en-US" sz="2000" dirty="0"/>
          </a:p>
          <a:p>
            <a:r>
              <a:rPr lang="en-US" sz="2000">
                <a:effectLst/>
                <a:latin typeface="AdvTT4fc383fb.I"/>
              </a:rPr>
              <a:t>Hybridized algorithms for multiagent decision systems with underlying graphical topology </a:t>
            </a:r>
            <a:endParaRPr lang="en-US" sz="2000"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D8A3A-804E-50DC-9354-F49F56D3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sz="3700"/>
              <a:t>Heterogeneous Computing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3D1E-B873-E7EA-4C09-F6B5C7A6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utilizes different processing units for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Combining processors in a heterogeneous system can provide better performance, energy efficiency, and cost-effectiveness.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Designing heterogeneous systems is challenging due to differences in hardware, programming models,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DMC is developing technologies to integrate custom architectures and provide a seamless programming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DMC Minos Computing Library (MCL) runtime manages resources, exploits data locality, and handles communication and dependencies among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Heterogeneous computing offers optimized performance for specific applications by tailoring the system to workloads.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158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87DB8-3F28-FD5E-2D41-3942281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Heterogeneous Computing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47B9-9487-0174-2E26-A3F09A78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DMC's codesign strategy for heterogeneous systems is based on </a:t>
            </a:r>
          </a:p>
          <a:p>
            <a:pPr lvl="1"/>
            <a:r>
              <a:rPr lang="en-US" sz="2000"/>
              <a:t>exploring tradeoffs and causal relationships in the early stages of system design</a:t>
            </a:r>
          </a:p>
          <a:p>
            <a:pPr lvl="1"/>
            <a:r>
              <a:rPr lang="en-US" sz="2000"/>
              <a:t>studying full converged applications and workflows</a:t>
            </a:r>
          </a:p>
          <a:p>
            <a:pPr lvl="1"/>
            <a:r>
              <a:rPr lang="en-US" sz="2000"/>
              <a:t>developing novel hardware concepts using an agile flow</a:t>
            </a:r>
          </a:p>
          <a:p>
            <a:pPr lvl="1"/>
            <a:r>
              <a:rPr lang="en-US" sz="2000"/>
              <a:t>supporting domain scientist usage of novel hardware accelerators.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DMC provides a holistic codesign environment for HPC, data analytics, and AI/ML converged applications at all levels of the hardware and software stack.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F36A6212-53C8-531D-DEC7-C390AC0F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1058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AdvTT4fc383fb.I</vt:lpstr>
      <vt:lpstr>AdvTT4fc383fb.I+fb</vt:lpstr>
      <vt:lpstr>Arial</vt:lpstr>
      <vt:lpstr>Calibri</vt:lpstr>
      <vt:lpstr>Calibri Light</vt:lpstr>
      <vt:lpstr>Office Theme</vt:lpstr>
      <vt:lpstr>Codesign for Extreme Heterogeneity: Integrating Custom Hardware With Commodity Computing Technology to Support Next-Generation HPC Converged Workloads</vt:lpstr>
      <vt:lpstr>Outline</vt:lpstr>
      <vt:lpstr>Motivation</vt:lpstr>
      <vt:lpstr>Codesign The Future HPC Systems</vt:lpstr>
      <vt:lpstr>Data Model Convergence (DMC)</vt:lpstr>
      <vt:lpstr>Converged Applications</vt:lpstr>
      <vt:lpstr>Converged Applications: Use cases</vt:lpstr>
      <vt:lpstr>Heterogeneous Computing</vt:lpstr>
      <vt:lpstr>Heterogeneous Computing Approach</vt:lpstr>
      <vt:lpstr>Compilers and Languages</vt:lpstr>
      <vt:lpstr>Runtime and system software</vt:lpstr>
      <vt:lpstr>Software-defined and reconfigurable architectures</vt:lpstr>
      <vt:lpstr>Heterogeneous and Reconfigurable Testbeds</vt:lpstr>
      <vt:lpstr>Challenges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Codesign for Extreme Heterogeneity: Integrating Custom Hardware With Commodity Computing Technology to Support Next-Generation HPC Converged Workloads</dc:title>
  <dc:creator>Subhi Dian Hanifudin</dc:creator>
  <cp:lastModifiedBy>Subhi Dian Hanifudin</cp:lastModifiedBy>
  <cp:revision>12</cp:revision>
  <dcterms:created xsi:type="dcterms:W3CDTF">2023-03-14T01:56:58Z</dcterms:created>
  <dcterms:modified xsi:type="dcterms:W3CDTF">2023-03-15T02:56:57Z</dcterms:modified>
</cp:coreProperties>
</file>