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61" r:id="rId4"/>
    <p:sldId id="272" r:id="rId5"/>
    <p:sldId id="274" r:id="rId6"/>
    <p:sldId id="257" r:id="rId7"/>
    <p:sldId id="258" r:id="rId8"/>
    <p:sldId id="263" r:id="rId9"/>
    <p:sldId id="264" r:id="rId10"/>
    <p:sldId id="265" r:id="rId11"/>
    <p:sldId id="269" r:id="rId12"/>
    <p:sldId id="259" r:id="rId13"/>
    <p:sldId id="270" r:id="rId14"/>
    <p:sldId id="271" r:id="rId15"/>
    <p:sldId id="275" r:id="rId16"/>
    <p:sldId id="262" r:id="rId17"/>
    <p:sldId id="273" r:id="rId18"/>
    <p:sldId id="267" r:id="rId19"/>
    <p:sldId id="276" r:id="rId20"/>
    <p:sldId id="26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2"/>
    <p:restoredTop sz="94667"/>
  </p:normalViewPr>
  <p:slideViewPr>
    <p:cSldViewPr snapToGrid="0">
      <p:cViewPr>
        <p:scale>
          <a:sx n="70" d="100"/>
          <a:sy n="70" d="100"/>
        </p:scale>
        <p:origin x="30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67DD-D820-2D31-F724-A3F34FA5A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044B4-9EFB-076C-6F10-E96DF6FC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7920-7B57-410D-A267-9A543470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E4162-0F87-5CF5-454C-1D02E626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9087-4204-9B54-4004-0FC7BCCD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2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0F11-F231-5D01-424F-69B0E135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63915-1C23-3F45-75F5-EB15CF0D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435B-B766-431F-D272-959F6B0F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2CDFB-9DD4-581E-19E1-81EEE009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F4DB-02E7-C911-7E57-BF7915B5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0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948C7-4C18-0278-A5D3-4AFE1BF5C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DC2D4-0854-CAAE-78FA-B2992A78D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B9F1-8FC6-8C70-2500-D4089DB5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EB50-0624-7DEC-8387-0C44FBFC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AB72-3311-11A5-263C-FC9EC2EF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22E1-6602-17CD-BB85-E371AB6E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F635-36C8-DCEA-CC2F-B7359330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2E9A-248A-59F7-8C30-5964AAA5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9512-650E-FA7F-62D9-E83C468A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9A4A-37CC-56BD-0EA2-E3E09817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1EFD-F4F7-8F8D-4FC7-A07F14DC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D652-4AC1-27E7-B324-241848FC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1F68-1499-B095-3E15-D58764FE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0B42-EC2B-9AB8-E3CE-A44AFB13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35BE-D71E-07E4-AB20-FAAB2179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4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51F9-F503-AB42-D581-3EFDCBF6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89A0-507E-1CA4-4960-D5615ABB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1DA1C-DE2D-94AD-52F5-16267EDBE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5B1BF-9EFE-EA6B-96FC-08CE6F68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8D35E-7122-96C6-82B1-ADF66F41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8DDCC-85A4-FA7A-FFF9-234278AF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2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864B-5C5C-10A4-C4EC-E0AD70AD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E1A1E-AB4F-3762-291D-0EFA6C1A2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8548-AFD3-E620-D89C-5A017C6B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F2AA9-0A9E-5549-369C-C41445C8B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D9D14-5F56-CD3E-3E8A-AC56D9048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1E321-4AF9-F124-B325-494A0B5D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F15BC-9816-0B70-A386-56550659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D6FCB-6CFD-59E9-9CEA-E51DF384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4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F294-A0FD-2113-C0C4-A58F7508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14F79-BA96-16DC-78A6-324086E2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3FE4B-0FB8-FE66-4401-355CCA86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E9BCF-51F4-CEF7-0386-B88EC4EA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79112-16CB-D337-96E6-D83339BE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8276D-ECF5-9EE5-EDD4-4AD9E05F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E9A5-7FB9-7A71-0694-6C3CB1CB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2CCE-38A3-086E-1142-4203CB61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5D08-CA0C-6DB6-DA80-0962C1B12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47F23-00ED-404B-7E2F-988AADFF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32D54-B98D-6BD6-D6F7-1DB4FCA1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9D814-2376-378E-B490-13DD4796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91DC8-475A-C72F-F282-3BB7E0E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4B2E-0A52-50E2-6788-70169670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11ECD-96CC-5746-CF56-158378AF4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7F042-E6E9-9DA6-E920-BC51EB19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BEEC4-01B5-CB72-62B6-81F31FC5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7C53-9A7E-5E7B-871C-84A7AB61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52AAC-3B1E-D301-3F6D-C0CB8501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1FFF0-2C96-E387-E27F-5664CC82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90846-4DB4-B488-4265-6ECF9AB9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8D31-5233-D44A-161E-F6C224A4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B61FC-D3BC-31FE-B068-C3BB577C4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9269-82C9-2627-1427-F53C2B28A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3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6FF4-ACB3-635D-DE32-0148B3FFD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Outsourcing Data Processing Jobs with Lithops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B24CC-96D3-F779-14C8-58F5A241B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J. </a:t>
            </a:r>
            <a:r>
              <a:rPr lang="en-US" dirty="0" err="1"/>
              <a:t>Sampé</a:t>
            </a:r>
            <a:r>
              <a:rPr lang="en-US" dirty="0"/>
              <a:t>, M. Sánchez-Artigas, G. </a:t>
            </a:r>
            <a:r>
              <a:rPr lang="en-US" dirty="0" err="1"/>
              <a:t>Vernik</a:t>
            </a:r>
            <a:r>
              <a:rPr lang="en-US" dirty="0"/>
              <a:t>, I. </a:t>
            </a:r>
            <a:r>
              <a:rPr lang="en-US" dirty="0" err="1"/>
              <a:t>Yehekzel</a:t>
            </a:r>
            <a:r>
              <a:rPr lang="en-US" dirty="0"/>
              <a:t> and P. García-López</a:t>
            </a:r>
          </a:p>
          <a:p>
            <a:r>
              <a:rPr lang="en-US" i="1" dirty="0"/>
              <a:t>IEEE Transactions on Cloud Computing</a:t>
            </a:r>
            <a:r>
              <a:rPr lang="en-US" dirty="0"/>
              <a:t>, vol. 11 Jan.-March 2023</a:t>
            </a:r>
          </a:p>
        </p:txBody>
      </p:sp>
    </p:spTree>
    <p:extLst>
      <p:ext uri="{BB962C8B-B14F-4D97-AF65-F5344CB8AC3E}">
        <p14:creationId xmlns:p14="http://schemas.microsoft.com/office/powerpoint/2010/main" val="222837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46B2-80BE-CFB9-0674-37DD3C42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445C-C88C-61D0-33F1-13E53214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151"/>
            <a:ext cx="10515600" cy="3817811"/>
          </a:xfrm>
        </p:spPr>
        <p:txBody>
          <a:bodyPr/>
          <a:lstStyle/>
          <a:p>
            <a:r>
              <a:rPr lang="en-US" dirty="0"/>
              <a:t>Lithops is designed for easy use by cloud experts and novices, offering an API similar to </a:t>
            </a:r>
            <a:r>
              <a:rPr lang="en-US" b="1" dirty="0" err="1"/>
              <a:t>PyWren</a:t>
            </a:r>
            <a:r>
              <a:rPr lang="en-US" dirty="0"/>
              <a:t> with added functionalities like </a:t>
            </a:r>
            <a:r>
              <a:rPr lang="en-US" dirty="0" err="1"/>
              <a:t>map_reduce</a:t>
            </a:r>
            <a:r>
              <a:rPr lang="en-US" dirty="0"/>
              <a:t>() for enhanced data processing.</a:t>
            </a:r>
          </a:p>
          <a:p>
            <a:r>
              <a:rPr lang="en-US" dirty="0"/>
              <a:t>Main components of Lithops Programming Model:</a:t>
            </a:r>
          </a:p>
          <a:p>
            <a:pPr lvl="1"/>
            <a:r>
              <a:rPr lang="en-US" dirty="0"/>
              <a:t>Function Executor</a:t>
            </a:r>
          </a:p>
          <a:p>
            <a:pPr lvl="1"/>
            <a:r>
              <a:rPr lang="en-US" dirty="0"/>
              <a:t>Application Programming Interface (API)</a:t>
            </a:r>
          </a:p>
          <a:p>
            <a:pPr lvl="1"/>
            <a:r>
              <a:rPr lang="en-US" dirty="0"/>
              <a:t>Data Discovery and Partitioning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Composability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BCB275-45E9-A9D8-7E71-8B004D975E2B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Lithops simplifies cloud computing with an intuitive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249722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7E55-24D5-0F1B-900D-A932CA50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79EF-540C-55B5-5C01-5C0357DE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8879"/>
            <a:ext cx="10515600" cy="37080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core object in Lithops is the 'executor,' which allows calls to the Lithops API for running parallel tasks.</a:t>
            </a:r>
          </a:p>
          <a:p>
            <a:r>
              <a:rPr lang="en-US" dirty="0"/>
              <a:t>Import the 'lithops' module and instantiate the '</a:t>
            </a:r>
            <a:r>
              <a:rPr lang="en-US" dirty="0" err="1"/>
              <a:t>FunctionExecutor</a:t>
            </a:r>
            <a:r>
              <a:rPr lang="en-US" dirty="0"/>
              <a:t>()' class to get an executor instance.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executor instance is assigned a unique ID for tracking function invocations and stored results.</a:t>
            </a:r>
          </a:p>
          <a:p>
            <a:r>
              <a:rPr lang="en-US" dirty="0"/>
              <a:t>the executor loads necessary configuration details, such as account information, to access the compute and storage backends for launching Lithops.</a:t>
            </a:r>
          </a:p>
        </p:txBody>
      </p:sp>
      <p:pic>
        <p:nvPicPr>
          <p:cNvPr id="5" name="Picture 4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6FC73377-4D2D-AAD0-99A3-6817432A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26" y="3748750"/>
            <a:ext cx="5708650" cy="11483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50A379-EEBB-C74B-57A8-F2CF27917807}"/>
              </a:ext>
            </a:extLst>
          </p:cNvPr>
          <p:cNvSpPr txBox="1">
            <a:spLocks/>
          </p:cNvSpPr>
          <p:nvPr/>
        </p:nvSpPr>
        <p:spPr>
          <a:xfrm>
            <a:off x="838200" y="1644016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Function Executor handles all tasks and settings required for running code on cloud services.</a:t>
            </a:r>
          </a:p>
        </p:txBody>
      </p:sp>
    </p:spTree>
    <p:extLst>
      <p:ext uri="{BB962C8B-B14F-4D97-AF65-F5344CB8AC3E}">
        <p14:creationId xmlns:p14="http://schemas.microsoft.com/office/powerpoint/2010/main" val="239194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9F6EF3-2800-C029-2C23-B8167D42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Lithops Programming 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6AAFE-2B24-6D42-8407-72CC4B937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65164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call_async</a:t>
            </a:r>
            <a:r>
              <a:rPr lang="en-US" dirty="0"/>
              <a:t>(): Executes User Defined Function (UDF) in the cloud and stores output in the storage backend, without blocking code.</a:t>
            </a:r>
          </a:p>
          <a:p>
            <a:r>
              <a:rPr lang="en-US" dirty="0"/>
              <a:t>map(): Spawn multiple function activations based on the items of an input list.</a:t>
            </a:r>
          </a:p>
          <a:p>
            <a:r>
              <a:rPr lang="en-US" dirty="0" err="1"/>
              <a:t>map_reduce</a:t>
            </a:r>
            <a:r>
              <a:rPr lang="en-US" dirty="0"/>
              <a:t>(): Map the </a:t>
            </a:r>
            <a:r>
              <a:rPr lang="en-US" dirty="0" err="1"/>
              <a:t>map_function</a:t>
            </a:r>
            <a:r>
              <a:rPr lang="en-US" dirty="0"/>
              <a:t> over the data and apply the </a:t>
            </a:r>
            <a:r>
              <a:rPr lang="en-US" dirty="0" err="1"/>
              <a:t>reduce_function</a:t>
            </a:r>
            <a:r>
              <a:rPr lang="en-US" dirty="0"/>
              <a:t> across all futures.</a:t>
            </a:r>
          </a:p>
          <a:p>
            <a:r>
              <a:rPr lang="en-US" dirty="0"/>
              <a:t>wait(): Wait for the future instances to complete.</a:t>
            </a:r>
          </a:p>
          <a:p>
            <a:r>
              <a:rPr lang="en-US" dirty="0" err="1"/>
              <a:t>get_result</a:t>
            </a:r>
            <a:r>
              <a:rPr lang="en-US" dirty="0"/>
              <a:t>(): Getting the results from all function activations</a:t>
            </a:r>
          </a:p>
          <a:p>
            <a:r>
              <a:rPr lang="en-US" dirty="0"/>
              <a:t>plot(): Creates timeline and histogram of the current execution.</a:t>
            </a:r>
          </a:p>
          <a:p>
            <a:r>
              <a:rPr lang="en-US" dirty="0"/>
              <a:t>clean(): Deletes all the temp files from storage.</a:t>
            </a:r>
          </a:p>
          <a:p>
            <a:r>
              <a:rPr lang="en-US" dirty="0"/>
              <a:t>More documentation at https://lithops-</a:t>
            </a:r>
            <a:r>
              <a:rPr lang="en-US" dirty="0" err="1"/>
              <a:t>cloud.github.io</a:t>
            </a:r>
            <a:r>
              <a:rPr lang="en-US" dirty="0"/>
              <a:t>/docs</a:t>
            </a:r>
          </a:p>
        </p:txBody>
      </p:sp>
      <p:pic>
        <p:nvPicPr>
          <p:cNvPr id="9" name="Content Placeholder 8" descr="A table with text and words&#10;&#10;Description automatically generated">
            <a:extLst>
              <a:ext uri="{FF2B5EF4-FFF2-40B4-BE49-F238E27FC236}">
                <a16:creationId xmlns:a16="http://schemas.microsoft.com/office/drawing/2014/main" id="{8E0B1A76-0A12-51CA-154B-B7562C8E82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3364" y="1991845"/>
            <a:ext cx="4350436" cy="337424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C9BF6-15EA-CF58-9715-A9B727D80BBE}"/>
              </a:ext>
            </a:extLst>
          </p:cNvPr>
          <p:cNvSpPr txBox="1"/>
          <p:nvPr/>
        </p:nvSpPr>
        <p:spPr>
          <a:xfrm>
            <a:off x="7450366" y="5586858"/>
            <a:ext cx="34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dvP6EC0"/>
              </a:rPr>
              <a:t>Programming API Specification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631C99-31D7-BC79-DE61-BBD015A5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Discovery and Partitioning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BB1F0-773D-2B29-5A7F-F0CFC78F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Discovery</a:t>
            </a:r>
          </a:p>
          <a:p>
            <a:pPr lvl="1"/>
            <a:r>
              <a:rPr lang="en-US" dirty="0"/>
              <a:t>Users only need to provide a list of object keys or name of the storage bucket(s).</a:t>
            </a:r>
          </a:p>
          <a:p>
            <a:pPr lvl="1"/>
            <a:r>
              <a:rPr lang="en-US" dirty="0"/>
              <a:t>The framework handles discovering all the objects and partitions them automatically.</a:t>
            </a:r>
          </a:p>
          <a:p>
            <a:r>
              <a:rPr lang="en-US" dirty="0"/>
              <a:t>Partitioning</a:t>
            </a:r>
          </a:p>
          <a:p>
            <a:pPr lvl="1"/>
            <a:r>
              <a:rPr lang="en-US" dirty="0"/>
              <a:t>Data partitions are created based on a user-configurable chunk size.</a:t>
            </a:r>
          </a:p>
          <a:p>
            <a:pPr lvl="1"/>
            <a:r>
              <a:rPr lang="en-US" dirty="0"/>
              <a:t>If no size is specified, each object is processed by a single executor.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4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A865-A8AC-1273-F04F-63E0AB33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9695-954D-97A9-66EC-931AB00BC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481"/>
            <a:ext cx="10515600" cy="38644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Monitoring keeps track of ongoing function executions and synchronize their completion.</a:t>
            </a:r>
          </a:p>
          <a:p>
            <a:r>
              <a:rPr lang="en-US" dirty="0"/>
              <a:t>Polling-based:</a:t>
            </a:r>
          </a:p>
          <a:p>
            <a:pPr lvl="1"/>
            <a:r>
              <a:rPr lang="en-US" dirty="0"/>
              <a:t>Periodically polls the storage backend every 'x' seconds to check if tasks are complete.</a:t>
            </a:r>
          </a:p>
          <a:p>
            <a:pPr lvl="1"/>
            <a:r>
              <a:rPr lang="en-US" dirty="0"/>
              <a:t>Advantage: No need for extra services.</a:t>
            </a:r>
          </a:p>
          <a:p>
            <a:pPr lvl="1"/>
            <a:r>
              <a:rPr lang="en-US" dirty="0"/>
              <a:t>Drawback: Increases job execution time and high IO overhead, especially for large numbers of function executors.</a:t>
            </a:r>
          </a:p>
          <a:p>
            <a:r>
              <a:rPr lang="en-US" dirty="0"/>
              <a:t>Event-based:</a:t>
            </a:r>
          </a:p>
          <a:p>
            <a:pPr lvl="1"/>
            <a:r>
              <a:rPr lang="en-US" dirty="0"/>
              <a:t>Function executors signal their completion through a termination event.</a:t>
            </a:r>
          </a:p>
          <a:p>
            <a:pPr lvl="1"/>
            <a:r>
              <a:rPr lang="en-US" dirty="0"/>
              <a:t>Drawback: Requires an extra service, typically RabbitMQ, to manage the event queue.</a:t>
            </a:r>
          </a:p>
          <a:p>
            <a:pPr lvl="1"/>
            <a:r>
              <a:rPr lang="en-US" dirty="0"/>
              <a:t>Advantage: Reduces monitoring overhead significantly, sometimes by up to 99% compared to the polling-based approach.</a:t>
            </a:r>
          </a:p>
          <a:p>
            <a:r>
              <a:rPr lang="en-US" dirty="0"/>
              <a:t>Function execution produces </a:t>
            </a:r>
            <a:r>
              <a:rPr lang="en-US" dirty="0" err="1"/>
              <a:t>result.pickle</a:t>
            </a:r>
            <a:r>
              <a:rPr lang="en-US" dirty="0"/>
              <a:t> for results and </a:t>
            </a:r>
            <a:r>
              <a:rPr lang="en-US" dirty="0" err="1"/>
              <a:t>status.json</a:t>
            </a:r>
            <a:r>
              <a:rPr lang="en-US" dirty="0"/>
              <a:t> for metadata and statistics in the storage backend.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9035DB-ED77-7720-A573-E511BC6731FA}"/>
              </a:ext>
            </a:extLst>
          </p:cNvPr>
          <p:cNvSpPr txBox="1">
            <a:spLocks/>
          </p:cNvSpPr>
          <p:nvPr/>
        </p:nvSpPr>
        <p:spPr>
          <a:xfrm>
            <a:off x="838200" y="1644016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Ongoing functions execution in Lithops can be tracked using either a polling-based or event-based approach.</a:t>
            </a:r>
          </a:p>
        </p:txBody>
      </p:sp>
    </p:spTree>
    <p:extLst>
      <p:ext uri="{BB962C8B-B14F-4D97-AF65-F5344CB8AC3E}">
        <p14:creationId xmlns:p14="http://schemas.microsoft.com/office/powerpoint/2010/main" val="65256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7692-6B67-4A35-991F-2039401E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EB8D-116E-9190-786B-995364A7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481"/>
            <a:ext cx="10515600" cy="3864482"/>
          </a:xfrm>
        </p:spPr>
        <p:txBody>
          <a:bodyPr/>
          <a:lstStyle/>
          <a:p>
            <a:r>
              <a:rPr lang="en-US" dirty="0"/>
              <a:t>Lithops offers a feature called function composition (function chain), which allows for a certain level of composability within the framework.</a:t>
            </a:r>
          </a:p>
          <a:p>
            <a:r>
              <a:rPr lang="en-US" dirty="0"/>
              <a:t>Unlike AWS Step Functions, which uses JSON state machines for function composition, Lithops achieves this programmatically. This makes it potentially more powerful as it utilizes Python's control flow instructions.</a:t>
            </a:r>
          </a:p>
          <a:p>
            <a:r>
              <a:rPr lang="en-US" dirty="0"/>
              <a:t>It currently works with the Futures API, and can chain the map(), </a:t>
            </a:r>
            <a:r>
              <a:rPr lang="en-US" dirty="0" err="1"/>
              <a:t>map_reduce</a:t>
            </a:r>
            <a:r>
              <a:rPr lang="en-US" dirty="0"/>
              <a:t>(), wait(), and </a:t>
            </a:r>
            <a:r>
              <a:rPr lang="en-US" dirty="0" err="1"/>
              <a:t>get_result</a:t>
            </a:r>
            <a:r>
              <a:rPr lang="en-US" dirty="0"/>
              <a:t>() methods.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EAC6F9-0567-94C0-D074-78096EE37BFF}"/>
              </a:ext>
            </a:extLst>
          </p:cNvPr>
          <p:cNvSpPr txBox="1">
            <a:spLocks/>
          </p:cNvSpPr>
          <p:nvPr/>
        </p:nvSpPr>
        <p:spPr>
          <a:xfrm>
            <a:off x="838200" y="1644016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Lithops enables function chaining through its composition feature</a:t>
            </a:r>
          </a:p>
        </p:txBody>
      </p:sp>
    </p:spTree>
    <p:extLst>
      <p:ext uri="{BB962C8B-B14F-4D97-AF65-F5344CB8AC3E}">
        <p14:creationId xmlns:p14="http://schemas.microsoft.com/office/powerpoint/2010/main" val="350331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42273-0910-FC93-7261-41F7FB1C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095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Cases: Monte Carlo-Based Stock Prediction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95907-A55A-FE41-58EC-FB997CAFA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887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Lithops was used to parallelize the Monte Carlo simulations to predict IBM stock prices.</a:t>
            </a:r>
          </a:p>
          <a:p>
            <a:r>
              <a:rPr lang="en-US" dirty="0"/>
              <a:t>When the number of function executors doubled from 500 to 1000, the execution time was halved. However, the performance gain did not improve beyond 1200 executors due to stragglers.</a:t>
            </a:r>
          </a:p>
          <a:p>
            <a:r>
              <a:rPr lang="en-US" dirty="0"/>
              <a:t>Straggler is a task that takes longer to complete than other tasks in a parallel computing system. The task may be waiting for a resource that is not available.</a:t>
            </a:r>
          </a:p>
        </p:txBody>
      </p:sp>
      <p:pic>
        <p:nvPicPr>
          <p:cNvPr id="9" name="Content Placeholder 8" descr="A graph of a number of function executors&#10;&#10;Description automatically generated">
            <a:extLst>
              <a:ext uri="{FF2B5EF4-FFF2-40B4-BE49-F238E27FC236}">
                <a16:creationId xmlns:a16="http://schemas.microsoft.com/office/drawing/2014/main" id="{3FFC783C-E8FA-F29C-8003-EEC76931C2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6940" y="1997548"/>
            <a:ext cx="4226859" cy="3269087"/>
          </a:xfrm>
        </p:spPr>
      </p:pic>
    </p:spTree>
    <p:extLst>
      <p:ext uri="{BB962C8B-B14F-4D97-AF65-F5344CB8AC3E}">
        <p14:creationId xmlns:p14="http://schemas.microsoft.com/office/powerpoint/2010/main" val="405594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42273-0910-FC93-7261-41F7FB1C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095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Cases: Monte Carlo-Based Stock Prediction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95907-A55A-FE41-58EC-FB997CAFA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88740" cy="4351338"/>
          </a:xfrm>
        </p:spPr>
        <p:txBody>
          <a:bodyPr/>
          <a:lstStyle/>
          <a:p>
            <a:r>
              <a:rPr lang="en-US" dirty="0"/>
              <a:t>A significant reduction in execution time was achieved: from 2.56 min down to just a few seconds. (87% improvement)</a:t>
            </a:r>
          </a:p>
          <a:p>
            <a:r>
              <a:rPr lang="en-US" dirty="0"/>
              <a:t>This performance improvement required minimal code changes, specifically just three additional lines of code. (Shown in Listing 1)</a:t>
            </a:r>
          </a:p>
        </p:txBody>
      </p:sp>
      <p:pic>
        <p:nvPicPr>
          <p:cNvPr id="7" name="Content Placeholder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613D735-5590-490E-BF66-449DBE38EB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6940" y="1825625"/>
            <a:ext cx="4764742" cy="1528448"/>
          </a:xfrm>
        </p:spPr>
      </p:pic>
      <p:pic>
        <p:nvPicPr>
          <p:cNvPr id="14" name="Picture 13" descr="A black and white text&#10;&#10;Description automatically generated">
            <a:extLst>
              <a:ext uri="{FF2B5EF4-FFF2-40B4-BE49-F238E27FC236}">
                <a16:creationId xmlns:a16="http://schemas.microsoft.com/office/drawing/2014/main" id="{8E2C3BD4-1D25-8306-A5FB-08769CE2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40" y="4582272"/>
            <a:ext cx="4454338" cy="14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6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42273-0910-FC93-7261-41F7FB1C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Cases: Sentiment Analysis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95907-A55A-FE41-58EC-FB997CAFA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24509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Lithops analyzes Airbnb reviews from various cities using tone analyzer datasets stored in IBM Cloud Object Storage.</a:t>
            </a:r>
          </a:p>
          <a:p>
            <a:r>
              <a:rPr lang="en-US" dirty="0"/>
              <a:t>Datasets: Retrieved from IBM Watson Studio Community, the dataset comprised reviews for 33 cities, with a total size of 1.9GB and 3M comments. </a:t>
            </a:r>
          </a:p>
          <a:p>
            <a:r>
              <a:rPr lang="en-US" dirty="0"/>
              <a:t>Experiment Setup: Initially, the processing was done serially using a </a:t>
            </a:r>
            <a:r>
              <a:rPr lang="en-US" dirty="0" err="1"/>
              <a:t>Jupyter</a:t>
            </a:r>
            <a:r>
              <a:rPr lang="en-US" dirty="0"/>
              <a:t> notebook in IBM Watson Studio, with hardware specs matching a typical laptop (4 vCPUs and 16GB RAM). It took 1 hour and 26 minutes to process all comments and generate maps for 33 cities.</a:t>
            </a:r>
          </a:p>
        </p:txBody>
      </p:sp>
      <p:pic>
        <p:nvPicPr>
          <p:cNvPr id="4" name="Content Placeholder 3" descr="A map of a city&#10;&#10;Description automatically generated">
            <a:extLst>
              <a:ext uri="{FF2B5EF4-FFF2-40B4-BE49-F238E27FC236}">
                <a16:creationId xmlns:a16="http://schemas.microsoft.com/office/drawing/2014/main" id="{A162E2DB-1357-5D8A-9D84-23B99E79FF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83295" y="1825625"/>
            <a:ext cx="3660045" cy="36600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68757-379D-7D9E-C00E-BB66FCD7B898}"/>
              </a:ext>
            </a:extLst>
          </p:cNvPr>
          <p:cNvSpPr txBox="1"/>
          <p:nvPr/>
        </p:nvSpPr>
        <p:spPr>
          <a:xfrm>
            <a:off x="8083295" y="5620607"/>
            <a:ext cx="3660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dvP6EC0"/>
              </a:rPr>
              <a:t>Tone analysis: Green, blue </a:t>
            </a:r>
            <a:endParaRPr lang="en-US" dirty="0"/>
          </a:p>
          <a:p>
            <a:r>
              <a:rPr lang="en-US" sz="1800" dirty="0">
                <a:effectLst/>
                <a:latin typeface="AdvP6EC0"/>
              </a:rPr>
              <a:t>and red points stand for good, neutral, and bad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3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42273-0910-FC93-7261-41F7FB1C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Cases: Sentiment Analysis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95907-A55A-FE41-58EC-FB997CAFA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28361" cy="2465087"/>
          </a:xfrm>
        </p:spPr>
        <p:txBody>
          <a:bodyPr>
            <a:normAutofit/>
          </a:bodyPr>
          <a:lstStyle/>
          <a:p>
            <a:r>
              <a:rPr lang="en-US" dirty="0"/>
              <a:t>Lithops achieved a speedup greater than 100x, demonstrating its value, especially for those not versed in cloud computing. The speedup eliminates the need for specialized stacks like Spark and MPI.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68757-379D-7D9E-C00E-BB66FCD7B898}"/>
              </a:ext>
            </a:extLst>
          </p:cNvPr>
          <p:cNvSpPr txBox="1"/>
          <p:nvPr/>
        </p:nvSpPr>
        <p:spPr>
          <a:xfrm>
            <a:off x="6766560" y="3644381"/>
            <a:ext cx="45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AdvP6EC0"/>
              </a:rPr>
              <a:t>Performance of Tone Analysis of Airbnb reviews for Different Chunk Sizes </a:t>
            </a:r>
            <a:endParaRPr lang="en-US" sz="1400" dirty="0"/>
          </a:p>
        </p:txBody>
      </p:sp>
      <p:pic>
        <p:nvPicPr>
          <p:cNvPr id="9" name="Content Placeholder 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3A9DEF8-9163-530A-A246-E233DD80A0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6560" y="1825625"/>
            <a:ext cx="4587240" cy="1818756"/>
          </a:xfr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C77BE20-9F14-D162-FF45-7060A0096D86}"/>
              </a:ext>
            </a:extLst>
          </p:cNvPr>
          <p:cNvSpPr txBox="1">
            <a:spLocks/>
          </p:cNvSpPr>
          <p:nvPr/>
        </p:nvSpPr>
        <p:spPr>
          <a:xfrm>
            <a:off x="838199" y="4230593"/>
            <a:ext cx="10515601" cy="246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findings suggest that Lithops can significantly reduce compute times at nearly zero </a:t>
            </a:r>
            <a:r>
              <a:rPr lang="en-US" dirty="0" err="1"/>
              <a:t>devops</a:t>
            </a:r>
            <a:r>
              <a:rPr lang="en-US" dirty="0"/>
              <a:t> cost, making it extremely beneficial for users who prioritize time savings over parallel efficiency.</a:t>
            </a:r>
          </a:p>
        </p:txBody>
      </p:sp>
    </p:spTree>
    <p:extLst>
      <p:ext uri="{BB962C8B-B14F-4D97-AF65-F5344CB8AC3E}">
        <p14:creationId xmlns:p14="http://schemas.microsoft.com/office/powerpoint/2010/main" val="210082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B316-75E7-84A6-E4FB-654937D0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FFAF-64A1-280A-D902-48098FEF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Functions as a Service (</a:t>
            </a:r>
            <a:r>
              <a:rPr lang="en-US" dirty="0" err="1"/>
              <a:t>FaaS</a:t>
            </a:r>
            <a:r>
              <a:rPr lang="en-US" dirty="0"/>
              <a:t>) is a cloud computing model that allows developers to run code without provisioning or managing servers.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Lithops is a Python framework that makes it easy to run </a:t>
            </a:r>
            <a:r>
              <a:rPr lang="en-US" dirty="0" err="1"/>
              <a:t>FaaS</a:t>
            </a:r>
            <a:r>
              <a:rPr lang="en-US" dirty="0"/>
              <a:t> applications.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Lithops provides a number of features that make it well-suited for running data processing jobs, such as: </a:t>
            </a:r>
          </a:p>
          <a:p>
            <a:pPr lvl="1"/>
            <a:r>
              <a:rPr lang="en-US" dirty="0"/>
              <a:t>Support for multiple cloud providers</a:t>
            </a:r>
          </a:p>
          <a:p>
            <a:pPr lvl="1"/>
            <a:r>
              <a:rPr lang="en-US" dirty="0"/>
              <a:t>Simplified programming model</a:t>
            </a:r>
          </a:p>
          <a:p>
            <a:pPr lvl="1"/>
            <a:r>
              <a:rPr lang="en-US" dirty="0"/>
              <a:t>Automatic 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Lithops has been used to run a variety of data processing jobs, such as: 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Scientific program</a:t>
            </a:r>
          </a:p>
          <a:p>
            <a:r>
              <a:rPr lang="en-US" dirty="0"/>
              <a:t>Lithops is a promising framework for running data processing jobs on </a:t>
            </a:r>
            <a:r>
              <a:rPr lang="en-US" dirty="0" err="1"/>
              <a:t>FaaS</a:t>
            </a:r>
            <a:r>
              <a:rPr lang="en-US" dirty="0"/>
              <a:t>. It is easy to use and scalable</a:t>
            </a:r>
          </a:p>
        </p:txBody>
      </p:sp>
    </p:spTree>
    <p:extLst>
      <p:ext uri="{BB962C8B-B14F-4D97-AF65-F5344CB8AC3E}">
        <p14:creationId xmlns:p14="http://schemas.microsoft.com/office/powerpoint/2010/main" val="1550560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864F94-1FBD-0679-545E-0E97D145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2F48B-4A06-5507-B4DE-DBD00441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article proposes a novel serverless platform called Lithops, designed for executing parallel tasks in a MapReduce fashion.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Lithops is compatible with popular cloud providers such as IBM, AWS, and Google.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for minimal overhead, it is particularly accessible for occasional cloud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features of Lithops include automated data discovery, partitioning, nested composability, and seamless integration with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benchmarks indicate that using Lithops can result in speedups greater than 100x compared to executing the same code on a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211867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D7A5-B27E-8EA1-6DEB-82844673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773CA-CC7A-E148-9C7E-5DC77E72A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F501-526E-38FB-1541-0108B1D4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964F-9039-2C2A-9EDB-CB6454F3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Growing Interest in </a:t>
            </a:r>
            <a:r>
              <a:rPr lang="en-US" b="1" dirty="0" err="1"/>
              <a:t>FaaS</a:t>
            </a:r>
            <a:r>
              <a:rPr lang="en-US" b="1" dirty="0"/>
              <a:t> (Functions-as-a-Service)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Major cloud providers like Amazon, Microsoft, and IBM have launched </a:t>
            </a:r>
            <a:r>
              <a:rPr lang="en-US" dirty="0" err="1"/>
              <a:t>FaaS</a:t>
            </a:r>
            <a:r>
              <a:rPr lang="en-US" dirty="0"/>
              <a:t> offerings.</a:t>
            </a:r>
          </a:p>
          <a:p>
            <a:r>
              <a:rPr lang="en-US" b="1" dirty="0"/>
              <a:t>Shift in Usage Pattern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Originally designed for microservices and other small, asynchronous tasks.</a:t>
            </a:r>
          </a:p>
          <a:p>
            <a:pPr lvl="1"/>
            <a:r>
              <a:rPr lang="en-US" dirty="0"/>
              <a:t>Now also being explored for massive-scale parallel computing.</a:t>
            </a:r>
          </a:p>
          <a:p>
            <a:r>
              <a:rPr lang="en-US" b="1" dirty="0"/>
              <a:t>Pioneering Work in Serverless Parallel Computing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Eric Jonas et al. developed </a:t>
            </a:r>
            <a:r>
              <a:rPr lang="en-US" dirty="0" err="1"/>
              <a:t>PyWren</a:t>
            </a:r>
            <a:r>
              <a:rPr lang="en-US" dirty="0"/>
              <a:t> in 2017, showing how serverless can be used for parallel workloads.</a:t>
            </a:r>
          </a:p>
        </p:txBody>
      </p:sp>
    </p:spTree>
    <p:extLst>
      <p:ext uri="{BB962C8B-B14F-4D97-AF65-F5344CB8AC3E}">
        <p14:creationId xmlns:p14="http://schemas.microsoft.com/office/powerpoint/2010/main" val="273778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96E3-3824-187A-3BC0-2A83528F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FaaS</a:t>
            </a:r>
            <a:r>
              <a:rPr lang="en-US" dirty="0"/>
              <a:t> Serverless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EAB4-D56C-B485-C34F-F26E262C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405"/>
            <a:ext cx="10515600" cy="3688557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Frameworks need to overcome various limitations specific to </a:t>
            </a:r>
            <a:r>
              <a:rPr lang="en-US" dirty="0" err="1"/>
              <a:t>FaaS</a:t>
            </a:r>
            <a:r>
              <a:rPr lang="en-US" dirty="0"/>
              <a:t> such as:</a:t>
            </a:r>
          </a:p>
          <a:p>
            <a:pPr lvl="1"/>
            <a:r>
              <a:rPr lang="en-US" dirty="0"/>
              <a:t>Simplifying parallel computations like MapReduce.</a:t>
            </a:r>
          </a:p>
          <a:p>
            <a:pPr lvl="1"/>
            <a:r>
              <a:rPr lang="en-US" dirty="0"/>
              <a:t>Absence of direct, P2P communication between functions.</a:t>
            </a:r>
          </a:p>
          <a:p>
            <a:pPr lvl="1"/>
            <a:r>
              <a:rPr lang="en-US" dirty="0"/>
              <a:t>Lack of support for function synchronization.</a:t>
            </a:r>
          </a:p>
          <a:p>
            <a:pPr lvl="1"/>
            <a:r>
              <a:rPr lang="en-US" dirty="0"/>
              <a:t>Potential inconsistency in dependencies and libraries compared to local machines.</a:t>
            </a:r>
          </a:p>
          <a:p>
            <a:pPr lvl="1"/>
            <a:r>
              <a:rPr lang="en-US" dirty="0"/>
              <a:t>Lack of portability due to proprietary APIs from each cloud provider.</a:t>
            </a:r>
          </a:p>
          <a:p>
            <a:r>
              <a:rPr lang="en-US" dirty="0"/>
              <a:t>Existing related works </a:t>
            </a:r>
            <a:r>
              <a:rPr lang="en-US" dirty="0" err="1"/>
              <a:t>ExCamera</a:t>
            </a:r>
            <a:r>
              <a:rPr lang="en-US" dirty="0"/>
              <a:t> and gg address the direct communication P2P challenge.</a:t>
            </a:r>
          </a:p>
          <a:p>
            <a:r>
              <a:rPr lang="en-US" dirty="0" err="1"/>
              <a:t>PyWren</a:t>
            </a:r>
            <a:r>
              <a:rPr lang="en-US" dirty="0"/>
              <a:t> lacks a reduce primitive and is specific to AWS Lambda.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2AF809-5BEE-05C4-D9E0-27262074740C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While </a:t>
            </a:r>
            <a:r>
              <a:rPr lang="en-US" dirty="0" err="1"/>
              <a:t>FaaS</a:t>
            </a:r>
            <a:r>
              <a:rPr lang="en-US" dirty="0"/>
              <a:t> has various challenges, existing solutions only address some of them.</a:t>
            </a:r>
          </a:p>
        </p:txBody>
      </p:sp>
    </p:spTree>
    <p:extLst>
      <p:ext uri="{BB962C8B-B14F-4D97-AF65-F5344CB8AC3E}">
        <p14:creationId xmlns:p14="http://schemas.microsoft.com/office/powerpoint/2010/main" val="71740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FB98-C978-70FB-9D25-A260A4A5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F0F3-323D-E3D8-53FD-2A7A09E4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151"/>
            <a:ext cx="10515600" cy="38178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Introducing Lithops: A simple tool for running parallel tasks in MapReduce fashion across multiple cloud services like IBM, Google, and 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Audience: Ideal for occasional cloud users, making it easier to run simple parallel tasks on the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Metrics: Performance assessed using practical scientific applications such as stock prediction and sentiment analysis.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CF4323-398B-C6AA-971B-80655F6880A9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Lithops makes it easy for cloud users to quickly run parallel tasks in cloud services.</a:t>
            </a:r>
          </a:p>
        </p:txBody>
      </p:sp>
    </p:spTree>
    <p:extLst>
      <p:ext uri="{BB962C8B-B14F-4D97-AF65-F5344CB8AC3E}">
        <p14:creationId xmlns:p14="http://schemas.microsoft.com/office/powerpoint/2010/main" val="197960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13A5-4524-E76D-05DD-84C94B21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between </a:t>
            </a:r>
            <a:r>
              <a:rPr lang="en-US" dirty="0" err="1"/>
              <a:t>PyWren</a:t>
            </a:r>
            <a:r>
              <a:rPr lang="en-US" dirty="0"/>
              <a:t> and Lithops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B45708-BCC6-D0EA-4690-EEE7D40C1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026179"/>
              </p:ext>
            </p:extLst>
          </p:nvPr>
        </p:nvGraphicFramePr>
        <p:xfrm>
          <a:off x="107576" y="1048873"/>
          <a:ext cx="11954436" cy="568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593">
                  <a:extLst>
                    <a:ext uri="{9D8B030D-6E8A-4147-A177-3AD203B41FA5}">
                      <a16:colId xmlns:a16="http://schemas.microsoft.com/office/drawing/2014/main" val="1945592504"/>
                    </a:ext>
                  </a:extLst>
                </a:gridCol>
                <a:gridCol w="4595756">
                  <a:extLst>
                    <a:ext uri="{9D8B030D-6E8A-4147-A177-3AD203B41FA5}">
                      <a16:colId xmlns:a16="http://schemas.microsoft.com/office/drawing/2014/main" val="2060709060"/>
                    </a:ext>
                  </a:extLst>
                </a:gridCol>
                <a:gridCol w="5275087">
                  <a:extLst>
                    <a:ext uri="{9D8B030D-6E8A-4147-A177-3AD203B41FA5}">
                      <a16:colId xmlns:a16="http://schemas.microsoft.com/office/drawing/2014/main" val="3040918244"/>
                    </a:ext>
                  </a:extLst>
                </a:gridCol>
              </a:tblGrid>
              <a:tr h="366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PyWren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49713"/>
                  </a:ext>
                </a:extLst>
              </a:tr>
              <a:tr h="916615">
                <a:tc>
                  <a:txBody>
                    <a:bodyPr/>
                    <a:lstStyle/>
                    <a:p>
                      <a:r>
                        <a:rPr lang="en-US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Mapping portion; reducing is still experimental.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Broader support for MapReduce jobs. It includes a </a:t>
                      </a:r>
                      <a:r>
                        <a:rPr lang="en-US" dirty="0" err="1"/>
                        <a:t>reduceByKey</a:t>
                      </a:r>
                      <a:r>
                        <a:rPr lang="en-US" dirty="0"/>
                        <a:t> like operation to run one reducer per object key in parallel.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84578"/>
                  </a:ext>
                </a:extLst>
              </a:tr>
              <a:tr h="641630">
                <a:tc>
                  <a:txBody>
                    <a:bodyPr/>
                    <a:lstStyle/>
                    <a:p>
                      <a:r>
                        <a:rPr lang="en-US" dirty="0"/>
                        <a:t>Data discovery &amp; 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Automatic; data partitioning based on user-defined chunk sizes or on the data object granularity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26580"/>
                  </a:ext>
                </a:extLst>
              </a:tr>
              <a:tr h="371738">
                <a:tc>
                  <a:txBody>
                    <a:bodyPr/>
                    <a:lstStyle/>
                    <a:p>
                      <a:r>
                        <a:rPr lang="en-US" dirty="0"/>
                        <a:t>Composability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compositions of functions;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76366"/>
                  </a:ext>
                </a:extLst>
              </a:tr>
              <a:tr h="916615"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Fixed; AWS Lambda, along with Anaconda, a packaged version of Python.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Docker; possibility for users to create its own custom runtime (a different Python version, extra packages) and share it with other users.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71260"/>
                  </a:ext>
                </a:extLst>
              </a:tr>
              <a:tr h="9166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Proxied function invocation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to network overhead &amp; AWS throttling, it may be slow to launch jobs with many functions.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Faster; client calls a remote invoker function, which starts all functions in parallel within the cloud.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01822"/>
                  </a:ext>
                </a:extLst>
              </a:tr>
              <a:tr h="641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Polling-based monitoring using Amazon S3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efficient; event-based monitoring using RabbitMQ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49046"/>
                  </a:ext>
                </a:extLst>
              </a:tr>
              <a:tr h="9166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Open-source portability &amp; extensibility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Adapted to work with AWS Lambda and Amazon S3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Multi-cloud: IBM Cloud, Google Cloud, AWS, Azure, etc., in addition to Kubernetes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3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80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0C6263-AEF7-605C-E612-FD620EFD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 of Lithops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4426B2B5-C956-9C09-AB03-EC398E3DC9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8043" y="1825625"/>
            <a:ext cx="3841913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62CC7D-5C37-F8DF-10A0-6C88D43ED9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standard APIs like Python's </a:t>
            </a:r>
            <a:r>
              <a:rPr lang="en-US" dirty="0" err="1"/>
              <a:t>concurrent.futures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two cloud services: compute backend for MapReduce jobs and storage backend for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to be serverless, typically using </a:t>
            </a:r>
            <a:r>
              <a:rPr lang="en-US" dirty="0" err="1"/>
              <a:t>FaaS</a:t>
            </a:r>
            <a:r>
              <a:rPr lang="en-US" dirty="0"/>
              <a:t> for computing and BaaS for storage, allowing both pillars to scale independently.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0B600-0D49-67D5-57FA-4B1B8A097423}"/>
              </a:ext>
            </a:extLst>
          </p:cNvPr>
          <p:cNvSpPr/>
          <p:nvPr/>
        </p:nvSpPr>
        <p:spPr>
          <a:xfrm>
            <a:off x="1909482" y="2138083"/>
            <a:ext cx="1102660" cy="497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FD2A5-2C2D-D0D8-A997-8D86D4D1085D}"/>
              </a:ext>
            </a:extLst>
          </p:cNvPr>
          <p:cNvSpPr/>
          <p:nvPr/>
        </p:nvSpPr>
        <p:spPr>
          <a:xfrm>
            <a:off x="3523128" y="3711388"/>
            <a:ext cx="1826827" cy="142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20252-BB8B-5D87-990F-F542ABD78F93}"/>
              </a:ext>
            </a:extLst>
          </p:cNvPr>
          <p:cNvSpPr/>
          <p:nvPr/>
        </p:nvSpPr>
        <p:spPr>
          <a:xfrm>
            <a:off x="1411942" y="4019223"/>
            <a:ext cx="2017058" cy="142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0C6263-AEF7-605C-E612-FD620EFD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of Lithops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4426B2B5-C956-9C09-AB03-EC398E3DC9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8043" y="1825625"/>
            <a:ext cx="3841913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62CC7D-5C37-F8DF-10A0-6C88D43ED9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Executor</a:t>
            </a:r>
            <a:r>
              <a:rPr lang="en-US" dirty="0"/>
              <a:t>: Enables users to run code in the cloud through API calls, handles data transfer between local machine and cloud storage, and monitors for output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Invoker</a:t>
            </a:r>
            <a:r>
              <a:rPr lang="en-US" dirty="0"/>
              <a:t>: Manages the number of cloud function invocations based on the API call and can operate in the cloud to reduce latency.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Worker</a:t>
            </a:r>
            <a:r>
              <a:rPr lang="en-US" dirty="0"/>
              <a:t>: Executes the user's code on the cloud backend, fetching input data and user code from storage and saving the output back to storage.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6583D-BEAF-CEF7-BA84-28CF504F7014}"/>
              </a:ext>
            </a:extLst>
          </p:cNvPr>
          <p:cNvSpPr/>
          <p:nvPr/>
        </p:nvSpPr>
        <p:spPr>
          <a:xfrm>
            <a:off x="4061013" y="4437529"/>
            <a:ext cx="1021976" cy="564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73893-82FF-FF03-102A-B7247C216031}"/>
              </a:ext>
            </a:extLst>
          </p:cNvPr>
          <p:cNvSpPr/>
          <p:nvPr/>
        </p:nvSpPr>
        <p:spPr>
          <a:xfrm>
            <a:off x="3850341" y="2958353"/>
            <a:ext cx="1138517" cy="470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9AE52-1421-AA4A-2D26-9CAC12BCF753}"/>
              </a:ext>
            </a:extLst>
          </p:cNvPr>
          <p:cNvSpPr/>
          <p:nvPr/>
        </p:nvSpPr>
        <p:spPr>
          <a:xfrm>
            <a:off x="1613647" y="2828364"/>
            <a:ext cx="1734671" cy="115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61EF46-E9AD-69D4-A21B-01D0D9F0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Lithops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5DD81-B7CD-0A62-82E9-759D584F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152"/>
            <a:ext cx="10515600" cy="3817810"/>
          </a:xfrm>
        </p:spPr>
        <p:txBody>
          <a:bodyPr/>
          <a:lstStyle/>
          <a:p>
            <a:r>
              <a:rPr lang="en-US" dirty="0"/>
              <a:t>The Lithops runs in a containerized Docker environment</a:t>
            </a:r>
          </a:p>
          <a:p>
            <a:r>
              <a:rPr lang="en-US" dirty="0"/>
              <a:t>Docker images can be stored in Docker registry. Enables easy sharing of custom runtime environment.</a:t>
            </a:r>
          </a:p>
          <a:p>
            <a:r>
              <a:rPr lang="en-US" dirty="0"/>
              <a:t>Lithops automatically detects the Python version of the client and deploys a corresponding runtime. Ensure both client and server have same Python version.</a:t>
            </a:r>
          </a:p>
          <a:p>
            <a:r>
              <a:rPr lang="en-US" dirty="0"/>
              <a:t>Currently, Lithops only supports Pythons version &gt;= 3.5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B29CECF-7041-44E9-4ABB-9A2AADF5D958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Lithops operates in containerized Docker, making it easy to share the runtime.</a:t>
            </a:r>
          </a:p>
        </p:txBody>
      </p:sp>
    </p:spTree>
    <p:extLst>
      <p:ext uri="{BB962C8B-B14F-4D97-AF65-F5344CB8AC3E}">
        <p14:creationId xmlns:p14="http://schemas.microsoft.com/office/powerpoint/2010/main" val="310827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1824</Words>
  <Application>Microsoft Macintosh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AdvP6EC0</vt:lpstr>
      <vt:lpstr>Arial</vt:lpstr>
      <vt:lpstr>Calibri</vt:lpstr>
      <vt:lpstr>Calibri Light</vt:lpstr>
      <vt:lpstr>Office Theme</vt:lpstr>
      <vt:lpstr>Outsourcing Data Processing Jobs with Lithops</vt:lpstr>
      <vt:lpstr>Summary</vt:lpstr>
      <vt:lpstr>Introduction</vt:lpstr>
      <vt:lpstr>FaaS Serverless Challenges</vt:lpstr>
      <vt:lpstr>Contributions</vt:lpstr>
      <vt:lpstr>Differences between PyWren and Lithops</vt:lpstr>
      <vt:lpstr>High Level Architecture of Lithops</vt:lpstr>
      <vt:lpstr>Main Components of Lithops</vt:lpstr>
      <vt:lpstr>Runtime of Lithops</vt:lpstr>
      <vt:lpstr>Programming Model</vt:lpstr>
      <vt:lpstr>Function Executor</vt:lpstr>
      <vt:lpstr>Lithops Programming API</vt:lpstr>
      <vt:lpstr>Data Discovery and Partitioning</vt:lpstr>
      <vt:lpstr>Monitoring</vt:lpstr>
      <vt:lpstr>Composability</vt:lpstr>
      <vt:lpstr>Use Cases: Monte Carlo-Based Stock Prediction</vt:lpstr>
      <vt:lpstr>Use Cases: Monte Carlo-Based Stock Prediction</vt:lpstr>
      <vt:lpstr>Use Cases: Sentiment Analysis</vt:lpstr>
      <vt:lpstr>Use Cases: Sentiment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Outsourcing Data Processing Jobs with Lithops</dc:title>
  <dc:creator>Subhi Dian Hanifudin</dc:creator>
  <cp:lastModifiedBy>Subhi Dian Hanifudin</cp:lastModifiedBy>
  <cp:revision>26</cp:revision>
  <dcterms:created xsi:type="dcterms:W3CDTF">2023-09-06T12:17:27Z</dcterms:created>
  <dcterms:modified xsi:type="dcterms:W3CDTF">2023-09-07T04:21:20Z</dcterms:modified>
</cp:coreProperties>
</file>