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61" r:id="rId3"/>
    <p:sldId id="311" r:id="rId4"/>
    <p:sldId id="324" r:id="rId5"/>
    <p:sldId id="323" r:id="rId6"/>
    <p:sldId id="322" r:id="rId7"/>
    <p:sldId id="319" r:id="rId8"/>
    <p:sldId id="317" r:id="rId9"/>
    <p:sldId id="318" r:id="rId10"/>
    <p:sldId id="320" r:id="rId11"/>
    <p:sldId id="321" r:id="rId12"/>
    <p:sldId id="316" r:id="rId13"/>
    <p:sldId id="263" r:id="rId14"/>
    <p:sldId id="265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96" autoAdjust="0"/>
    <p:restoredTop sz="94691"/>
  </p:normalViewPr>
  <p:slideViewPr>
    <p:cSldViewPr snapToGrid="0" snapToObjects="1">
      <p:cViewPr varScale="1">
        <p:scale>
          <a:sx n="73" d="100"/>
          <a:sy n="73" d="100"/>
        </p:scale>
        <p:origin x="192" y="15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E4A0E-29E3-4902-BB0F-9D8A8E7484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82724E-CD31-414C-AD9C-1B4FB3ADF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 SZ Compression in XIOS </a:t>
          </a:r>
        </a:p>
      </dgm:t>
    </dgm:pt>
    <dgm:pt modelId="{C3D1223D-A7E0-4E81-AA43-E9F5EF66D263}" type="parTrans" cxnId="{5E8BDBD3-76DD-424B-9B8C-EC0C24B41CC4}">
      <dgm:prSet/>
      <dgm:spPr/>
      <dgm:t>
        <a:bodyPr/>
        <a:lstStyle/>
        <a:p>
          <a:endParaRPr lang="en-US"/>
        </a:p>
      </dgm:t>
    </dgm:pt>
    <dgm:pt modelId="{062C4FAB-71B1-4B7F-BE0B-07ED6F943039}" type="sibTrans" cxnId="{5E8BDBD3-76DD-424B-9B8C-EC0C24B41CC4}">
      <dgm:prSet/>
      <dgm:spPr/>
      <dgm:t>
        <a:bodyPr/>
        <a:lstStyle/>
        <a:p>
          <a:endParaRPr lang="en-US"/>
        </a:p>
      </dgm:t>
    </dgm:pt>
    <dgm:pt modelId="{4630058B-1829-4446-85AB-4EA841EEF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Preparing Different Scenarios</a:t>
          </a:r>
        </a:p>
      </dgm:t>
    </dgm:pt>
    <dgm:pt modelId="{F528AC81-A64B-4496-974F-23521C27FA0C}" type="parTrans" cxnId="{87C2C263-F87B-4C3F-B0C5-6EA37A6FD144}">
      <dgm:prSet/>
      <dgm:spPr/>
      <dgm:t>
        <a:bodyPr/>
        <a:lstStyle/>
        <a:p>
          <a:endParaRPr lang="en-US"/>
        </a:p>
      </dgm:t>
    </dgm:pt>
    <dgm:pt modelId="{1CD078B2-31AE-499F-85EE-9C27D407765F}" type="sibTrans" cxnId="{87C2C263-F87B-4C3F-B0C5-6EA37A6FD144}">
      <dgm:prSet/>
      <dgm:spPr/>
      <dgm:t>
        <a:bodyPr/>
        <a:lstStyle/>
        <a:p>
          <a:endParaRPr lang="en-US"/>
        </a:p>
      </dgm:t>
    </dgm:pt>
    <dgm:pt modelId="{FD426508-5DBE-5944-B5CE-252D4C0354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Experiment Result</a:t>
          </a:r>
        </a:p>
      </dgm:t>
    </dgm:pt>
    <dgm:pt modelId="{B73AF0BF-6527-9B43-BCDB-D3BE001E88A8}" type="parTrans" cxnId="{6CA25DD0-E517-BA40-8935-130720D7EBDF}">
      <dgm:prSet/>
      <dgm:spPr/>
      <dgm:t>
        <a:bodyPr/>
        <a:lstStyle/>
        <a:p>
          <a:endParaRPr lang="en-US"/>
        </a:p>
      </dgm:t>
    </dgm:pt>
    <dgm:pt modelId="{06E742BD-488C-114B-B3E9-BC02CBC1522C}" type="sibTrans" cxnId="{6CA25DD0-E517-BA40-8935-130720D7EBDF}">
      <dgm:prSet/>
      <dgm:spPr/>
      <dgm:t>
        <a:bodyPr/>
        <a:lstStyle/>
        <a:p>
          <a:endParaRPr lang="en-US"/>
        </a:p>
      </dgm:t>
    </dgm:pt>
    <dgm:pt modelId="{BFAD33E0-77BF-4851-9D20-653DC66C4E07}" type="pres">
      <dgm:prSet presAssocID="{628E4A0E-29E3-4902-BB0F-9D8A8E7484E0}" presName="root" presStyleCnt="0">
        <dgm:presLayoutVars>
          <dgm:dir/>
          <dgm:resizeHandles val="exact"/>
        </dgm:presLayoutVars>
      </dgm:prSet>
      <dgm:spPr/>
    </dgm:pt>
    <dgm:pt modelId="{EAC0704B-85EC-4C66-8BF6-9773CD608C25}" type="pres">
      <dgm:prSet presAssocID="{9A82724E-CD31-414C-AD9C-1B4FB3ADF307}" presName="compNode" presStyleCnt="0"/>
      <dgm:spPr/>
    </dgm:pt>
    <dgm:pt modelId="{FB318681-A0CE-44DA-8A55-52B5E04A6DF9}" type="pres">
      <dgm:prSet presAssocID="{9A82724E-CD31-414C-AD9C-1B4FB3ADF307}" presName="bgRect" presStyleLbl="bgShp" presStyleIdx="0" presStyleCnt="3"/>
      <dgm:spPr/>
    </dgm:pt>
    <dgm:pt modelId="{24D74872-F1FA-419D-BA58-C54DBAC95982}" type="pres">
      <dgm:prSet presAssocID="{9A82724E-CD31-414C-AD9C-1B4FB3ADF307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20BC9C6-D087-472B-BD19-53D4678092CC}" type="pres">
      <dgm:prSet presAssocID="{9A82724E-CD31-414C-AD9C-1B4FB3ADF307}" presName="spaceRect" presStyleCnt="0"/>
      <dgm:spPr/>
    </dgm:pt>
    <dgm:pt modelId="{BC64357F-E0D7-4568-A751-392E7A6677AE}" type="pres">
      <dgm:prSet presAssocID="{9A82724E-CD31-414C-AD9C-1B4FB3ADF307}" presName="parTx" presStyleLbl="revTx" presStyleIdx="0" presStyleCnt="3">
        <dgm:presLayoutVars>
          <dgm:chMax val="0"/>
          <dgm:chPref val="0"/>
        </dgm:presLayoutVars>
      </dgm:prSet>
      <dgm:spPr/>
    </dgm:pt>
    <dgm:pt modelId="{782C4907-166F-431D-A34C-3EE752E4DC36}" type="pres">
      <dgm:prSet presAssocID="{062C4FAB-71B1-4B7F-BE0B-07ED6F943039}" presName="sibTrans" presStyleCnt="0"/>
      <dgm:spPr/>
    </dgm:pt>
    <dgm:pt modelId="{B9FDBBCC-E40E-4158-8A1F-1756A8146D87}" type="pres">
      <dgm:prSet presAssocID="{4630058B-1829-4446-85AB-4EA841EEF8ED}" presName="compNode" presStyleCnt="0"/>
      <dgm:spPr/>
    </dgm:pt>
    <dgm:pt modelId="{86C70CEB-EA26-44A8-A800-82C58A2024EE}" type="pres">
      <dgm:prSet presAssocID="{4630058B-1829-4446-85AB-4EA841EEF8ED}" presName="bgRect" presStyleLbl="bgShp" presStyleIdx="1" presStyleCnt="3"/>
      <dgm:spPr/>
    </dgm:pt>
    <dgm:pt modelId="{A79D31BB-EEE6-4BD4-800D-D53FF83CAD66}" type="pres">
      <dgm:prSet presAssocID="{4630058B-1829-4446-85AB-4EA841EEF8ED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CC9E04F-D348-411E-8C09-3ED875CCC833}" type="pres">
      <dgm:prSet presAssocID="{4630058B-1829-4446-85AB-4EA841EEF8ED}" presName="spaceRect" presStyleCnt="0"/>
      <dgm:spPr/>
    </dgm:pt>
    <dgm:pt modelId="{26F0F754-FED3-420C-915E-2A6E2D1A06D6}" type="pres">
      <dgm:prSet presAssocID="{4630058B-1829-4446-85AB-4EA841EEF8ED}" presName="parTx" presStyleLbl="revTx" presStyleIdx="1" presStyleCnt="3">
        <dgm:presLayoutVars>
          <dgm:chMax val="0"/>
          <dgm:chPref val="0"/>
        </dgm:presLayoutVars>
      </dgm:prSet>
      <dgm:spPr/>
    </dgm:pt>
    <dgm:pt modelId="{76EC99A8-BB2F-F845-B184-E8B39D60E2D6}" type="pres">
      <dgm:prSet presAssocID="{1CD078B2-31AE-499F-85EE-9C27D407765F}" presName="sibTrans" presStyleCnt="0"/>
      <dgm:spPr/>
    </dgm:pt>
    <dgm:pt modelId="{17233E7C-0345-7F46-B4C8-4B2E8186920A}" type="pres">
      <dgm:prSet presAssocID="{FD426508-5DBE-5944-B5CE-252D4C03549B}" presName="compNode" presStyleCnt="0"/>
      <dgm:spPr/>
    </dgm:pt>
    <dgm:pt modelId="{5CB31E03-4CD3-0045-B79F-E2E77E3D7601}" type="pres">
      <dgm:prSet presAssocID="{FD426508-5DBE-5944-B5CE-252D4C03549B}" presName="bgRect" presStyleLbl="bgShp" presStyleIdx="2" presStyleCnt="3"/>
      <dgm:spPr/>
    </dgm:pt>
    <dgm:pt modelId="{2D1D4210-A1AE-4D48-8D5A-BE5D521C8950}" type="pres">
      <dgm:prSet presAssocID="{FD426508-5DBE-5944-B5CE-252D4C03549B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FBE4ED9-95D0-DA46-A5B0-56241E2DDC49}" type="pres">
      <dgm:prSet presAssocID="{FD426508-5DBE-5944-B5CE-252D4C03549B}" presName="spaceRect" presStyleCnt="0"/>
      <dgm:spPr/>
    </dgm:pt>
    <dgm:pt modelId="{683D6D20-6D2D-AD44-AC69-6A35BBC510F2}" type="pres">
      <dgm:prSet presAssocID="{FD426508-5DBE-5944-B5CE-252D4C0354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C2C263-F87B-4C3F-B0C5-6EA37A6FD144}" srcId="{628E4A0E-29E3-4902-BB0F-9D8A8E7484E0}" destId="{4630058B-1829-4446-85AB-4EA841EEF8ED}" srcOrd="1" destOrd="0" parTransId="{F528AC81-A64B-4496-974F-23521C27FA0C}" sibTransId="{1CD078B2-31AE-499F-85EE-9C27D407765F}"/>
    <dgm:cxn modelId="{07B99BBA-8091-894D-ADC3-D7A07346E10A}" type="presOf" srcId="{FD426508-5DBE-5944-B5CE-252D4C03549B}" destId="{683D6D20-6D2D-AD44-AC69-6A35BBC510F2}" srcOrd="0" destOrd="0" presId="urn:microsoft.com/office/officeart/2018/2/layout/IconVerticalSolidList"/>
    <dgm:cxn modelId="{5D91CFC4-0A8E-48E4-BF67-1B0396B975DB}" type="presOf" srcId="{9A82724E-CD31-414C-AD9C-1B4FB3ADF307}" destId="{BC64357F-E0D7-4568-A751-392E7A6677AE}" srcOrd="0" destOrd="0" presId="urn:microsoft.com/office/officeart/2018/2/layout/IconVerticalSolidList"/>
    <dgm:cxn modelId="{6CA25DD0-E517-BA40-8935-130720D7EBDF}" srcId="{628E4A0E-29E3-4902-BB0F-9D8A8E7484E0}" destId="{FD426508-5DBE-5944-B5CE-252D4C03549B}" srcOrd="2" destOrd="0" parTransId="{B73AF0BF-6527-9B43-BCDB-D3BE001E88A8}" sibTransId="{06E742BD-488C-114B-B3E9-BC02CBC1522C}"/>
    <dgm:cxn modelId="{5E8BDBD3-76DD-424B-9B8C-EC0C24B41CC4}" srcId="{628E4A0E-29E3-4902-BB0F-9D8A8E7484E0}" destId="{9A82724E-CD31-414C-AD9C-1B4FB3ADF307}" srcOrd="0" destOrd="0" parTransId="{C3D1223D-A7E0-4E81-AA43-E9F5EF66D263}" sibTransId="{062C4FAB-71B1-4B7F-BE0B-07ED6F943039}"/>
    <dgm:cxn modelId="{954E51D4-4071-4680-B528-C2C8CD49329F}" type="presOf" srcId="{4630058B-1829-4446-85AB-4EA841EEF8ED}" destId="{26F0F754-FED3-420C-915E-2A6E2D1A06D6}" srcOrd="0" destOrd="0" presId="urn:microsoft.com/office/officeart/2018/2/layout/IconVerticalSolidList"/>
    <dgm:cxn modelId="{83FBF1DC-630C-45E6-A3DD-5FBCED30DBD1}" type="presOf" srcId="{628E4A0E-29E3-4902-BB0F-9D8A8E7484E0}" destId="{BFAD33E0-77BF-4851-9D20-653DC66C4E07}" srcOrd="0" destOrd="0" presId="urn:microsoft.com/office/officeart/2018/2/layout/IconVerticalSolidList"/>
    <dgm:cxn modelId="{B530F20A-6376-45DF-81C1-86FCFF25CE39}" type="presParOf" srcId="{BFAD33E0-77BF-4851-9D20-653DC66C4E07}" destId="{EAC0704B-85EC-4C66-8BF6-9773CD608C25}" srcOrd="0" destOrd="0" presId="urn:microsoft.com/office/officeart/2018/2/layout/IconVerticalSolidList"/>
    <dgm:cxn modelId="{A89837B6-14AA-4ECF-8D8C-FEBF5BB42577}" type="presParOf" srcId="{EAC0704B-85EC-4C66-8BF6-9773CD608C25}" destId="{FB318681-A0CE-44DA-8A55-52B5E04A6DF9}" srcOrd="0" destOrd="0" presId="urn:microsoft.com/office/officeart/2018/2/layout/IconVerticalSolidList"/>
    <dgm:cxn modelId="{E8ACBD95-90D6-4C4B-943B-054525D79642}" type="presParOf" srcId="{EAC0704B-85EC-4C66-8BF6-9773CD608C25}" destId="{24D74872-F1FA-419D-BA58-C54DBAC95982}" srcOrd="1" destOrd="0" presId="urn:microsoft.com/office/officeart/2018/2/layout/IconVerticalSolidList"/>
    <dgm:cxn modelId="{E5EABB46-6106-4E5A-B6ED-30ACD925F074}" type="presParOf" srcId="{EAC0704B-85EC-4C66-8BF6-9773CD608C25}" destId="{920BC9C6-D087-472B-BD19-53D4678092CC}" srcOrd="2" destOrd="0" presId="urn:microsoft.com/office/officeart/2018/2/layout/IconVerticalSolidList"/>
    <dgm:cxn modelId="{BBAEE8DD-CEEB-422B-8050-CB7E46F0316E}" type="presParOf" srcId="{EAC0704B-85EC-4C66-8BF6-9773CD608C25}" destId="{BC64357F-E0D7-4568-A751-392E7A6677AE}" srcOrd="3" destOrd="0" presId="urn:microsoft.com/office/officeart/2018/2/layout/IconVerticalSolidList"/>
    <dgm:cxn modelId="{EBD5757C-7503-4E33-9DD7-E281D180BF82}" type="presParOf" srcId="{BFAD33E0-77BF-4851-9D20-653DC66C4E07}" destId="{782C4907-166F-431D-A34C-3EE752E4DC36}" srcOrd="1" destOrd="0" presId="urn:microsoft.com/office/officeart/2018/2/layout/IconVerticalSolidList"/>
    <dgm:cxn modelId="{B44514BC-E8C2-4466-B349-FF9A6197792C}" type="presParOf" srcId="{BFAD33E0-77BF-4851-9D20-653DC66C4E07}" destId="{B9FDBBCC-E40E-4158-8A1F-1756A8146D87}" srcOrd="2" destOrd="0" presId="urn:microsoft.com/office/officeart/2018/2/layout/IconVerticalSolidList"/>
    <dgm:cxn modelId="{A0C2F350-5F68-4F60-BCB9-4173BD8C551B}" type="presParOf" srcId="{B9FDBBCC-E40E-4158-8A1F-1756A8146D87}" destId="{86C70CEB-EA26-44A8-A800-82C58A2024EE}" srcOrd="0" destOrd="0" presId="urn:microsoft.com/office/officeart/2018/2/layout/IconVerticalSolidList"/>
    <dgm:cxn modelId="{2650D068-6F1D-449F-A09E-44CD847072CB}" type="presParOf" srcId="{B9FDBBCC-E40E-4158-8A1F-1756A8146D87}" destId="{A79D31BB-EEE6-4BD4-800D-D53FF83CAD66}" srcOrd="1" destOrd="0" presId="urn:microsoft.com/office/officeart/2018/2/layout/IconVerticalSolidList"/>
    <dgm:cxn modelId="{44D2E887-44CC-4EE6-8544-8D765A729CDE}" type="presParOf" srcId="{B9FDBBCC-E40E-4158-8A1F-1756A8146D87}" destId="{4CC9E04F-D348-411E-8C09-3ED875CCC833}" srcOrd="2" destOrd="0" presId="urn:microsoft.com/office/officeart/2018/2/layout/IconVerticalSolidList"/>
    <dgm:cxn modelId="{665A15C5-3A02-4BF8-B6B7-932704CF42A5}" type="presParOf" srcId="{B9FDBBCC-E40E-4158-8A1F-1756A8146D87}" destId="{26F0F754-FED3-420C-915E-2A6E2D1A06D6}" srcOrd="3" destOrd="0" presId="urn:microsoft.com/office/officeart/2018/2/layout/IconVerticalSolidList"/>
    <dgm:cxn modelId="{65EA631E-41AE-ED4B-B2A0-22A2A4FB2748}" type="presParOf" srcId="{BFAD33E0-77BF-4851-9D20-653DC66C4E07}" destId="{76EC99A8-BB2F-F845-B184-E8B39D60E2D6}" srcOrd="3" destOrd="0" presId="urn:microsoft.com/office/officeart/2018/2/layout/IconVerticalSolidList"/>
    <dgm:cxn modelId="{9AD8FCA4-6862-7542-83F8-014A03F35D70}" type="presParOf" srcId="{BFAD33E0-77BF-4851-9D20-653DC66C4E07}" destId="{17233E7C-0345-7F46-B4C8-4B2E8186920A}" srcOrd="4" destOrd="0" presId="urn:microsoft.com/office/officeart/2018/2/layout/IconVerticalSolidList"/>
    <dgm:cxn modelId="{958E78ED-3791-2A41-91A7-5792F008877C}" type="presParOf" srcId="{17233E7C-0345-7F46-B4C8-4B2E8186920A}" destId="{5CB31E03-4CD3-0045-B79F-E2E77E3D7601}" srcOrd="0" destOrd="0" presId="urn:microsoft.com/office/officeart/2018/2/layout/IconVerticalSolidList"/>
    <dgm:cxn modelId="{16CFFAAB-8279-E540-8F4D-A9B51F4C1F8C}" type="presParOf" srcId="{17233E7C-0345-7F46-B4C8-4B2E8186920A}" destId="{2D1D4210-A1AE-4D48-8D5A-BE5D521C8950}" srcOrd="1" destOrd="0" presId="urn:microsoft.com/office/officeart/2018/2/layout/IconVerticalSolidList"/>
    <dgm:cxn modelId="{6B160039-8216-6D48-B774-C5A6A32415B8}" type="presParOf" srcId="{17233E7C-0345-7F46-B4C8-4B2E8186920A}" destId="{EFBE4ED9-95D0-DA46-A5B0-56241E2DDC49}" srcOrd="2" destOrd="0" presId="urn:microsoft.com/office/officeart/2018/2/layout/IconVerticalSolidList"/>
    <dgm:cxn modelId="{C0D1502C-7040-0847-A97D-36FB41430CC9}" type="presParOf" srcId="{17233E7C-0345-7F46-B4C8-4B2E8186920A}" destId="{683D6D20-6D2D-AD44-AC69-6A35BBC510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5222F-E423-41F5-962C-BB7A0C9BF7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B4D63-DEE0-4C40-9E68-34A6DBE03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XIOS default </a:t>
          </a:r>
          <a:r>
            <a:rPr lang="en-US" dirty="0" err="1"/>
            <a:t>gzip</a:t>
          </a:r>
          <a:r>
            <a:rPr lang="en-US" dirty="0"/>
            <a:t> compression has been enabled from Low GloSea6 and can improve the I/O performance</a:t>
          </a:r>
        </a:p>
      </dgm:t>
    </dgm:pt>
    <dgm:pt modelId="{F7FAD636-7173-4B91-8DA0-E30BB1DDD2F7}" type="parTrans" cxnId="{7BCC5866-B9D3-4AF5-A87D-478C8903A592}">
      <dgm:prSet/>
      <dgm:spPr/>
      <dgm:t>
        <a:bodyPr/>
        <a:lstStyle/>
        <a:p>
          <a:endParaRPr lang="en-US"/>
        </a:p>
      </dgm:t>
    </dgm:pt>
    <dgm:pt modelId="{6E4D8AE6-3AF3-4476-9950-302ECF8718AB}" type="sibTrans" cxnId="{7BCC5866-B9D3-4AF5-A87D-478C8903A592}">
      <dgm:prSet/>
      <dgm:spPr/>
      <dgm:t>
        <a:bodyPr/>
        <a:lstStyle/>
        <a:p>
          <a:endParaRPr lang="en-US"/>
        </a:p>
      </dgm:t>
    </dgm:pt>
    <dgm:pt modelId="{88943A3E-B8C0-4B3D-A509-070929EE9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H5Z-SZ filter needs to be tested for SZ compression integration in XIOS.</a:t>
          </a:r>
        </a:p>
      </dgm:t>
    </dgm:pt>
    <dgm:pt modelId="{0A98C126-FE0D-4CEF-B080-97D9A43D2A9B}" type="parTrans" cxnId="{F4EA4FFB-0952-4E3F-A85C-D53E89CA7296}">
      <dgm:prSet/>
      <dgm:spPr/>
      <dgm:t>
        <a:bodyPr/>
        <a:lstStyle/>
        <a:p>
          <a:endParaRPr lang="en-US"/>
        </a:p>
      </dgm:t>
    </dgm:pt>
    <dgm:pt modelId="{158D9CCD-B8B8-41D7-80B2-868C2058DE99}" type="sibTrans" cxnId="{F4EA4FFB-0952-4E3F-A85C-D53E89CA7296}">
      <dgm:prSet/>
      <dgm:spPr/>
      <dgm:t>
        <a:bodyPr/>
        <a:lstStyle/>
        <a:p>
          <a:endParaRPr lang="en-US"/>
        </a:p>
      </dgm:t>
    </dgm:pt>
    <dgm:pt modelId="{0E8FF594-7CBF-4352-AF5D-E7974B6FE066}" type="pres">
      <dgm:prSet presAssocID="{15A5222F-E423-41F5-962C-BB7A0C9BF7AC}" presName="root" presStyleCnt="0">
        <dgm:presLayoutVars>
          <dgm:dir/>
          <dgm:resizeHandles val="exact"/>
        </dgm:presLayoutVars>
      </dgm:prSet>
      <dgm:spPr/>
    </dgm:pt>
    <dgm:pt modelId="{B33EB3BB-5128-4125-90F7-9E70D1A21609}" type="pres">
      <dgm:prSet presAssocID="{1F7B4D63-DEE0-4C40-9E68-34A6DBE039A7}" presName="compNode" presStyleCnt="0"/>
      <dgm:spPr/>
    </dgm:pt>
    <dgm:pt modelId="{190407AF-0BDF-485D-9EAD-E5B7851B5680}" type="pres">
      <dgm:prSet presAssocID="{1F7B4D63-DEE0-4C40-9E68-34A6DBE039A7}" presName="bgRect" presStyleLbl="bgShp" presStyleIdx="0" presStyleCnt="2"/>
      <dgm:spPr/>
    </dgm:pt>
    <dgm:pt modelId="{CC00243D-9F61-47E3-A114-65AFC7461367}" type="pres">
      <dgm:prSet presAssocID="{1F7B4D63-DEE0-4C40-9E68-34A6DBE039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D0A3BB1-B246-44E4-A0AB-B7B428E44D1F}" type="pres">
      <dgm:prSet presAssocID="{1F7B4D63-DEE0-4C40-9E68-34A6DBE039A7}" presName="spaceRect" presStyleCnt="0"/>
      <dgm:spPr/>
    </dgm:pt>
    <dgm:pt modelId="{50E40F4C-EAB6-4B14-8251-E49D30744144}" type="pres">
      <dgm:prSet presAssocID="{1F7B4D63-DEE0-4C40-9E68-34A6DBE039A7}" presName="parTx" presStyleLbl="revTx" presStyleIdx="0" presStyleCnt="2">
        <dgm:presLayoutVars>
          <dgm:chMax val="0"/>
          <dgm:chPref val="0"/>
        </dgm:presLayoutVars>
      </dgm:prSet>
      <dgm:spPr/>
    </dgm:pt>
    <dgm:pt modelId="{5EE18498-0251-4798-836A-3044A90FC02F}" type="pres">
      <dgm:prSet presAssocID="{6E4D8AE6-3AF3-4476-9950-302ECF8718AB}" presName="sibTrans" presStyleCnt="0"/>
      <dgm:spPr/>
    </dgm:pt>
    <dgm:pt modelId="{BB52933D-F003-413D-93F1-2AEF2AF4E301}" type="pres">
      <dgm:prSet presAssocID="{88943A3E-B8C0-4B3D-A509-070929EE921E}" presName="compNode" presStyleCnt="0"/>
      <dgm:spPr/>
    </dgm:pt>
    <dgm:pt modelId="{8D7BD39F-5AF8-4110-BC49-0A748B796FED}" type="pres">
      <dgm:prSet presAssocID="{88943A3E-B8C0-4B3D-A509-070929EE921E}" presName="bgRect" presStyleLbl="bgShp" presStyleIdx="1" presStyleCnt="2"/>
      <dgm:spPr/>
    </dgm:pt>
    <dgm:pt modelId="{0BEC53ED-CD6D-4B2D-A005-19B8C8D7EEE0}" type="pres">
      <dgm:prSet presAssocID="{88943A3E-B8C0-4B3D-A509-070929EE92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3B9B1FB-078D-4E98-8185-C8AF424822D3}" type="pres">
      <dgm:prSet presAssocID="{88943A3E-B8C0-4B3D-A509-070929EE921E}" presName="spaceRect" presStyleCnt="0"/>
      <dgm:spPr/>
    </dgm:pt>
    <dgm:pt modelId="{10CBB2BA-6DD2-4CC3-BFA1-C26D225573E9}" type="pres">
      <dgm:prSet presAssocID="{88943A3E-B8C0-4B3D-A509-070929EE92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8CF8033-B787-42F9-9295-6C2B513C51C0}" type="presOf" srcId="{1F7B4D63-DEE0-4C40-9E68-34A6DBE039A7}" destId="{50E40F4C-EAB6-4B14-8251-E49D30744144}" srcOrd="0" destOrd="0" presId="urn:microsoft.com/office/officeart/2018/2/layout/IconVerticalSolidList"/>
    <dgm:cxn modelId="{7BCC5866-B9D3-4AF5-A87D-478C8903A592}" srcId="{15A5222F-E423-41F5-962C-BB7A0C9BF7AC}" destId="{1F7B4D63-DEE0-4C40-9E68-34A6DBE039A7}" srcOrd="0" destOrd="0" parTransId="{F7FAD636-7173-4B91-8DA0-E30BB1DDD2F7}" sibTransId="{6E4D8AE6-3AF3-4476-9950-302ECF8718AB}"/>
    <dgm:cxn modelId="{DAB87C8B-E280-4F81-A7DF-453788379016}" type="presOf" srcId="{15A5222F-E423-41F5-962C-BB7A0C9BF7AC}" destId="{0E8FF594-7CBF-4352-AF5D-E7974B6FE066}" srcOrd="0" destOrd="0" presId="urn:microsoft.com/office/officeart/2018/2/layout/IconVerticalSolidList"/>
    <dgm:cxn modelId="{EC56E292-3C89-4464-8A07-6DA2D4330774}" type="presOf" srcId="{88943A3E-B8C0-4B3D-A509-070929EE921E}" destId="{10CBB2BA-6DD2-4CC3-BFA1-C26D225573E9}" srcOrd="0" destOrd="0" presId="urn:microsoft.com/office/officeart/2018/2/layout/IconVerticalSolidList"/>
    <dgm:cxn modelId="{F4EA4FFB-0952-4E3F-A85C-D53E89CA7296}" srcId="{15A5222F-E423-41F5-962C-BB7A0C9BF7AC}" destId="{88943A3E-B8C0-4B3D-A509-070929EE921E}" srcOrd="1" destOrd="0" parTransId="{0A98C126-FE0D-4CEF-B080-97D9A43D2A9B}" sibTransId="{158D9CCD-B8B8-41D7-80B2-868C2058DE99}"/>
    <dgm:cxn modelId="{53D1393C-13D4-4B6A-9DFC-D6C326989214}" type="presParOf" srcId="{0E8FF594-7CBF-4352-AF5D-E7974B6FE066}" destId="{B33EB3BB-5128-4125-90F7-9E70D1A21609}" srcOrd="0" destOrd="0" presId="urn:microsoft.com/office/officeart/2018/2/layout/IconVerticalSolidList"/>
    <dgm:cxn modelId="{B7F86E97-7372-4E62-98E6-AE40E9AAFD7A}" type="presParOf" srcId="{B33EB3BB-5128-4125-90F7-9E70D1A21609}" destId="{190407AF-0BDF-485D-9EAD-E5B7851B5680}" srcOrd="0" destOrd="0" presId="urn:microsoft.com/office/officeart/2018/2/layout/IconVerticalSolidList"/>
    <dgm:cxn modelId="{715CA13E-0487-4FF6-8CFF-A47311D9F7BB}" type="presParOf" srcId="{B33EB3BB-5128-4125-90F7-9E70D1A21609}" destId="{CC00243D-9F61-47E3-A114-65AFC7461367}" srcOrd="1" destOrd="0" presId="urn:microsoft.com/office/officeart/2018/2/layout/IconVerticalSolidList"/>
    <dgm:cxn modelId="{18DA541E-8136-4EF2-BB6B-F2D42489D207}" type="presParOf" srcId="{B33EB3BB-5128-4125-90F7-9E70D1A21609}" destId="{CD0A3BB1-B246-44E4-A0AB-B7B428E44D1F}" srcOrd="2" destOrd="0" presId="urn:microsoft.com/office/officeart/2018/2/layout/IconVerticalSolidList"/>
    <dgm:cxn modelId="{1D03E7A2-E8DC-4E77-886C-7A7BC52AFA03}" type="presParOf" srcId="{B33EB3BB-5128-4125-90F7-9E70D1A21609}" destId="{50E40F4C-EAB6-4B14-8251-E49D30744144}" srcOrd="3" destOrd="0" presId="urn:microsoft.com/office/officeart/2018/2/layout/IconVerticalSolidList"/>
    <dgm:cxn modelId="{B5A2D382-D859-4AA8-A03B-0A6156BD2008}" type="presParOf" srcId="{0E8FF594-7CBF-4352-AF5D-E7974B6FE066}" destId="{5EE18498-0251-4798-836A-3044A90FC02F}" srcOrd="1" destOrd="0" presId="urn:microsoft.com/office/officeart/2018/2/layout/IconVerticalSolidList"/>
    <dgm:cxn modelId="{F1B6B7F0-4B22-4B70-ABDA-15B10920AB50}" type="presParOf" srcId="{0E8FF594-7CBF-4352-AF5D-E7974B6FE066}" destId="{BB52933D-F003-413D-93F1-2AEF2AF4E301}" srcOrd="2" destOrd="0" presId="urn:microsoft.com/office/officeart/2018/2/layout/IconVerticalSolidList"/>
    <dgm:cxn modelId="{A497D260-FAA7-4630-A744-41F69242F92E}" type="presParOf" srcId="{BB52933D-F003-413D-93F1-2AEF2AF4E301}" destId="{8D7BD39F-5AF8-4110-BC49-0A748B796FED}" srcOrd="0" destOrd="0" presId="urn:microsoft.com/office/officeart/2018/2/layout/IconVerticalSolidList"/>
    <dgm:cxn modelId="{1865920B-9820-4A29-940D-7732845F95E4}" type="presParOf" srcId="{BB52933D-F003-413D-93F1-2AEF2AF4E301}" destId="{0BEC53ED-CD6D-4B2D-A005-19B8C8D7EEE0}" srcOrd="1" destOrd="0" presId="urn:microsoft.com/office/officeart/2018/2/layout/IconVerticalSolidList"/>
    <dgm:cxn modelId="{8A37D2D1-2981-4F92-9B3D-D7B3BCEDA0CF}" type="presParOf" srcId="{BB52933D-F003-413D-93F1-2AEF2AF4E301}" destId="{03B9B1FB-078D-4E98-8185-C8AF424822D3}" srcOrd="2" destOrd="0" presId="urn:microsoft.com/office/officeart/2018/2/layout/IconVerticalSolidList"/>
    <dgm:cxn modelId="{3299FDC3-AD8B-45F8-9603-C6C22C47F59F}" type="presParOf" srcId="{BB52933D-F003-413D-93F1-2AEF2AF4E301}" destId="{10CBB2BA-6DD2-4CC3-BFA1-C26D225573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18681-A0CE-44DA-8A55-52B5E04A6DF9}">
      <dsp:nvSpPr>
        <dsp:cNvPr id="0" name=""/>
        <dsp:cNvSpPr/>
      </dsp:nvSpPr>
      <dsp:spPr>
        <a:xfrm>
          <a:off x="0" y="547"/>
          <a:ext cx="8543925" cy="1281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74872-F1FA-419D-BA58-C54DBAC95982}">
      <dsp:nvSpPr>
        <dsp:cNvPr id="0" name=""/>
        <dsp:cNvSpPr/>
      </dsp:nvSpPr>
      <dsp:spPr>
        <a:xfrm>
          <a:off x="387647" y="288880"/>
          <a:ext cx="704813" cy="70481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357F-E0D7-4568-A751-392E7A6677AE}">
      <dsp:nvSpPr>
        <dsp:cNvPr id="0" name=""/>
        <dsp:cNvSpPr/>
      </dsp:nvSpPr>
      <dsp:spPr>
        <a:xfrm>
          <a:off x="1480108" y="547"/>
          <a:ext cx="7063816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Integrate SZ Compression in XIOS </a:t>
          </a:r>
        </a:p>
      </dsp:txBody>
      <dsp:txXfrm>
        <a:off x="1480108" y="547"/>
        <a:ext cx="7063816" cy="1281479"/>
      </dsp:txXfrm>
    </dsp:sp>
    <dsp:sp modelId="{86C70CEB-EA26-44A8-A800-82C58A2024EE}">
      <dsp:nvSpPr>
        <dsp:cNvPr id="0" name=""/>
        <dsp:cNvSpPr/>
      </dsp:nvSpPr>
      <dsp:spPr>
        <a:xfrm>
          <a:off x="0" y="1602396"/>
          <a:ext cx="8543925" cy="1281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D31BB-EEE6-4BD4-800D-D53FF83CAD66}">
      <dsp:nvSpPr>
        <dsp:cNvPr id="0" name=""/>
        <dsp:cNvSpPr/>
      </dsp:nvSpPr>
      <dsp:spPr>
        <a:xfrm>
          <a:off x="387647" y="1890729"/>
          <a:ext cx="704813" cy="704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0F754-FED3-420C-915E-2A6E2D1A06D6}">
      <dsp:nvSpPr>
        <dsp:cNvPr id="0" name=""/>
        <dsp:cNvSpPr/>
      </dsp:nvSpPr>
      <dsp:spPr>
        <a:xfrm>
          <a:off x="1480108" y="1602396"/>
          <a:ext cx="7063816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Preparing Different Scenarios</a:t>
          </a:r>
        </a:p>
      </dsp:txBody>
      <dsp:txXfrm>
        <a:off x="1480108" y="1602396"/>
        <a:ext cx="7063816" cy="1281479"/>
      </dsp:txXfrm>
    </dsp:sp>
    <dsp:sp modelId="{5CB31E03-4CD3-0045-B79F-E2E77E3D7601}">
      <dsp:nvSpPr>
        <dsp:cNvPr id="0" name=""/>
        <dsp:cNvSpPr/>
      </dsp:nvSpPr>
      <dsp:spPr>
        <a:xfrm>
          <a:off x="0" y="3204245"/>
          <a:ext cx="8543925" cy="1281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D4210-A1AE-4D48-8D5A-BE5D521C8950}">
      <dsp:nvSpPr>
        <dsp:cNvPr id="0" name=""/>
        <dsp:cNvSpPr/>
      </dsp:nvSpPr>
      <dsp:spPr>
        <a:xfrm>
          <a:off x="387647" y="3492578"/>
          <a:ext cx="704813" cy="70481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D6D20-6D2D-AD44-AC69-6A35BBC510F2}">
      <dsp:nvSpPr>
        <dsp:cNvPr id="0" name=""/>
        <dsp:cNvSpPr/>
      </dsp:nvSpPr>
      <dsp:spPr>
        <a:xfrm>
          <a:off x="1480108" y="3204245"/>
          <a:ext cx="7063816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Experiment Result</a:t>
          </a:r>
        </a:p>
      </dsp:txBody>
      <dsp:txXfrm>
        <a:off x="1480108" y="3204245"/>
        <a:ext cx="7063816" cy="1281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407AF-0BDF-485D-9EAD-E5B7851B5680}">
      <dsp:nvSpPr>
        <dsp:cNvPr id="0" name=""/>
        <dsp:cNvSpPr/>
      </dsp:nvSpPr>
      <dsp:spPr>
        <a:xfrm>
          <a:off x="0" y="729019"/>
          <a:ext cx="8543925" cy="13458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0243D-9F61-47E3-A114-65AFC7461367}">
      <dsp:nvSpPr>
        <dsp:cNvPr id="0" name=""/>
        <dsp:cNvSpPr/>
      </dsp:nvSpPr>
      <dsp:spPr>
        <a:xfrm>
          <a:off x="407129" y="1031842"/>
          <a:ext cx="740234" cy="740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40F4C-EAB6-4B14-8251-E49D30744144}">
      <dsp:nvSpPr>
        <dsp:cNvPr id="0" name=""/>
        <dsp:cNvSpPr/>
      </dsp:nvSpPr>
      <dsp:spPr>
        <a:xfrm>
          <a:off x="1554493" y="729019"/>
          <a:ext cx="6989431" cy="134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39" tIns="142439" rIns="142439" bIns="142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XIOS default </a:t>
          </a:r>
          <a:r>
            <a:rPr lang="en-US" sz="2200" kern="1200" dirty="0" err="1"/>
            <a:t>gzip</a:t>
          </a:r>
          <a:r>
            <a:rPr lang="en-US" sz="2200" kern="1200" dirty="0"/>
            <a:t> compression has been enabled from Low GloSea6 and can improve the I/O performance</a:t>
          </a:r>
        </a:p>
      </dsp:txBody>
      <dsp:txXfrm>
        <a:off x="1554493" y="729019"/>
        <a:ext cx="6989431" cy="1345881"/>
      </dsp:txXfrm>
    </dsp:sp>
    <dsp:sp modelId="{8D7BD39F-5AF8-4110-BC49-0A748B796FED}">
      <dsp:nvSpPr>
        <dsp:cNvPr id="0" name=""/>
        <dsp:cNvSpPr/>
      </dsp:nvSpPr>
      <dsp:spPr>
        <a:xfrm>
          <a:off x="0" y="2411371"/>
          <a:ext cx="8543925" cy="13458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C53ED-CD6D-4B2D-A005-19B8C8D7EEE0}">
      <dsp:nvSpPr>
        <dsp:cNvPr id="0" name=""/>
        <dsp:cNvSpPr/>
      </dsp:nvSpPr>
      <dsp:spPr>
        <a:xfrm>
          <a:off x="407129" y="2714194"/>
          <a:ext cx="740234" cy="740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BB2BA-6DD2-4CC3-BFA1-C26D225573E9}">
      <dsp:nvSpPr>
        <dsp:cNvPr id="0" name=""/>
        <dsp:cNvSpPr/>
      </dsp:nvSpPr>
      <dsp:spPr>
        <a:xfrm>
          <a:off x="1554493" y="2411371"/>
          <a:ext cx="6989431" cy="134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39" tIns="142439" rIns="142439" bIns="142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H5Z-SZ filter needs to be tested for SZ compression integration in XIOS.</a:t>
          </a:r>
        </a:p>
      </dsp:txBody>
      <dsp:txXfrm>
        <a:off x="1554493" y="2411371"/>
        <a:ext cx="6989431" cy="1345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B19A-3584-45BE-9D65-7210B57503B6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2DB6C-9952-4C5B-AD11-733F1C5CBA3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700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2DB6C-9952-4C5B-AD11-733F1C5CBA35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123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8344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411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23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863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4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71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982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044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67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62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072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6/13/23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35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212" y="685800"/>
            <a:ext cx="8791575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867" y="2085788"/>
            <a:ext cx="5593977" cy="1496649"/>
          </a:xfrm>
        </p:spPr>
        <p:txBody>
          <a:bodyPr anchor="b">
            <a:normAutofit fontScale="90000"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 SZ Compression in XIOS for Weather Forecasting</a:t>
            </a:r>
            <a:b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June 9</a:t>
            </a:r>
            <a:r>
              <a:rPr lang="en-US" sz="29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</a:t>
            </a:r>
            <a:b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Presenter: Dian </a:t>
            </a:r>
            <a:r>
              <a:rPr lang="en-US" sz="2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Hanifudin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Subhi</a:t>
            </a:r>
            <a:endParaRPr lang="x-none" sz="2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Experiment Results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1EFBED9-E4D9-0AF9-5025-88897EA8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81249"/>
            <a:ext cx="8543925" cy="3795713"/>
          </a:xfrm>
        </p:spPr>
        <p:txBody>
          <a:bodyPr/>
          <a:lstStyle/>
          <a:p>
            <a:r>
              <a:rPr lang="en-US" dirty="0"/>
              <a:t>Scenario</a:t>
            </a:r>
          </a:p>
          <a:p>
            <a:pPr lvl="1"/>
            <a:r>
              <a:rPr lang="en-US" dirty="0" err="1"/>
              <a:t>nocompress</a:t>
            </a:r>
            <a:r>
              <a:rPr lang="en-US" dirty="0"/>
              <a:t>: r3316_N96eORCA1_kmt-ab447_gnu</a:t>
            </a:r>
          </a:p>
          <a:p>
            <a:pPr lvl="1"/>
            <a:r>
              <a:rPr lang="en-US" dirty="0" err="1"/>
              <a:t>gzip</a:t>
            </a:r>
            <a:r>
              <a:rPr lang="en-US" dirty="0"/>
              <a:t>: r3316_N96eORCA1_kmt-ab447_gzip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Run Scenario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C0FFF0-6BB0-6BD7-B5AB-E5B89F61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8" y="3982171"/>
            <a:ext cx="6680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Experiment Results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094F43-852B-AC0B-59E1-AD78582CE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186" y="2381250"/>
            <a:ext cx="5945628" cy="3795713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/>
              <a:t>Run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1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Experiment Results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1EFBED9-E4D9-0AF9-5025-88897EA8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81249"/>
            <a:ext cx="8543925" cy="3795713"/>
          </a:xfrm>
        </p:spPr>
        <p:txBody>
          <a:bodyPr/>
          <a:lstStyle/>
          <a:p>
            <a:r>
              <a:rPr lang="en-US" dirty="0"/>
              <a:t>Enable default compression can improve I/O performance by ~6% for the current evaluation profiled by Darshan as shown in the figure below.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r>
              <a:rPr lang="en-US" dirty="0"/>
              <a:t>Current comparison result regarding enabled compression</a:t>
            </a:r>
          </a:p>
        </p:txBody>
      </p:sp>
      <p:pic>
        <p:nvPicPr>
          <p:cNvPr id="23" name="Picture 2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330D630-1C6A-5930-6297-9A32F3FB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695003"/>
            <a:ext cx="5892800" cy="1295400"/>
          </a:xfrm>
          <a:prstGeom prst="rect">
            <a:avLst/>
          </a:prstGeom>
        </p:spPr>
      </p:pic>
      <p:pic>
        <p:nvPicPr>
          <p:cNvPr id="24" name="Content Placeholder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28CBCCB-B251-8A4E-AC57-35AA197F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5306314"/>
            <a:ext cx="5892800" cy="11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0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Conclusion/Your thoughts</a:t>
            </a:r>
            <a:endParaRPr lang="x-non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4C3A0B-4391-36B5-57AB-9F0571380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73191"/>
              </p:ext>
            </p:extLst>
          </p:nvPr>
        </p:nvGraphicFramePr>
        <p:xfrm>
          <a:off x="681038" y="1690691"/>
          <a:ext cx="8543925" cy="448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54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105" y="685800"/>
            <a:ext cx="877578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043" y="1261137"/>
            <a:ext cx="727991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items</a:t>
            </a:r>
            <a:endParaRPr lang="x-none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43" y="2427383"/>
            <a:ext cx="7279913" cy="316948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Implementing SZ compression in XIOS used the H5Z-SZ filter from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API calls.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Modified XIOS to perform SZ compression by utilizing</a:t>
            </a:r>
            <a:endParaRPr lang="x-none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x-non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691754-C045-1B32-EE64-19ED85539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489191"/>
              </p:ext>
            </p:extLst>
          </p:nvPr>
        </p:nvGraphicFramePr>
        <p:xfrm>
          <a:off x="681038" y="1690691"/>
          <a:ext cx="8543925" cy="448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 SZ Compression in XIOS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3C258F-452F-B757-EB95-FC1B37D2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7" y="2227811"/>
            <a:ext cx="8543925" cy="3949152"/>
          </a:xfrm>
        </p:spPr>
        <p:txBody>
          <a:bodyPr/>
          <a:lstStyle/>
          <a:p>
            <a:r>
              <a:rPr lang="en-US" dirty="0"/>
              <a:t>Low GloSea6 is a community model developed by the Korea Meteorological Administration.</a:t>
            </a:r>
          </a:p>
          <a:p>
            <a:r>
              <a:rPr lang="en-US" dirty="0"/>
              <a:t>Low GloSea6 consists of ATMOS and OCEAN models.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Low GloSea6 Introduction</a:t>
            </a:r>
          </a:p>
        </p:txBody>
      </p:sp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6A3390C-CAD9-FDD2-B06F-756057CB4F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5385" y="4215390"/>
            <a:ext cx="5635229" cy="2365405"/>
          </a:xfrm>
        </p:spPr>
      </p:pic>
    </p:spTree>
    <p:extLst>
      <p:ext uri="{BB962C8B-B14F-4D97-AF65-F5344CB8AC3E}">
        <p14:creationId xmlns:p14="http://schemas.microsoft.com/office/powerpoint/2010/main" val="50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174032"/>
            <a:ext cx="8267700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 SZ Compression in XIOS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XIOS 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3C258F-452F-B757-EB95-FC1B37D2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401843"/>
            <a:ext cx="8543925" cy="3775120"/>
          </a:xfrm>
        </p:spPr>
        <p:txBody>
          <a:bodyPr/>
          <a:lstStyle/>
          <a:p>
            <a:r>
              <a:rPr lang="en-US" dirty="0"/>
              <a:t>XIOS is a library for managing climate data I/O. The configuration is based on XML.</a:t>
            </a:r>
          </a:p>
          <a:p>
            <a:r>
              <a:rPr lang="en-US" dirty="0"/>
              <a:t>XIOS can be used on attached as a library or detached mode as an external executable dedicated CPUs.</a:t>
            </a:r>
          </a:p>
          <a:p>
            <a:r>
              <a:rPr lang="en-US" dirty="0"/>
              <a:t>XIOS project written using C++ and have ~51K LOC for header files and ~70K LOC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2115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174032"/>
            <a:ext cx="8267700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 SZ Compression in XIOS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Important files on XIOS regarding the I/O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3C258F-452F-B757-EB95-FC1B37D2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401843"/>
            <a:ext cx="8543925" cy="37751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node/</a:t>
            </a:r>
            <a:r>
              <a:rPr lang="en-US" b="1" dirty="0" err="1"/>
              <a:t>file.cpp</a:t>
            </a:r>
            <a:r>
              <a:rPr lang="en-US" dirty="0"/>
              <a:t>: instantiate data output object and define the logic main flow.</a:t>
            </a:r>
          </a:p>
          <a:p>
            <a:r>
              <a:rPr lang="en-US" b="1" dirty="0" err="1"/>
              <a:t>data_output</a:t>
            </a:r>
            <a:r>
              <a:rPr lang="en-US" b="1" dirty="0"/>
              <a:t>.{</a:t>
            </a:r>
            <a:r>
              <a:rPr lang="en-US" b="1" dirty="0" err="1"/>
              <a:t>cpp,hpp</a:t>
            </a:r>
            <a:r>
              <a:rPr lang="en-US" b="1" dirty="0"/>
              <a:t>}</a:t>
            </a:r>
            <a:r>
              <a:rPr lang="en-US" dirty="0"/>
              <a:t>: Base class regarding handling data output</a:t>
            </a:r>
          </a:p>
          <a:p>
            <a:r>
              <a:rPr lang="en-US" b="1" dirty="0"/>
              <a:t>io/onetcdf4.{</a:t>
            </a:r>
            <a:r>
              <a:rPr lang="en-US" b="1" dirty="0" err="1"/>
              <a:t>cpp,hpp</a:t>
            </a:r>
            <a:r>
              <a:rPr lang="en-US" b="1" dirty="0"/>
              <a:t>}: </a:t>
            </a:r>
            <a:r>
              <a:rPr lang="en-US" dirty="0"/>
              <a:t>Responsibility for general output of </a:t>
            </a:r>
            <a:r>
              <a:rPr lang="en-US" dirty="0" err="1"/>
              <a:t>netCDF</a:t>
            </a:r>
            <a:r>
              <a:rPr lang="en-US" dirty="0"/>
              <a:t> capability (open, close, definition and initialize)</a:t>
            </a:r>
          </a:p>
          <a:p>
            <a:r>
              <a:rPr lang="en-US" b="1" dirty="0"/>
              <a:t>io/nc4_data_output.{</a:t>
            </a:r>
            <a:r>
              <a:rPr lang="en-US" b="1" dirty="0" err="1"/>
              <a:t>cpp,hpp</a:t>
            </a:r>
            <a:r>
              <a:rPr lang="en-US" b="1" dirty="0"/>
              <a:t>}: </a:t>
            </a:r>
            <a:r>
              <a:rPr lang="en-US" dirty="0"/>
              <a:t>Responsible for writing the variable, attribute, and also dimension.</a:t>
            </a:r>
          </a:p>
          <a:p>
            <a:r>
              <a:rPr lang="en-US" b="1" dirty="0"/>
              <a:t>io/</a:t>
            </a:r>
            <a:r>
              <a:rPr lang="en-US" b="1" dirty="0" err="1"/>
              <a:t>netCdfInterface.cpp</a:t>
            </a:r>
            <a:r>
              <a:rPr lang="en-US" b="1" dirty="0"/>
              <a:t>: </a:t>
            </a:r>
            <a:r>
              <a:rPr lang="en-US" dirty="0"/>
              <a:t>C++ wrapper of </a:t>
            </a:r>
            <a:r>
              <a:rPr lang="en-US" dirty="0" err="1"/>
              <a:t>netCDF</a:t>
            </a:r>
            <a:r>
              <a:rPr lang="en-US" dirty="0"/>
              <a:t> C API function</a:t>
            </a:r>
          </a:p>
        </p:txBody>
      </p:sp>
    </p:spTree>
    <p:extLst>
      <p:ext uri="{BB962C8B-B14F-4D97-AF65-F5344CB8AC3E}">
        <p14:creationId xmlns:p14="http://schemas.microsoft.com/office/powerpoint/2010/main" val="199322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174032"/>
            <a:ext cx="8267700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 SZ Compression in XIOS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SZ 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3C258F-452F-B757-EB95-FC1B37D2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401843"/>
            <a:ext cx="8543925" cy="3775120"/>
          </a:xfrm>
        </p:spPr>
        <p:txBody>
          <a:bodyPr/>
          <a:lstStyle/>
          <a:p>
            <a:r>
              <a:rPr lang="en-US" dirty="0"/>
              <a:t>SZ is lossless compression that offer high compression ratio supported C and Fortran API.</a:t>
            </a:r>
          </a:p>
          <a:p>
            <a:r>
              <a:rPr lang="en-US" dirty="0"/>
              <a:t>SZ using </a:t>
            </a:r>
            <a:r>
              <a:rPr lang="en-US" dirty="0" err="1"/>
              <a:t>sz.config</a:t>
            </a:r>
            <a:r>
              <a:rPr lang="en-US" dirty="0"/>
              <a:t> file to configure the compression such as </a:t>
            </a:r>
            <a:r>
              <a:rPr lang="en-US" dirty="0" err="1"/>
              <a:t>errorBoundMode</a:t>
            </a:r>
            <a:r>
              <a:rPr lang="en-US" dirty="0"/>
              <a:t>, </a:t>
            </a:r>
            <a:r>
              <a:rPr lang="en-US" dirty="0" err="1"/>
              <a:t>absErrBound</a:t>
            </a:r>
            <a:r>
              <a:rPr lang="en-US" dirty="0"/>
              <a:t>, </a:t>
            </a:r>
            <a:r>
              <a:rPr lang="en-US" dirty="0" err="1"/>
              <a:t>relBoundRatio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2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174032"/>
            <a:ext cx="8267700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 SZ Compression in XIOS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Proposed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6290A-7900-A519-0912-1BDFD53D4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401843"/>
            <a:ext cx="8543925" cy="15051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climate data uses </a:t>
            </a:r>
            <a:r>
              <a:rPr lang="en-US" dirty="0" err="1"/>
              <a:t>NetCDF</a:t>
            </a:r>
            <a:r>
              <a:rPr lang="en-US" dirty="0"/>
              <a:t> format to store the model.</a:t>
            </a:r>
          </a:p>
          <a:p>
            <a:r>
              <a:rPr lang="en-US" dirty="0"/>
              <a:t>The H5Z-SZ filter support to apply SZ compression for NetCDF4 format</a:t>
            </a:r>
          </a:p>
          <a:p>
            <a:r>
              <a:rPr lang="en-US" dirty="0"/>
              <a:t>The approach to implement SZ compression as shown below figure</a:t>
            </a:r>
          </a:p>
          <a:p>
            <a:endParaRPr lang="en-US" dirty="0"/>
          </a:p>
        </p:txBody>
      </p:sp>
      <p:pic>
        <p:nvPicPr>
          <p:cNvPr id="7" name="Picture 6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FA1C4A7C-CA20-1C03-E2E5-424B0ECB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687718"/>
            <a:ext cx="8543926" cy="23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9FDB-625D-B164-7E61-BE65F97C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Different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C16C-C90F-628F-B867-5A02479A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28671"/>
            <a:ext cx="8543925" cy="3848291"/>
          </a:xfrm>
        </p:spPr>
        <p:txBody>
          <a:bodyPr/>
          <a:lstStyle/>
          <a:p>
            <a:r>
              <a:rPr lang="en-US" dirty="0"/>
              <a:t>The different scenarios and configurations are needed to perform different scenarios evaluation</a:t>
            </a:r>
          </a:p>
          <a:p>
            <a:r>
              <a:rPr lang="en-US" dirty="0"/>
              <a:t>The Low GloSea6 codebase is managed using </a:t>
            </a:r>
            <a:r>
              <a:rPr lang="en-US"/>
              <a:t>subversion + FCM </a:t>
            </a:r>
            <a:r>
              <a:rPr lang="en-US" dirty="0"/>
              <a:t>and the XIOS codebase is managed using git</a:t>
            </a:r>
          </a:p>
          <a:p>
            <a:r>
              <a:rPr lang="en-US" dirty="0"/>
              <a:t>The VCS supports creating branches to help develop and incubate features. This feature can help to have different scenarios without comment/uncomment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B6ED1-232D-9A0E-F728-7910A8F07624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VCS Branching</a:t>
            </a:r>
          </a:p>
        </p:txBody>
      </p:sp>
    </p:spTree>
    <p:extLst>
      <p:ext uri="{BB962C8B-B14F-4D97-AF65-F5344CB8AC3E}">
        <p14:creationId xmlns:p14="http://schemas.microsoft.com/office/powerpoint/2010/main" val="80793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39BA-BF21-FCEC-8889-FBB70964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Different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61CB-E6AB-5FD1-401E-A482AF9BD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89631"/>
            <a:ext cx="8543925" cy="3787331"/>
          </a:xfrm>
        </p:spPr>
        <p:txBody>
          <a:bodyPr/>
          <a:lstStyle/>
          <a:p>
            <a:r>
              <a:rPr lang="en-US" dirty="0"/>
              <a:t>Applied different branches for scenarios:</a:t>
            </a:r>
          </a:p>
          <a:p>
            <a:pPr lvl="1"/>
            <a:r>
              <a:rPr lang="en-US" dirty="0" err="1"/>
              <a:t>Nocompress</a:t>
            </a:r>
            <a:r>
              <a:rPr lang="en-US" dirty="0"/>
              <a:t>: branches/dev/</a:t>
            </a:r>
            <a:r>
              <a:rPr lang="en-US" dirty="0" err="1"/>
              <a:t>changwon</a:t>
            </a:r>
            <a:endParaRPr lang="en-US" dirty="0"/>
          </a:p>
          <a:p>
            <a:pPr lvl="1"/>
            <a:r>
              <a:rPr lang="en-US" dirty="0" err="1"/>
              <a:t>gzip</a:t>
            </a:r>
            <a:r>
              <a:rPr lang="en-US" dirty="0"/>
              <a:t>: branches/dev/</a:t>
            </a:r>
            <a:r>
              <a:rPr lang="en-US" dirty="0" err="1"/>
              <a:t>hongik</a:t>
            </a:r>
            <a:endParaRPr lang="en-US" dirty="0"/>
          </a:p>
          <a:p>
            <a:r>
              <a:rPr lang="en-US" dirty="0"/>
              <a:t>Other examples:</a:t>
            </a:r>
          </a:p>
          <a:p>
            <a:pPr lvl="1"/>
            <a:r>
              <a:rPr lang="en-US" dirty="0"/>
              <a:t>main: stable branch at production</a:t>
            </a:r>
          </a:p>
          <a:p>
            <a:pPr lvl="1"/>
            <a:r>
              <a:rPr lang="en-US" dirty="0"/>
              <a:t>develop: pre-production code</a:t>
            </a:r>
          </a:p>
          <a:p>
            <a:pPr lvl="1"/>
            <a:r>
              <a:rPr lang="en-US" dirty="0"/>
              <a:t>feature/x-feature: development of new feature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565075-36BF-FF9A-D49C-3525E37E9CE9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8700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3046</TotalTime>
  <Words>544</Words>
  <Application>Microsoft Macintosh PowerPoint</Application>
  <PresentationFormat>A4 Paper (210x297 mm)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Implement SZ Compression in XIOS for Weather Forecasting Date: June 9th 2023 Presenter: Dian Hanifudin Subhi</vt:lpstr>
      <vt:lpstr>Summary</vt:lpstr>
      <vt:lpstr>Integrate SZ Compression in XIOS</vt:lpstr>
      <vt:lpstr>Integrate SZ Compression in XIOS</vt:lpstr>
      <vt:lpstr>Integrate SZ Compression in XIOS</vt:lpstr>
      <vt:lpstr>Integrate SZ Compression in XIOS</vt:lpstr>
      <vt:lpstr>Integrate SZ Compression in XIOS</vt:lpstr>
      <vt:lpstr>Preparing Different Scenarios</vt:lpstr>
      <vt:lpstr>Preparing Different Scenarios</vt:lpstr>
      <vt:lpstr>Experiment Results</vt:lpstr>
      <vt:lpstr>Experiment Results</vt:lpstr>
      <vt:lpstr>Experiment Results</vt:lpstr>
      <vt:lpstr>Conclusion/Your thoughts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381</cp:revision>
  <dcterms:created xsi:type="dcterms:W3CDTF">2022-01-25T08:08:04Z</dcterms:created>
  <dcterms:modified xsi:type="dcterms:W3CDTF">2023-06-12T23:13:29Z</dcterms:modified>
</cp:coreProperties>
</file>