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6"/>
  </p:notesMasterIdLst>
  <p:sldIdLst>
    <p:sldId id="1161" r:id="rId2"/>
    <p:sldId id="1198" r:id="rId3"/>
    <p:sldId id="1199" r:id="rId4"/>
    <p:sldId id="1129" r:id="rId5"/>
    <p:sldId id="1193" r:id="rId6"/>
    <p:sldId id="1184" r:id="rId7"/>
    <p:sldId id="1192" r:id="rId8"/>
    <p:sldId id="1197" r:id="rId9"/>
    <p:sldId id="1202" r:id="rId10"/>
    <p:sldId id="1200" r:id="rId11"/>
    <p:sldId id="1201" r:id="rId12"/>
    <p:sldId id="1203" r:id="rId13"/>
    <p:sldId id="1204" r:id="rId14"/>
    <p:sldId id="1206" r:id="rId15"/>
    <p:sldId id="1207" r:id="rId16"/>
    <p:sldId id="1208" r:id="rId17"/>
    <p:sldId id="1210" r:id="rId18"/>
    <p:sldId id="1211" r:id="rId19"/>
    <p:sldId id="1212" r:id="rId20"/>
    <p:sldId id="1213" r:id="rId21"/>
    <p:sldId id="1214" r:id="rId22"/>
    <p:sldId id="1215" r:id="rId23"/>
    <p:sldId id="1196" r:id="rId24"/>
    <p:sldId id="1120" r:id="rId25"/>
  </p:sldIdLst>
  <p:sldSz cx="9144000" cy="6858000" type="screen4x3"/>
  <p:notesSz cx="6797675" cy="9928225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435FF"/>
    <a:srgbClr val="FF37D9"/>
    <a:srgbClr val="37FF58"/>
    <a:srgbClr val="FFFF37"/>
    <a:srgbClr val="D79595"/>
    <a:srgbClr val="95B3D7"/>
    <a:srgbClr val="4C93E7"/>
    <a:srgbClr val="215968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2023. 7. 31.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library Code Modification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919618" y="1409446"/>
            <a:ext cx="7232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stat;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int level = (unsigned int)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Set shuffle first */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((stat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nc_def_var_extra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&amp;shuffle, NULL, NULL, NULL,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NULL, NULL, NULL, NULL, NULL, NULL, NULL)))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stat;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Code Modification is required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Don't turn on deflate 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 It's a valid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zlib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setting, but results in a write slowdown, and a file that is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larger than the uncompressed file would be. So when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is 0, don't use compression. */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nc_def_var_filter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H5Z_FILTER_DEFLATE, 1, &amp;level)))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NC_NOERR;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6C068-E56C-2D8A-B6BA-357C1633A63F}"/>
              </a:ext>
            </a:extLst>
          </p:cNvPr>
          <p:cNvSpPr txBox="1"/>
          <p:nvPr/>
        </p:nvSpPr>
        <p:spPr>
          <a:xfrm>
            <a:off x="6143237" y="2211452"/>
            <a:ext cx="26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Retrieves metadata variables using </a:t>
            </a:r>
            <a:r>
              <a:rPr lang="en-US" sz="1200" dirty="0" err="1"/>
              <a:t>ncid</a:t>
            </a:r>
            <a:r>
              <a:rPr lang="en-US" sz="1200" dirty="0"/>
              <a:t> and </a:t>
            </a:r>
            <a:r>
              <a:rPr lang="en-US" sz="1200" dirty="0" err="1"/>
              <a:t>varid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D4B62-F16C-1A54-1162-0A1F290D7A65}"/>
              </a:ext>
            </a:extLst>
          </p:cNvPr>
          <p:cNvSpPr txBox="1"/>
          <p:nvPr/>
        </p:nvSpPr>
        <p:spPr>
          <a:xfrm>
            <a:off x="5405341" y="5702928"/>
            <a:ext cx="338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the required parameters to HDF5 library via </a:t>
            </a:r>
            <a:r>
              <a:rPr lang="en-US" sz="1200" dirty="0" err="1"/>
              <a:t>nc_def_var_filter</a:t>
            </a:r>
            <a:r>
              <a:rPr lang="en-US" sz="1200" dirty="0"/>
              <a:t>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6C46D-FE6A-EFC1-9685-19F891178B2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19154" y="2442285"/>
            <a:ext cx="2024083" cy="13111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9DBCFD-5F3C-FBDA-FE26-4122FFF3D85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097830" y="5097982"/>
            <a:ext cx="282106" cy="6049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0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library Code Modification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/*-------------------------------------------------------------------------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Function:	H5Z__filter_deflate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Purpose:	Implement an I/O filter around the 'deflate' algorithm 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libz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Return:	Success: Size of buffer filtered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		Failure: 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*-------------------------------------------------------------------------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H5Z__filter_deflate(unsigned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const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NetCDF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SZ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conversion</a:t>
            </a: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SZ configuration</a:t>
            </a:r>
          </a:p>
          <a:p>
            <a:pPr lvl="1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 (flags &amp; H5Z_FLAG_REVERSE) {</a:t>
            </a: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Call the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SZ_decompress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lvl="1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lvl="1"/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Call the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lvl="1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64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netCDF4 metadata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variable declarations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NC_MAX_DEFLATE_LEVEL)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information about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getting variable type: %s\n",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(stat));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// Get information about variable’s number of dimensions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nc_inq_varndims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getting variable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(stat));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nc_inq_vardimid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getting variable dimension ids: %s\n",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(stat));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stat;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5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netCDF4 metadata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variable declarations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MAX_DIMS;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// Get the length of the dimension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nc_inq_dimlen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("Dimension %d has length %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dimlen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NC_NOERR;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71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parameters at libhdf5/hdf5var.c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NC4_def_var_deflate(int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int shuffle, int deflate,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variable declarations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(deflate &amp;&amp;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deflate_level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params[8];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params[0] = level;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params[1]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params[2]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ndims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params[3]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params[4]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params[5]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params[6]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params[7]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nc_def_var_filter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H5Z_FILTER_DEFLATE, 8, params)))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return stat;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if ((stat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nc_def_var_filter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H5Z_FILTER_DEFLATE, 1, &amp;level)))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return stat;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NC_NOERR;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6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modification at libhdf5/hdf5open.c in netCDF4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A23141-F0E2-030B-934D-0F47C211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4406"/>
            <a:ext cx="7772400" cy="25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local function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int nc2sztype(int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switch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1: return SZ_INT8;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2: return SZ_INT8;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3: return SZ_INT16;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4: return SZ_INT32;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5: return SZ_FLOAT;    // NC_FLOAT -&gt; SZ_FLOAT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6: return SZ_DOUBLE;   // NC_DOUBLE -&gt; SZ_DOUBLE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7: return SZ_UINT8;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8: return SZ_UINT16;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9: return SZ_UINT32;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10: return SZ_INT64;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case 11: return SZ_UINT64;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default: return -1;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65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local function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H5Z_filter_deflate 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const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1)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nc2sztype(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  // call local function to convert NC -&gt; SZ constants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_r[5];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filterDimension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[3],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[4],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[5],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[6],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[7],_r);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r5 = _r[4],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r4 = _r[3],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r3 = _r[2],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r2 = _r[1],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r1 = _r[0];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SZ_Init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cfgFile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("flags: %d H5Z_FLAG_REVERSE: %d\n", flags, H5Z_FLAG_REVERSE);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(flags &amp; H5Z_FLAG_REVERSE)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decompress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compression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70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SZ decompression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H5Z_filter_deflate 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cd_nelmts,const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1)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(flags &amp; H5Z_FLAG_REVERSE)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decompress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nbEle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computeDataLength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SZ_FLOAT)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float *data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SZ_decompress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("Decompress SZ_FLOAT\n");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free(*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nbEle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SZ_DOUBLE)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 *data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SZ_decompress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("Decompress SZ_DOUBLE\n");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free(*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nbEle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("Decompression error: unknown data type: %d\n",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compression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75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7F5-C2A5-019B-C987-B7F56ECE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SZ compression at </a:t>
            </a:r>
            <a:r>
              <a:rPr lang="en-US" dirty="0" err="1"/>
              <a:t>src</a:t>
            </a:r>
            <a:r>
              <a:rPr lang="en-US" dirty="0"/>
              <a:t>/H5Zdeflate.c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200-B38A-2E40-43B0-6F69AEDD9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5810-57A0-39D5-B150-CAF37901EF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BDEB-2F86-FDC9-A2A0-228FBDCF7567}"/>
              </a:ext>
            </a:extLst>
          </p:cNvPr>
          <p:cNvSpPr txBox="1"/>
          <p:nvPr/>
        </p:nvSpPr>
        <p:spPr>
          <a:xfrm>
            <a:off x="251520" y="1409446"/>
            <a:ext cx="8382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H5Z_filter_deflate (unsigned flags,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cd_nelmts,const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cd_values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**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cd_nelmts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1)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(flags &amp; H5Z_FLAG_REVERSE)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decompress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compression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SZ_FLOAT)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float *data = (float*)(*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unsigned char *bytes = NULL;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bytes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data, &amp;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r5, r4, r3, r2, r1);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free(*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bytes;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if 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SZ_DOUBLE)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compress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double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else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("Compression error: unknown data type: %d\n",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vartype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exit(0);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3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4610-19B3-A60E-4D56-2C3975FF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3AAF-44AD-6438-D476-A136C9D2B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FD3C2-EFA9-9B9A-E475-023E3ECA08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4611-147B-AD04-DFCD-31862C3C254C}"/>
              </a:ext>
            </a:extLst>
          </p:cNvPr>
          <p:cNvSpPr txBox="1"/>
          <p:nvPr/>
        </p:nvSpPr>
        <p:spPr>
          <a:xfrm>
            <a:off x="251520" y="141277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Approaches that can be used to implement SZ compression in XIOS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SZ compression via SZ filter (current approach)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SZ compression via modifying the </a:t>
            </a:r>
            <a:r>
              <a:rPr lang="en-US" sz="1600" dirty="0" err="1"/>
              <a:t>netCDF</a:t>
            </a:r>
            <a:r>
              <a:rPr lang="en-US" sz="1600" dirty="0"/>
              <a:t> library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current status implementation of SZ compression in XIOS via SZ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Code modification related to the integration of SZ filter to XIOS  that depends on the </a:t>
            </a:r>
            <a:r>
              <a:rPr lang="en-US" sz="1600" dirty="0" err="1"/>
              <a:t>nc_def_var_filter</a:t>
            </a:r>
            <a:r>
              <a:rPr lang="en-US" sz="1600" dirty="0"/>
              <a:t> </a:t>
            </a:r>
            <a:r>
              <a:rPr lang="en-US" sz="1600" dirty="0" err="1"/>
              <a:t>netCDF</a:t>
            </a:r>
            <a:r>
              <a:rPr lang="en-US" sz="1600" dirty="0"/>
              <a:t> function has been conducted.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an issue of segmentation fault with the SZ filter approach</a:t>
            </a:r>
          </a:p>
          <a:p>
            <a:pPr lvl="1"/>
            <a:r>
              <a:rPr lang="en-US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 alternative approach is being considered to perform SZ compression by modifying the netCDF4+HDF5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analyze the needed code modification and represent it in flowcharts.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netCDF4 depends on the HDF5 library, so modification of both libraries is required to implement SZ compression.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current status implementation of SZ compression in XIOS by modifying the netCDF4+HDF5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required parameters to perform SZ compression modification has been added to the netCDF4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SZ compress process has been added to the HDF5 library</a:t>
            </a:r>
          </a:p>
        </p:txBody>
      </p:sp>
    </p:spTree>
    <p:extLst>
      <p:ext uri="{BB962C8B-B14F-4D97-AF65-F5344CB8AC3E}">
        <p14:creationId xmlns:p14="http://schemas.microsoft.com/office/powerpoint/2010/main" val="386436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F72C-1CEF-BEA8-B7A2-F6A52AC4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0C33-BD94-FE76-A737-D11E49F3C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D031-EF9D-DA05-F333-58199C17A6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AA527E-20BA-750B-17C8-E075CCC2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4" y="1726154"/>
            <a:ext cx="7772400" cy="170284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E0DA29-796C-D8B8-4C12-A13A2F68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4534842"/>
            <a:ext cx="7772400" cy="15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1485-EA41-4723-3ADF-833D9589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using Toy Program with single variable </a:t>
            </a:r>
            <a:r>
              <a:rPr lang="en-US" dirty="0" err="1"/>
              <a:t>nc</a:t>
            </a:r>
            <a:r>
              <a:rPr lang="en-US" dirty="0"/>
              <a:t> file.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532B-A507-2E13-1E05-7E39B9D67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4C321-DC7E-6534-9EAA-D74779494F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A445B-45BA-8B72-290B-785B3C85EE61}"/>
              </a:ext>
            </a:extLst>
          </p:cNvPr>
          <p:cNvSpPr txBox="1"/>
          <p:nvPr/>
        </p:nvSpPr>
        <p:spPr>
          <a:xfrm>
            <a:off x="251519" y="1199072"/>
            <a:ext cx="86409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netcdf.h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sz.h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FILE_NAME "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example.nc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NEW_FILE_NAME "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example_deflate.nc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VAR_NAME "temperature"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DIM1 1000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DIM2 1000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new_ncid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new_varid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status;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dimids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start[2] = {0, 0};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count[2] = {DIM1, DIM2};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// …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((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nc_def_var_deflate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new_ncid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new_varid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true, true, 9)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("Error setting deflate: %s\n",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nc_strerror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(status));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1;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// …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60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1485-EA41-4723-3ADF-833D9589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issues SZ Compression in Toy Program, the modification may have issues in XIOS because of the parallel environment, HDF5 API or multiple variables factor.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532B-A507-2E13-1E05-7E39B9D67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4C321-DC7E-6534-9EAA-D74779494F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603E93B-7DFE-B7AC-FC19-E5ED899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21323"/>
            <a:ext cx="4769417" cy="5115155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5874C6A-7DF2-E772-D6E7-A0ABC80E6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45347"/>
            <a:ext cx="4067944" cy="5094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CE6D94-07B0-F311-881D-086DE990F24B}"/>
              </a:ext>
            </a:extLst>
          </p:cNvPr>
          <p:cNvSpPr txBox="1"/>
          <p:nvPr/>
        </p:nvSpPr>
        <p:spPr>
          <a:xfrm>
            <a:off x="2294625" y="1846053"/>
            <a:ext cx="21393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run test program deflate to perform SZ compression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041E1-7139-6203-62DB-57F09BD8210C}"/>
              </a:ext>
            </a:extLst>
          </p:cNvPr>
          <p:cNvSpPr txBox="1"/>
          <p:nvPr/>
        </p:nvSpPr>
        <p:spPr>
          <a:xfrm>
            <a:off x="2294626" y="3841262"/>
            <a:ext cx="251028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_</a:t>
            </a:r>
            <a:r>
              <a:rPr lang="en-US" sz="1200" dirty="0" err="1">
                <a:solidFill>
                  <a:schemeClr val="accent1"/>
                </a:solidFill>
              </a:rPr>
              <a:t>DeflateLevel</a:t>
            </a:r>
            <a:r>
              <a:rPr lang="en-US" sz="1200" dirty="0">
                <a:solidFill>
                  <a:schemeClr val="accent1"/>
                </a:solidFill>
              </a:rPr>
              <a:t> 9 indicate the SZ compression in the </a:t>
            </a:r>
            <a:r>
              <a:rPr lang="en-US" sz="1200" dirty="0" err="1">
                <a:solidFill>
                  <a:schemeClr val="accent1"/>
                </a:solidFill>
              </a:rPr>
              <a:t>nc</a:t>
            </a:r>
            <a:r>
              <a:rPr lang="en-US" sz="1200" dirty="0">
                <a:solidFill>
                  <a:schemeClr val="accent1"/>
                </a:solidFill>
              </a:rPr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543E82-0205-9E65-8DA4-F41B93438982}"/>
              </a:ext>
            </a:extLst>
          </p:cNvPr>
          <p:cNvCxnSpPr/>
          <p:nvPr/>
        </p:nvCxnSpPr>
        <p:spPr>
          <a:xfrm flipH="1">
            <a:off x="2967487" y="4302927"/>
            <a:ext cx="577970" cy="57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79F488-3175-3B91-9B6F-3E531CADCD7A}"/>
              </a:ext>
            </a:extLst>
          </p:cNvPr>
          <p:cNvSpPr txBox="1"/>
          <p:nvPr/>
        </p:nvSpPr>
        <p:spPr>
          <a:xfrm>
            <a:off x="6280030" y="1951672"/>
            <a:ext cx="2717321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Open </a:t>
            </a:r>
            <a:r>
              <a:rPr lang="en-US" sz="1200" dirty="0" err="1">
                <a:solidFill>
                  <a:schemeClr val="accent1"/>
                </a:solidFill>
              </a:rPr>
              <a:t>nc</a:t>
            </a:r>
            <a:r>
              <a:rPr lang="en-US" sz="1200" dirty="0">
                <a:solidFill>
                  <a:schemeClr val="accent1"/>
                </a:solidFill>
              </a:rPr>
              <a:t> file using </a:t>
            </a:r>
            <a:r>
              <a:rPr lang="en-US" sz="1200" dirty="0" err="1">
                <a:solidFill>
                  <a:schemeClr val="accent1"/>
                </a:solidFill>
              </a:rPr>
              <a:t>ncdump</a:t>
            </a:r>
            <a:r>
              <a:rPr lang="en-US" sz="1200" dirty="0">
                <a:solidFill>
                  <a:schemeClr val="accent1"/>
                </a:solidFill>
              </a:rPr>
              <a:t> will call the decompress when there is deflate metadata. </a:t>
            </a:r>
            <a:br>
              <a:rPr lang="en-US" sz="1200" dirty="0">
                <a:solidFill>
                  <a:schemeClr val="accent1"/>
                </a:solidFill>
              </a:rPr>
            </a:b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EE94F-3442-4513-3E17-710C3F68D055}"/>
              </a:ext>
            </a:extLst>
          </p:cNvPr>
          <p:cNvCxnSpPr>
            <a:stCxn id="14" idx="2"/>
          </p:cNvCxnSpPr>
          <p:nvPr/>
        </p:nvCxnSpPr>
        <p:spPr>
          <a:xfrm flipH="1">
            <a:off x="6055743" y="2782669"/>
            <a:ext cx="1582948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736734" y="1573515"/>
            <a:ext cx="7870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H5Z-SZ filter has been registered and integrated into the XIOS, but there is a segmentation fault as an unresolved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alternative approach is considered to perform SZ compression by modifying the </a:t>
            </a:r>
            <a:r>
              <a:rPr lang="en-US" dirty="0" err="1"/>
              <a:t>NetCDF</a:t>
            </a:r>
            <a:r>
              <a:rPr lang="en-US" dirty="0"/>
              <a:t> and HDF5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issue in XIOS when applying SZ compression may be related to the parallel environment, HDF5 API or multiple variables of </a:t>
            </a:r>
            <a:r>
              <a:rPr lang="en-US" dirty="0" err="1"/>
              <a:t>nc</a:t>
            </a:r>
            <a:r>
              <a:rPr lang="en-US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C48-004D-A18E-FC0F-389351FF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Progres</a:t>
            </a:r>
            <a:r>
              <a:rPr lang="en-US" sz="1800" dirty="0"/>
              <a:t> integration of the SZ Filter into 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F2B4-AC6A-D349-F5F6-8107E64D8F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73F2-EF18-3AC6-8D42-617D8913D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54E9-7D41-02FB-9C14-7A4262F41BB9}"/>
              </a:ext>
            </a:extLst>
          </p:cNvPr>
          <p:cNvSpPr txBox="1"/>
          <p:nvPr/>
        </p:nvSpPr>
        <p:spPr>
          <a:xfrm>
            <a:off x="179512" y="1492370"/>
            <a:ext cx="8712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SZ compression needs to load `</a:t>
            </a:r>
            <a:r>
              <a:rPr lang="en-US" dirty="0" err="1"/>
              <a:t>sz.config</a:t>
            </a:r>
            <a:r>
              <a:rPr lang="en-US" dirty="0"/>
              <a:t>` in the same directory as the program that use the SZ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Modified the ROSE configuration, '</a:t>
            </a:r>
            <a:r>
              <a:rPr lang="en-US" b="1" dirty="0" err="1">
                <a:solidFill>
                  <a:schemeClr val="accent3"/>
                </a:solidFill>
              </a:rPr>
              <a:t>suite.rc</a:t>
            </a:r>
            <a:r>
              <a:rPr lang="en-US" dirty="0">
                <a:solidFill>
                  <a:schemeClr val="accent3"/>
                </a:solidFill>
              </a:rPr>
              <a:t>', to link '</a:t>
            </a:r>
            <a:r>
              <a:rPr lang="en-US" b="1" dirty="0" err="1">
                <a:solidFill>
                  <a:schemeClr val="accent3"/>
                </a:solidFill>
              </a:rPr>
              <a:t>sz.config</a:t>
            </a:r>
            <a:r>
              <a:rPr lang="en-US" dirty="0">
                <a:solidFill>
                  <a:schemeClr val="accent3"/>
                </a:solidFill>
              </a:rPr>
              <a:t>' to the same directory as the model program (</a:t>
            </a:r>
            <a:r>
              <a:rPr lang="en-US" b="1" dirty="0" err="1">
                <a:solidFill>
                  <a:schemeClr val="accent3"/>
                </a:solidFill>
              </a:rPr>
              <a:t>ocean.exe</a:t>
            </a:r>
            <a:r>
              <a:rPr lang="en-US" dirty="0">
                <a:solidFill>
                  <a:schemeClr val="accent3"/>
                </a:solidFill>
              </a:rPr>
              <a:t>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SZ filter is HDF5 filter plugin that need to be registered into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Add export </a:t>
            </a:r>
            <a:r>
              <a:rPr lang="en-US" b="1" dirty="0">
                <a:solidFill>
                  <a:schemeClr val="accent3"/>
                </a:solidFill>
              </a:rPr>
              <a:t>HDF5_PLUGIN_PATH=$SZ_HOME/lib </a:t>
            </a:r>
            <a:r>
              <a:rPr lang="en-US" b="0" dirty="0">
                <a:solidFill>
                  <a:schemeClr val="accent3"/>
                </a:solidFill>
              </a:rPr>
              <a:t>into the ~/.</a:t>
            </a:r>
            <a:r>
              <a:rPr lang="en-US" b="0" dirty="0" err="1">
                <a:solidFill>
                  <a:schemeClr val="accent3"/>
                </a:solidFill>
              </a:rPr>
              <a:t>bash_profile</a:t>
            </a:r>
            <a:endParaRPr lang="en-US" b="0" dirty="0">
              <a:solidFill>
                <a:schemeClr val="accent3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b="0" dirty="0"/>
              <a:t>Add SZ-related compilation is required to integrate SZ library into the XIOS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Add </a:t>
            </a:r>
            <a:r>
              <a:rPr lang="en-US" b="1" dirty="0">
                <a:solidFill>
                  <a:schemeClr val="accent3"/>
                </a:solidFill>
              </a:rPr>
              <a:t>-</a:t>
            </a:r>
            <a:r>
              <a:rPr lang="en-US" b="1" dirty="0" err="1">
                <a:solidFill>
                  <a:schemeClr val="accent3"/>
                </a:solidFill>
              </a:rPr>
              <a:t>lSZ</a:t>
            </a:r>
            <a:r>
              <a:rPr lang="en-US" b="1" dirty="0">
                <a:solidFill>
                  <a:schemeClr val="accent3"/>
                </a:solidFill>
              </a:rPr>
              <a:t> -</a:t>
            </a:r>
            <a:r>
              <a:rPr lang="en-US" b="1" dirty="0" err="1">
                <a:solidFill>
                  <a:schemeClr val="accent3"/>
                </a:solidFill>
              </a:rPr>
              <a:t>lzstd</a:t>
            </a:r>
            <a:r>
              <a:rPr lang="en-US" b="1" dirty="0">
                <a:solidFill>
                  <a:schemeClr val="accent3"/>
                </a:solidFill>
              </a:rPr>
              <a:t> -lhdf5sz</a:t>
            </a:r>
            <a:r>
              <a:rPr lang="en-US" dirty="0">
                <a:solidFill>
                  <a:schemeClr val="accent3"/>
                </a:solidFill>
              </a:rPr>
              <a:t> into </a:t>
            </a:r>
            <a:r>
              <a:rPr lang="en-US" dirty="0" err="1">
                <a:solidFill>
                  <a:schemeClr val="accent3"/>
                </a:solidFill>
              </a:rPr>
              <a:t>arch.path</a:t>
            </a:r>
            <a:r>
              <a:rPr lang="en-US" dirty="0">
                <a:solidFill>
                  <a:schemeClr val="accent3"/>
                </a:solidFill>
              </a:rPr>
              <a:t> in XIOS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Code modification: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Adding the </a:t>
            </a:r>
            <a:r>
              <a:rPr lang="en-US" b="1" dirty="0" err="1">
                <a:solidFill>
                  <a:schemeClr val="accent2"/>
                </a:solidFill>
              </a:rPr>
              <a:t>nc_def_var_filter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interface in </a:t>
            </a:r>
            <a:r>
              <a:rPr lang="en-US" b="1" dirty="0" err="1">
                <a:solidFill>
                  <a:schemeClr val="accent2"/>
                </a:solidFill>
              </a:rPr>
              <a:t>src</a:t>
            </a:r>
            <a:r>
              <a:rPr lang="en-US" b="1" dirty="0">
                <a:solidFill>
                  <a:schemeClr val="accent2"/>
                </a:solidFill>
              </a:rPr>
              <a:t>/io/</a:t>
            </a:r>
            <a:r>
              <a:rPr lang="en-US" b="1" dirty="0" err="1">
                <a:solidFill>
                  <a:schemeClr val="accent2"/>
                </a:solidFill>
              </a:rPr>
              <a:t>netCDFInterface.cpp</a:t>
            </a:r>
            <a:endParaRPr lang="en-US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Integrate the SZ filter in </a:t>
            </a:r>
            <a:r>
              <a:rPr lang="en-US" dirty="0" err="1">
                <a:solidFill>
                  <a:schemeClr val="accent2"/>
                </a:solidFill>
              </a:rPr>
              <a:t>src</a:t>
            </a:r>
            <a:r>
              <a:rPr lang="en-US" dirty="0">
                <a:solidFill>
                  <a:schemeClr val="accent2"/>
                </a:solidFill>
              </a:rPr>
              <a:t>/io/</a:t>
            </a:r>
            <a:r>
              <a:rPr lang="en-US" dirty="0" err="1">
                <a:solidFill>
                  <a:schemeClr val="accent2"/>
                </a:solidFill>
              </a:rPr>
              <a:t>onetcdf.cpp</a:t>
            </a:r>
            <a:endParaRPr lang="en-US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Add compression type SZ option in </a:t>
            </a:r>
            <a:r>
              <a:rPr lang="en-US" dirty="0" err="1">
                <a:solidFill>
                  <a:schemeClr val="accent1"/>
                </a:solidFill>
              </a:rPr>
              <a:t>iodef.xml</a:t>
            </a:r>
            <a:r>
              <a:rPr lang="en-US" dirty="0">
                <a:solidFill>
                  <a:schemeClr val="accent1"/>
                </a:solidFill>
              </a:rPr>
              <a:t> config parser (</a:t>
            </a:r>
            <a:r>
              <a:rPr lang="en-US" b="1" dirty="0">
                <a:solidFill>
                  <a:schemeClr val="accent1"/>
                </a:solidFill>
              </a:rPr>
              <a:t>Future Plan </a:t>
            </a:r>
            <a:r>
              <a:rPr lang="en-US" b="0" dirty="0">
                <a:solidFill>
                  <a:schemeClr val="accent1"/>
                </a:solidFill>
              </a:rPr>
              <a:t>after resolving issue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31C1B-3468-A666-FE33-69C94E6CDDEB}"/>
              </a:ext>
            </a:extLst>
          </p:cNvPr>
          <p:cNvSpPr txBox="1"/>
          <p:nvPr/>
        </p:nvSpPr>
        <p:spPr>
          <a:xfrm>
            <a:off x="179512" y="5650795"/>
            <a:ext cx="2945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Current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41201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H5Z-SZ is an HDF5 filter based on the SZ compressor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It is part of the SZ project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Register the filter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export HDF5_PLUGIN_PATH=$SZ_HOME/lib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Run the test to ensure the filter has been registered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Ensure the SZ filter is registered in 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6" name="Picture 5" descr="A yellow paper with black text&#10;&#10;Description automatically generated">
            <a:extLst>
              <a:ext uri="{FF2B5EF4-FFF2-40B4-BE49-F238E27FC236}">
                <a16:creationId xmlns:a16="http://schemas.microsoft.com/office/drawing/2014/main" id="{21C90F6B-C213-F54A-A6E6-0ECB4CFC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517469"/>
            <a:ext cx="7772400" cy="27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XIOS call the </a:t>
            </a:r>
            <a:r>
              <a:rPr lang="en-US" sz="1800" dirty="0" err="1"/>
              <a:t>setCompressionLevel</a:t>
            </a:r>
            <a:r>
              <a:rPr lang="en-US" sz="1800" dirty="0"/>
              <a:t> for all variables by default.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Level 0 means no compression applied to the variable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SZ filter will be applied on certain variables, conditional added before calling the SZ filter.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Updated the code when call the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C4DB66-07F3-D801-8868-FFFDF59A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3915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31EF19-25B9-B4B1-47E5-FF13384A1FFE}"/>
              </a:ext>
            </a:extLst>
          </p:cNvPr>
          <p:cNvSpPr/>
          <p:nvPr/>
        </p:nvSpPr>
        <p:spPr>
          <a:xfrm>
            <a:off x="1429304" y="4971495"/>
            <a:ext cx="6445189" cy="692458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Before modification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After modification</a:t>
            </a:r>
          </a:p>
          <a:p>
            <a:pPr marL="0" lvl="1" indent="0" algn="just">
              <a:buNone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Result of modification and registering the HDF5 plugin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2" name="Picture 1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1278D727-ADDD-D2B8-2202-D2A6D556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041775"/>
            <a:ext cx="7772400" cy="1387225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378C13A-7EE1-8565-3FF2-9CCBC6B86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28"/>
          <a:stretch/>
        </p:blipFill>
        <p:spPr>
          <a:xfrm>
            <a:off x="447040" y="4144235"/>
            <a:ext cx="7724384" cy="2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experiments using several SZ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04CCF-6FBF-F306-6976-541CBF90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1597"/>
              </p:ext>
            </p:extLst>
          </p:nvPr>
        </p:nvGraphicFramePr>
        <p:xfrm>
          <a:off x="1178688" y="1613976"/>
          <a:ext cx="67866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52">
                  <a:extLst>
                    <a:ext uri="{9D8B030D-6E8A-4147-A177-3AD203B41FA5}">
                      <a16:colId xmlns:a16="http://schemas.microsoft.com/office/drawing/2014/main" val="4218496679"/>
                    </a:ext>
                  </a:extLst>
                </a:gridCol>
                <a:gridCol w="1495452">
                  <a:extLst>
                    <a:ext uri="{9D8B030D-6E8A-4147-A177-3AD203B41FA5}">
                      <a16:colId xmlns:a16="http://schemas.microsoft.com/office/drawing/2014/main" val="3170597112"/>
                    </a:ext>
                  </a:extLst>
                </a:gridCol>
                <a:gridCol w="3795719">
                  <a:extLst>
                    <a:ext uri="{9D8B030D-6E8A-4147-A177-3AD203B41FA5}">
                      <a16:colId xmlns:a16="http://schemas.microsoft.com/office/drawing/2014/main" val="293142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SZ+H5Z-SZ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to compile (version too 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439838" y="4259484"/>
            <a:ext cx="787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fault occurred in several SZ versions, evaluation for limitation of supported data is required.</a:t>
            </a:r>
          </a:p>
        </p:txBody>
      </p:sp>
    </p:spTree>
    <p:extLst>
      <p:ext uri="{BB962C8B-B14F-4D97-AF65-F5344CB8AC3E}">
        <p14:creationId xmlns:p14="http://schemas.microsoft.com/office/powerpoint/2010/main" val="68039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94CA-378B-BDD5-EE2C-883345C7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Alternative approach:</a:t>
            </a:r>
            <a:br>
              <a:rPr lang="en-US" dirty="0"/>
            </a:br>
            <a:r>
              <a:rPr lang="en-US" dirty="0"/>
              <a:t>Flowchart to modify </a:t>
            </a:r>
            <a:r>
              <a:rPr lang="en-US" dirty="0" err="1"/>
              <a:t>NetCDF</a:t>
            </a:r>
            <a:r>
              <a:rPr lang="en-US" dirty="0"/>
              <a:t> and HDF5 Library to implement SZ compression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35B40-CA4C-9D1B-41B0-4D0C73A8FE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E80C-0966-640C-54B1-1C8821DA5A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diagram of a program&#10;&#10;Description automatically generated">
            <a:extLst>
              <a:ext uri="{FF2B5EF4-FFF2-40B4-BE49-F238E27FC236}">
                <a16:creationId xmlns:a16="http://schemas.microsoft.com/office/drawing/2014/main" id="{72CEA330-7BF4-CF9F-B73F-9165D52A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653709"/>
            <a:ext cx="7772400" cy="42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C48-004D-A18E-FC0F-389351FF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Progress integration of the SZ compression by modifying netCDF4+HDF5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F2B4-AC6A-D349-F5F6-8107E64D8F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73F2-EF18-3AC6-8D42-617D8913D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54E9-7D41-02FB-9C14-7A4262F41BB9}"/>
              </a:ext>
            </a:extLst>
          </p:cNvPr>
          <p:cNvSpPr txBox="1"/>
          <p:nvPr/>
        </p:nvSpPr>
        <p:spPr>
          <a:xfrm>
            <a:off x="179512" y="1492370"/>
            <a:ext cx="87129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SZ compression needs to load `</a:t>
            </a:r>
            <a:r>
              <a:rPr lang="en-US" sz="1600" dirty="0" err="1"/>
              <a:t>sz.config</a:t>
            </a:r>
            <a:r>
              <a:rPr lang="en-US" sz="1600" dirty="0"/>
              <a:t>` in the same directory as the program that uses the SZ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Link `</a:t>
            </a:r>
            <a:r>
              <a:rPr lang="en-US" sz="1600" dirty="0" err="1">
                <a:solidFill>
                  <a:schemeClr val="accent3"/>
                </a:solidFill>
              </a:rPr>
              <a:t>sz.config</a:t>
            </a:r>
            <a:r>
              <a:rPr lang="en-US" sz="1600" dirty="0">
                <a:solidFill>
                  <a:schemeClr val="accent3"/>
                </a:solidFill>
              </a:rPr>
              <a:t>` to the same directory as the model program (</a:t>
            </a:r>
            <a:r>
              <a:rPr lang="en-US" sz="1600" b="1" dirty="0" err="1">
                <a:solidFill>
                  <a:schemeClr val="accent3"/>
                </a:solidFill>
              </a:rPr>
              <a:t>ocean.exe</a:t>
            </a:r>
            <a:r>
              <a:rPr lang="en-US" sz="1600" dirty="0">
                <a:solidFill>
                  <a:schemeClr val="accent3"/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Code modification in netCDF4: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Modify </a:t>
            </a:r>
            <a:r>
              <a:rPr lang="en-US" sz="1600" b="1" dirty="0">
                <a:solidFill>
                  <a:schemeClr val="accent3"/>
                </a:solidFill>
              </a:rPr>
              <a:t>NC4_def_var_deflate </a:t>
            </a:r>
            <a:r>
              <a:rPr lang="en-US" sz="1600" dirty="0">
                <a:solidFill>
                  <a:schemeClr val="accent3"/>
                </a:solidFill>
              </a:rPr>
              <a:t>function at </a:t>
            </a:r>
            <a:r>
              <a:rPr lang="en-US" sz="1600" b="1" dirty="0">
                <a:solidFill>
                  <a:schemeClr val="accent3"/>
                </a:solidFill>
              </a:rPr>
              <a:t>libhdf5/hdf5var.c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Use </a:t>
            </a:r>
            <a:r>
              <a:rPr lang="en-US" sz="1600" dirty="0" err="1">
                <a:solidFill>
                  <a:schemeClr val="accent3"/>
                </a:solidFill>
              </a:rPr>
              <a:t>nc_inq_vartype</a:t>
            </a:r>
            <a:r>
              <a:rPr lang="en-US" sz="1600" dirty="0">
                <a:solidFill>
                  <a:schemeClr val="accent3"/>
                </a:solidFill>
              </a:rPr>
              <a:t> to retrieve variable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Use </a:t>
            </a:r>
            <a:r>
              <a:rPr lang="en-US" sz="1600" dirty="0" err="1">
                <a:solidFill>
                  <a:schemeClr val="accent3"/>
                </a:solidFill>
              </a:rPr>
              <a:t>nc_inq_varndims</a:t>
            </a:r>
            <a:r>
              <a:rPr lang="en-US" sz="1600" dirty="0">
                <a:solidFill>
                  <a:schemeClr val="accent3"/>
                </a:solidFill>
              </a:rPr>
              <a:t> to retrieve variable dimensions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Use </a:t>
            </a:r>
            <a:r>
              <a:rPr lang="en-US" sz="1600" dirty="0" err="1">
                <a:solidFill>
                  <a:schemeClr val="accent3"/>
                </a:solidFill>
              </a:rPr>
              <a:t>nc_inq_dimlen</a:t>
            </a:r>
            <a:r>
              <a:rPr lang="en-US" sz="1600" dirty="0">
                <a:solidFill>
                  <a:schemeClr val="accent3"/>
                </a:solidFill>
              </a:rPr>
              <a:t> to retrieve dimensions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Pass the params to </a:t>
            </a:r>
            <a:r>
              <a:rPr lang="en-US" sz="1600" dirty="0" err="1">
                <a:solidFill>
                  <a:schemeClr val="accent3"/>
                </a:solidFill>
              </a:rPr>
              <a:t>nc_def_var_filter</a:t>
            </a:r>
            <a:r>
              <a:rPr lang="en-US" sz="1600" dirty="0">
                <a:solidFill>
                  <a:schemeClr val="accent3"/>
                </a:solidFill>
              </a:rPr>
              <a:t>(</a:t>
            </a:r>
            <a:r>
              <a:rPr lang="en-US" sz="1600" dirty="0" err="1">
                <a:solidFill>
                  <a:schemeClr val="accent3"/>
                </a:solidFill>
              </a:rPr>
              <a:t>ncid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varid</a:t>
            </a:r>
            <a:r>
              <a:rPr lang="en-US" sz="1600" dirty="0">
                <a:solidFill>
                  <a:schemeClr val="accent3"/>
                </a:solidFill>
              </a:rPr>
              <a:t>, H5Z_FILTER_DEFLATE, 8, params)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Code modification in HDF5: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Add local function to convert between netCDF4 and SZ variable type constants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Load </a:t>
            </a:r>
            <a:r>
              <a:rPr lang="en-US" sz="1600" dirty="0" err="1">
                <a:solidFill>
                  <a:schemeClr val="accent3"/>
                </a:solidFill>
              </a:rPr>
              <a:t>sz.config</a:t>
            </a:r>
            <a:r>
              <a:rPr lang="en-US" sz="1600" dirty="0">
                <a:solidFill>
                  <a:schemeClr val="accent3"/>
                </a:solidFill>
              </a:rPr>
              <a:t> from </a:t>
            </a:r>
            <a:r>
              <a:rPr lang="en-US" sz="1600" b="1" dirty="0" err="1">
                <a:solidFill>
                  <a:schemeClr val="accent3"/>
                </a:solidFill>
              </a:rPr>
              <a:t>SZ_Init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dirty="0">
                <a:solidFill>
                  <a:schemeClr val="accent3"/>
                </a:solidFill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Add compress/</a:t>
            </a:r>
            <a:r>
              <a:rPr lang="en-US" sz="1600" dirty="0" err="1">
                <a:solidFill>
                  <a:schemeClr val="accent2"/>
                </a:solidFill>
              </a:rPr>
              <a:t>uncompress</a:t>
            </a:r>
            <a:r>
              <a:rPr lang="en-US" sz="1600" dirty="0">
                <a:solidFill>
                  <a:schemeClr val="accent2"/>
                </a:solidFill>
              </a:rPr>
              <a:t> in H5Z_filter_deflate function at </a:t>
            </a:r>
            <a:r>
              <a:rPr lang="en-US" sz="1600" b="1" dirty="0" err="1">
                <a:solidFill>
                  <a:schemeClr val="accent2"/>
                </a:solidFill>
              </a:rPr>
              <a:t>src</a:t>
            </a:r>
            <a:r>
              <a:rPr lang="en-US" sz="1600" b="1" dirty="0">
                <a:solidFill>
                  <a:schemeClr val="accent2"/>
                </a:solidFill>
              </a:rPr>
              <a:t>/H5Zdeflate.c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31C1B-3468-A666-FE33-69C94E6CDDEB}"/>
              </a:ext>
            </a:extLst>
          </p:cNvPr>
          <p:cNvSpPr txBox="1"/>
          <p:nvPr/>
        </p:nvSpPr>
        <p:spPr>
          <a:xfrm>
            <a:off x="179512" y="5739687"/>
            <a:ext cx="2945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Current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547634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15939</TotalTime>
  <Words>3023</Words>
  <Application>Microsoft Macintosh PowerPoint</Application>
  <PresentationFormat>On-screen Show (4:3)</PresentationFormat>
  <Paragraphs>381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휴먼둥근헤드라인</vt:lpstr>
      <vt:lpstr>맑은 고딕</vt:lpstr>
      <vt:lpstr>Arial</vt:lpstr>
      <vt:lpstr>Calibri Light</vt:lpstr>
      <vt:lpstr>Consolas</vt:lpstr>
      <vt:lpstr>Courier New</vt:lpstr>
      <vt:lpstr>Office 테마</vt:lpstr>
      <vt:lpstr>PowerPoint Presentation</vt:lpstr>
      <vt:lpstr>Summary</vt:lpstr>
      <vt:lpstr>Progres integration of the SZ Filter into XIOS</vt:lpstr>
      <vt:lpstr>□ Ensure the SZ filter is registered in server</vt:lpstr>
      <vt:lpstr>□ Updated the code when call the SZ filter</vt:lpstr>
      <vt:lpstr>□ Result of modification and registering the HDF5 plugin</vt:lpstr>
      <vt:lpstr>Summary of experiments using several SZ versions</vt:lpstr>
      <vt:lpstr>Alternative approach: Flowchart to modify NetCDF and HDF5 Library to implement SZ compression</vt:lpstr>
      <vt:lpstr>Progress integration of the SZ compression by modifying netCDF4+HDF5</vt:lpstr>
      <vt:lpstr>NetCDF library Code Modification at libhdf5/hdf5var.c</vt:lpstr>
      <vt:lpstr>HDF5 library Code Modification at src/H5Zdeflate.c</vt:lpstr>
      <vt:lpstr>Retrieve netCDF4 metadata at libhdf5/hdf5var.c</vt:lpstr>
      <vt:lpstr>Retrieve netCDF4 metadata at libhdf5/hdf5var.c</vt:lpstr>
      <vt:lpstr>Send parameters at libhdf5/hdf5var.c</vt:lpstr>
      <vt:lpstr>Additional modification at libhdf5/hdf5open.c in netCDF4 library</vt:lpstr>
      <vt:lpstr>Add local function at src/H5Zdeflate.c</vt:lpstr>
      <vt:lpstr>Add local function at src/H5Zdeflate.c</vt:lpstr>
      <vt:lpstr>Add SZ decompression at src/H5Zdeflate.c</vt:lpstr>
      <vt:lpstr>Add SZ compression at src/H5Zdeflate.c</vt:lpstr>
      <vt:lpstr>Experiments Results</vt:lpstr>
      <vt:lpstr>Testing using Toy Program with single variable nc file.</vt:lpstr>
      <vt:lpstr>No issues SZ Compression in Toy Program, the modification may have issues in XIOS because of the parallel environment, HDF5 API or multiple variables factor.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885</cp:revision>
  <cp:lastPrinted>2016-04-20T08:06:29Z</cp:lastPrinted>
  <dcterms:created xsi:type="dcterms:W3CDTF">2014-09-28T22:58:24Z</dcterms:created>
  <dcterms:modified xsi:type="dcterms:W3CDTF">2023-08-01T04:58:48Z</dcterms:modified>
</cp:coreProperties>
</file>