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378" r:id="rId5"/>
    <p:sldId id="389" r:id="rId6"/>
    <p:sldId id="388" r:id="rId7"/>
    <p:sldId id="390" r:id="rId8"/>
    <p:sldId id="387" r:id="rId9"/>
    <p:sldId id="386" r:id="rId10"/>
    <p:sldId id="384" r:id="rId11"/>
    <p:sldId id="382" r:id="rId12"/>
    <p:sldId id="383" r:id="rId13"/>
    <p:sldId id="385" r:id="rId14"/>
    <p:sldId id="391" r:id="rId15"/>
    <p:sldId id="263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 autoAdjust="0"/>
    <p:restoredTop sz="95091"/>
  </p:normalViewPr>
  <p:slideViewPr>
    <p:cSldViewPr snapToGrid="0" snapToObjects="1">
      <p:cViewPr varScale="1">
        <p:scale>
          <a:sx n="66" d="100"/>
          <a:sy n="66" d="100"/>
        </p:scale>
        <p:origin x="208" y="16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7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9/6/23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gsfc_ncdf_proc_m1_s01 task is defined to call Python script </a:t>
            </a:r>
            <a:r>
              <a:rPr lang="en-US" b="1" dirty="0" err="1"/>
              <a:t>GsScr_ProcessNemoData.py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GsScr_ProcessNemoData.py</a:t>
            </a:r>
            <a:r>
              <a:rPr lang="en-US" b="1" dirty="0"/>
              <a:t> </a:t>
            </a:r>
            <a:r>
              <a:rPr lang="en-US" dirty="0"/>
              <a:t>perform post processing on the model integration to combine the separate file into single model output file.</a:t>
            </a:r>
          </a:p>
          <a:p>
            <a:r>
              <a:rPr lang="en-US" dirty="0"/>
              <a:t>The script depends on internal Python script module, </a:t>
            </a:r>
            <a:r>
              <a:rPr lang="en-US" b="1" dirty="0" err="1"/>
              <a:t>glosea.processing.netcdf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634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/>
              <a:t>The module is designed to combine outputs from the NEMO and CICE models.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6758AC4-3846-B63F-3DAA-B860C294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3032456"/>
            <a:ext cx="7772400" cy="369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9454F1-B0EE-9322-1DF5-0415009B30EB}"/>
              </a:ext>
            </a:extLst>
          </p:cNvPr>
          <p:cNvSpPr/>
          <p:nvPr/>
        </p:nvSpPr>
        <p:spPr>
          <a:xfrm>
            <a:off x="1269683" y="3241964"/>
            <a:ext cx="7366634" cy="1704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1"/>
            <a:ext cx="8543925" cy="3282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module is defined at </a:t>
            </a:r>
            <a:r>
              <a:rPr lang="en-US" b="1" dirty="0">
                <a:solidFill>
                  <a:srgbClr val="0435FF"/>
                </a:solidFill>
              </a:rPr>
              <a:t>share/</a:t>
            </a:r>
            <a:r>
              <a:rPr lang="en-US" b="1" dirty="0" err="1">
                <a:solidFill>
                  <a:srgbClr val="0435FF"/>
                </a:solidFill>
              </a:rPr>
              <a:t>fcm_make_glosea</a:t>
            </a:r>
            <a:r>
              <a:rPr lang="en-US" b="1" dirty="0">
                <a:solidFill>
                  <a:srgbClr val="0435FF"/>
                </a:solidFill>
              </a:rPr>
              <a:t>/build/bin/</a:t>
            </a:r>
            <a:r>
              <a:rPr lang="en-US" b="1" dirty="0" err="1">
                <a:solidFill>
                  <a:srgbClr val="0435FF"/>
                </a:solidFill>
              </a:rPr>
              <a:t>glosea</a:t>
            </a:r>
            <a:r>
              <a:rPr lang="en-US" b="1" dirty="0">
                <a:solidFill>
                  <a:srgbClr val="0435FF"/>
                </a:solidFill>
              </a:rPr>
              <a:t>/processing/</a:t>
            </a:r>
            <a:r>
              <a:rPr lang="en-US" b="1" dirty="0" err="1">
                <a:solidFill>
                  <a:srgbClr val="0435FF"/>
                </a:solidFill>
              </a:rPr>
              <a:t>netcdf.py</a:t>
            </a:r>
            <a:endParaRPr lang="en-US" b="1" dirty="0">
              <a:solidFill>
                <a:srgbClr val="0435FF"/>
              </a:solidFill>
            </a:endParaRPr>
          </a:p>
          <a:p>
            <a:r>
              <a:rPr lang="en-US" dirty="0"/>
              <a:t>The script calls the </a:t>
            </a:r>
            <a:r>
              <a:rPr lang="en-US" b="1" dirty="0" err="1">
                <a:solidFill>
                  <a:srgbClr val="0435FF"/>
                </a:solidFill>
              </a:rPr>
              <a:t>rebuild_nemo.exe</a:t>
            </a:r>
            <a:r>
              <a:rPr lang="en-US" dirty="0"/>
              <a:t> program, which is written in Fortran and defined in the rebuild_nemo.f90 file.</a:t>
            </a:r>
          </a:p>
          <a:p>
            <a:r>
              <a:rPr lang="en-US" dirty="0"/>
              <a:t>A core dump for </a:t>
            </a:r>
            <a:r>
              <a:rPr lang="en-US" b="1" dirty="0" err="1">
                <a:solidFill>
                  <a:srgbClr val="0435FF"/>
                </a:solidFill>
              </a:rPr>
              <a:t>rebuild_nemo.exe</a:t>
            </a:r>
            <a:r>
              <a:rPr lang="en-US" dirty="0"/>
              <a:t> can be generated in the </a:t>
            </a:r>
            <a:r>
              <a:rPr lang="en-US" b="1" dirty="0">
                <a:solidFill>
                  <a:srgbClr val="0435FF"/>
                </a:solidFill>
              </a:rPr>
              <a:t>/var/dumps</a:t>
            </a:r>
            <a:r>
              <a:rPr lang="en-US" dirty="0"/>
              <a:t> directory.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4A047-026C-0E90-7CA2-3E8848B8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8" y="5528209"/>
            <a:ext cx="8572074" cy="9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5FF"/>
                </a:solidFill>
              </a:rPr>
              <a:t>No symbol table is available for </a:t>
            </a:r>
            <a:r>
              <a:rPr lang="en-US" dirty="0" err="1">
                <a:solidFill>
                  <a:srgbClr val="0435FF"/>
                </a:solidFill>
              </a:rPr>
              <a:t>rebuild_nemo.exe</a:t>
            </a:r>
            <a:r>
              <a:rPr lang="en-US" dirty="0">
                <a:solidFill>
                  <a:srgbClr val="0435FF"/>
                </a:solidFill>
              </a:rPr>
              <a:t> when checked using </a:t>
            </a:r>
            <a:r>
              <a:rPr lang="en-US" dirty="0" err="1">
                <a:solidFill>
                  <a:srgbClr val="0435FF"/>
                </a:solidFill>
              </a:rPr>
              <a:t>gdb</a:t>
            </a:r>
            <a:r>
              <a:rPr lang="en-US" dirty="0">
                <a:solidFill>
                  <a:srgbClr val="0435FF"/>
                </a:solidFill>
              </a:rPr>
              <a:t>.</a:t>
            </a:r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66E157-D68F-F61F-8D94-E3EF43EC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6" y="2221247"/>
            <a:ext cx="8543925" cy="3716848"/>
          </a:xfrm>
        </p:spPr>
      </p:pic>
    </p:spTree>
    <p:extLst>
      <p:ext uri="{BB962C8B-B14F-4D97-AF65-F5344CB8AC3E}">
        <p14:creationId xmlns:p14="http://schemas.microsoft.com/office/powerpoint/2010/main" val="339859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sz="2800" dirty="0">
                <a:solidFill>
                  <a:srgbClr val="0435FF"/>
                </a:solidFill>
              </a:rPr>
              <a:t>The </a:t>
            </a:r>
            <a:r>
              <a:rPr lang="en-US" altLang="x-none" sz="2800" dirty="0" err="1">
                <a:solidFill>
                  <a:srgbClr val="0435FF"/>
                </a:solidFill>
              </a:rPr>
              <a:t>fortran</a:t>
            </a:r>
            <a:r>
              <a:rPr lang="en-US" altLang="x-none" sz="2800" dirty="0">
                <a:solidFill>
                  <a:srgbClr val="0435FF"/>
                </a:solidFill>
              </a:rPr>
              <a:t> compilation options in ROSE</a:t>
            </a:r>
            <a:endParaRPr lang="en-US" dirty="0">
              <a:solidFill>
                <a:srgbClr val="0435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742A5-EE51-69E8-9CCA-AFE56437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975945"/>
            <a:ext cx="8543925" cy="3338738"/>
          </a:xfrm>
        </p:spPr>
        <p:txBody>
          <a:bodyPr>
            <a:normAutofit fontScale="77500" lnSpcReduction="20000"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/>
              <a:t>Fortran code is compiled using the </a:t>
            </a:r>
            <a:r>
              <a:rPr lang="en-US" sz="2800" b="1" dirty="0" err="1">
                <a:solidFill>
                  <a:srgbClr val="0435FF"/>
                </a:solidFill>
              </a:rPr>
              <a:t>gfortran</a:t>
            </a:r>
            <a:r>
              <a:rPr lang="en-US" sz="2800" dirty="0"/>
              <a:t> compiler.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/>
              <a:t>Configuration settings are defined in the file located at </a:t>
            </a:r>
            <a:r>
              <a:rPr lang="en-US" sz="2800" b="1" dirty="0">
                <a:solidFill>
                  <a:srgbClr val="0435FF"/>
                </a:solidFill>
              </a:rPr>
              <a:t>app/</a:t>
            </a:r>
            <a:r>
              <a:rPr lang="en-US" sz="2800" b="1" dirty="0" err="1">
                <a:solidFill>
                  <a:srgbClr val="0435FF"/>
                </a:solidFill>
              </a:rPr>
              <a:t>fcm_make_redate</a:t>
            </a:r>
            <a:r>
              <a:rPr lang="en-US" sz="2800" b="1" dirty="0">
                <a:solidFill>
                  <a:srgbClr val="0435FF"/>
                </a:solidFill>
              </a:rPr>
              <a:t>/file/</a:t>
            </a:r>
            <a:r>
              <a:rPr lang="en-US" sz="2800" b="1" dirty="0" err="1">
                <a:solidFill>
                  <a:srgbClr val="0435FF"/>
                </a:solidFill>
              </a:rPr>
              <a:t>fcm-make.cfg</a:t>
            </a:r>
            <a:r>
              <a:rPr lang="en-US" sz="2800" dirty="0"/>
              <a:t>, and can be found using the "</a:t>
            </a:r>
            <a:r>
              <a:rPr lang="en-US" sz="2800" b="1" dirty="0">
                <a:solidFill>
                  <a:srgbClr val="0435FF"/>
                </a:solidFill>
              </a:rPr>
              <a:t>grep </a:t>
            </a:r>
            <a:r>
              <a:rPr lang="en-US" sz="2800" b="1" dirty="0" err="1">
                <a:solidFill>
                  <a:srgbClr val="0435FF"/>
                </a:solidFill>
              </a:rPr>
              <a:t>gfortran</a:t>
            </a:r>
            <a:r>
              <a:rPr lang="en-US" sz="2800" dirty="0"/>
              <a:t>" pattern.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latinLnBrk="0">
              <a:buNone/>
            </a:pPr>
            <a:endParaRPr lang="en-US" sz="2800" dirty="0"/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/>
              <a:t>Debugging symbols can be enabled with the </a:t>
            </a:r>
            <a:r>
              <a:rPr lang="en-US" sz="2800" b="1" dirty="0">
                <a:solidFill>
                  <a:srgbClr val="0435FF"/>
                </a:solidFill>
              </a:rPr>
              <a:t>'-g'</a:t>
            </a:r>
            <a:r>
              <a:rPr lang="en-US" sz="2800" dirty="0"/>
              <a:t> flag. However, these symbols are not traceable when checked using </a:t>
            </a:r>
            <a:r>
              <a:rPr lang="en-US" sz="2800" dirty="0" err="1"/>
              <a:t>gdb</a:t>
            </a:r>
            <a:r>
              <a:rPr lang="en-US" sz="2800" dirty="0"/>
              <a:t>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7B6E9-B7E8-640A-CCB1-D110D6AD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005"/>
            <a:ext cx="7772400" cy="924387"/>
          </a:xfrm>
          <a:prstGeom prst="rect">
            <a:avLst/>
          </a:prstGeom>
        </p:spPr>
      </p:pic>
      <p:pic>
        <p:nvPicPr>
          <p:cNvPr id="7" name="Picture 6" descr="A computer screen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717D18E-0BD2-1C51-A767-EBBF91D68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14683"/>
            <a:ext cx="7772400" cy="1178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316128-E7E0-1E19-03A0-F1D818546D02}"/>
              </a:ext>
            </a:extLst>
          </p:cNvPr>
          <p:cNvSpPr/>
          <p:nvPr/>
        </p:nvSpPr>
        <p:spPr>
          <a:xfrm>
            <a:off x="1066801" y="5996577"/>
            <a:ext cx="7772399" cy="2385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5FF"/>
                </a:solidFill>
              </a:rPr>
              <a:t>The experiment failed during the final task when executed in the Low GloSea6 environment after skipping compression for unsupported variables.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5FF"/>
                </a:solidFill>
              </a:rPr>
              <a:t>Further investigation is needed to configure debugging symbols and enhance the detail of error messages.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Find the configuration to enable symbols in </a:t>
            </a:r>
            <a:r>
              <a:rPr lang="en-US" dirty="0" err="1">
                <a:solidFill>
                  <a:srgbClr val="0432FF"/>
                </a:solidFill>
              </a:rPr>
              <a:t>rebuild_nemo.exe</a:t>
            </a:r>
            <a:r>
              <a:rPr lang="en-US" dirty="0">
                <a:solidFill>
                  <a:srgbClr val="0432FF"/>
                </a:solidFill>
              </a:rPr>
              <a:t> for debugging purposes.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55698-E506-105B-D107-05C952C29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1037" y="1439545"/>
            <a:ext cx="8543925" cy="47986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requests of patent update</a:t>
            </a:r>
          </a:p>
          <a:p>
            <a:pPr marL="742950" lvl="1" indent="-285750"/>
            <a:r>
              <a:rPr lang="en-US" sz="1600" dirty="0"/>
              <a:t>Request 3: Update the explanation of the file illustration.</a:t>
            </a:r>
          </a:p>
          <a:p>
            <a:pPr marL="742950" lvl="1" indent="-285750"/>
            <a:r>
              <a:rPr lang="en-US" sz="1600" dirty="0"/>
              <a:t>Request 4: Update the flowchart for online dynamic compression.</a:t>
            </a:r>
          </a:p>
          <a:p>
            <a:pPr marL="742950" lvl="1" indent="-285750"/>
            <a:r>
              <a:rPr lang="en-US" sz="1600" dirty="0"/>
              <a:t>Additional request: Add information on the prior state of the art for </a:t>
            </a:r>
            <a:r>
              <a:rPr lang="en-US" sz="1600" dirty="0" err="1"/>
              <a:t>NetCDF</a:t>
            </a:r>
            <a:r>
              <a:rPr lang="en-US" sz="1600" dirty="0"/>
              <a:t>.</a:t>
            </a:r>
          </a:p>
          <a:p>
            <a:pPr marL="742950" lvl="1" indent="-285750"/>
            <a:endParaRPr lang="en-US" sz="16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The SZ integration compression has been partially successful for certain variables.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Skip the compression of unsupported variables in NEMO models.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/>
            <a:r>
              <a:rPr lang="en-US" sz="1600" b="1" dirty="0"/>
              <a:t>Both strategies fail at the gsfc_ncdf_proc_m1_s01 task, several approaches have been tried to find the root caused</a:t>
            </a:r>
          </a:p>
          <a:p>
            <a:pPr marL="742950" lvl="1" indent="-285750"/>
            <a:r>
              <a:rPr lang="en-US" sz="1600" dirty="0"/>
              <a:t>Add verbosity to the log to capture exception messages in the Python script for the gsfc_ncdf_proc_m1_s01 task.</a:t>
            </a:r>
          </a:p>
          <a:p>
            <a:pPr marL="742950" lvl="1" indent="-285750"/>
            <a:r>
              <a:rPr lang="en-US" sz="1600" dirty="0"/>
              <a:t>Update the Linux kernel configuration to enable core dumps to be saved to a file.</a:t>
            </a:r>
          </a:p>
          <a:p>
            <a:pPr marL="742950" lvl="1" indent="-285750"/>
            <a:r>
              <a:rPr lang="en-US" sz="1600" dirty="0"/>
              <a:t>Verify that the -g compilation flag is set for the Fortran program in the FCM configuration.</a:t>
            </a:r>
          </a:p>
          <a:p>
            <a:pPr lvl="1" indent="-285750"/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54308"/>
          </a:xfrm>
        </p:spPr>
        <p:txBody>
          <a:bodyPr>
            <a:normAutofit fontScale="90000"/>
          </a:bodyPr>
          <a:lstStyle/>
          <a:p>
            <a:r>
              <a:rPr lang="en-US" dirty="0"/>
              <a:t>Patent Update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7619" y="835992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Update the file illustration, one dynamic header -&gt; one variable</a:t>
            </a:r>
          </a:p>
        </p:txBody>
      </p:sp>
      <p:pic>
        <p:nvPicPr>
          <p:cNvPr id="6" name="Picture 5" descr="A diagram of a computer code&#10;&#10;Description automatically generated">
            <a:extLst>
              <a:ext uri="{FF2B5EF4-FFF2-40B4-BE49-F238E27FC236}">
                <a16:creationId xmlns:a16="http://schemas.microsoft.com/office/drawing/2014/main" id="{8386615B-93F9-9824-1772-9F9B7C76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33" y="1390299"/>
            <a:ext cx="5532781" cy="54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54308"/>
          </a:xfrm>
        </p:spPr>
        <p:txBody>
          <a:bodyPr>
            <a:normAutofit fontScale="90000"/>
          </a:bodyPr>
          <a:lstStyle/>
          <a:p>
            <a:r>
              <a:rPr lang="en-US" dirty="0"/>
              <a:t>Patent Update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7619" y="835992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435FF"/>
                </a:solidFill>
              </a:rPr>
              <a:t>Update the flowchart for online dynamic compression.</a:t>
            </a:r>
            <a:endParaRPr lang="en-US" altLang="x-none" dirty="0">
              <a:solidFill>
                <a:srgbClr val="0435FF"/>
              </a:solidFill>
            </a:endParaRPr>
          </a:p>
        </p:txBody>
      </p:sp>
      <p:pic>
        <p:nvPicPr>
          <p:cNvPr id="5" name="Picture 4" descr="A flowchart of a process&#10;&#10;Description automatically generated">
            <a:extLst>
              <a:ext uri="{FF2B5EF4-FFF2-40B4-BE49-F238E27FC236}">
                <a16:creationId xmlns:a16="http://schemas.microsoft.com/office/drawing/2014/main" id="{89FAE15C-2927-66E2-6734-3DDBCDD7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22" y="1606520"/>
            <a:ext cx="2829041" cy="49968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A79034-DCD1-D8F4-A185-6F3A25C0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41" y="1725656"/>
            <a:ext cx="5189524" cy="4023042"/>
          </a:xfrm>
        </p:spPr>
        <p:txBody>
          <a:bodyPr>
            <a:normAutofit/>
          </a:bodyPr>
          <a:lstStyle/>
          <a:p>
            <a:r>
              <a:rPr lang="en-US" dirty="0"/>
              <a:t>Update the condition when stop the online compression process</a:t>
            </a:r>
          </a:p>
          <a:p>
            <a:r>
              <a:rPr lang="en-US" dirty="0"/>
              <a:t>Update the process when track the remaining data</a:t>
            </a:r>
          </a:p>
        </p:txBody>
      </p:sp>
    </p:spTree>
    <p:extLst>
      <p:ext uri="{BB962C8B-B14F-4D97-AF65-F5344CB8AC3E}">
        <p14:creationId xmlns:p14="http://schemas.microsoft.com/office/powerpoint/2010/main" val="364767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Add feature to skip compression for unsupported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condition to skip SZ compression has been added to XIOS before call the compress process</a:t>
            </a:r>
          </a:p>
          <a:p>
            <a:r>
              <a:rPr lang="en-US" dirty="0"/>
              <a:t>The condition  using </a:t>
            </a:r>
            <a:r>
              <a:rPr lang="en-US" b="1" dirty="0" err="1">
                <a:solidFill>
                  <a:srgbClr val="0435FF"/>
                </a:solidFill>
              </a:rPr>
              <a:t>computeDataLength</a:t>
            </a:r>
            <a:r>
              <a:rPr lang="en-US" dirty="0"/>
              <a:t> function provided by SZ library</a:t>
            </a: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C0DF30-B030-D10F-A1DB-D6C34B81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953164"/>
            <a:ext cx="7772400" cy="29048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64F34B-30BD-2214-3781-D5E3464B3B27}"/>
              </a:ext>
            </a:extLst>
          </p:cNvPr>
          <p:cNvSpPr/>
          <p:nvPr/>
        </p:nvSpPr>
        <p:spPr>
          <a:xfrm>
            <a:off x="1537337" y="5524500"/>
            <a:ext cx="7366634" cy="228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435FF"/>
                </a:solidFill>
              </a:rPr>
              <a:t>The experiment failed during the final task when executed in the Low GloSea6 environment.</a:t>
            </a:r>
            <a:endParaRPr lang="en-US" altLang="x-none" dirty="0">
              <a:solidFill>
                <a:srgbClr val="0435FF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FE8C103-0448-10CC-94FD-7BC95248B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7" y="2265530"/>
            <a:ext cx="6071616" cy="43550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6672D5-0FAE-EC74-23D0-21609F99E33B}"/>
              </a:ext>
            </a:extLst>
          </p:cNvPr>
          <p:cNvSpPr/>
          <p:nvPr/>
        </p:nvSpPr>
        <p:spPr>
          <a:xfrm>
            <a:off x="1777827" y="5827260"/>
            <a:ext cx="6071616" cy="5194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The gsfc_ncdf_proc_m1_s01 task logging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log for the task gsfc_ncdf_proc_m1_s01 doesn't provide much information about errors. Although logging was added to capture the actual exception messages, no new log entries have been recorded.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725B11F-5D0C-3417-54F5-521A94C0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3788298"/>
            <a:ext cx="6879771" cy="29638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8F54DE-F3B5-0E9D-7628-C13FA6BB8D9C}"/>
              </a:ext>
            </a:extLst>
          </p:cNvPr>
          <p:cNvSpPr/>
          <p:nvPr/>
        </p:nvSpPr>
        <p:spPr>
          <a:xfrm>
            <a:off x="1513113" y="5021097"/>
            <a:ext cx="6879771" cy="8305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Updating Kernel configuration to enable core dump into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Update the </a:t>
            </a:r>
            <a:r>
              <a:rPr lang="en-US" b="1" dirty="0">
                <a:solidFill>
                  <a:srgbClr val="0435FF"/>
                </a:solidFill>
              </a:rPr>
              <a:t>/proc/sys/kernel/</a:t>
            </a:r>
            <a:r>
              <a:rPr lang="en-US" b="1" dirty="0" err="1">
                <a:solidFill>
                  <a:srgbClr val="0435FF"/>
                </a:solidFill>
              </a:rPr>
              <a:t>core_pattern</a:t>
            </a:r>
            <a:r>
              <a:rPr lang="en-US" dirty="0"/>
              <a:t> file to specify the directory for core dump storage. </a:t>
            </a:r>
          </a:p>
          <a:p>
            <a:r>
              <a:rPr lang="en-US" dirty="0"/>
              <a:t>Set the resource limit in </a:t>
            </a:r>
            <a:r>
              <a:rPr lang="en-US" b="1" dirty="0">
                <a:solidFill>
                  <a:srgbClr val="0435FF"/>
                </a:solidFill>
              </a:rPr>
              <a:t>/</a:t>
            </a:r>
            <a:r>
              <a:rPr lang="en-US" b="1" dirty="0" err="1">
                <a:solidFill>
                  <a:srgbClr val="0435FF"/>
                </a:solidFill>
              </a:rPr>
              <a:t>etc</a:t>
            </a:r>
            <a:r>
              <a:rPr lang="en-US" b="1" dirty="0">
                <a:solidFill>
                  <a:srgbClr val="0435FF"/>
                </a:solidFill>
              </a:rPr>
              <a:t>/security/</a:t>
            </a:r>
            <a:r>
              <a:rPr lang="en-US" b="1" dirty="0" err="1">
                <a:solidFill>
                  <a:srgbClr val="0435FF"/>
                </a:solidFill>
              </a:rPr>
              <a:t>limits.conf</a:t>
            </a:r>
            <a:r>
              <a:rPr lang="en-US" b="1" dirty="0">
                <a:solidFill>
                  <a:srgbClr val="0435FF"/>
                </a:solidFill>
              </a:rPr>
              <a:t> </a:t>
            </a:r>
            <a:r>
              <a:rPr lang="en-US" dirty="0"/>
              <a:t>to define the maximum size of the generated core dump files. By default, the size is set to 0, which prevents core dumps from being generated.</a:t>
            </a:r>
          </a:p>
        </p:txBody>
      </p:sp>
    </p:spTree>
    <p:extLst>
      <p:ext uri="{BB962C8B-B14F-4D97-AF65-F5344CB8AC3E}">
        <p14:creationId xmlns:p14="http://schemas.microsoft.com/office/powerpoint/2010/main" val="83384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</TotalTime>
  <Words>729</Words>
  <Application>Microsoft Macintosh PowerPoint</Application>
  <PresentationFormat>A4 Paper (210x297 mm)</PresentationFormat>
  <Paragraphs>75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Weekly Report</vt:lpstr>
      <vt:lpstr>Weekly report</vt:lpstr>
      <vt:lpstr>Summary of work this week</vt:lpstr>
      <vt:lpstr>Patent Update</vt:lpstr>
      <vt:lpstr>Patent Update</vt:lpstr>
      <vt:lpstr>XIOS Modification</vt:lpstr>
      <vt:lpstr>XIOS Modification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Conclusion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176</cp:revision>
  <dcterms:created xsi:type="dcterms:W3CDTF">2023-03-22T06:43:10Z</dcterms:created>
  <dcterms:modified xsi:type="dcterms:W3CDTF">2023-09-06T00:09:26Z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