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sldIdLst>
    <p:sldId id="1161" r:id="rId2"/>
    <p:sldId id="1129" r:id="rId3"/>
    <p:sldId id="1184" r:id="rId4"/>
    <p:sldId id="1185" r:id="rId5"/>
    <p:sldId id="1181" r:id="rId6"/>
    <p:sldId id="1179" r:id="rId7"/>
    <p:sldId id="1186" r:id="rId8"/>
    <p:sldId id="1187" r:id="rId9"/>
    <p:sldId id="1188" r:id="rId10"/>
    <p:sldId id="1183" r:id="rId11"/>
    <p:sldId id="1120" r:id="rId12"/>
  </p:sldIdLst>
  <p:sldSz cx="9144000" cy="6858000" type="screen4x3"/>
  <p:notesSz cx="6797675" cy="9928225"/>
  <p:custDataLst>
    <p:tags r:id="rId14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-Ki Min" initials="SKM" lastIdx="1" clrIdx="0"/>
  <p:cmAuthor id="1" name="HPCLab" initials="H" lastIdx="11" clrIdx="1">
    <p:extLst>
      <p:ext uri="{19B8F6BF-5375-455C-9EA6-DF929625EA0E}">
        <p15:presenceInfo xmlns:p15="http://schemas.microsoft.com/office/powerpoint/2012/main" userId="HPC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5FF"/>
    <a:srgbClr val="FF37D9"/>
    <a:srgbClr val="37FF58"/>
    <a:srgbClr val="FFFF37"/>
    <a:srgbClr val="D79595"/>
    <a:srgbClr val="95B3D7"/>
    <a:srgbClr val="4C93E7"/>
    <a:srgbClr val="215968"/>
    <a:srgbClr val="474747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6" autoAdjust="0"/>
    <p:restoredTop sz="94394" autoAdjust="0"/>
  </p:normalViewPr>
  <p:slideViewPr>
    <p:cSldViewPr snapToGrid="0">
      <p:cViewPr varScale="1">
        <p:scale>
          <a:sx n="148" d="100"/>
          <a:sy n="148" d="100"/>
        </p:scale>
        <p:origin x="1504" y="184"/>
      </p:cViewPr>
      <p:guideLst>
        <p:guide orient="horz" pos="216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r">
              <a:defRPr sz="1200"/>
            </a:lvl1pPr>
          </a:lstStyle>
          <a:p>
            <a:fld id="{1FE3E40D-13DD-4E12-82A9-B29F89B7AF4B}" type="datetimeFigureOut">
              <a:rPr lang="ko-KR" altLang="en-US" smtClean="0"/>
              <a:t>2023. 6. 13.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0" rIns="91422" bIns="457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5"/>
            <a:ext cx="5438775" cy="4467225"/>
          </a:xfrm>
          <a:prstGeom prst="rect">
            <a:avLst/>
          </a:prstGeom>
        </p:spPr>
        <p:txBody>
          <a:bodyPr vert="horz" lIns="91422" tIns="45710" rIns="91422" bIns="4571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975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r">
              <a:defRPr sz="1200"/>
            </a:lvl1pPr>
          </a:lstStyle>
          <a:p>
            <a:fld id="{A2E5139B-30C0-4F18-A82F-E8543C952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7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52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3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1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503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6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244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87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445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90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64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별첨 및 조견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F9649773-0238-4470-AA10-F1AC51F1E5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6056" y="68939"/>
            <a:ext cx="403244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 algn="r">
              <a:buFontTx/>
              <a:buNone/>
              <a:defRPr lang="ko-KR" altLang="en-US" sz="12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1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5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512" y="745540"/>
            <a:ext cx="8712968" cy="667236"/>
          </a:xfrm>
          <a:noFill/>
        </p:spPr>
        <p:txBody>
          <a:bodyPr wrap="square">
            <a:noAutofit/>
          </a:bodyPr>
          <a:lstStyle>
            <a:lvl1pPr algn="ctr"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설명 </a:t>
            </a:r>
            <a:r>
              <a:rPr lang="en-US" altLang="ko-KR"/>
              <a:t>14px</a:t>
            </a:r>
            <a:endParaRPr lang="ko-KR" altLang="en-US"/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187460" y="1789640"/>
            <a:ext cx="8712968" cy="466824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700" spc="-20" baseline="0">
                <a:solidFill>
                  <a:srgbClr val="00876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300"/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1DA72DCF-5B06-4021-ACBE-B0180B99D4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6056" y="68939"/>
            <a:ext cx="403244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 algn="r">
              <a:buFontTx/>
              <a:buNone/>
              <a:defRPr lang="ko-KR" altLang="en-US" sz="12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9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순서도: 처리 3"/>
          <p:cNvSpPr/>
          <p:nvPr userDrawn="1"/>
        </p:nvSpPr>
        <p:spPr>
          <a:xfrm>
            <a:off x="0" y="0"/>
            <a:ext cx="9144000" cy="56669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" y="502702"/>
            <a:ext cx="9108505" cy="2197427"/>
          </a:xfrm>
          <a:prstGeom prst="rect">
            <a:avLst/>
          </a:prstGeom>
        </p:spPr>
      </p:pic>
      <p:sp>
        <p:nvSpPr>
          <p:cNvPr id="7" name="순서도: 처리 6"/>
          <p:cNvSpPr/>
          <p:nvPr userDrawn="1"/>
        </p:nvSpPr>
        <p:spPr>
          <a:xfrm>
            <a:off x="504" y="502702"/>
            <a:ext cx="9144000" cy="113269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0" y="6525344"/>
            <a:ext cx="9180512" cy="0"/>
          </a:xfrm>
          <a:prstGeom prst="line">
            <a:avLst/>
          </a:prstGeom>
          <a:ln w="3175">
            <a:solidFill>
              <a:srgbClr val="4F81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"/>
          <p:cNvSpPr txBox="1">
            <a:spLocks/>
          </p:cNvSpPr>
          <p:nvPr userDrawn="1"/>
        </p:nvSpPr>
        <p:spPr>
          <a:xfrm>
            <a:off x="4103948" y="6550007"/>
            <a:ext cx="936104" cy="26813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30016EE-14ED-43D2-AD57-FE18527BA6A0}" type="slidenum">
              <a:rPr lang="ko-KR" altLang="en-US" sz="1100" smtClean="0">
                <a:solidFill>
                  <a:schemeClr val="tx1"/>
                </a:solidFill>
              </a:rPr>
              <a:pPr algn="ctr"/>
              <a:t>‹#›</a:t>
            </a:fld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13A05E8-0564-4C17-91DF-7B9E2BE176F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5" y="6532465"/>
            <a:ext cx="1913794" cy="2769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274526-7825-4C73-A478-89E1DFE0E006}"/>
              </a:ext>
            </a:extLst>
          </p:cNvPr>
          <p:cNvSpPr txBox="1"/>
          <p:nvPr userDrawn="1"/>
        </p:nvSpPr>
        <p:spPr>
          <a:xfrm>
            <a:off x="6372200" y="6551430"/>
            <a:ext cx="151259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㈜미래기후 컨소시움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4D6C48-684E-714B-95CC-2B3DE6CCF3E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884792" y="6556986"/>
            <a:ext cx="957772" cy="30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7" r:id="rId2"/>
    <p:sldLayoutId id="2147483672" r:id="rId3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31858-B5EC-179A-9B7C-D9FFC1C7B1C0}"/>
              </a:ext>
            </a:extLst>
          </p:cNvPr>
          <p:cNvSpPr txBox="1"/>
          <p:nvPr/>
        </p:nvSpPr>
        <p:spPr>
          <a:xfrm>
            <a:off x="818248" y="3429000"/>
            <a:ext cx="750750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XIOS Modification and </a:t>
            </a:r>
          </a:p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Compression Implementation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6555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1" y="1692877"/>
            <a:ext cx="8517449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XIOS default </a:t>
            </a:r>
            <a:r>
              <a:rPr lang="en-US" sz="1800" dirty="0" err="1"/>
              <a:t>gzip</a:t>
            </a:r>
            <a:r>
              <a:rPr lang="en-US" sz="1800" dirty="0"/>
              <a:t> compression has been enabled from Low GloSea6 and can improve the I/O performance</a:t>
            </a:r>
          </a:p>
          <a:p>
            <a:r>
              <a:rPr lang="en-US" sz="1800" dirty="0"/>
              <a:t>The configuration of the SZ filter needs to be investigated further to solve the current issues.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Conclusion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49117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858F6A-46E1-CB4E-9B59-C10C8F43488D}"/>
              </a:ext>
            </a:extLst>
          </p:cNvPr>
          <p:cNvSpPr txBox="1"/>
          <p:nvPr/>
        </p:nvSpPr>
        <p:spPr>
          <a:xfrm>
            <a:off x="733991" y="2521059"/>
            <a:ext cx="76760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tx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endParaRPr lang="en-US" altLang="ko-KR" sz="7200" dirty="0">
              <a:solidFill>
                <a:schemeClr val="tx2">
                  <a:lumMod val="60000"/>
                  <a:lumOff val="4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en-US" altLang="ko-KR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793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2" y="1692877"/>
            <a:ext cx="8517448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The XIOS has default compression using </a:t>
            </a:r>
            <a:r>
              <a:rPr lang="en-US" sz="1800" dirty="0" err="1"/>
              <a:t>gzip</a:t>
            </a:r>
            <a:r>
              <a:rPr lang="en-US" sz="1800" dirty="0"/>
              <a:t>.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The </a:t>
            </a:r>
            <a:r>
              <a:rPr lang="en-US" sz="1800" dirty="0" err="1"/>
              <a:t>gzip</a:t>
            </a:r>
            <a:r>
              <a:rPr lang="en-US" sz="1800" dirty="0"/>
              <a:t> can be enabled by adding </a:t>
            </a:r>
            <a:r>
              <a:rPr lang="en-US" sz="1800" dirty="0" err="1"/>
              <a:t>compression_level</a:t>
            </a:r>
            <a:r>
              <a:rPr lang="en-US" sz="1800" dirty="0"/>
              <a:t> to </a:t>
            </a:r>
            <a:r>
              <a:rPr lang="en-US" sz="1800" dirty="0" err="1"/>
              <a:t>iodef.xml</a:t>
            </a: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The </a:t>
            </a:r>
            <a:r>
              <a:rPr lang="en-US" sz="1800" dirty="0" err="1"/>
              <a:t>gzip</a:t>
            </a:r>
            <a:r>
              <a:rPr lang="en-US" sz="1800" dirty="0"/>
              <a:t> has compression level 0 - 9.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610441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Modify the 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iodef.xml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configuration on NEMO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3" name="Picture 2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71E12AD8-0216-B853-B1A7-373CCC3E4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6" y="3429000"/>
            <a:ext cx="7772400" cy="224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5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2" y="1692877"/>
            <a:ext cx="8517448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The </a:t>
            </a:r>
            <a:r>
              <a:rPr lang="en-US" sz="1800" dirty="0" err="1"/>
              <a:t>iodef.xml</a:t>
            </a:r>
            <a:r>
              <a:rPr lang="en-US" sz="1800" dirty="0"/>
              <a:t> filename is defined as </a:t>
            </a:r>
            <a:r>
              <a:rPr lang="en-US" sz="1800" dirty="0" err="1"/>
              <a:t>iodef-foam.xml</a:t>
            </a:r>
            <a:r>
              <a:rPr lang="en-US" sz="1800" dirty="0"/>
              <a:t> in NEMO Low GloSea6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The NEMO is hosted in subversion and built using FCM. The new branch is needed to support the </a:t>
            </a:r>
            <a:r>
              <a:rPr lang="en-US" sz="1800" dirty="0" err="1"/>
              <a:t>gzip</a:t>
            </a:r>
            <a:r>
              <a:rPr lang="en-US" sz="1800" dirty="0"/>
              <a:t> configuration.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610441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Modify the 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iodef.xml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configuration on NEMO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4" name="Picture 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66C58ED2-5979-5B43-1495-D987B54A8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6" y="2082916"/>
            <a:ext cx="7772400" cy="102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3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2" y="1692877"/>
            <a:ext cx="8517448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Result modification</a:t>
            </a:r>
          </a:p>
          <a:p>
            <a:pPr marL="742950" lvl="2" indent="-342900" algn="just">
              <a:buFont typeface="Courier New" panose="02070309020205020404" pitchFamily="49" charset="0"/>
              <a:buChar char="o"/>
            </a:pPr>
            <a:endParaRPr lang="en-US" sz="14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610441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Modify the 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iodef.xml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configuration on NEMO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2" name="Picture 1" descr="gzip compression">
            <a:extLst>
              <a:ext uri="{FF2B5EF4-FFF2-40B4-BE49-F238E27FC236}">
                <a16:creationId xmlns:a16="http://schemas.microsoft.com/office/drawing/2014/main" id="{5ADBFEF7-8809-2269-A910-AF09B9BF5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836" y="2286318"/>
            <a:ext cx="5892800" cy="1295400"/>
          </a:xfrm>
          <a:prstGeom prst="rect">
            <a:avLst/>
          </a:prstGeom>
        </p:spPr>
      </p:pic>
      <p:pic>
        <p:nvPicPr>
          <p:cNvPr id="3" name="Content Placeholder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984B745-5733-14C5-261A-6ACDADC98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836" y="4733197"/>
            <a:ext cx="5892800" cy="1186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4AB65B-2EE0-94B8-B8FC-B1633BAB1B8A}"/>
              </a:ext>
            </a:extLst>
          </p:cNvPr>
          <p:cNvSpPr txBox="1"/>
          <p:nvPr/>
        </p:nvSpPr>
        <p:spPr>
          <a:xfrm>
            <a:off x="3496320" y="3581718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gzip</a:t>
            </a:r>
            <a:r>
              <a:rPr lang="en-US" dirty="0"/>
              <a:t> compression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668FC-C4B1-D479-76FD-B58532F1C993}"/>
              </a:ext>
            </a:extLst>
          </p:cNvPr>
          <p:cNvSpPr txBox="1"/>
          <p:nvPr/>
        </p:nvSpPr>
        <p:spPr>
          <a:xfrm>
            <a:off x="3686212" y="6015872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7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Implement SZ compression using SZ filter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A218A759-1AB6-CE10-9DF2-CF836A86E7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9245" y="3429000"/>
            <a:ext cx="8525510" cy="2266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A6E127-6C09-DEC3-4AA6-4FF5F062059C}"/>
              </a:ext>
            </a:extLst>
          </p:cNvPr>
          <p:cNvSpPr txBox="1"/>
          <p:nvPr/>
        </p:nvSpPr>
        <p:spPr>
          <a:xfrm>
            <a:off x="552450" y="1752600"/>
            <a:ext cx="8048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H5Z-SZ filter support to apply SZ compression for NetCDF4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approach to implementing SZ compression is shown below 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8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414068" y="1692877"/>
            <a:ext cx="8013940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Adjust the </a:t>
            </a:r>
            <a:r>
              <a:rPr lang="en-US" sz="1800" dirty="0" err="1"/>
              <a:t>NetCDF</a:t>
            </a:r>
            <a:r>
              <a:rPr lang="en-US" sz="1800" dirty="0"/>
              <a:t> library in XIOS</a:t>
            </a:r>
          </a:p>
          <a:p>
            <a:pPr marL="742950" lvl="2" indent="-342900" algn="just">
              <a:buFont typeface="Courier New" panose="02070309020205020404" pitchFamily="49" charset="0"/>
              <a:buChar char="o"/>
            </a:pPr>
            <a:r>
              <a:rPr lang="en-US" sz="1400" dirty="0"/>
              <a:t>The SZ compression using SZ filter doesn’t support </a:t>
            </a:r>
            <a:r>
              <a:rPr lang="en-US" sz="1400" dirty="0" err="1"/>
              <a:t>PnetCDF</a:t>
            </a:r>
            <a:r>
              <a:rPr lang="en-US" sz="1400" dirty="0"/>
              <a:t> library</a:t>
            </a:r>
          </a:p>
          <a:p>
            <a:pPr marL="742950" lvl="2" indent="-342900" algn="just">
              <a:buFont typeface="Courier New" panose="02070309020205020404" pitchFamily="49" charset="0"/>
              <a:buChar char="o"/>
            </a:pPr>
            <a:r>
              <a:rPr lang="en-US" sz="1400" dirty="0"/>
              <a:t>Adjust the environment variables for recompilation is required</a:t>
            </a:r>
          </a:p>
          <a:p>
            <a:pPr marL="400050" lvl="2" indent="0" algn="just">
              <a:buNone/>
            </a:pPr>
            <a:endParaRPr lang="en-US" sz="14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Implement SZ compression using SZ filter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4" name="Picture 3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3B9C9920-D08A-82E2-69F2-B26399860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38" y="3073265"/>
            <a:ext cx="4001122" cy="2063229"/>
          </a:xfrm>
          <a:prstGeom prst="rect">
            <a:avLst/>
          </a:prstGeom>
        </p:spPr>
      </p:pic>
      <p:pic>
        <p:nvPicPr>
          <p:cNvPr id="6" name="Picture 5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68F58925-B259-1EBC-877F-D697368A6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8" y="3073265"/>
            <a:ext cx="4158598" cy="226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414068" y="1692877"/>
            <a:ext cx="8013940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Declare </a:t>
            </a:r>
            <a:r>
              <a:rPr lang="en-US" sz="1800" dirty="0" err="1"/>
              <a:t>defVarFilter</a:t>
            </a:r>
            <a:r>
              <a:rPr lang="en-US" sz="1800" dirty="0"/>
              <a:t> function at io/</a:t>
            </a:r>
            <a:r>
              <a:rPr lang="en-US" sz="1800" dirty="0" err="1"/>
              <a:t>netCdfInterface.hpp</a:t>
            </a: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Add implementation at io/</a:t>
            </a:r>
            <a:r>
              <a:rPr lang="en-US" sz="1800" dirty="0" err="1"/>
              <a:t>netCdfInterface.cpp</a:t>
            </a: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Implement SZ compression using SZ filter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0E8146-93E5-1466-BB37-3D0EB6435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8" y="2437454"/>
            <a:ext cx="7772400" cy="487915"/>
          </a:xfrm>
          <a:prstGeom prst="rect">
            <a:avLst/>
          </a:prstGeom>
        </p:spPr>
      </p:pic>
      <p:pic>
        <p:nvPicPr>
          <p:cNvPr id="12" name="Picture 11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ED66F46F-D32C-F491-E969-87AF25C09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8" y="3487824"/>
            <a:ext cx="7772400" cy="253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5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414068" y="1692877"/>
            <a:ext cx="8013940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Modification at io/onetcdf4.cpp 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Implement SZ compression using SZ filter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3" name="Picture 2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A2628205-F61D-4F0F-25AF-238434F42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4" y="3084226"/>
            <a:ext cx="7772400" cy="231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2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414068" y="1692877"/>
            <a:ext cx="8013940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Result Modification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Implement SZ compression using SZ filter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4" name="Picture 3" descr="A picture containing text, font, screenshot, algebra&#10;&#10;Description automatically generated">
            <a:extLst>
              <a:ext uri="{FF2B5EF4-FFF2-40B4-BE49-F238E27FC236}">
                <a16:creationId xmlns:a16="http://schemas.microsoft.com/office/drawing/2014/main" id="{5869C95D-08DC-6308-48EB-91ABAAC60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2" y="2927778"/>
            <a:ext cx="7772400" cy="138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70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cd288888fb6c134896c65a2cf64cdd208a38aa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13857</TotalTime>
  <Words>307</Words>
  <Application>Microsoft Macintosh PowerPoint</Application>
  <PresentationFormat>On-screen Show (4:3)</PresentationFormat>
  <Paragraphs>64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휴먼둥근헤드라인</vt:lpstr>
      <vt:lpstr>맑은 고딕</vt:lpstr>
      <vt:lpstr>Arial</vt:lpstr>
      <vt:lpstr>Calibri Light</vt:lpstr>
      <vt:lpstr>Courier New</vt:lpstr>
      <vt:lpstr>Office 테마</vt:lpstr>
      <vt:lpstr>PowerPoint Presentation</vt:lpstr>
      <vt:lpstr>□ Modify the iodef.xml configuration on NEMO</vt:lpstr>
      <vt:lpstr>□ Modify the iodef.xml configuration on NEMO</vt:lpstr>
      <vt:lpstr>□ Modify the iodef.xml configuration on NEMO</vt:lpstr>
      <vt:lpstr>□ Implement SZ compression using SZ filter</vt:lpstr>
      <vt:lpstr>□ Implement SZ compression using SZ filter</vt:lpstr>
      <vt:lpstr>□ Implement SZ compression using SZ filter</vt:lpstr>
      <vt:lpstr>□ Implement SZ compression using SZ filter</vt:lpstr>
      <vt:lpstr>□ Implement SZ compression using SZ filter</vt:lpstr>
      <vt:lpstr>□ Conclusion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Subhi Dian Hanifudin</cp:lastModifiedBy>
  <cp:revision>837</cp:revision>
  <cp:lastPrinted>2016-04-20T08:06:29Z</cp:lastPrinted>
  <dcterms:created xsi:type="dcterms:W3CDTF">2014-09-28T22:58:24Z</dcterms:created>
  <dcterms:modified xsi:type="dcterms:W3CDTF">2023-06-13T09:06:26Z</dcterms:modified>
</cp:coreProperties>
</file>