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3.png" ContentType="image/png"/>
  <Override PartName="/ppt/media/image12.jpeg" ContentType="image/jpeg"/>
  <Override PartName="/ppt/media/image9.png" ContentType="image/png"/>
  <Override PartName="/ppt/media/image16.png" ContentType="image/png"/>
  <Override PartName="/ppt/media/image15.png" ContentType="image/png"/>
  <Override PartName="/ppt/media/image14.png" ContentType="image/png"/>
  <Override PartName="/ppt/media/image10.png" ContentType="image/pn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11.png" ContentType="image/png"/>
  <Override PartName="/ppt/media/image1.jpeg" ContentType="image/jpe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F490DB8-9475-4C78-AE4B-5AB8E1BD495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6531FC-41F4-4BDE-B772-D0ECCA05188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A3D54E0-61D5-47D7-933A-0E672F15CD2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4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CBFEE08-5593-41D8-9DFB-2E5CDC208E0E}"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6E8C1AB-D714-413C-B69A-D58F37A38A7D}"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E3C5F4F-2771-4432-AB40-01193492D563}"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5F01739-85E0-4D0D-8E17-5D21D50B510B}"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1437E70-16B3-4F61-A7FC-F5EAF52C54F6}"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DE60CB2-18AD-4B31-897C-11C8CD4BAD3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2692440" y="1871280"/>
            <a:ext cx="6815160" cy="7025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5EE6926-E62E-4945-81AA-6D96F5155BE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3ABC3AB-414F-4E45-8583-00C114011B3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F76106-A9C5-40C9-BD4F-A2C7A16BAE9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3FB3799-9B62-45E0-B875-E4071416F2B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9B6DD0-FBDC-42EE-A012-068E29C1EAE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404C662-80A9-40C8-AB06-B4B8B670E618}"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B27E5F7-AF10-4356-8E2B-8F52E5E01C68}"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9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E241D04-8AEE-4166-94C6-BE73456A46A3}"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4B4E7DF-6741-40E6-A703-0E6CE5651BC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444F4C2-63C8-4689-A414-E85097F63F99}"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A014E03-3751-4208-8AB8-501EBB9F658F}"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2E82096-9376-419E-838E-A4907404D1CB}"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546E8E3-F6A7-43A8-81BB-6632D485BD3E}"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7EA08D4-3519-450B-BDC0-4D7291517B2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2692440" y="1871280"/>
            <a:ext cx="6815160" cy="7025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CF820BD-EC1F-4275-A36D-933BF62DE33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38E2603-923A-489A-B916-7604B2A6B1F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DBAA4D4-637F-4B34-81D4-02411409467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A5EF267-D638-48E6-A2EA-B76A0F37A19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8B00766-BA5A-431F-BB42-EE8CAA615ECC}"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12E58FA-477D-45B2-867B-A1505056EBBC}"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32277B4-4190-41A2-B1B9-EF7B47A5AC99}"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51334B2-7D63-42A9-AD92-07C5CEB8D81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497AFD9-BA8F-47E3-9D10-3EE1CF2D883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2692440" y="1871280"/>
            <a:ext cx="6815160" cy="7025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60AF072-F983-4B8A-8ABA-BA3408B9606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D8A6E7B-9078-4BF2-9CEA-385B14F3277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2B10190-2946-4B2B-81FC-9E83564604A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92440" y="1871280"/>
            <a:ext cx="6815160" cy="151524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2AF71FD-3200-4936-AB0D-9B485758989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840" y="0"/>
            <a:ext cx="12229560" cy="6855840"/>
            <a:chOff x="-15840" y="0"/>
            <a:chExt cx="12229560" cy="6855840"/>
          </a:xfrm>
        </p:grpSpPr>
        <p:pic>
          <p:nvPicPr>
            <p:cNvPr id="1" name="Picture 7" descr="HD-PanelContent.png"/>
            <p:cNvPicPr/>
            <p:nvPr/>
          </p:nvPicPr>
          <p:blipFill>
            <a:blip r:embed="rId3"/>
            <a:stretch/>
          </p:blipFill>
          <p:spPr>
            <a:xfrm>
              <a:off x="0" y="0"/>
              <a:ext cx="12188520" cy="6855840"/>
            </a:xfrm>
            <a:prstGeom prst="rect">
              <a:avLst/>
            </a:prstGeom>
            <a:ln w="0">
              <a:noFill/>
            </a:ln>
          </p:spPr>
        </p:pic>
        <p:sp>
          <p:nvSpPr>
            <p:cNvPr id="2"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tretch/>
          </p:blipFill>
          <p:spPr>
            <a:xfrm>
              <a:off x="-15840" y="3153960"/>
              <a:ext cx="776880" cy="606240"/>
            </a:xfrm>
            <a:prstGeom prst="rect">
              <a:avLst/>
            </a:prstGeom>
            <a:ln w="0">
              <a:noFill/>
            </a:ln>
          </p:spPr>
        </p:pic>
        <p:pic>
          <p:nvPicPr>
            <p:cNvPr id="4" name="Picture 10" descr="HDRibbonContent-UniformTrim.png"/>
            <p:cNvPicPr/>
            <p:nvPr/>
          </p:nvPicPr>
          <p:blipFill>
            <a:blip r:embed="rId5"/>
            <a:stretch/>
          </p:blipFill>
          <p:spPr>
            <a:xfrm>
              <a:off x="11436840" y="3153960"/>
              <a:ext cx="776880" cy="606240"/>
            </a:xfrm>
            <a:prstGeom prst="rect">
              <a:avLst/>
            </a:prstGeom>
            <a:ln w="0">
              <a:noFill/>
            </a:ln>
          </p:spPr>
        </p:pic>
      </p:grpSp>
      <p:grpSp>
        <p:nvGrpSpPr>
          <p:cNvPr id="5" name="Group 6"/>
          <p:cNvGrpSpPr/>
          <p:nvPr/>
        </p:nvGrpSpPr>
        <p:grpSpPr>
          <a:xfrm>
            <a:off x="-16920" y="0"/>
            <a:ext cx="12230640" cy="6855840"/>
            <a:chOff x="-16920" y="0"/>
            <a:chExt cx="12230640" cy="6855840"/>
          </a:xfrm>
        </p:grpSpPr>
        <p:pic>
          <p:nvPicPr>
            <p:cNvPr id="6" name="Picture 15" descr="HD-PanelTitleR1.png"/>
            <p:cNvPicPr/>
            <p:nvPr/>
          </p:nvPicPr>
          <p:blipFill>
            <a:blip r:embed="rId6"/>
            <a:stretch/>
          </p:blipFill>
          <p:spPr>
            <a:xfrm>
              <a:off x="0" y="0"/>
              <a:ext cx="12188520" cy="6855840"/>
            </a:xfrm>
            <a:prstGeom prst="rect">
              <a:avLst/>
            </a:prstGeom>
            <a:ln w="0">
              <a:noFill/>
            </a:ln>
          </p:spPr>
        </p:pic>
        <p:sp>
          <p:nvSpPr>
            <p:cNvPr id="7" name="Rectangle 25"/>
            <p:cNvSpPr/>
            <p:nvPr/>
          </p:nvSpPr>
          <p:spPr>
            <a:xfrm>
              <a:off x="2328480" y="1540800"/>
              <a:ext cx="7543440" cy="383508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HDRibbonTitle-UniformTrim.png"/>
            <p:cNvPicPr/>
            <p:nvPr/>
          </p:nvPicPr>
          <p:blipFill>
            <a:blip r:embed="rId7"/>
            <a:stretch/>
          </p:blipFill>
          <p:spPr>
            <a:xfrm>
              <a:off x="-16920" y="3147480"/>
              <a:ext cx="2477520" cy="612360"/>
            </a:xfrm>
            <a:prstGeom prst="rect">
              <a:avLst/>
            </a:prstGeom>
            <a:ln w="0">
              <a:noFill/>
            </a:ln>
          </p:spPr>
        </p:pic>
        <p:pic>
          <p:nvPicPr>
            <p:cNvPr id="9" name="Picture 19" descr="HDRibbonTitle-UniformTrim.png"/>
            <p:cNvPicPr/>
            <p:nvPr/>
          </p:nvPicPr>
          <p:blipFill>
            <a:blip r:embed="rId8"/>
            <a:stretch/>
          </p:blipFill>
          <p:spPr>
            <a:xfrm>
              <a:off x="9736200" y="3147480"/>
              <a:ext cx="2477520" cy="612360"/>
            </a:xfrm>
            <a:prstGeom prst="rect">
              <a:avLst/>
            </a:prstGeom>
            <a:ln w="0">
              <a:noFill/>
            </a:ln>
          </p:spPr>
        </p:pic>
      </p:grpSp>
      <p:sp>
        <p:nvSpPr>
          <p:cNvPr id="10"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US" sz="5400" spc="-1" strike="noStrike">
                <a:solidFill>
                  <a:srgbClr val="262626"/>
                </a:solidFill>
                <a:latin typeface="Garamond"/>
              </a:rPr>
              <a:t>Click to edit </a:t>
            </a:r>
            <a:r>
              <a:rPr b="0" lang="en-US" sz="5400" spc="-1" strike="noStrike">
                <a:solidFill>
                  <a:srgbClr val="262626"/>
                </a:solidFill>
                <a:latin typeface="Garamond"/>
              </a:rPr>
              <a:t>Master title style</a:t>
            </a:r>
            <a:endParaRPr b="0" lang="en-US" sz="5400" spc="-1" strike="noStrike">
              <a:solidFill>
                <a:srgbClr val="000000"/>
              </a:solidFill>
              <a:latin typeface="Garamond"/>
            </a:endParaRPr>
          </a:p>
        </p:txBody>
      </p:sp>
      <p:sp>
        <p:nvSpPr>
          <p:cNvPr id="11" name="PlaceHolder 2"/>
          <p:cNvSpPr>
            <a:spLocks noGrp="1"/>
          </p:cNvSpPr>
          <p:nvPr>
            <p:ph type="dt" idx="1"/>
          </p:nvPr>
        </p:nvSpPr>
        <p:spPr>
          <a:xfrm>
            <a:off x="7983360" y="5037840"/>
            <a:ext cx="89712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r>
              <a:rPr b="0" lang="en-US" sz="1000" spc="-1" strike="noStrike">
                <a:solidFill>
                  <a:srgbClr val="000000"/>
                </a:solidFill>
                <a:latin typeface="Garamond"/>
              </a:rPr>
              <a:t>&lt;date/time&gt;</a:t>
            </a:r>
            <a:endParaRPr b="0" lang="en-IN" sz="1000" spc="-1" strike="noStrike">
              <a:latin typeface="Times New Roman"/>
            </a:endParaRPr>
          </a:p>
        </p:txBody>
      </p:sp>
      <p:sp>
        <p:nvSpPr>
          <p:cNvPr id="12" name="PlaceHolder 3"/>
          <p:cNvSpPr>
            <a:spLocks noGrp="1"/>
          </p:cNvSpPr>
          <p:nvPr>
            <p:ph type="ftr" idx="2"/>
          </p:nvPr>
        </p:nvSpPr>
        <p:spPr>
          <a:xfrm>
            <a:off x="2692440" y="5037840"/>
            <a:ext cx="5214240" cy="27900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3" name="PlaceHolder 4"/>
          <p:cNvSpPr>
            <a:spLocks noGrp="1"/>
          </p:cNvSpPr>
          <p:nvPr>
            <p:ph type="sldNum" idx="3"/>
          </p:nvPr>
        </p:nvSpPr>
        <p:spPr>
          <a:xfrm>
            <a:off x="8956800" y="5037840"/>
            <a:ext cx="55080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22BBD93F-999B-409C-833E-74CEB45C67C3}" type="slidenum">
              <a:rPr b="0" lang="en-US" sz="1000" spc="-1" strike="noStrike">
                <a:solidFill>
                  <a:srgbClr val="000000"/>
                </a:solidFill>
                <a:latin typeface="Garamond"/>
              </a:rPr>
              <a:t>&lt;number&gt;</a:t>
            </a:fld>
            <a:endParaRPr b="0" lang="en-IN" sz="1000" spc="-1" strike="noStrike">
              <a:latin typeface="Times New Roman"/>
            </a:endParaRPr>
          </a:p>
        </p:txBody>
      </p:sp>
      <p:sp>
        <p:nvSpPr>
          <p:cNvPr id="14" name="Straight Connector 14"/>
          <p:cNvSpPr/>
          <p:nvPr/>
        </p:nvSpPr>
        <p:spPr>
          <a:xfrm>
            <a:off x="2692080" y="3521880"/>
            <a:ext cx="681588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2" name="Group 6"/>
          <p:cNvGrpSpPr/>
          <p:nvPr/>
        </p:nvGrpSpPr>
        <p:grpSpPr>
          <a:xfrm>
            <a:off x="-15840" y="0"/>
            <a:ext cx="12229560" cy="6855840"/>
            <a:chOff x="-15840" y="0"/>
            <a:chExt cx="12229560" cy="6855840"/>
          </a:xfrm>
        </p:grpSpPr>
        <p:pic>
          <p:nvPicPr>
            <p:cNvPr id="53" name="Picture 7" descr="HD-PanelContent.png"/>
            <p:cNvPicPr/>
            <p:nvPr/>
          </p:nvPicPr>
          <p:blipFill>
            <a:blip r:embed="rId3"/>
            <a:stretch/>
          </p:blipFill>
          <p:spPr>
            <a:xfrm>
              <a:off x="0" y="0"/>
              <a:ext cx="12188520" cy="6855840"/>
            </a:xfrm>
            <a:prstGeom prst="rect">
              <a:avLst/>
            </a:prstGeom>
            <a:ln w="0">
              <a:noFill/>
            </a:ln>
          </p:spPr>
        </p:pic>
        <p:sp>
          <p:nvSpPr>
            <p:cNvPr id="54"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descr="HDRibbonContent-UniformTrim.png"/>
            <p:cNvPicPr/>
            <p:nvPr/>
          </p:nvPicPr>
          <p:blipFill>
            <a:blip r:embed="rId4"/>
            <a:stretch/>
          </p:blipFill>
          <p:spPr>
            <a:xfrm>
              <a:off x="-15840" y="3153960"/>
              <a:ext cx="776880" cy="606240"/>
            </a:xfrm>
            <a:prstGeom prst="rect">
              <a:avLst/>
            </a:prstGeom>
            <a:ln w="0">
              <a:noFill/>
            </a:ln>
          </p:spPr>
        </p:pic>
        <p:pic>
          <p:nvPicPr>
            <p:cNvPr id="56" name="Picture 10" descr="HDRibbonContent-UniformTrim.png"/>
            <p:cNvPicPr/>
            <p:nvPr/>
          </p:nvPicPr>
          <p:blipFill>
            <a:blip r:embed="rId5"/>
            <a:stretch/>
          </p:blipFill>
          <p:spPr>
            <a:xfrm>
              <a:off x="11436840" y="3153960"/>
              <a:ext cx="776880" cy="606240"/>
            </a:xfrm>
            <a:prstGeom prst="rect">
              <a:avLst/>
            </a:prstGeom>
            <a:ln w="0">
              <a:noFill/>
            </a:ln>
          </p:spPr>
        </p:pic>
      </p:grpSp>
      <p:sp>
        <p:nvSpPr>
          <p:cNvPr id="57" name="Straight Connector 6"/>
          <p:cNvSpPr/>
          <p:nvPr/>
        </p:nvSpPr>
        <p:spPr>
          <a:xfrm>
            <a:off x="1396080" y="2421360"/>
            <a:ext cx="940716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58" name="PlaceHolder 1"/>
          <p:cNvSpPr>
            <a:spLocks noGrp="1"/>
          </p:cNvSpPr>
          <p:nvPr>
            <p:ph type="title"/>
          </p:nvPr>
        </p:nvSpPr>
        <p:spPr>
          <a:xfrm>
            <a:off x="1295280" y="982080"/>
            <a:ext cx="9600840" cy="1303560"/>
          </a:xfrm>
          <a:prstGeom prst="rect">
            <a:avLst/>
          </a:prstGeom>
          <a:noFill/>
          <a:ln w="0">
            <a:noFill/>
          </a:ln>
        </p:spPr>
        <p:txBody>
          <a:bodyPr anchor="ctr">
            <a:noAutofit/>
          </a:bodyPr>
          <a:p>
            <a:pPr algn="ctr">
              <a:lnSpc>
                <a:spcPct val="100000"/>
              </a:lnSpc>
              <a:buNone/>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59" name="PlaceHolder 2"/>
          <p:cNvSpPr>
            <a:spLocks noGrp="1"/>
          </p:cNvSpPr>
          <p:nvPr>
            <p:ph type="body"/>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Click to edit Master text styles</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840">
              <a:lnSpc>
                <a:spcPct val="100000"/>
              </a:lnSpc>
              <a:spcBef>
                <a:spcPts val="360"/>
              </a:spcBef>
              <a:spcAft>
                <a:spcPts val="601"/>
              </a:spcAft>
              <a:buClr>
                <a:srgbClr val="83992a"/>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360">
              <a:lnSpc>
                <a:spcPct val="100000"/>
              </a:lnSpc>
              <a:spcBef>
                <a:spcPts val="320"/>
              </a:spcBef>
              <a:spcAft>
                <a:spcPts val="601"/>
              </a:spcAft>
              <a:buClr>
                <a:srgbClr val="83992a"/>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360">
              <a:lnSpc>
                <a:spcPct val="100000"/>
              </a:lnSpc>
              <a:spcBef>
                <a:spcPts val="281"/>
              </a:spcBef>
              <a:spcAft>
                <a:spcPts val="601"/>
              </a:spcAft>
              <a:buClr>
                <a:srgbClr val="83992a"/>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60" name="PlaceHolder 3"/>
          <p:cNvSpPr>
            <a:spLocks noGrp="1"/>
          </p:cNvSpPr>
          <p:nvPr>
            <p:ph type="dt" idx="4"/>
          </p:nvPr>
        </p:nvSpPr>
        <p:spPr>
          <a:xfrm>
            <a:off x="8677440" y="5969160"/>
            <a:ext cx="159984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r>
              <a:rPr b="0" lang="en-US" sz="1000" spc="-1" strike="noStrike">
                <a:solidFill>
                  <a:srgbClr val="000000"/>
                </a:solidFill>
                <a:latin typeface="Garamond"/>
              </a:rPr>
              <a:t>&lt;date/time&gt;</a:t>
            </a:r>
            <a:endParaRPr b="0" lang="en-IN" sz="1000" spc="-1" strike="noStrike">
              <a:latin typeface="Times New Roman"/>
            </a:endParaRPr>
          </a:p>
        </p:txBody>
      </p:sp>
      <p:sp>
        <p:nvSpPr>
          <p:cNvPr id="61" name="PlaceHolder 4"/>
          <p:cNvSpPr>
            <a:spLocks noGrp="1"/>
          </p:cNvSpPr>
          <p:nvPr>
            <p:ph type="ftr" idx="5"/>
          </p:nvPr>
        </p:nvSpPr>
        <p:spPr>
          <a:xfrm>
            <a:off x="1295280" y="5969160"/>
            <a:ext cx="7305480" cy="27900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2" name="PlaceHolder 5"/>
          <p:cNvSpPr>
            <a:spLocks noGrp="1"/>
          </p:cNvSpPr>
          <p:nvPr>
            <p:ph type="sldNum" idx="6"/>
          </p:nvPr>
        </p:nvSpPr>
        <p:spPr>
          <a:xfrm>
            <a:off x="10353960" y="5969160"/>
            <a:ext cx="54216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6882BEEF-361E-423E-BFFD-AF4D4597E3A2}" type="slidenum">
              <a:rPr b="0" lang="en-US" sz="1000" spc="-1" strike="noStrike">
                <a:solidFill>
                  <a:srgbClr val="000000"/>
                </a:solidFill>
                <a:latin typeface="Garamond"/>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99" name="Group 6"/>
          <p:cNvGrpSpPr/>
          <p:nvPr/>
        </p:nvGrpSpPr>
        <p:grpSpPr>
          <a:xfrm>
            <a:off x="-15840" y="0"/>
            <a:ext cx="12229560" cy="6855840"/>
            <a:chOff x="-15840" y="0"/>
            <a:chExt cx="12229560" cy="6855840"/>
          </a:xfrm>
        </p:grpSpPr>
        <p:pic>
          <p:nvPicPr>
            <p:cNvPr id="100" name="Picture 7" descr="HD-PanelContent.png"/>
            <p:cNvPicPr/>
            <p:nvPr/>
          </p:nvPicPr>
          <p:blipFill>
            <a:blip r:embed="rId3"/>
            <a:stretch/>
          </p:blipFill>
          <p:spPr>
            <a:xfrm>
              <a:off x="0" y="0"/>
              <a:ext cx="12188520" cy="6855840"/>
            </a:xfrm>
            <a:prstGeom prst="rect">
              <a:avLst/>
            </a:prstGeom>
            <a:ln w="0">
              <a:noFill/>
            </a:ln>
          </p:spPr>
        </p:pic>
        <p:sp>
          <p:nvSpPr>
            <p:cNvPr id="101"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102" name="Picture 9" descr="HDRibbonContent-UniformTrim.png"/>
            <p:cNvPicPr/>
            <p:nvPr/>
          </p:nvPicPr>
          <p:blipFill>
            <a:blip r:embed="rId4"/>
            <a:stretch/>
          </p:blipFill>
          <p:spPr>
            <a:xfrm>
              <a:off x="-15840" y="3153960"/>
              <a:ext cx="776880" cy="606240"/>
            </a:xfrm>
            <a:prstGeom prst="rect">
              <a:avLst/>
            </a:prstGeom>
            <a:ln w="0">
              <a:noFill/>
            </a:ln>
          </p:spPr>
        </p:pic>
        <p:pic>
          <p:nvPicPr>
            <p:cNvPr id="103" name="Picture 10" descr="HDRibbonContent-UniformTrim.png"/>
            <p:cNvPicPr/>
            <p:nvPr/>
          </p:nvPicPr>
          <p:blipFill>
            <a:blip r:embed="rId5"/>
            <a:stretch/>
          </p:blipFill>
          <p:spPr>
            <a:xfrm>
              <a:off x="11436840" y="3153960"/>
              <a:ext cx="776880" cy="606240"/>
            </a:xfrm>
            <a:prstGeom prst="rect">
              <a:avLst/>
            </a:prstGeom>
            <a:ln w="0">
              <a:noFill/>
            </a:ln>
          </p:spPr>
        </p:pic>
      </p:grpSp>
      <p:sp>
        <p:nvSpPr>
          <p:cNvPr id="104" name="PlaceHolder 1"/>
          <p:cNvSpPr>
            <a:spLocks noGrp="1"/>
          </p:cNvSpPr>
          <p:nvPr>
            <p:ph type="dt" idx="7"/>
          </p:nvPr>
        </p:nvSpPr>
        <p:spPr>
          <a:xfrm>
            <a:off x="8677440" y="5969160"/>
            <a:ext cx="159984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r>
              <a:rPr b="0" lang="en-US" sz="1000" spc="-1" strike="noStrike">
                <a:solidFill>
                  <a:srgbClr val="000000"/>
                </a:solidFill>
                <a:latin typeface="Garamond"/>
              </a:rPr>
              <a:t>&lt;date/time&gt;</a:t>
            </a:r>
            <a:endParaRPr b="0" lang="en-IN" sz="1000" spc="-1" strike="noStrike">
              <a:latin typeface="Times New Roman"/>
            </a:endParaRPr>
          </a:p>
        </p:txBody>
      </p:sp>
      <p:sp>
        <p:nvSpPr>
          <p:cNvPr id="105" name="PlaceHolder 2"/>
          <p:cNvSpPr>
            <a:spLocks noGrp="1"/>
          </p:cNvSpPr>
          <p:nvPr>
            <p:ph type="ftr" idx="8"/>
          </p:nvPr>
        </p:nvSpPr>
        <p:spPr>
          <a:xfrm>
            <a:off x="1295280" y="5969160"/>
            <a:ext cx="7305480" cy="27900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06" name="PlaceHolder 3"/>
          <p:cNvSpPr>
            <a:spLocks noGrp="1"/>
          </p:cNvSpPr>
          <p:nvPr>
            <p:ph type="sldNum" idx="9"/>
          </p:nvPr>
        </p:nvSpPr>
        <p:spPr>
          <a:xfrm>
            <a:off x="10353960" y="5969160"/>
            <a:ext cx="54216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056B3C6A-3FD8-43E9-BA9F-0D5A9BBAA0C4}" type="slidenum">
              <a:rPr b="0" lang="en-US" sz="1000" spc="-1" strike="noStrike">
                <a:solidFill>
                  <a:srgbClr val="000000"/>
                </a:solidFill>
                <a:latin typeface="Garamond"/>
              </a:rPr>
              <a:t>&lt;number&gt;</a:t>
            </a:fld>
            <a:endParaRPr b="0" lang="en-IN" sz="1000" spc="-1" strike="noStrike">
              <a:latin typeface="Times New Roman"/>
            </a:endParaRPr>
          </a:p>
        </p:txBody>
      </p:sp>
      <p:sp>
        <p:nvSpPr>
          <p:cNvPr id="10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Garamond"/>
              </a:rPr>
              <a:t>Click to edit the title text format</a:t>
            </a:r>
            <a:endParaRPr b="0" lang="en-US" sz="1800" spc="-1" strike="noStrike">
              <a:solidFill>
                <a:srgbClr val="000000"/>
              </a:solidFill>
              <a:latin typeface="Garamond"/>
            </a:endParaRPr>
          </a:p>
        </p:txBody>
      </p:sp>
      <p:sp>
        <p:nvSpPr>
          <p:cNvPr id="10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s://tn.data.gov.in/resource/company-master-data-tamil-nadu-upto-28th-february-2019"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US" sz="2400" spc="-1" strike="noStrike">
                <a:solidFill>
                  <a:srgbClr val="262626"/>
                </a:solidFill>
                <a:latin typeface="Garamond"/>
              </a:rPr>
              <a:t>Department of electronics and communication </a:t>
            </a:r>
            <a:br>
              <a:rPr sz="1600"/>
            </a:br>
            <a:br>
              <a:rPr sz="1600"/>
            </a:br>
            <a:br>
              <a:rPr sz="1600"/>
            </a:br>
            <a:br>
              <a:rPr sz="1600"/>
            </a:br>
            <a:r>
              <a:rPr b="0" lang="en-US" sz="4000" spc="-1" strike="noStrike">
                <a:solidFill>
                  <a:srgbClr val="262626"/>
                </a:solidFill>
                <a:latin typeface="Garamond"/>
              </a:rPr>
              <a:t>ROC COMPANY ANALYSIS</a:t>
            </a:r>
            <a:endParaRPr b="0" lang="en-US" sz="4000" spc="-1" strike="noStrike">
              <a:solidFill>
                <a:srgbClr val="000000"/>
              </a:solidFill>
              <a:latin typeface="Garamond"/>
            </a:endParaRPr>
          </a:p>
        </p:txBody>
      </p:sp>
      <p:sp>
        <p:nvSpPr>
          <p:cNvPr id="146" name="PlaceHolder 2"/>
          <p:cNvSpPr>
            <a:spLocks noGrp="1"/>
          </p:cNvSpPr>
          <p:nvPr>
            <p:ph type="subTitle"/>
          </p:nvPr>
        </p:nvSpPr>
        <p:spPr>
          <a:xfrm>
            <a:off x="2692440" y="3657600"/>
            <a:ext cx="6815160" cy="1682640"/>
          </a:xfrm>
          <a:prstGeom prst="rect">
            <a:avLst/>
          </a:prstGeom>
          <a:noFill/>
          <a:ln w="0">
            <a:noFill/>
          </a:ln>
        </p:spPr>
        <p:txBody>
          <a:bodyPr anchor="t">
            <a:normAutofit fontScale="25000"/>
          </a:bodyPr>
          <a:p>
            <a:pPr algn="ctr">
              <a:lnSpc>
                <a:spcPct val="100000"/>
              </a:lnSpc>
              <a:spcBef>
                <a:spcPts val="1120"/>
              </a:spcBef>
              <a:spcAft>
                <a:spcPts val="601"/>
              </a:spcAft>
              <a:buNone/>
              <a:tabLst>
                <a:tab algn="l" pos="0"/>
              </a:tabLst>
            </a:pPr>
            <a:r>
              <a:rPr b="0" lang="en-US" sz="5600" spc="-1" strike="noStrike">
                <a:solidFill>
                  <a:srgbClr val="000000"/>
                </a:solidFill>
                <a:latin typeface="Garamond"/>
              </a:rPr>
              <a:t>A Comprehensive roc company analysis solution</a:t>
            </a:r>
            <a:endParaRPr b="0" lang="en-IN" sz="5600" spc="-1" strike="noStrike">
              <a:latin typeface="Arial"/>
            </a:endParaRPr>
          </a:p>
          <a:p>
            <a:pPr algn="ctr">
              <a:lnSpc>
                <a:spcPct val="100000"/>
              </a:lnSpc>
              <a:spcBef>
                <a:spcPts val="1120"/>
              </a:spcBef>
              <a:spcAft>
                <a:spcPts val="601"/>
              </a:spcAft>
              <a:buNone/>
              <a:tabLst>
                <a:tab algn="l" pos="0"/>
              </a:tabLst>
            </a:pPr>
            <a:r>
              <a:rPr b="0" lang="en-US" sz="5600" spc="-1" strike="noStrike">
                <a:solidFill>
                  <a:srgbClr val="000000"/>
                </a:solidFill>
                <a:latin typeface="Garamond"/>
              </a:rPr>
              <a:t>Team members: KIRUTHIKA.G (113321106044)</a:t>
            </a:r>
            <a:endParaRPr b="0" lang="en-IN" sz="5600" spc="-1" strike="noStrike">
              <a:latin typeface="Arial"/>
            </a:endParaRPr>
          </a:p>
          <a:p>
            <a:pPr algn="ctr">
              <a:lnSpc>
                <a:spcPct val="100000"/>
              </a:lnSpc>
              <a:spcBef>
                <a:spcPts val="1120"/>
              </a:spcBef>
              <a:spcAft>
                <a:spcPts val="601"/>
              </a:spcAft>
              <a:buNone/>
              <a:tabLst>
                <a:tab algn="l" pos="0"/>
              </a:tabLst>
            </a:pPr>
            <a:r>
              <a:rPr b="0" lang="en-US" sz="5600" spc="-1" strike="noStrike">
                <a:solidFill>
                  <a:srgbClr val="000000"/>
                </a:solidFill>
                <a:latin typeface="Garamond"/>
              </a:rPr>
              <a:t>                                  </a:t>
            </a:r>
            <a:r>
              <a:rPr b="0" lang="en-US" sz="5600" spc="-1" strike="noStrike">
                <a:solidFill>
                  <a:srgbClr val="000000"/>
                </a:solidFill>
                <a:latin typeface="Garamond"/>
              </a:rPr>
              <a:t>DHANISHA MARY..C (113321106020)</a:t>
            </a:r>
            <a:endParaRPr b="0" lang="en-IN" sz="5600" spc="-1" strike="noStrike">
              <a:latin typeface="Arial"/>
            </a:endParaRPr>
          </a:p>
          <a:p>
            <a:pPr algn="ctr">
              <a:lnSpc>
                <a:spcPct val="100000"/>
              </a:lnSpc>
              <a:spcBef>
                <a:spcPts val="1120"/>
              </a:spcBef>
              <a:spcAft>
                <a:spcPts val="601"/>
              </a:spcAft>
              <a:buNone/>
              <a:tabLst>
                <a:tab algn="l" pos="0"/>
              </a:tabLst>
            </a:pPr>
            <a:r>
              <a:rPr b="0" lang="en-US" sz="5600" spc="-1" strike="noStrike">
                <a:solidFill>
                  <a:srgbClr val="000000"/>
                </a:solidFill>
                <a:latin typeface="Garamond"/>
              </a:rPr>
              <a:t>                   </a:t>
            </a:r>
            <a:r>
              <a:rPr b="0" lang="en-US" sz="5600" spc="-1" strike="noStrike">
                <a:solidFill>
                  <a:srgbClr val="000000"/>
                </a:solidFill>
                <a:latin typeface="Garamond"/>
              </a:rPr>
              <a:t>INDHUJA.V( 113321106034)</a:t>
            </a:r>
            <a:endParaRPr b="0" lang="en-IN" sz="5600" spc="-1" strike="noStrike">
              <a:latin typeface="Arial"/>
            </a:endParaRPr>
          </a:p>
          <a:p>
            <a:pPr algn="ctr">
              <a:lnSpc>
                <a:spcPct val="100000"/>
              </a:lnSpc>
              <a:spcBef>
                <a:spcPts val="1120"/>
              </a:spcBef>
              <a:spcAft>
                <a:spcPts val="601"/>
              </a:spcAft>
              <a:buNone/>
              <a:tabLst>
                <a:tab algn="l" pos="0"/>
              </a:tabLst>
            </a:pPr>
            <a:r>
              <a:rPr b="0" lang="en-US" sz="5600" spc="-1" strike="noStrike">
                <a:solidFill>
                  <a:srgbClr val="000000"/>
                </a:solidFill>
                <a:latin typeface="Garamond"/>
              </a:rPr>
              <a:t>                                         </a:t>
            </a:r>
            <a:r>
              <a:rPr b="0" lang="en-US" sz="5600" spc="-1" strike="noStrike">
                <a:solidFill>
                  <a:srgbClr val="000000"/>
                </a:solidFill>
                <a:latin typeface="Garamond"/>
              </a:rPr>
              <a:t>BINU ALLEN INFANTA.J( 113321106038)</a:t>
            </a:r>
            <a:endParaRPr b="0" lang="en-IN" sz="5600" spc="-1" strike="noStrike">
              <a:latin typeface="Arial"/>
            </a:endParaRPr>
          </a:p>
          <a:p>
            <a:pPr algn="ctr">
              <a:lnSpc>
                <a:spcPct val="100000"/>
              </a:lnSpc>
              <a:spcBef>
                <a:spcPts val="1120"/>
              </a:spcBef>
              <a:spcAft>
                <a:spcPts val="601"/>
              </a:spcAft>
              <a:buNone/>
              <a:tabLst>
                <a:tab algn="l" pos="0"/>
              </a:tabLst>
            </a:pPr>
            <a:r>
              <a:rPr b="0" lang="en-US" sz="5600" spc="-1" strike="noStrike">
                <a:solidFill>
                  <a:srgbClr val="000000"/>
                </a:solidFill>
                <a:latin typeface="Garamond"/>
              </a:rPr>
              <a:t>                 </a:t>
            </a:r>
            <a:r>
              <a:rPr b="0" lang="en-US" sz="5600" spc="-1" strike="noStrike">
                <a:solidFill>
                  <a:srgbClr val="000000"/>
                </a:solidFill>
                <a:latin typeface="Garamond"/>
              </a:rPr>
              <a:t>KEERTHI.B (113321106041)</a:t>
            </a:r>
            <a:endParaRPr b="0" lang="en-IN" sz="5600" spc="-1" strike="noStrike">
              <a:latin typeface="Arial"/>
            </a:endParaRPr>
          </a:p>
          <a:p>
            <a:pPr algn="ctr">
              <a:lnSpc>
                <a:spcPct val="100000"/>
              </a:lnSpc>
              <a:spcBef>
                <a:spcPts val="360"/>
              </a:spcBef>
              <a:spcAft>
                <a:spcPts val="601"/>
              </a:spcAft>
              <a:buNone/>
              <a:tabLst>
                <a:tab algn="l" pos="0"/>
              </a:tabLst>
            </a:pPr>
            <a:endParaRPr b="0" lang="en-IN" sz="1800" spc="-1" strike="noStrike">
              <a:latin typeface="Arial"/>
            </a:endParaRPr>
          </a:p>
        </p:txBody>
      </p:sp>
      <p:sp>
        <p:nvSpPr>
          <p:cNvPr id="147" name="AutoShape 2"/>
          <p:cNvSpPr/>
          <p:nvPr/>
        </p:nvSpPr>
        <p:spPr>
          <a:xfrm>
            <a:off x="155520" y="-144360"/>
            <a:ext cx="304560" cy="304560"/>
          </a:xfrm>
          <a:prstGeom prst="rect">
            <a:avLst/>
          </a:prstGeom>
          <a:noFill/>
          <a:ln w="0">
            <a:noFill/>
          </a:ln>
        </p:spPr>
        <p:style>
          <a:lnRef idx="0"/>
          <a:fillRef idx="0"/>
          <a:effectRef idx="0"/>
          <a:fontRef idx="minor"/>
        </p:style>
      </p:sp>
      <p:sp>
        <p:nvSpPr>
          <p:cNvPr id="148" name="AutoShape 4"/>
          <p:cNvSpPr/>
          <p:nvPr/>
        </p:nvSpPr>
        <p:spPr>
          <a:xfrm>
            <a:off x="155520" y="-144360"/>
            <a:ext cx="304560" cy="304560"/>
          </a:xfrm>
          <a:prstGeom prst="rect">
            <a:avLst/>
          </a:prstGeom>
          <a:noFill/>
          <a:ln w="0">
            <a:noFill/>
          </a:ln>
        </p:spPr>
        <p:style>
          <a:lnRef idx="0"/>
          <a:fillRef idx="0"/>
          <a:effectRef idx="0"/>
          <a:fontRef idx="minor"/>
        </p:style>
      </p:sp>
      <p:pic>
        <p:nvPicPr>
          <p:cNvPr id="149" name="Picture 2" descr=""/>
          <p:cNvPicPr/>
          <p:nvPr/>
        </p:nvPicPr>
        <p:blipFill>
          <a:blip r:embed="rId1"/>
          <a:stretch/>
        </p:blipFill>
        <p:spPr>
          <a:xfrm>
            <a:off x="1436760" y="364680"/>
            <a:ext cx="9243000" cy="790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p:nvPr>
        </p:nvSpPr>
        <p:spPr>
          <a:xfrm>
            <a:off x="1332360" y="954000"/>
            <a:ext cx="9600840" cy="4973400"/>
          </a:xfrm>
          <a:prstGeom prst="rect">
            <a:avLst/>
          </a:prstGeom>
          <a:noFill/>
          <a:ln w="0">
            <a:noFill/>
          </a:ln>
        </p:spPr>
        <p:txBody>
          <a:bodyPr anchor="t">
            <a:normAutofit fontScale="72000"/>
          </a:bodyPr>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Time-Series Features:</a:t>
            </a:r>
            <a:r>
              <a:rPr b="0" lang="en-US" sz="2400" spc="-1" strike="noStrike">
                <a:solidFill>
                  <a:srgbClr val="262626"/>
                </a:solidFill>
                <a:latin typeface="Garamond"/>
              </a:rPr>
              <a:t> If analyzing data over time, consider generating time-based features like:</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Year-over-Year Growth: Calculate the percentage change in ROC compared to the previous year.</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Rolling Averages: Compute moving averages of ROC over specific time periods to capture trends.</a:t>
            </a:r>
            <a:endParaRPr b="0" lang="en-US" sz="2000" spc="-1" strike="noStrike">
              <a:solidFill>
                <a:srgbClr val="262626"/>
              </a:solidFill>
              <a:latin typeface="Garamond"/>
            </a:endParaRPr>
          </a:p>
          <a:p>
            <a:endParaRPr b="0" lang="en-US" sz="20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Hyperparameter Tuning:</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Optimize the model's hyperparameters to improve its performance. This may involve grid search, random search, or more advanced techniques like Bayesian optimization.</a:t>
            </a:r>
            <a:endParaRPr b="0" lang="en-US" sz="20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Cross-Validation:</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Use techniques like k-fold cross-validation to get a more robust estimate of the model's performance and ensure it generalizes well to new data.</a:t>
            </a:r>
            <a:endParaRPr b="0" lang="en-US" sz="20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Model Deployment:</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Deploy the trained model into a production environment where it can make real-time predictions. This could be in a web application, a mobile app, or integrated into an existing system.</a:t>
            </a:r>
            <a:endParaRPr b="0" lang="en-US" sz="2000" spc="-1" strike="noStrike">
              <a:solidFill>
                <a:srgbClr val="262626"/>
              </a:solidFill>
              <a:latin typeface="Garamond"/>
            </a:endParaRPr>
          </a:p>
          <a:p>
            <a:endParaRPr b="0" lang="en-US" sz="2000" spc="-1" strike="noStrike">
              <a:solidFill>
                <a:srgbClr val="262626"/>
              </a:solidFill>
              <a:latin typeface="Garamond"/>
            </a:endParaRPr>
          </a:p>
          <a:p>
            <a:pPr>
              <a:lnSpc>
                <a:spcPct val="100000"/>
              </a:lnSpc>
              <a:spcBef>
                <a:spcPts val="479"/>
              </a:spcBef>
              <a:spcAft>
                <a:spcPts val="601"/>
              </a:spcAft>
              <a:buNone/>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Rectangle 14"/>
          <p:cNvSpPr/>
          <p:nvPr/>
        </p:nvSpPr>
        <p:spPr>
          <a:xfrm>
            <a:off x="843840" y="282852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sp>
      <p:sp>
        <p:nvSpPr>
          <p:cNvPr id="173" name="TextBox 2"/>
          <p:cNvSpPr/>
          <p:nvPr/>
        </p:nvSpPr>
        <p:spPr>
          <a:xfrm>
            <a:off x="4192920" y="2944080"/>
            <a:ext cx="64785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Garamond"/>
              </a:rPr>
              <a:t>BLOCK DIAGRAM</a:t>
            </a:r>
            <a:endParaRPr b="0" lang="en-IN" sz="3200" spc="-1" strike="noStrike">
              <a:latin typeface="Arial"/>
            </a:endParaRPr>
          </a:p>
        </p:txBody>
      </p:sp>
      <p:sp>
        <p:nvSpPr>
          <p:cNvPr id="174" name="TextBox 10"/>
          <p:cNvSpPr/>
          <p:nvPr/>
        </p:nvSpPr>
        <p:spPr>
          <a:xfrm>
            <a:off x="1059480" y="2720880"/>
            <a:ext cx="2073600" cy="2129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Garamond"/>
              </a:rPr>
              <a:t>Revenue Growth: </a:t>
            </a:r>
            <a:r>
              <a:rPr b="0" lang="en-US" sz="1600" spc="-1" strike="noStrike">
                <a:solidFill>
                  <a:srgbClr val="000000"/>
                </a:solidFill>
                <a:latin typeface="Garamond"/>
              </a:rPr>
              <a:t>Increasing revenue through new products, services, or market expansion</a:t>
            </a:r>
            <a:r>
              <a:rPr b="0" lang="en-US" sz="1800" spc="-1" strike="noStrike">
                <a:solidFill>
                  <a:srgbClr val="000000"/>
                </a:solidFill>
                <a:latin typeface="Garamond"/>
              </a:rPr>
              <a:t>.</a:t>
            </a:r>
            <a:endParaRPr b="0" lang="en-IN" sz="1800" spc="-1" strike="noStrike">
              <a:latin typeface="Arial"/>
            </a:endParaRPr>
          </a:p>
        </p:txBody>
      </p:sp>
      <p:sp>
        <p:nvSpPr>
          <p:cNvPr id="175" name="Rectangle 11"/>
          <p:cNvSpPr/>
          <p:nvPr/>
        </p:nvSpPr>
        <p:spPr>
          <a:xfrm>
            <a:off x="1527840" y="467244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Garamond"/>
              </a:rPr>
              <a:t>Product Development: </a:t>
            </a:r>
            <a:r>
              <a:rPr b="0" lang="en-US" sz="1800" spc="-1" strike="noStrike">
                <a:solidFill>
                  <a:srgbClr val="000000"/>
                </a:solidFill>
                <a:latin typeface="Garamond"/>
              </a:rPr>
              <a:t>Creating new products or enhancing existing ones to meet changing customer needs</a:t>
            </a:r>
            <a:endParaRPr b="0" lang="en-IN" sz="1800" spc="-1" strike="noStrike">
              <a:latin typeface="Arial"/>
            </a:endParaRPr>
          </a:p>
        </p:txBody>
      </p:sp>
      <p:sp>
        <p:nvSpPr>
          <p:cNvPr id="176" name="Rectangle 12"/>
          <p:cNvSpPr/>
          <p:nvPr/>
        </p:nvSpPr>
        <p:spPr>
          <a:xfrm>
            <a:off x="4780080" y="462420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Garamond"/>
              </a:rPr>
              <a:t>Market Leadership: </a:t>
            </a:r>
            <a:r>
              <a:rPr b="0" lang="en-US" sz="1800" spc="-1" strike="noStrike">
                <a:solidFill>
                  <a:srgbClr val="000000"/>
                </a:solidFill>
                <a:latin typeface="Garamond"/>
              </a:rPr>
              <a:t>Becoming a leader or maintaining leadership in a specific market or industry segment.</a:t>
            </a:r>
            <a:endParaRPr b="0" lang="en-IN" sz="1800" spc="-1" strike="noStrike">
              <a:latin typeface="Arial"/>
            </a:endParaRPr>
          </a:p>
        </p:txBody>
      </p:sp>
      <p:sp>
        <p:nvSpPr>
          <p:cNvPr id="177" name="Rectangle 13"/>
          <p:cNvSpPr/>
          <p:nvPr/>
        </p:nvSpPr>
        <p:spPr>
          <a:xfrm>
            <a:off x="7935840" y="454608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Garamond"/>
              </a:rPr>
              <a:t>Sustainability Goals: </a:t>
            </a:r>
            <a:r>
              <a:rPr b="0" lang="en-US" sz="1800" spc="-1" strike="noStrike">
                <a:solidFill>
                  <a:srgbClr val="000000"/>
                </a:solidFill>
                <a:latin typeface="Garamond"/>
              </a:rPr>
              <a:t>Achieving sustainability targets, such as reducing carbon emissions or waste.</a:t>
            </a:r>
            <a:endParaRPr b="0" lang="en-IN" sz="1800" spc="-1" strike="noStrike">
              <a:latin typeface="Arial"/>
            </a:endParaRPr>
          </a:p>
        </p:txBody>
      </p:sp>
      <p:sp>
        <p:nvSpPr>
          <p:cNvPr id="178" name="Rectangle 15"/>
          <p:cNvSpPr/>
          <p:nvPr/>
        </p:nvSpPr>
        <p:spPr>
          <a:xfrm>
            <a:off x="7646040" y="86616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Garamond"/>
              </a:rPr>
              <a:t>Cost Reduction</a:t>
            </a:r>
            <a:r>
              <a:rPr b="0" lang="en-US" sz="1800" spc="-1" strike="noStrike">
                <a:solidFill>
                  <a:srgbClr val="000000"/>
                </a:solidFill>
                <a:latin typeface="Garamond"/>
              </a:rPr>
              <a:t>: Innovating to reduce operational costs and improve efficiency.</a:t>
            </a:r>
            <a:endParaRPr b="0" lang="en-IN" sz="1800" spc="-1" strike="noStrike">
              <a:latin typeface="Arial"/>
            </a:endParaRPr>
          </a:p>
        </p:txBody>
      </p:sp>
      <p:sp>
        <p:nvSpPr>
          <p:cNvPr id="179" name="Rectangle 16"/>
          <p:cNvSpPr/>
          <p:nvPr/>
        </p:nvSpPr>
        <p:spPr>
          <a:xfrm>
            <a:off x="4579560" y="81036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Garamond"/>
              </a:rPr>
              <a:t>Market Expansion</a:t>
            </a:r>
            <a:r>
              <a:rPr b="0" lang="en-US" sz="1800" spc="-1" strike="noStrike">
                <a:solidFill>
                  <a:srgbClr val="000000"/>
                </a:solidFill>
                <a:latin typeface="Garamond"/>
              </a:rPr>
              <a:t>: Entering new markets or market segments through innovative offerings.</a:t>
            </a:r>
            <a:endParaRPr b="0" lang="en-IN" sz="1800" spc="-1" strike="noStrike">
              <a:latin typeface="Arial"/>
            </a:endParaRPr>
          </a:p>
        </p:txBody>
      </p:sp>
      <p:sp>
        <p:nvSpPr>
          <p:cNvPr id="180" name="Rectangle 17"/>
          <p:cNvSpPr/>
          <p:nvPr/>
        </p:nvSpPr>
        <p:spPr>
          <a:xfrm>
            <a:off x="1189440" y="877320"/>
            <a:ext cx="2397240" cy="136008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Garamond"/>
              </a:rPr>
              <a:t>Customer Satisfaction: </a:t>
            </a:r>
            <a:r>
              <a:rPr b="0" lang="en-US" sz="1800" spc="-1" strike="noStrike">
                <a:solidFill>
                  <a:srgbClr val="000000"/>
                </a:solidFill>
                <a:latin typeface="Garamond"/>
              </a:rPr>
              <a:t>Enhancing customer experience and satisfaction through innovation.</a:t>
            </a:r>
            <a:endParaRPr b="0" lang="en-IN" sz="1800" spc="-1" strike="noStrike">
              <a:latin typeface="Arial"/>
            </a:endParaRPr>
          </a:p>
        </p:txBody>
      </p:sp>
      <p:sp>
        <p:nvSpPr>
          <p:cNvPr id="181" name="Rectangle 18"/>
          <p:cNvSpPr/>
          <p:nvPr/>
        </p:nvSpPr>
        <p:spPr>
          <a:xfrm>
            <a:off x="8664480" y="2732040"/>
            <a:ext cx="2441880" cy="140472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buNone/>
            </a:pPr>
            <a:r>
              <a:rPr b="1" lang="en-US" sz="1600" spc="-1" strike="noStrike">
                <a:solidFill>
                  <a:srgbClr val="000000"/>
                </a:solidFill>
                <a:latin typeface="Garamond"/>
              </a:rPr>
              <a:t>Social Impact: </a:t>
            </a:r>
            <a:endParaRPr b="0" lang="en-IN" sz="1600" spc="-1" strike="noStrike">
              <a:latin typeface="Arial"/>
            </a:endParaRPr>
          </a:p>
          <a:p>
            <a:pPr algn="ctr">
              <a:lnSpc>
                <a:spcPct val="100000"/>
              </a:lnSpc>
              <a:buNone/>
            </a:pPr>
            <a:r>
              <a:rPr b="0" lang="en-US" sz="1600" spc="-1" strike="noStrike">
                <a:solidFill>
                  <a:srgbClr val="000000"/>
                </a:solidFill>
                <a:latin typeface="Garamond"/>
              </a:rPr>
              <a:t>Addressing societal challenges through innovation, such as improving healthcare or education.</a:t>
            </a:r>
            <a:endParaRPr b="0" lang="en-IN" sz="1600" spc="-1" strike="noStrike">
              <a:latin typeface="Arial"/>
            </a:endParaRPr>
          </a:p>
        </p:txBody>
      </p:sp>
      <p:sp>
        <p:nvSpPr>
          <p:cNvPr id="182" name="Straight Arrow Connector 20"/>
          <p:cNvSpPr/>
          <p:nvPr/>
        </p:nvSpPr>
        <p:spPr>
          <a:xfrm flipH="1" flipV="1">
            <a:off x="3479040" y="2330640"/>
            <a:ext cx="512640" cy="57960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3" name="Straight Arrow Connector 21"/>
          <p:cNvSpPr/>
          <p:nvPr/>
        </p:nvSpPr>
        <p:spPr>
          <a:xfrm>
            <a:off x="5798520" y="3612960"/>
            <a:ext cx="21960" cy="92520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4" name="Straight Arrow Connector 22"/>
          <p:cNvSpPr/>
          <p:nvPr/>
        </p:nvSpPr>
        <p:spPr>
          <a:xfrm flipH="1">
            <a:off x="3434400" y="3590640"/>
            <a:ext cx="746640" cy="90288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5" name="Straight Arrow Connector 23"/>
          <p:cNvSpPr/>
          <p:nvPr/>
        </p:nvSpPr>
        <p:spPr>
          <a:xfrm flipV="1">
            <a:off x="7493760" y="2308320"/>
            <a:ext cx="334080" cy="70200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6" name="Straight Arrow Connector 24"/>
          <p:cNvSpPr/>
          <p:nvPr/>
        </p:nvSpPr>
        <p:spPr>
          <a:xfrm flipH="1" flipV="1">
            <a:off x="3307320" y="3285720"/>
            <a:ext cx="817560" cy="1440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7" name="Straight Arrow Connector 25"/>
          <p:cNvSpPr/>
          <p:nvPr/>
        </p:nvSpPr>
        <p:spPr>
          <a:xfrm flipH="1" flipV="1">
            <a:off x="5635080" y="2289600"/>
            <a:ext cx="84960" cy="60912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8" name="Straight Arrow Connector 33"/>
          <p:cNvSpPr/>
          <p:nvPr/>
        </p:nvSpPr>
        <p:spPr>
          <a:xfrm>
            <a:off x="7471440" y="3557160"/>
            <a:ext cx="512640" cy="63540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
        <p:nvSpPr>
          <p:cNvPr id="189" name="Straight Arrow Connector 37"/>
          <p:cNvSpPr/>
          <p:nvPr/>
        </p:nvSpPr>
        <p:spPr>
          <a:xfrm flipV="1">
            <a:off x="7895160" y="3255480"/>
            <a:ext cx="657720" cy="21960"/>
          </a:xfrm>
          <a:custGeom>
            <a:avLst/>
            <a:gdLst/>
            <a:ahLst/>
            <a:rect l="l" t="t" r="r" b="b"/>
            <a:pathLst>
              <a:path w="21600" h="21600">
                <a:moveTo>
                  <a:pt x="0" y="0"/>
                </a:moveTo>
                <a:lnTo>
                  <a:pt x="21600" y="21600"/>
                </a:lnTo>
              </a:path>
            </a:pathLst>
          </a:custGeom>
          <a:noFill/>
          <a:ln>
            <a:solidFill>
              <a:srgbClr val="000000"/>
            </a:solidFill>
            <a:round/>
            <a:tailEnd len="med" type="arrow" w="med"/>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IN" sz="3600" spc="-1" strike="noStrike">
                <a:solidFill>
                  <a:srgbClr val="262626"/>
                </a:solidFill>
                <a:latin typeface="Garamond"/>
              </a:rPr>
              <a:t>TECHNIQUES FOR PREDICTING MASTER DETAIL</a:t>
            </a:r>
            <a:endParaRPr b="0" lang="en-US" sz="3600" spc="-1" strike="noStrike">
              <a:solidFill>
                <a:srgbClr val="000000"/>
              </a:solidFill>
              <a:latin typeface="Garamond"/>
            </a:endParaRPr>
          </a:p>
        </p:txBody>
      </p:sp>
      <p:sp>
        <p:nvSpPr>
          <p:cNvPr id="191" name="PlaceHolder 2"/>
          <p:cNvSpPr>
            <a:spLocks noGrp="1"/>
          </p:cNvSpPr>
          <p:nvPr>
            <p:ph type="subTitle"/>
          </p:nvPr>
        </p:nvSpPr>
        <p:spPr>
          <a:xfrm>
            <a:off x="2692440" y="3657600"/>
            <a:ext cx="6815160" cy="1320480"/>
          </a:xfrm>
          <a:prstGeom prst="rect">
            <a:avLst/>
          </a:prstGeom>
          <a:noFill/>
          <a:ln w="0">
            <a:noFill/>
          </a:ln>
        </p:spPr>
        <p:txBody>
          <a:bodyPr anchor="t">
            <a:normAutofit fontScale="63000"/>
          </a:bodyPr>
          <a:p>
            <a:pPr algn="ctr">
              <a:lnSpc>
                <a:spcPct val="100000"/>
              </a:lnSpc>
              <a:spcBef>
                <a:spcPts val="420"/>
              </a:spcBef>
              <a:spcAft>
                <a:spcPts val="601"/>
              </a:spcAft>
              <a:buNone/>
              <a:tabLst>
                <a:tab algn="l" pos="0"/>
              </a:tabLst>
            </a:pPr>
            <a:r>
              <a:rPr b="0" lang="en-US" sz="2100" spc="-1" strike="noStrike">
                <a:solidFill>
                  <a:srgbClr val="000000"/>
                </a:solidFill>
                <a:latin typeface="Garamond"/>
              </a:rPr>
              <a:t>To predict master details of RoC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RoC registered companies, enabling them to make informed decisions and mitigate risks effectively.</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912680" y="681120"/>
            <a:ext cx="6876360" cy="1427400"/>
          </a:xfrm>
          <a:prstGeom prst="rect">
            <a:avLst/>
          </a:prstGeom>
          <a:noFill/>
          <a:ln w="0">
            <a:noFill/>
          </a:ln>
        </p:spPr>
        <p:txBody>
          <a:bodyPr anchor="ctr">
            <a:normAutofit fontScale="99000"/>
          </a:bodyPr>
          <a:p>
            <a:pPr algn="ctr">
              <a:lnSpc>
                <a:spcPct val="100000"/>
              </a:lnSpc>
              <a:buNone/>
            </a:pPr>
            <a:r>
              <a:rPr b="0" lang="en-US" sz="4400" spc="-1" strike="noStrike">
                <a:solidFill>
                  <a:srgbClr val="262626"/>
                </a:solidFill>
                <a:latin typeface="Garamond"/>
              </a:rPr>
              <a:t>DEVELOPING IDEAS FOR ROC</a:t>
            </a:r>
            <a:endParaRPr b="0" lang="en-US" sz="4400" spc="-1" strike="noStrike">
              <a:solidFill>
                <a:srgbClr val="000000"/>
              </a:solidFill>
              <a:latin typeface="Garamond"/>
            </a:endParaRPr>
          </a:p>
        </p:txBody>
      </p:sp>
      <p:sp>
        <p:nvSpPr>
          <p:cNvPr id="193" name="PlaceHolder 2"/>
          <p:cNvSpPr>
            <a:spLocks noGrp="1"/>
          </p:cNvSpPr>
          <p:nvPr>
            <p:ph/>
          </p:nvPr>
        </p:nvSpPr>
        <p:spPr>
          <a:xfrm>
            <a:off x="1090080" y="2444760"/>
            <a:ext cx="9621000" cy="3526560"/>
          </a:xfrm>
          <a:prstGeom prst="rect">
            <a:avLst/>
          </a:prstGeom>
          <a:noFill/>
          <a:ln w="0">
            <a:noFill/>
          </a:ln>
        </p:spPr>
        <p:txBody>
          <a:bodyPr anchor="t">
            <a:normAutofit fontScale="87000"/>
          </a:bodyPr>
          <a:p>
            <a:pPr marL="285840" indent="-285840">
              <a:lnSpc>
                <a:spcPct val="100000"/>
              </a:lnSpc>
              <a:spcBef>
                <a:spcPts val="479"/>
              </a:spcBef>
              <a:spcAft>
                <a:spcPts val="601"/>
              </a:spcAft>
              <a:buClr>
                <a:srgbClr val="83992a"/>
              </a:buClr>
              <a:buSzPct val="115000"/>
              <a:buFont typeface="Wingdings" charset="2"/>
              <a:buChar char=""/>
            </a:pPr>
            <a:r>
              <a:rPr b="0" lang="en-US" sz="2400" spc="-1" strike="noStrike">
                <a:solidFill>
                  <a:srgbClr val="262626"/>
                </a:solidFill>
                <a:latin typeface="Garamond"/>
              </a:rPr>
              <a:t> </a:t>
            </a:r>
            <a:r>
              <a:rPr b="0" lang="en-US" sz="2400" spc="-1" strike="noStrike" u="sng">
                <a:solidFill>
                  <a:srgbClr val="262626"/>
                </a:solidFill>
                <a:uFillTx/>
                <a:latin typeface="Garamond"/>
              </a:rPr>
              <a:t>Digital Transformation</a:t>
            </a:r>
            <a:r>
              <a:rPr b="0" lang="en-US" sz="2400" spc="-1" strike="noStrike">
                <a:solidFill>
                  <a:srgbClr val="262626"/>
                </a:solidFill>
                <a:latin typeface="Garamond"/>
              </a:rPr>
              <a:t>: Modernize and digitize the registration process to make it faster and more accessible for businesses. Implement an online portal for easy registration, filing, and payment.</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Wingdings" charset="2"/>
              <a:buChar char=""/>
            </a:pPr>
            <a:r>
              <a:rPr b="0" lang="en-US" sz="2400" spc="-1" strike="noStrike" u="sng">
                <a:solidFill>
                  <a:srgbClr val="262626"/>
                </a:solidFill>
                <a:uFillTx/>
                <a:latin typeface="Garamond"/>
              </a:rPr>
              <a:t>Blockchain for Security</a:t>
            </a:r>
            <a:r>
              <a:rPr b="0" lang="en-US" sz="2400" spc="-1" strike="noStrike">
                <a:solidFill>
                  <a:srgbClr val="262626"/>
                </a:solidFill>
                <a:latin typeface="Garamond"/>
              </a:rPr>
              <a:t>: Explore using blockchain technology to enhance the security and transparency of corporate records. This can help prevent fraudulent activities and ensure data integrity.</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Wingdings" charset="2"/>
              <a:buChar char=""/>
            </a:pPr>
            <a:r>
              <a:rPr b="0" lang="en-US" sz="2400" spc="-1" strike="noStrike" u="sng">
                <a:solidFill>
                  <a:srgbClr val="262626"/>
                </a:solidFill>
                <a:uFillTx/>
                <a:latin typeface="Garamond"/>
              </a:rPr>
              <a:t>Data Analytics for Insights</a:t>
            </a:r>
            <a:r>
              <a:rPr b="0" lang="en-US" sz="2400" spc="-1" strike="noStrike">
                <a:solidFill>
                  <a:srgbClr val="262626"/>
                </a:solidFill>
                <a:latin typeface="Garamond"/>
              </a:rPr>
              <a:t>: Use data analytics to gain insights into business trends, which can inform policy decisions and improve regulatory processes.</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Box 2"/>
          <p:cNvSpPr/>
          <p:nvPr/>
        </p:nvSpPr>
        <p:spPr>
          <a:xfrm>
            <a:off x="905040" y="821160"/>
            <a:ext cx="10552680" cy="5301720"/>
          </a:xfrm>
          <a:prstGeom prst="rect">
            <a:avLst/>
          </a:prstGeom>
          <a:noFill/>
          <a:ln w="0">
            <a:solidFill>
              <a:srgbClr val="83992a"/>
            </a:solid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IN" sz="1800" spc="-1" strike="noStrike">
                <a:solidFill>
                  <a:srgbClr val="000000"/>
                </a:solidFill>
                <a:latin typeface="Garamond"/>
              </a:rPr>
              <a:t> </a:t>
            </a:r>
            <a:r>
              <a:rPr b="0" lang="en-IN" sz="1800" spc="-1" strike="noStrike" u="sng">
                <a:solidFill>
                  <a:srgbClr val="000000"/>
                </a:solidFill>
                <a:uFillTx/>
                <a:latin typeface="Garamond"/>
              </a:rPr>
              <a:t>AI-Powered Compliance Checks </a:t>
            </a:r>
            <a:r>
              <a:rPr b="0" lang="en-IN" sz="1800" spc="-1" strike="noStrike">
                <a:solidFill>
                  <a:srgbClr val="000000"/>
                </a:solidFill>
                <a:latin typeface="Garamond"/>
              </a:rPr>
              <a:t>: Implement artificial intelligence to perform real-time compliance checks, reducing errors and ensuring businesses adhere to regulations.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Eco-Friendly Initiatives</a:t>
            </a:r>
            <a:r>
              <a:rPr b="0" lang="en-US" sz="1800" spc="-1" strike="noStrike">
                <a:solidFill>
                  <a:srgbClr val="000000"/>
                </a:solidFill>
                <a:latin typeface="Garamond"/>
              </a:rPr>
              <a:t>: Promote paperless communication and sustainability by reducing unnecessary paperwork and adopting green practices.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Customer Service Improvements </a:t>
            </a:r>
            <a:r>
              <a:rPr b="0" lang="en-US" sz="1800" spc="-1" strike="noStrike">
                <a:solidFill>
                  <a:srgbClr val="000000"/>
                </a:solidFill>
                <a:latin typeface="Garamond"/>
              </a:rPr>
              <a:t>: Enhance customer service by providing online chat support, clear FAQs, and easy-to-understand guidelines.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Educational Resources</a:t>
            </a:r>
            <a:r>
              <a:rPr b="0" lang="en-US" sz="1800" spc="-1" strike="noStrike">
                <a:solidFill>
                  <a:srgbClr val="000000"/>
                </a:solidFill>
                <a:latin typeface="Garamond"/>
              </a:rPr>
              <a:t>: Offer resources and webinars to educate businesses on compliance requirements and best practices.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Streamlined Reporting</a:t>
            </a:r>
            <a:r>
              <a:rPr b="0" lang="en-US" sz="1800" spc="-1" strike="noStrike">
                <a:solidFill>
                  <a:srgbClr val="000000"/>
                </a:solidFill>
                <a:latin typeface="Garamond"/>
              </a:rPr>
              <a:t>: Simplify and standardize reporting requirements to reduce the administrative burden on businesses.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Garamond"/>
              </a:rPr>
              <a:t> </a:t>
            </a:r>
            <a:r>
              <a:rPr b="0" lang="en-US" sz="1800" spc="-1" strike="noStrike" u="sng">
                <a:solidFill>
                  <a:srgbClr val="000000"/>
                </a:solidFill>
                <a:uFillTx/>
                <a:latin typeface="Garamond"/>
              </a:rPr>
              <a:t>International Cooperation</a:t>
            </a:r>
            <a:r>
              <a:rPr b="0" lang="en-US" sz="1800" spc="-1" strike="noStrike">
                <a:solidFill>
                  <a:srgbClr val="000000"/>
                </a:solidFill>
                <a:latin typeface="Garamond"/>
              </a:rPr>
              <a:t>: Foster partnerships and information sharing with other countries' registrars to facilitate international business transactions.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Garamond"/>
              </a:rPr>
              <a:t> </a:t>
            </a:r>
            <a:r>
              <a:rPr b="0" lang="en-US" sz="1800" spc="-1" strike="noStrike" u="sng">
                <a:solidFill>
                  <a:srgbClr val="000000"/>
                </a:solidFill>
                <a:uFillTx/>
                <a:latin typeface="Garamond"/>
              </a:rPr>
              <a:t>Transparency Initiatives</a:t>
            </a:r>
            <a:r>
              <a:rPr b="0" lang="en-US" sz="1800" spc="-1" strike="noStrike">
                <a:solidFill>
                  <a:srgbClr val="000000"/>
                </a:solidFill>
                <a:latin typeface="Garamond"/>
              </a:rPr>
              <a:t>: Publish corporate data, reports, and compliance information in a user-friendly format to improve transparency.</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Reduced Processing Times</a:t>
            </a:r>
            <a:r>
              <a:rPr b="0" lang="en-US" sz="1800" spc="-1" strike="noStrike">
                <a:solidFill>
                  <a:srgbClr val="000000"/>
                </a:solidFill>
                <a:latin typeface="Garamond"/>
              </a:rPr>
              <a:t>: Implement measures to expedite registration and approval processes, benefiting startups and small businesses.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 </a:t>
            </a:r>
            <a:r>
              <a:rPr b="0" lang="en-US" sz="1800" spc="-1" strike="noStrike" u="sng">
                <a:solidFill>
                  <a:srgbClr val="000000"/>
                </a:solidFill>
                <a:uFillTx/>
                <a:latin typeface="Garamond"/>
              </a:rPr>
              <a:t>Regulatory Sandbox</a:t>
            </a:r>
            <a:r>
              <a:rPr b="0" lang="en-US" sz="1800" spc="-1" strike="noStrike">
                <a:solidFill>
                  <a:srgbClr val="000000"/>
                </a:solidFill>
                <a:latin typeface="Garamond"/>
              </a:rPr>
              <a:t>: Create a sandbox environment to allow innovative businesses to test new ideas without facing heavy regulatory burdens initially.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Box 2"/>
          <p:cNvSpPr/>
          <p:nvPr/>
        </p:nvSpPr>
        <p:spPr>
          <a:xfrm>
            <a:off x="1045080" y="1978200"/>
            <a:ext cx="10319400" cy="39301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Garamond"/>
              </a:rPr>
              <a:t> </a:t>
            </a:r>
            <a:r>
              <a:rPr b="0" lang="en-US" sz="1800" spc="-1" strike="noStrike" u="sng">
                <a:solidFill>
                  <a:srgbClr val="000000"/>
                </a:solidFill>
                <a:uFillTx/>
                <a:latin typeface="Garamond"/>
              </a:rPr>
              <a:t>Anti-Fraud Measures </a:t>
            </a:r>
            <a:r>
              <a:rPr b="0" lang="en-US" sz="1800" spc="-1" strike="noStrike">
                <a:solidFill>
                  <a:srgbClr val="000000"/>
                </a:solidFill>
                <a:latin typeface="Garamond"/>
              </a:rPr>
              <a:t>: Invest in fraud detection and prevention technologies to maintain the integrity of the business registry. </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u="sng">
                <a:solidFill>
                  <a:srgbClr val="000000"/>
                </a:solidFill>
                <a:uFillTx/>
                <a:latin typeface="Garamond"/>
              </a:rPr>
              <a:t>Online Payment Options</a:t>
            </a:r>
            <a:r>
              <a:rPr b="0" lang="en-US" sz="1800" spc="-1" strike="noStrike">
                <a:solidFill>
                  <a:srgbClr val="000000"/>
                </a:solidFill>
                <a:latin typeface="Garamond"/>
              </a:rPr>
              <a:t>: Enable various online payment methods to simplify fee payments for businesses. Regular Updates: Keep regulations and procedures up to date with changing economic and technological</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Garamond"/>
              </a:rPr>
              <a:t> </a:t>
            </a:r>
            <a:r>
              <a:rPr b="0" lang="en-US" sz="1800" spc="-1" strike="noStrike" u="sng">
                <a:solidFill>
                  <a:srgbClr val="000000"/>
                </a:solidFill>
                <a:uFillTx/>
                <a:latin typeface="Garamond"/>
              </a:rPr>
              <a:t>landscapes. Feedback Mechanisms </a:t>
            </a:r>
            <a:r>
              <a:rPr b="0" lang="en-US" sz="1800" spc="-1" strike="noStrike">
                <a:solidFill>
                  <a:srgbClr val="000000"/>
                </a:solidFill>
                <a:latin typeface="Garamond"/>
              </a:rPr>
              <a:t>: Gather feedback from businesses and stakeholders to continually improve services and regulations.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Garamond"/>
              </a:rPr>
              <a:t> </a:t>
            </a:r>
            <a:r>
              <a:rPr b="0" lang="en-US" sz="1800" spc="-1" strike="noStrike" u="sng">
                <a:solidFill>
                  <a:srgbClr val="000000"/>
                </a:solidFill>
                <a:uFillTx/>
                <a:latin typeface="Garamond"/>
              </a:rPr>
              <a:t>Accessibility and Inclusivity</a:t>
            </a:r>
            <a:r>
              <a:rPr b="0" lang="en-US" sz="1800" spc="-1" strike="noStrike">
                <a:solidFill>
                  <a:srgbClr val="000000"/>
                </a:solidFill>
                <a:latin typeface="Garamond"/>
              </a:rPr>
              <a:t>: Ensure that registration services are accessible to all, including individuals with disabilities, and support multiple languages.sses, improve compliance, and foster economic growth.</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Garamond"/>
              </a:rPr>
              <a:t>    </a:t>
            </a:r>
            <a:r>
              <a:rPr b="0" lang="en-US" sz="1800" spc="-1" strike="noStrike">
                <a:solidFill>
                  <a:srgbClr val="000000"/>
                </a:solidFill>
                <a:latin typeface="Garamond"/>
              </a:rPr>
              <a:t>Remember that a Registrar of Companies plays a crucial role in promoting a healthy business environment.               Implementing these ideas can streamline processes, improve compliance, and foster economic growth.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IN" sz="5400" spc="-1" strike="noStrike">
                <a:solidFill>
                  <a:srgbClr val="262626"/>
                </a:solidFill>
                <a:latin typeface="Garamond"/>
              </a:rPr>
              <a:t>CONCLUSION</a:t>
            </a:r>
            <a:endParaRPr b="0" lang="en-US" sz="5400" spc="-1" strike="noStrike">
              <a:solidFill>
                <a:srgbClr val="000000"/>
              </a:solidFill>
              <a:latin typeface="Garamond"/>
            </a:endParaRPr>
          </a:p>
        </p:txBody>
      </p:sp>
      <p:sp>
        <p:nvSpPr>
          <p:cNvPr id="197" name="PlaceHolder 2"/>
          <p:cNvSpPr>
            <a:spLocks noGrp="1"/>
          </p:cNvSpPr>
          <p:nvPr>
            <p:ph type="subTitle"/>
          </p:nvPr>
        </p:nvSpPr>
        <p:spPr>
          <a:xfrm>
            <a:off x="2692440" y="3657600"/>
            <a:ext cx="6815160" cy="1320480"/>
          </a:xfrm>
          <a:prstGeom prst="rect">
            <a:avLst/>
          </a:prstGeom>
          <a:noFill/>
          <a:ln w="0">
            <a:noFill/>
          </a:ln>
        </p:spPr>
        <p:txBody>
          <a:bodyPr anchor="t">
            <a:normAutofit fontScale="54000"/>
          </a:bodyPr>
          <a:p>
            <a:pPr algn="ctr">
              <a:lnSpc>
                <a:spcPct val="100000"/>
              </a:lnSpc>
              <a:spcBef>
                <a:spcPts val="420"/>
              </a:spcBef>
              <a:spcAft>
                <a:spcPts val="601"/>
              </a:spcAft>
              <a:buNone/>
              <a:tabLst>
                <a:tab algn="l" pos="0"/>
              </a:tabLst>
            </a:pPr>
            <a:r>
              <a:rPr b="0" lang="en-US" sz="2100" spc="-1" strike="noStrike">
                <a:solidFill>
                  <a:srgbClr val="000000"/>
                </a:solidFill>
                <a:latin typeface="Garamond"/>
              </a:rPr>
              <a:t>In conclusion, leveraging AI to predict master details of RoC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This will not only enhance decision-making but also ensure privacy and collaboration in the ever-evolving business landscape.</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295280" y="982080"/>
            <a:ext cx="9600840" cy="1303560"/>
          </a:xfrm>
          <a:prstGeom prst="rect">
            <a:avLst/>
          </a:prstGeom>
          <a:noFill/>
          <a:ln w="0">
            <a:noFill/>
          </a:ln>
        </p:spPr>
        <p:txBody>
          <a:bodyPr anchor="ctr">
            <a:normAutofit/>
          </a:bodyPr>
          <a:p>
            <a:pPr algn="ctr">
              <a:lnSpc>
                <a:spcPct val="100000"/>
              </a:lnSpc>
              <a:buNone/>
            </a:pPr>
            <a:r>
              <a:rPr b="0" lang="en-US" sz="3200" spc="-1" strike="noStrike">
                <a:solidFill>
                  <a:srgbClr val="262626"/>
                </a:solidFill>
                <a:latin typeface="Arial Rounded MT Bold"/>
              </a:rPr>
              <a:t>PROBLEM STATEMENT:</a:t>
            </a:r>
            <a:endParaRPr b="0" lang="en-US" sz="3200" spc="-1" strike="noStrike">
              <a:solidFill>
                <a:srgbClr val="000000"/>
              </a:solidFill>
              <a:latin typeface="Garamond"/>
            </a:endParaRPr>
          </a:p>
        </p:txBody>
      </p:sp>
      <p:sp>
        <p:nvSpPr>
          <p:cNvPr id="151" name="PlaceHolder 2"/>
          <p:cNvSpPr>
            <a:spLocks noGrp="1"/>
          </p:cNvSpPr>
          <p:nvPr>
            <p:ph/>
          </p:nvPr>
        </p:nvSpPr>
        <p:spPr>
          <a:xfrm>
            <a:off x="1295280" y="2557080"/>
            <a:ext cx="9600840" cy="3318480"/>
          </a:xfrm>
          <a:prstGeom prst="rect">
            <a:avLst/>
          </a:prstGeom>
          <a:noFill/>
          <a:ln w="0">
            <a:noFill/>
          </a:ln>
        </p:spPr>
        <p:txBody>
          <a:bodyPr anchor="t">
            <a:normAutofit fontScale="78000"/>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343541"/>
                </a:solidFill>
                <a:latin typeface="Garamond"/>
              </a:rPr>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IN" sz="5400" spc="-1" strike="noStrike">
                <a:solidFill>
                  <a:srgbClr val="262626"/>
                </a:solidFill>
                <a:latin typeface="Garamond"/>
              </a:rPr>
              <a:t>INTRODUCTION</a:t>
            </a:r>
            <a:endParaRPr b="0" lang="en-US" sz="5400" spc="-1" strike="noStrike">
              <a:solidFill>
                <a:srgbClr val="000000"/>
              </a:solidFill>
              <a:latin typeface="Garamond"/>
            </a:endParaRPr>
          </a:p>
        </p:txBody>
      </p:sp>
      <p:sp>
        <p:nvSpPr>
          <p:cNvPr id="153" name="PlaceHolder 2"/>
          <p:cNvSpPr>
            <a:spLocks noGrp="1"/>
          </p:cNvSpPr>
          <p:nvPr>
            <p:ph type="subTitle"/>
          </p:nvPr>
        </p:nvSpPr>
        <p:spPr>
          <a:xfrm>
            <a:off x="2692440" y="3657600"/>
            <a:ext cx="6815160" cy="1320480"/>
          </a:xfrm>
          <a:prstGeom prst="rect">
            <a:avLst/>
          </a:prstGeom>
          <a:noFill/>
          <a:ln w="0">
            <a:noFill/>
          </a:ln>
        </p:spPr>
        <p:txBody>
          <a:bodyPr anchor="t">
            <a:normAutofit fontScale="54000"/>
          </a:bodyPr>
          <a:p>
            <a:pPr algn="ctr">
              <a:lnSpc>
                <a:spcPct val="100000"/>
              </a:lnSpc>
              <a:spcBef>
                <a:spcPts val="420"/>
              </a:spcBef>
              <a:spcAft>
                <a:spcPts val="601"/>
              </a:spcAft>
              <a:buNone/>
              <a:tabLst>
                <a:tab algn="l" pos="0"/>
              </a:tabLst>
            </a:pPr>
            <a:r>
              <a:rPr b="0" lang="en-US" sz="2100" spc="-1" strike="noStrike">
                <a:solidFill>
                  <a:srgbClr val="000000"/>
                </a:solidFill>
                <a:latin typeface="Garamond"/>
              </a:rPr>
              <a:t> </a:t>
            </a:r>
            <a:r>
              <a:rPr b="0" lang="en-US" sz="2100" spc="-1" strike="noStrike">
                <a:solidFill>
                  <a:srgbClr val="000000"/>
                </a:solidFill>
                <a:latin typeface="Garamond"/>
              </a:rPr>
              <a:t>In the ever-evolving world of technology, Artificial Intelligence (AI) continues to revolutionize various industries. One such domain that can greatly benefit from AI is the thorough analysis and prediction of master details of RoC registered companies. By harnessing the power of AI, we can delve deep into the intricacies of these organizations, enabling us to unlock valuable insights and make informed decisions. Let's explore the limitless potential of AI in understanding and forecasting RoC registered companies' vital information.</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IN" sz="3600" spc="-1" strike="noStrike">
                <a:solidFill>
                  <a:srgbClr val="262626"/>
                </a:solidFill>
                <a:latin typeface="Garamond"/>
              </a:rPr>
              <a:t>EXPLORING THE MASTER DETAIL OF ROC </a:t>
            </a:r>
            <a:endParaRPr b="0" lang="en-US" sz="3600" spc="-1" strike="noStrike">
              <a:solidFill>
                <a:srgbClr val="000000"/>
              </a:solidFill>
              <a:latin typeface="Garamond"/>
            </a:endParaRPr>
          </a:p>
        </p:txBody>
      </p:sp>
      <p:sp>
        <p:nvSpPr>
          <p:cNvPr id="155" name="PlaceHolder 2"/>
          <p:cNvSpPr>
            <a:spLocks noGrp="1"/>
          </p:cNvSpPr>
          <p:nvPr>
            <p:ph type="subTitle"/>
          </p:nvPr>
        </p:nvSpPr>
        <p:spPr>
          <a:xfrm>
            <a:off x="2692440" y="3657600"/>
            <a:ext cx="6815160" cy="1320480"/>
          </a:xfrm>
          <a:prstGeom prst="rect">
            <a:avLst/>
          </a:prstGeom>
          <a:noFill/>
          <a:ln w="0">
            <a:noFill/>
          </a:ln>
        </p:spPr>
        <p:txBody>
          <a:bodyPr anchor="t">
            <a:normAutofit fontScale="64000"/>
          </a:bodyPr>
          <a:p>
            <a:pPr algn="ctr">
              <a:lnSpc>
                <a:spcPct val="100000"/>
              </a:lnSpc>
              <a:spcBef>
                <a:spcPts val="420"/>
              </a:spcBef>
              <a:spcAft>
                <a:spcPts val="601"/>
              </a:spcAft>
              <a:buNone/>
              <a:tabLst>
                <a:tab algn="l" pos="0"/>
              </a:tabLst>
            </a:pPr>
            <a:r>
              <a:rPr b="0" lang="en-US" sz="2100" spc="-1" strike="noStrike">
                <a:solidFill>
                  <a:srgbClr val="000000"/>
                </a:solidFill>
                <a:latin typeface="Garamond"/>
              </a:rPr>
              <a:t>By utilizing AI, we can delve deeper into the master details of RoC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buNone/>
            </a:pPr>
            <a:r>
              <a:rPr b="0" lang="en-IN" sz="4000" spc="-1" strike="noStrike">
                <a:solidFill>
                  <a:srgbClr val="262626"/>
                </a:solidFill>
                <a:latin typeface="Garamond"/>
              </a:rPr>
              <a:t>IMPORTANCE OF PREDITING MASTER DETAIL</a:t>
            </a:r>
            <a:endParaRPr b="0" lang="en-US" sz="4000" spc="-1" strike="noStrike">
              <a:solidFill>
                <a:srgbClr val="000000"/>
              </a:solidFill>
              <a:latin typeface="Garamond"/>
            </a:endParaRPr>
          </a:p>
        </p:txBody>
      </p:sp>
      <p:sp>
        <p:nvSpPr>
          <p:cNvPr id="157" name="PlaceHolder 2"/>
          <p:cNvSpPr>
            <a:spLocks noGrp="1"/>
          </p:cNvSpPr>
          <p:nvPr>
            <p:ph type="subTitle"/>
          </p:nvPr>
        </p:nvSpPr>
        <p:spPr>
          <a:xfrm>
            <a:off x="2692440" y="3657600"/>
            <a:ext cx="6815160" cy="1320480"/>
          </a:xfrm>
          <a:prstGeom prst="rect">
            <a:avLst/>
          </a:prstGeom>
          <a:noFill/>
          <a:ln w="0">
            <a:noFill/>
          </a:ln>
        </p:spPr>
        <p:txBody>
          <a:bodyPr anchor="t">
            <a:normAutofit fontScale="64000"/>
          </a:bodyPr>
          <a:p>
            <a:pPr algn="ctr">
              <a:lnSpc>
                <a:spcPct val="100000"/>
              </a:lnSpc>
              <a:spcBef>
                <a:spcPts val="420"/>
              </a:spcBef>
              <a:spcAft>
                <a:spcPts val="601"/>
              </a:spcAft>
              <a:buNone/>
              <a:tabLst>
                <a:tab algn="l" pos="0"/>
              </a:tabLst>
            </a:pPr>
            <a:r>
              <a:rPr b="0" lang="en-US" sz="2100" spc="-1" strike="noStrike">
                <a:solidFill>
                  <a:srgbClr val="000000"/>
                </a:solidFill>
                <a:latin typeface="Garamond"/>
              </a:rPr>
              <a:t>Predicting master details of RoC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Rectangle 4"/>
          <p:cNvSpPr/>
          <p:nvPr/>
        </p:nvSpPr>
        <p:spPr>
          <a:xfrm>
            <a:off x="1827000" y="946440"/>
            <a:ext cx="3173400" cy="2092680"/>
          </a:xfrm>
          <a:prstGeom prst="rect">
            <a:avLst/>
          </a:prstGeom>
          <a:solidFill>
            <a:schemeClr val="bg1"/>
          </a:solidFill>
          <a:ln>
            <a:solidFill>
              <a:srgbClr val="212121"/>
            </a:solidFill>
            <a:round/>
          </a:ln>
        </p:spPr>
        <p:style>
          <a:lnRef idx="2">
            <a:schemeClr val="accent1">
              <a:shade val="15000"/>
            </a:schemeClr>
          </a:lnRef>
          <a:fillRef idx="1">
            <a:schemeClr val="accent1"/>
          </a:fillRef>
          <a:effectRef idx="0">
            <a:schemeClr val="accent1"/>
          </a:effectRef>
          <a:fontRef idx="minor"/>
        </p:style>
      </p:sp>
      <p:sp>
        <p:nvSpPr>
          <p:cNvPr id="159" name="Rectangle 5"/>
          <p:cNvSpPr/>
          <p:nvPr/>
        </p:nvSpPr>
        <p:spPr>
          <a:xfrm>
            <a:off x="7161840" y="857160"/>
            <a:ext cx="3393000" cy="2092680"/>
          </a:xfrm>
          <a:prstGeom prst="rect">
            <a:avLst/>
          </a:prstGeom>
          <a:solidFill>
            <a:schemeClr val="bg1"/>
          </a:solidFill>
          <a:ln>
            <a:solidFill>
              <a:srgbClr val="212121"/>
            </a:solidFill>
            <a:round/>
          </a:ln>
        </p:spPr>
        <p:style>
          <a:lnRef idx="2">
            <a:schemeClr val="accent1">
              <a:shade val="15000"/>
            </a:schemeClr>
          </a:lnRef>
          <a:fillRef idx="1">
            <a:schemeClr val="accent1"/>
          </a:fillRef>
          <a:effectRef idx="0">
            <a:schemeClr val="accent1"/>
          </a:effectRef>
          <a:fontRef idx="minor"/>
        </p:style>
      </p:sp>
      <p:sp>
        <p:nvSpPr>
          <p:cNvPr id="160" name="Oval 6"/>
          <p:cNvSpPr/>
          <p:nvPr/>
        </p:nvSpPr>
        <p:spPr>
          <a:xfrm>
            <a:off x="5166720" y="2397600"/>
            <a:ext cx="1802520" cy="2218680"/>
          </a:xfrm>
          <a:prstGeom prst="ellipse">
            <a:avLst/>
          </a:prstGeom>
          <a:solidFill>
            <a:schemeClr val="bg2"/>
          </a:solidFill>
          <a:ln>
            <a:solidFill>
              <a:srgbClr val="39431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200" spc="-1" strike="noStrike">
                <a:solidFill>
                  <a:srgbClr val="000000"/>
                </a:solidFill>
                <a:latin typeface="Garamond"/>
              </a:rPr>
              <a:t>INNOVATION IDEAS</a:t>
            </a:r>
            <a:endParaRPr b="0" lang="en-IN" sz="1200" spc="-1" strike="noStrike">
              <a:latin typeface="Arial"/>
            </a:endParaRPr>
          </a:p>
        </p:txBody>
      </p:sp>
      <p:sp>
        <p:nvSpPr>
          <p:cNvPr id="161" name="Rectangle 7"/>
          <p:cNvSpPr/>
          <p:nvPr/>
        </p:nvSpPr>
        <p:spPr>
          <a:xfrm>
            <a:off x="1827000" y="3893400"/>
            <a:ext cx="3173400" cy="1828440"/>
          </a:xfrm>
          <a:prstGeom prst="rect">
            <a:avLst/>
          </a:prstGeom>
          <a:solidFill>
            <a:schemeClr val="bg1"/>
          </a:solidFill>
          <a:ln>
            <a:solidFill>
              <a:srgbClr val="394312"/>
            </a:solidFill>
            <a:round/>
          </a:ln>
        </p:spPr>
        <p:style>
          <a:lnRef idx="2">
            <a:schemeClr val="accent1">
              <a:shade val="15000"/>
            </a:schemeClr>
          </a:lnRef>
          <a:fillRef idx="1">
            <a:schemeClr val="accent1"/>
          </a:fillRef>
          <a:effectRef idx="0">
            <a:schemeClr val="accent1"/>
          </a:effectRef>
          <a:fontRef idx="minor"/>
        </p:style>
      </p:sp>
      <p:sp>
        <p:nvSpPr>
          <p:cNvPr id="162" name="Rectangle 8"/>
          <p:cNvSpPr/>
          <p:nvPr/>
        </p:nvSpPr>
        <p:spPr>
          <a:xfrm>
            <a:off x="7300080" y="3871080"/>
            <a:ext cx="3393000" cy="1828440"/>
          </a:xfrm>
          <a:prstGeom prst="rect">
            <a:avLst/>
          </a:prstGeom>
          <a:solidFill>
            <a:schemeClr val="bg1"/>
          </a:solidFill>
          <a:ln>
            <a:solidFill>
              <a:srgbClr val="394312"/>
            </a:solidFill>
            <a:round/>
          </a:ln>
        </p:spPr>
        <p:style>
          <a:lnRef idx="2">
            <a:schemeClr val="accent1">
              <a:shade val="15000"/>
            </a:schemeClr>
          </a:lnRef>
          <a:fillRef idx="1">
            <a:schemeClr val="accent1"/>
          </a:fillRef>
          <a:effectRef idx="0">
            <a:schemeClr val="accent1"/>
          </a:effectRef>
          <a:fontRef idx="minor"/>
        </p:style>
      </p:sp>
      <p:sp>
        <p:nvSpPr>
          <p:cNvPr id="163" name="TextBox 9"/>
          <p:cNvSpPr/>
          <p:nvPr/>
        </p:nvSpPr>
        <p:spPr>
          <a:xfrm>
            <a:off x="2007360" y="903240"/>
            <a:ext cx="2687040" cy="2921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000000"/>
                </a:solidFill>
                <a:latin typeface="Garamond"/>
              </a:rPr>
              <a:t>Financial PerformanceKey </a:t>
            </a:r>
            <a:endParaRPr b="0" lang="en-IN" sz="1400" spc="-1" strike="noStrike">
              <a:latin typeface="Arial"/>
            </a:endParaRPr>
          </a:p>
          <a:p>
            <a:pPr>
              <a:lnSpc>
                <a:spcPct val="100000"/>
              </a:lnSpc>
              <a:buNone/>
            </a:pPr>
            <a:r>
              <a:rPr b="0" lang="en-US" sz="1400" spc="-1" strike="noStrike">
                <a:solidFill>
                  <a:srgbClr val="000000"/>
                </a:solidFill>
                <a:latin typeface="Garamond"/>
              </a:rPr>
              <a:t>financial data (revenue, profit, assets, liabilities)Trends over the yearsGraphs/Charts for visual representation</a:t>
            </a:r>
            <a:endParaRPr b="0" lang="en-IN" sz="1400" spc="-1" strike="noStrike">
              <a:latin typeface="Arial"/>
            </a:endParaRPr>
          </a:p>
          <a:p>
            <a:pPr>
              <a:lnSpc>
                <a:spcPct val="100000"/>
              </a:lnSpc>
              <a:buNone/>
            </a:pPr>
            <a:r>
              <a:rPr b="1" lang="en-US" sz="1400" spc="-1" strike="noStrike">
                <a:solidFill>
                  <a:srgbClr val="000000"/>
                </a:solidFill>
                <a:latin typeface="Garamond"/>
              </a:rPr>
              <a:t>SWOT Analysi</a:t>
            </a:r>
            <a:r>
              <a:rPr b="0" lang="en-US" sz="1400" spc="-1" strike="noStrike">
                <a:solidFill>
                  <a:srgbClr val="000000"/>
                </a:solidFill>
                <a:latin typeface="Garamond"/>
              </a:rPr>
              <a:t>s</a:t>
            </a:r>
            <a:endParaRPr b="0" lang="en-IN" sz="1400" spc="-1" strike="noStrike">
              <a:latin typeface="Arial"/>
            </a:endParaRPr>
          </a:p>
          <a:p>
            <a:pPr>
              <a:lnSpc>
                <a:spcPct val="100000"/>
              </a:lnSpc>
              <a:buNone/>
            </a:pPr>
            <a:r>
              <a:rPr b="0" lang="en-US" sz="1400" spc="-1" strike="noStrike">
                <a:solidFill>
                  <a:srgbClr val="000000"/>
                </a:solidFill>
                <a:latin typeface="Garamond"/>
              </a:rPr>
              <a:t>Strengths</a:t>
            </a:r>
            <a:endParaRPr b="0" lang="en-IN" sz="1400" spc="-1" strike="noStrike">
              <a:latin typeface="Arial"/>
            </a:endParaRPr>
          </a:p>
          <a:p>
            <a:pPr>
              <a:lnSpc>
                <a:spcPct val="100000"/>
              </a:lnSpc>
              <a:buNone/>
            </a:pPr>
            <a:r>
              <a:rPr b="0" lang="en-US" sz="1400" spc="-1" strike="noStrike">
                <a:solidFill>
                  <a:srgbClr val="000000"/>
                </a:solidFill>
                <a:latin typeface="Garamond"/>
              </a:rPr>
              <a:t>Weaknesses</a:t>
            </a:r>
            <a:endParaRPr b="0" lang="en-IN" sz="1400" spc="-1" strike="noStrike">
              <a:latin typeface="Arial"/>
            </a:endParaRPr>
          </a:p>
          <a:p>
            <a:pPr>
              <a:lnSpc>
                <a:spcPct val="100000"/>
              </a:lnSpc>
              <a:buNone/>
            </a:pPr>
            <a:r>
              <a:rPr b="0" lang="en-US" sz="1400" spc="-1" strike="noStrike">
                <a:solidFill>
                  <a:srgbClr val="000000"/>
                </a:solidFill>
                <a:latin typeface="Garamond"/>
              </a:rPr>
              <a:t>Opportunities</a:t>
            </a:r>
            <a:endParaRPr b="0" lang="en-IN" sz="1400" spc="-1" strike="noStrike">
              <a:latin typeface="Arial"/>
            </a:endParaRPr>
          </a:p>
          <a:p>
            <a:pPr>
              <a:lnSpc>
                <a:spcPct val="100000"/>
              </a:lnSpc>
              <a:buNone/>
            </a:pPr>
            <a:r>
              <a:rPr b="0" lang="en-US" sz="1400" spc="-1" strike="noStrike">
                <a:solidFill>
                  <a:srgbClr val="000000"/>
                </a:solidFill>
                <a:latin typeface="Garamond"/>
              </a:rPr>
              <a:t>Threats</a:t>
            </a:r>
            <a:endParaRPr b="0" lang="en-IN" sz="1400" spc="-1" strike="noStrike">
              <a:latin typeface="Arial"/>
            </a:endParaRPr>
          </a:p>
          <a:p>
            <a:pPr>
              <a:lnSpc>
                <a:spcPct val="100000"/>
              </a:lnSpc>
              <a:buNone/>
            </a:pPr>
            <a:endParaRPr b="0" lang="en-IN" sz="1800" spc="-1" strike="noStrike">
              <a:latin typeface="Arial"/>
            </a:endParaRPr>
          </a:p>
        </p:txBody>
      </p:sp>
      <p:sp>
        <p:nvSpPr>
          <p:cNvPr id="164" name="TextBox 10"/>
          <p:cNvSpPr/>
          <p:nvPr/>
        </p:nvSpPr>
        <p:spPr>
          <a:xfrm>
            <a:off x="7348680" y="780480"/>
            <a:ext cx="3099600" cy="2860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000000"/>
                </a:solidFill>
                <a:latin typeface="Garamond"/>
              </a:rPr>
              <a:t>Incremental Innovation</a:t>
            </a:r>
            <a:r>
              <a:rPr b="0" lang="en-US" sz="1400" spc="-1" strike="noStrike">
                <a:solidFill>
                  <a:srgbClr val="000000"/>
                </a:solidFill>
                <a:latin typeface="Garamond"/>
              </a:rPr>
              <a:t>: This approach focuses on making small improvements or enhancements to existing products or processes. It's about continuous refinement.</a:t>
            </a:r>
            <a:endParaRPr b="0" lang="en-IN" sz="1400" spc="-1" strike="noStrike">
              <a:latin typeface="Arial"/>
            </a:endParaRPr>
          </a:p>
          <a:p>
            <a:pPr>
              <a:lnSpc>
                <a:spcPct val="100000"/>
              </a:lnSpc>
              <a:buNone/>
            </a:pPr>
            <a:r>
              <a:rPr b="1" lang="en-US" sz="1400" spc="-1" strike="noStrike">
                <a:solidFill>
                  <a:srgbClr val="000000"/>
                </a:solidFill>
                <a:latin typeface="Garamond"/>
              </a:rPr>
              <a:t>Disruptive Innovation: </a:t>
            </a:r>
            <a:r>
              <a:rPr b="0" lang="en-US" sz="1400" spc="-1" strike="noStrike">
                <a:solidFill>
                  <a:srgbClr val="000000"/>
                </a:solidFill>
                <a:latin typeface="Garamond"/>
              </a:rPr>
              <a:t>This strategy seeks to create entirely new products, services, or processes that disrupt existing markets or industries. It's often associated with radical change.</a:t>
            </a:r>
            <a:endParaRPr b="0" lang="en-IN" sz="1400" spc="-1" strike="noStrike">
              <a:latin typeface="Arial"/>
            </a:endParaRPr>
          </a:p>
        </p:txBody>
      </p:sp>
      <p:sp>
        <p:nvSpPr>
          <p:cNvPr id="165" name="TextBox 11"/>
          <p:cNvSpPr/>
          <p:nvPr/>
        </p:nvSpPr>
        <p:spPr>
          <a:xfrm>
            <a:off x="2062800" y="3902760"/>
            <a:ext cx="2798640" cy="2130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Garamond"/>
              </a:rPr>
              <a:t>Importance of </a:t>
            </a:r>
            <a:r>
              <a:rPr b="1" lang="en-US" sz="1400" spc="-1" strike="noStrike">
                <a:solidFill>
                  <a:srgbClr val="000000"/>
                </a:solidFill>
                <a:latin typeface="Garamond"/>
              </a:rPr>
              <a:t>CSR:</a:t>
            </a:r>
            <a:endParaRPr b="0" lang="en-IN" sz="1400" spc="-1" strike="noStrike">
              <a:latin typeface="Arial"/>
            </a:endParaRPr>
          </a:p>
          <a:p>
            <a:pPr>
              <a:lnSpc>
                <a:spcPct val="100000"/>
              </a:lnSpc>
              <a:buNone/>
            </a:pPr>
            <a:r>
              <a:rPr b="0" lang="en-US" sz="1400" spc="-1" strike="noStrike">
                <a:solidFill>
                  <a:srgbClr val="000000"/>
                </a:solidFill>
                <a:latin typeface="Garamond"/>
              </a:rPr>
              <a:t>Enhances company reputation.Attracts socially conscious customers and investors.Fosters employee morale and engagement.Mitigates risks related to unethical behavior</a:t>
            </a:r>
            <a:r>
              <a:rPr b="0" lang="en-US" sz="1800" spc="-1" strike="noStrike">
                <a:solidFill>
                  <a:srgbClr val="000000"/>
                </a:solidFill>
                <a:latin typeface="Garamond"/>
              </a:rPr>
              <a:t>.</a:t>
            </a:r>
            <a:endParaRPr b="0" lang="en-IN" sz="1800" spc="-1" strike="noStrike">
              <a:latin typeface="Arial"/>
            </a:endParaRPr>
          </a:p>
        </p:txBody>
      </p:sp>
      <p:sp>
        <p:nvSpPr>
          <p:cNvPr id="166" name="TextBox 12"/>
          <p:cNvSpPr/>
          <p:nvPr/>
        </p:nvSpPr>
        <p:spPr>
          <a:xfrm>
            <a:off x="7415640" y="3913920"/>
            <a:ext cx="3066120" cy="255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Garamond"/>
              </a:rPr>
              <a:t>Overall Innovation Approach:</a:t>
            </a:r>
            <a:endParaRPr b="0" lang="en-IN" sz="1800" spc="-1" strike="noStrike">
              <a:latin typeface="Arial"/>
            </a:endParaRPr>
          </a:p>
          <a:p>
            <a:pPr>
              <a:lnSpc>
                <a:spcPct val="100000"/>
              </a:lnSpc>
              <a:buNone/>
            </a:pPr>
            <a:r>
              <a:rPr b="0" lang="en-US" sz="1400" spc="-1" strike="noStrike">
                <a:solidFill>
                  <a:srgbClr val="000000"/>
                </a:solidFill>
                <a:latin typeface="Garamond"/>
              </a:rPr>
              <a:t>The overall innovation approach is the company's high-level stance on innovation. It defines how the company intends to innovate and create value. This approach can vary based on the company's industry, culture, and competitive landscape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347480" y="1018800"/>
            <a:ext cx="9600840" cy="1227600"/>
          </a:xfrm>
          <a:prstGeom prst="rect">
            <a:avLst/>
          </a:prstGeom>
          <a:noFill/>
          <a:ln w="0">
            <a:noFill/>
          </a:ln>
        </p:spPr>
        <p:txBody>
          <a:bodyPr anchor="ctr">
            <a:normAutofit/>
          </a:bodyPr>
          <a:p>
            <a:pPr algn="ctr">
              <a:lnSpc>
                <a:spcPct val="100000"/>
              </a:lnSpc>
              <a:buNone/>
            </a:pPr>
            <a:r>
              <a:rPr b="0" lang="en-US" sz="3200" spc="-1" strike="noStrike">
                <a:solidFill>
                  <a:srgbClr val="262626"/>
                </a:solidFill>
                <a:latin typeface="Arial Rounded MT Bold"/>
              </a:rPr>
              <a:t>DATA SOURCE</a:t>
            </a:r>
            <a:endParaRPr b="0" lang="en-US" sz="3200" spc="-1" strike="noStrike">
              <a:solidFill>
                <a:srgbClr val="000000"/>
              </a:solidFill>
              <a:latin typeface="Garamond"/>
            </a:endParaRPr>
          </a:p>
        </p:txBody>
      </p:sp>
      <p:sp>
        <p:nvSpPr>
          <p:cNvPr id="168" name="PlaceHolder 2"/>
          <p:cNvSpPr>
            <a:spLocks noGrp="1"/>
          </p:cNvSpPr>
          <p:nvPr>
            <p:ph/>
          </p:nvPr>
        </p:nvSpPr>
        <p:spPr>
          <a:xfrm>
            <a:off x="1295280" y="2246760"/>
            <a:ext cx="9600840" cy="3628800"/>
          </a:xfrm>
          <a:prstGeom prst="rect">
            <a:avLst/>
          </a:prstGeom>
          <a:noFill/>
          <a:ln w="0">
            <a:noFill/>
          </a:ln>
        </p:spPr>
        <p:txBody>
          <a:bodyPr anchor="t">
            <a:noAutofit/>
          </a:bodyPr>
          <a:p>
            <a:pPr>
              <a:lnSpc>
                <a:spcPct val="100000"/>
              </a:lnSpc>
              <a:spcBef>
                <a:spcPts val="479"/>
              </a:spcBef>
              <a:spcAft>
                <a:spcPts val="601"/>
              </a:spcAft>
              <a:buNone/>
            </a:pP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DATASET FILE : </a:t>
            </a:r>
            <a:r>
              <a:rPr b="0" lang="en-US" sz="2400" spc="-1" strike="noStrike" u="sng">
                <a:solidFill>
                  <a:srgbClr val="b5c968"/>
                </a:solidFill>
                <a:uFillTx/>
                <a:latin typeface="Garamond"/>
                <a:hlinkClick r:id="rId1"/>
              </a:rPr>
              <a:t>https://tn.data.gov.in/resource/company-master-data-tamil-nadu-upto-28th-february-2019</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above given dataset file is related to the roc company analysis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This dataset includes the information about the industry related with the company.</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p:nvPr>
        </p:nvSpPr>
        <p:spPr>
          <a:xfrm>
            <a:off x="940680" y="848880"/>
            <a:ext cx="10059480" cy="5065200"/>
          </a:xfrm>
          <a:prstGeom prst="rect">
            <a:avLst/>
          </a:prstGeom>
          <a:noFill/>
          <a:ln w="0">
            <a:noFill/>
          </a:ln>
        </p:spPr>
        <p:txBody>
          <a:bodyPr anchor="t">
            <a:normAutofit fontScale="98000"/>
          </a:bodyPr>
          <a:p>
            <a:pPr>
              <a:lnSpc>
                <a:spcPct val="100000"/>
              </a:lnSpc>
              <a:spcBef>
                <a:spcPts val="479"/>
              </a:spcBef>
              <a:spcAft>
                <a:spcPts val="601"/>
              </a:spcAft>
              <a:buNone/>
            </a:pP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Arial Rounded MT Bold"/>
              </a:rPr>
              <a:t>Data processing</a:t>
            </a:r>
            <a:r>
              <a:rPr b="0" lang="en-US" sz="2400" spc="-1" strike="noStrike">
                <a:solidFill>
                  <a:srgbClr val="262626"/>
                </a:solidFill>
                <a:latin typeface="Garamond"/>
              </a:rPr>
              <a:t>: the given data is cleaned , analysed , data aggregation, data transformation and a report is generated</a:t>
            </a:r>
            <a:endParaRPr b="0" lang="en-US" sz="2400" spc="-1" strike="noStrike">
              <a:solidFill>
                <a:srgbClr val="262626"/>
              </a:solidFill>
              <a:latin typeface="Garamond"/>
            </a:endParaRPr>
          </a:p>
          <a:p>
            <a:pPr marL="285840" indent="-285840">
              <a:lnSpc>
                <a:spcPct val="100000"/>
              </a:lnSpc>
              <a:spcBef>
                <a:spcPts val="479"/>
              </a:spcBef>
              <a:spcAft>
                <a:spcPts val="601"/>
              </a:spcAft>
              <a:buNone/>
              <a:tabLst>
                <a:tab algn="l" pos="0"/>
              </a:tabLst>
            </a:pPr>
            <a:r>
              <a:rPr b="1" lang="en-US" sz="2400" spc="-1" strike="noStrike">
                <a:solidFill>
                  <a:srgbClr val="262626"/>
                </a:solidFill>
                <a:latin typeface="Garamond"/>
              </a:rPr>
              <a:t>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tabLst>
                <a:tab algn="l" pos="0"/>
              </a:tabLst>
            </a:pPr>
            <a:r>
              <a:rPr b="1" lang="en-US" sz="2400" spc="-1" strike="noStrike">
                <a:solidFill>
                  <a:srgbClr val="262626"/>
                </a:solidFill>
                <a:latin typeface="Garamond"/>
              </a:rPr>
              <a:t>Geographic Analysis (if applicable):</a:t>
            </a:r>
            <a:r>
              <a:rPr b="0" lang="en-US" sz="2400" spc="-1" strike="noStrike">
                <a:solidFill>
                  <a:srgbClr val="262626"/>
                </a:solidFill>
                <a:latin typeface="Garamond"/>
              </a:rPr>
              <a:t> - If your data includes geographic    information, create geographic visualizations to explore how ROC varies by location.</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tabLst>
                <a:tab algn="l" pos="0"/>
              </a:tabLst>
            </a:pPr>
            <a:r>
              <a:rPr b="1" lang="en-US" sz="2400" spc="-1" strike="noStrike">
                <a:solidFill>
                  <a:srgbClr val="262626"/>
                </a:solidFill>
                <a:latin typeface="Garamond"/>
              </a:rPr>
              <a:t>Data Distribution:</a:t>
            </a:r>
            <a:r>
              <a:rPr b="0" lang="en-US" sz="2400" spc="-1" strike="noStrike">
                <a:solidFill>
                  <a:srgbClr val="262626"/>
                </a:solidFill>
                <a:latin typeface="Garamond"/>
              </a:rPr>
              <a:t>Visualize the distribution of key variables. For ROC analysis, you'll want to look</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Example visualizations: - </a:t>
            </a:r>
            <a:r>
              <a:rPr b="0" i="1" lang="en-US" sz="2400" spc="-1" strike="noStrike">
                <a:solidFill>
                  <a:srgbClr val="262626"/>
                </a:solidFill>
                <a:latin typeface="Garamond"/>
              </a:rPr>
              <a:t>Choropleth maps to show ROC by region or country. at variables like ROC, NOPAT, and Invested Capital.</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1227960" y="910800"/>
            <a:ext cx="9600840" cy="5111280"/>
          </a:xfrm>
          <a:prstGeom prst="rect">
            <a:avLst/>
          </a:prstGeom>
          <a:noFill/>
          <a:ln w="0">
            <a:noFill/>
          </a:ln>
        </p:spPr>
        <p:txBody>
          <a:bodyPr anchor="t">
            <a:normAutofit/>
          </a:bodyPr>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Data Distribution:</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Visualize the distribution of key variables. For ROC analysis, you'll want to look</a:t>
            </a:r>
            <a:r>
              <a:rPr b="1" lang="en-US" sz="2400" spc="-1" strike="noStrike">
                <a:solidFill>
                  <a:srgbClr val="262626"/>
                </a:solidFill>
                <a:latin typeface="Garamond"/>
              </a:rPr>
              <a:t> . </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Financial Ratios:</a:t>
            </a:r>
            <a:endParaRPr b="0" lang="en-US" sz="2400" spc="-1" strike="noStrike">
              <a:solidFill>
                <a:srgbClr val="262626"/>
              </a:solidFill>
              <a:latin typeface="Garamond"/>
            </a:endParaRPr>
          </a:p>
          <a:p>
            <a:pPr marL="285840" indent="-285840">
              <a:lnSpc>
                <a:spcPct val="100000"/>
              </a:lnSpc>
              <a:spcBef>
                <a:spcPts val="479"/>
              </a:spcBef>
              <a:spcAft>
                <a:spcPts val="601"/>
              </a:spcAft>
              <a:buNone/>
              <a:tabLst>
                <a:tab algn="l" pos="0"/>
              </a:tabLst>
            </a:pPr>
            <a:r>
              <a:rPr b="0" lang="en-US" sz="2400" spc="-1" strike="noStrike">
                <a:solidFill>
                  <a:srgbClr val="262626"/>
                </a:solidFill>
                <a:latin typeface="Garamond"/>
              </a:rPr>
              <a:t>     </a:t>
            </a:r>
            <a:r>
              <a:rPr b="1" lang="en-US" sz="2400" spc="-1" strike="noStrike">
                <a:solidFill>
                  <a:srgbClr val="262626"/>
                </a:solidFill>
                <a:latin typeface="Garamond"/>
              </a:rPr>
              <a:t>Create or compute financial ratios that are relevant to ROC analysis,</a:t>
            </a:r>
            <a:r>
              <a:rPr b="0" lang="en-US" sz="2400" spc="-1" strike="noStrike">
                <a:solidFill>
                  <a:srgbClr val="262626"/>
                </a:solidFill>
                <a:latin typeface="Garamond"/>
              </a:rPr>
              <a:t> such as:</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tabLst>
                <a:tab algn="l" pos="0"/>
              </a:tabLst>
            </a:pPr>
            <a:r>
              <a:rPr b="0" lang="en-US" sz="2000" spc="-1" strike="noStrike">
                <a:solidFill>
                  <a:srgbClr val="262626"/>
                </a:solidFill>
                <a:latin typeface="Garamond"/>
              </a:rPr>
              <a:t>Debt-to-Equity Ratio: Total Debt / Total Equity</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tabLst>
                <a:tab algn="l" pos="0"/>
              </a:tabLst>
            </a:pPr>
            <a:r>
              <a:rPr b="0" lang="en-US" sz="2000" spc="-1" strike="noStrike">
                <a:solidFill>
                  <a:srgbClr val="262626"/>
                </a:solidFill>
                <a:latin typeface="Garamond"/>
              </a:rPr>
              <a:t>Asset Turnover: Revenue / Total Assets</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tabLst>
                <a:tab algn="l" pos="0"/>
              </a:tabLst>
            </a:pPr>
            <a:r>
              <a:rPr b="0" lang="en-US" sz="2000" spc="-1" strike="noStrike">
                <a:solidFill>
                  <a:srgbClr val="262626"/>
                </a:solidFill>
                <a:latin typeface="Garamond"/>
              </a:rPr>
              <a:t>Return on Assets (ROA): Net Income / Total Assets</a:t>
            </a:r>
            <a:endParaRPr b="0" lang="en-US" sz="20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tabLst>
                <a:tab algn="l" pos="0"/>
              </a:tabLst>
            </a:pPr>
            <a:r>
              <a:rPr b="0" lang="en-US" sz="2000" spc="-1" strike="noStrike">
                <a:solidFill>
                  <a:srgbClr val="262626"/>
                </a:solidFill>
                <a:latin typeface="Garamond"/>
              </a:rPr>
              <a:t>Return on Equity (ROE): Net Income / Total Equity</a:t>
            </a:r>
            <a:endParaRPr b="0" lang="en-US" sz="20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at variables like ROC, NOPAT, and Invested Capital.</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63</TotalTime>
  <Application>LibreOffice/7.3.7.2$Linux_X86_64 LibreOffice_project/30$Build-2</Application>
  <AppVersion>15.0000</AppVersion>
  <Words>1586</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2023-10-10T15:55:05Z</dcterms:created>
  <dc:creator>Binu Allen Infanta.J</dc:creator>
  <dc:description/>
  <dc:language>en-IN</dc:language>
  <cp:lastModifiedBy>keerthi balasubramanian</cp:lastModifiedBy>
  <dcterms:modified xsi:type="dcterms:W3CDTF">2023-10-22T14:34:04Z</dcterms:modified>
  <cp:revision>9</cp:revision>
  <dc:subject/>
  <dc:title>Unleashing the Power of AI: Exploring and Predicting Master Details of RoC Registered Companies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