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7556500" cy="10693400"/>
  <p:notesSz cx="6858000" cy="9144000"/>
  <p:embeddedFontLst>
    <p:embeddedFont>
      <p:font typeface="Open Sans" charset="0"/>
      <p:regular r:id="rId7"/>
    </p:embeddedFont>
    <p:embeddedFont>
      <p:font typeface="Open Sans Bold" charset="0"/>
      <p:regular r:id="rId8"/>
    </p:embeddedFont>
    <p:embeddedFont>
      <p:font typeface="Calibri" pitchFamily="34"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1" d="100"/>
          <a:sy n="41" d="100"/>
        </p:scale>
        <p:origin x="-220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3258" b="13258"/>
          <a:stretch>
            <a:fillRect/>
          </a:stretch>
        </p:blipFill>
        <p:spPr>
          <a:xfrm>
            <a:off x="0" y="9777090"/>
            <a:ext cx="1245052" cy="914910"/>
          </a:xfrm>
          <a:prstGeom prst="rect">
            <a:avLst/>
          </a:prstGeom>
        </p:spPr>
      </p:pic>
      <p:grpSp>
        <p:nvGrpSpPr>
          <p:cNvPr id="3" name="Group 3"/>
          <p:cNvGrpSpPr/>
          <p:nvPr/>
        </p:nvGrpSpPr>
        <p:grpSpPr>
          <a:xfrm>
            <a:off x="756000" y="316055"/>
            <a:ext cx="6048000" cy="879889"/>
            <a:chOff x="0" y="0"/>
            <a:chExt cx="3928258" cy="571500"/>
          </a:xfrm>
        </p:grpSpPr>
        <p:sp>
          <p:nvSpPr>
            <p:cNvPr id="4" name="Freeform 4"/>
            <p:cNvSpPr/>
            <p:nvPr/>
          </p:nvSpPr>
          <p:spPr>
            <a:xfrm>
              <a:off x="0" y="255270"/>
              <a:ext cx="3928259" cy="69850"/>
            </a:xfrm>
            <a:custGeom>
              <a:avLst/>
              <a:gdLst/>
              <a:ahLst/>
              <a:cxnLst/>
              <a:rect l="l" t="t" r="r" b="b"/>
              <a:pathLst>
                <a:path w="3928259" h="69850">
                  <a:moveTo>
                    <a:pt x="3637429" y="0"/>
                  </a:moveTo>
                  <a:lnTo>
                    <a:pt x="0" y="0"/>
                  </a:lnTo>
                  <a:lnTo>
                    <a:pt x="0" y="69850"/>
                  </a:lnTo>
                  <a:lnTo>
                    <a:pt x="3928259" y="69850"/>
                  </a:lnTo>
                  <a:lnTo>
                    <a:pt x="3928259" y="0"/>
                  </a:lnTo>
                  <a:close/>
                </a:path>
              </a:pathLst>
            </a:custGeom>
            <a:solidFill>
              <a:srgbClr val="0F7D63"/>
            </a:solidFill>
          </p:spPr>
        </p:sp>
      </p:grpSp>
      <p:pic>
        <p:nvPicPr>
          <p:cNvPr id="5" name="Picture 5"/>
          <p:cNvPicPr>
            <a:picLocks noChangeAspect="1"/>
          </p:cNvPicPr>
          <p:nvPr/>
        </p:nvPicPr>
        <p:blipFill>
          <a:blip r:embed="rId3"/>
          <a:srcRect t="16825" b="11623"/>
          <a:stretch>
            <a:fillRect/>
          </a:stretch>
        </p:blipFill>
        <p:spPr>
          <a:xfrm>
            <a:off x="849292" y="988982"/>
            <a:ext cx="5667771" cy="30415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6"/>
          <p:cNvSpPr txBox="1"/>
          <p:nvPr/>
        </p:nvSpPr>
        <p:spPr>
          <a:xfrm>
            <a:off x="0" y="4346568"/>
            <a:ext cx="5022514" cy="846386"/>
          </a:xfrm>
          <a:prstGeom prst="rect">
            <a:avLst/>
          </a:prstGeom>
        </p:spPr>
        <p:txBody>
          <a:bodyPr wrap="square" lIns="0" tIns="0" rIns="0" bIns="0" rtlCol="0" anchor="t">
            <a:spAutoFit/>
          </a:bodyPr>
          <a:lstStyle/>
          <a:p>
            <a:pPr algn="ctr">
              <a:lnSpc>
                <a:spcPts val="6552"/>
              </a:lnSpc>
            </a:pPr>
            <a:r>
              <a:rPr lang="en-US" sz="4680" b="1" dirty="0">
                <a:solidFill>
                  <a:srgbClr val="343D11"/>
                </a:solidFill>
                <a:latin typeface="Aileron Regular"/>
              </a:rPr>
              <a:t>Project </a:t>
            </a:r>
            <a:r>
              <a:rPr lang="en-US" sz="4680" b="1" dirty="0" err="1">
                <a:solidFill>
                  <a:srgbClr val="343D11"/>
                </a:solidFill>
                <a:latin typeface="Aileron Regular"/>
              </a:rPr>
              <a:t>Abeer</a:t>
            </a:r>
            <a:endParaRPr lang="en-US" sz="4680" b="1" dirty="0">
              <a:solidFill>
                <a:srgbClr val="343D11"/>
              </a:solidFill>
              <a:latin typeface="Aileron Regular"/>
            </a:endParaRPr>
          </a:p>
        </p:txBody>
      </p:sp>
      <p:sp>
        <p:nvSpPr>
          <p:cNvPr id="7" name="TextBox 7"/>
          <p:cNvSpPr txBox="1"/>
          <p:nvPr/>
        </p:nvSpPr>
        <p:spPr>
          <a:xfrm>
            <a:off x="-293716" y="6061080"/>
            <a:ext cx="5340962" cy="264160"/>
          </a:xfrm>
          <a:prstGeom prst="rect">
            <a:avLst/>
          </a:prstGeom>
        </p:spPr>
        <p:txBody>
          <a:bodyPr lIns="0" tIns="0" rIns="0" bIns="0" rtlCol="0" anchor="t">
            <a:spAutoFit/>
          </a:bodyPr>
          <a:lstStyle/>
          <a:p>
            <a:pPr algn="ctr">
              <a:lnSpc>
                <a:spcPts val="2239"/>
              </a:lnSpc>
            </a:pPr>
            <a:r>
              <a:rPr lang="en-US" sz="1599" dirty="0">
                <a:solidFill>
                  <a:srgbClr val="000000"/>
                </a:solidFill>
                <a:latin typeface="Open Sans"/>
              </a:rPr>
              <a:t>Simran Dhankar &amp; </a:t>
            </a:r>
            <a:r>
              <a:rPr lang="en-US" sz="1599" dirty="0" err="1">
                <a:solidFill>
                  <a:srgbClr val="000000"/>
                </a:solidFill>
                <a:latin typeface="Open Sans"/>
              </a:rPr>
              <a:t>Tushar</a:t>
            </a:r>
            <a:r>
              <a:rPr lang="en-US" sz="1599" dirty="0">
                <a:solidFill>
                  <a:srgbClr val="000000"/>
                </a:solidFill>
                <a:latin typeface="Open Sans"/>
              </a:rPr>
              <a:t> </a:t>
            </a:r>
            <a:r>
              <a:rPr lang="en-US" sz="1599" dirty="0" err="1">
                <a:solidFill>
                  <a:srgbClr val="000000"/>
                </a:solidFill>
                <a:latin typeface="Open Sans"/>
              </a:rPr>
              <a:t>Kapoor</a:t>
            </a:r>
            <a:r>
              <a:rPr lang="en-US" sz="1599" dirty="0">
                <a:solidFill>
                  <a:srgbClr val="000000"/>
                </a:solidFill>
                <a:latin typeface="Open Sans"/>
              </a:rPr>
              <a:t> </a:t>
            </a:r>
          </a:p>
        </p:txBody>
      </p:sp>
      <p:sp>
        <p:nvSpPr>
          <p:cNvPr id="8" name="TextBox 8"/>
          <p:cNvSpPr txBox="1"/>
          <p:nvPr/>
        </p:nvSpPr>
        <p:spPr>
          <a:xfrm>
            <a:off x="756000" y="6760491"/>
            <a:ext cx="6048000" cy="422167"/>
          </a:xfrm>
          <a:prstGeom prst="rect">
            <a:avLst/>
          </a:prstGeom>
        </p:spPr>
        <p:txBody>
          <a:bodyPr lIns="0" tIns="0" rIns="0" bIns="0" rtlCol="0" anchor="t">
            <a:spAutoFit/>
          </a:bodyPr>
          <a:lstStyle/>
          <a:p>
            <a:pPr algn="just">
              <a:lnSpc>
                <a:spcPts val="1720"/>
              </a:lnSpc>
            </a:pPr>
            <a:r>
              <a:rPr lang="en-US" sz="1228" dirty="0">
                <a:solidFill>
                  <a:srgbClr val="000000"/>
                </a:solidFill>
                <a:latin typeface="Open Sans"/>
              </a:rPr>
              <a:t>THE PROJECT WORK IS DONE BY THE CONTRIBUTION OF </a:t>
            </a:r>
            <a:r>
              <a:rPr lang="en-US" sz="1228" b="1" dirty="0">
                <a:solidFill>
                  <a:srgbClr val="000000"/>
                </a:solidFill>
                <a:latin typeface="Open Sans"/>
              </a:rPr>
              <a:t>EVERY MEMBER OF ENACTUS ADGITM.</a:t>
            </a:r>
          </a:p>
        </p:txBody>
      </p:sp>
      <p:sp>
        <p:nvSpPr>
          <p:cNvPr id="9" name="TextBox 9"/>
          <p:cNvSpPr txBox="1"/>
          <p:nvPr/>
        </p:nvSpPr>
        <p:spPr>
          <a:xfrm>
            <a:off x="756000" y="8297804"/>
            <a:ext cx="6036993" cy="1776730"/>
          </a:xfrm>
          <a:prstGeom prst="rect">
            <a:avLst/>
          </a:prstGeom>
        </p:spPr>
        <p:txBody>
          <a:bodyPr lIns="0" tIns="0" rIns="0" bIns="0" rtlCol="0" anchor="t">
            <a:spAutoFit/>
          </a:bodyPr>
          <a:lstStyle/>
          <a:p>
            <a:pPr>
              <a:lnSpc>
                <a:spcPts val="1820"/>
              </a:lnSpc>
            </a:pPr>
            <a:r>
              <a:rPr lang="en-US" sz="1300">
                <a:solidFill>
                  <a:srgbClr val="000000"/>
                </a:solidFill>
                <a:latin typeface="Open Sans"/>
              </a:rPr>
              <a:t>Project Abeer was initiated to uplift the underprivileged communities by giving them a chance to earn some extra income by the production of various hygiene products. </a:t>
            </a:r>
          </a:p>
          <a:p>
            <a:pPr>
              <a:lnSpc>
                <a:spcPts val="1820"/>
              </a:lnSpc>
            </a:pPr>
            <a:r>
              <a:rPr lang="en-US" sz="1300">
                <a:solidFill>
                  <a:srgbClr val="000000"/>
                </a:solidFill>
                <a:latin typeface="Open Sans"/>
              </a:rPr>
              <a:t>The project's main objective is to help these communities develop and make them aware about the importance of hygiene and cleanliness by going organic all the way.</a:t>
            </a:r>
          </a:p>
        </p:txBody>
      </p:sp>
      <p:sp>
        <p:nvSpPr>
          <p:cNvPr id="10" name="TextBox 10"/>
          <p:cNvSpPr txBox="1"/>
          <p:nvPr/>
        </p:nvSpPr>
        <p:spPr>
          <a:xfrm>
            <a:off x="756000" y="5585709"/>
            <a:ext cx="2223343" cy="497840"/>
          </a:xfrm>
          <a:prstGeom prst="rect">
            <a:avLst/>
          </a:prstGeom>
        </p:spPr>
        <p:txBody>
          <a:bodyPr lIns="0" tIns="0" rIns="0" bIns="0" rtlCol="0" anchor="t">
            <a:spAutoFit/>
          </a:bodyPr>
          <a:lstStyle/>
          <a:p>
            <a:pPr algn="ctr">
              <a:lnSpc>
                <a:spcPts val="4059"/>
              </a:lnSpc>
            </a:pPr>
            <a:r>
              <a:rPr lang="en-US" sz="2900" dirty="0">
                <a:solidFill>
                  <a:srgbClr val="0F7D63"/>
                </a:solidFill>
                <a:latin typeface="Open Sans"/>
              </a:rPr>
              <a:t>Project Head</a:t>
            </a:r>
          </a:p>
        </p:txBody>
      </p:sp>
      <p:sp>
        <p:nvSpPr>
          <p:cNvPr id="11" name="TextBox 11"/>
          <p:cNvSpPr txBox="1"/>
          <p:nvPr/>
        </p:nvSpPr>
        <p:spPr>
          <a:xfrm>
            <a:off x="756000" y="7647707"/>
            <a:ext cx="1912551" cy="493834"/>
          </a:xfrm>
          <a:prstGeom prst="rect">
            <a:avLst/>
          </a:prstGeom>
        </p:spPr>
        <p:txBody>
          <a:bodyPr lIns="0" tIns="0" rIns="0" bIns="0" rtlCol="0" anchor="t">
            <a:spAutoFit/>
          </a:bodyPr>
          <a:lstStyle/>
          <a:p>
            <a:pPr>
              <a:lnSpc>
                <a:spcPts val="4077"/>
              </a:lnSpc>
            </a:pPr>
            <a:r>
              <a:rPr lang="en-US" sz="2912">
                <a:solidFill>
                  <a:srgbClr val="FF8A00"/>
                </a:solidFill>
                <a:latin typeface="Open Sans Bold"/>
              </a:rPr>
              <a:t>Overview</a:t>
            </a:r>
          </a:p>
        </p:txBody>
      </p:sp>
      <p:sp>
        <p:nvSpPr>
          <p:cNvPr id="12" name="TextBox 12"/>
          <p:cNvSpPr txBox="1"/>
          <p:nvPr/>
        </p:nvSpPr>
        <p:spPr>
          <a:xfrm>
            <a:off x="6365094" y="277955"/>
            <a:ext cx="438906" cy="323031"/>
          </a:xfrm>
          <a:prstGeom prst="rect">
            <a:avLst/>
          </a:prstGeom>
        </p:spPr>
        <p:txBody>
          <a:bodyPr lIns="0" tIns="0" rIns="0" bIns="0" rtlCol="0" anchor="t">
            <a:spAutoFit/>
          </a:bodyPr>
          <a:lstStyle/>
          <a:p>
            <a:pPr algn="ctr">
              <a:lnSpc>
                <a:spcPts val="2699"/>
              </a:lnSpc>
            </a:pPr>
            <a:r>
              <a:rPr lang="en-US" sz="1928">
                <a:solidFill>
                  <a:srgbClr val="000000"/>
                </a:solidFill>
                <a:latin typeface="Open Sans Bold"/>
              </a:rPr>
              <a:t>1</a:t>
            </a:r>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6000" y="364198"/>
            <a:ext cx="6048000" cy="783604"/>
            <a:chOff x="0" y="0"/>
            <a:chExt cx="4410941" cy="571500"/>
          </a:xfrm>
        </p:grpSpPr>
        <p:sp>
          <p:nvSpPr>
            <p:cNvPr id="3" name="Freeform 3"/>
            <p:cNvSpPr/>
            <p:nvPr/>
          </p:nvSpPr>
          <p:spPr>
            <a:xfrm>
              <a:off x="0" y="255270"/>
              <a:ext cx="4410941" cy="69850"/>
            </a:xfrm>
            <a:custGeom>
              <a:avLst/>
              <a:gdLst/>
              <a:ahLst/>
              <a:cxnLst/>
              <a:rect l="l" t="t" r="r" b="b"/>
              <a:pathLst>
                <a:path w="4410941" h="69850">
                  <a:moveTo>
                    <a:pt x="4120111" y="0"/>
                  </a:moveTo>
                  <a:lnTo>
                    <a:pt x="0" y="0"/>
                  </a:lnTo>
                  <a:lnTo>
                    <a:pt x="0" y="69850"/>
                  </a:lnTo>
                  <a:lnTo>
                    <a:pt x="4410941" y="69850"/>
                  </a:lnTo>
                  <a:lnTo>
                    <a:pt x="4410941" y="0"/>
                  </a:lnTo>
                  <a:close/>
                </a:path>
              </a:pathLst>
            </a:custGeom>
            <a:solidFill>
              <a:srgbClr val="0F7D63"/>
            </a:solidFill>
          </p:spPr>
        </p:sp>
      </p:grpSp>
      <p:pic>
        <p:nvPicPr>
          <p:cNvPr id="4" name="Picture 4"/>
          <p:cNvPicPr>
            <a:picLocks noChangeAspect="1"/>
          </p:cNvPicPr>
          <p:nvPr/>
        </p:nvPicPr>
        <p:blipFill>
          <a:blip r:embed="rId2"/>
          <a:srcRect t="13927" b="13927"/>
          <a:stretch>
            <a:fillRect/>
          </a:stretch>
        </p:blipFill>
        <p:spPr>
          <a:xfrm>
            <a:off x="0" y="9854102"/>
            <a:ext cx="1161400" cy="837898"/>
          </a:xfrm>
          <a:prstGeom prst="rect">
            <a:avLst/>
          </a:prstGeom>
        </p:spPr>
      </p:pic>
      <p:sp>
        <p:nvSpPr>
          <p:cNvPr id="5" name="TextBox 5"/>
          <p:cNvSpPr txBox="1"/>
          <p:nvPr/>
        </p:nvSpPr>
        <p:spPr>
          <a:xfrm>
            <a:off x="756000" y="1207446"/>
            <a:ext cx="4784973" cy="547370"/>
          </a:xfrm>
          <a:prstGeom prst="rect">
            <a:avLst/>
          </a:prstGeom>
        </p:spPr>
        <p:txBody>
          <a:bodyPr lIns="0" tIns="0" rIns="0" bIns="0" rtlCol="0" anchor="t">
            <a:spAutoFit/>
          </a:bodyPr>
          <a:lstStyle/>
          <a:p>
            <a:pPr algn="ctr">
              <a:lnSpc>
                <a:spcPts val="4480"/>
              </a:lnSpc>
            </a:pPr>
            <a:r>
              <a:rPr lang="en-US" sz="3200">
                <a:solidFill>
                  <a:srgbClr val="FF8A00"/>
                </a:solidFill>
                <a:latin typeface="Open Sans Bold"/>
              </a:rPr>
              <a:t>PRODUCT DESCRIPTION        </a:t>
            </a:r>
          </a:p>
        </p:txBody>
      </p:sp>
      <p:sp>
        <p:nvSpPr>
          <p:cNvPr id="6" name="TextBox 6"/>
          <p:cNvSpPr txBox="1"/>
          <p:nvPr/>
        </p:nvSpPr>
        <p:spPr>
          <a:xfrm>
            <a:off x="563540" y="2203428"/>
            <a:ext cx="2116397" cy="371389"/>
          </a:xfrm>
          <a:prstGeom prst="rect">
            <a:avLst/>
          </a:prstGeom>
        </p:spPr>
        <p:txBody>
          <a:bodyPr lIns="0" tIns="0" rIns="0" bIns="0" rtlCol="0" anchor="t">
            <a:spAutoFit/>
          </a:bodyPr>
          <a:lstStyle/>
          <a:p>
            <a:pPr marL="461909" lvl="1" indent="-230954">
              <a:lnSpc>
                <a:spcPts val="2995"/>
              </a:lnSpc>
              <a:buFont typeface="Arial"/>
              <a:buChar char="•"/>
            </a:pPr>
            <a:r>
              <a:rPr lang="en-US" sz="2139" u="sng" dirty="0">
                <a:solidFill>
                  <a:srgbClr val="000000"/>
                </a:solidFill>
                <a:latin typeface="Open Sans Bold"/>
              </a:rPr>
              <a:t>Ingredients </a:t>
            </a:r>
          </a:p>
        </p:txBody>
      </p:sp>
      <p:sp>
        <p:nvSpPr>
          <p:cNvPr id="7" name="TextBox 7"/>
          <p:cNvSpPr txBox="1"/>
          <p:nvPr/>
        </p:nvSpPr>
        <p:spPr>
          <a:xfrm>
            <a:off x="634978" y="3060684"/>
            <a:ext cx="6048000" cy="1054100"/>
          </a:xfrm>
          <a:prstGeom prst="rect">
            <a:avLst/>
          </a:prstGeom>
        </p:spPr>
        <p:txBody>
          <a:bodyPr lIns="0" tIns="0" rIns="0" bIns="0" rtlCol="0" anchor="t">
            <a:spAutoFit/>
          </a:bodyPr>
          <a:lstStyle/>
          <a:p>
            <a:pPr>
              <a:lnSpc>
                <a:spcPts val="2800"/>
              </a:lnSpc>
            </a:pPr>
            <a:r>
              <a:rPr lang="en-US" sz="2000" dirty="0">
                <a:solidFill>
                  <a:srgbClr val="000000"/>
                </a:solidFill>
                <a:latin typeface="Open Sans"/>
              </a:rPr>
              <a:t>Products are hand-crafted using natural, skin-safe, pure ingredients like </a:t>
            </a:r>
            <a:r>
              <a:rPr lang="en-US" sz="2000" dirty="0" err="1">
                <a:solidFill>
                  <a:srgbClr val="000000"/>
                </a:solidFill>
                <a:latin typeface="Open Sans"/>
              </a:rPr>
              <a:t>Tulsi</a:t>
            </a:r>
            <a:r>
              <a:rPr lang="en-US" sz="2000" dirty="0">
                <a:solidFill>
                  <a:srgbClr val="000000"/>
                </a:solidFill>
                <a:latin typeface="Open Sans"/>
              </a:rPr>
              <a:t>, </a:t>
            </a:r>
            <a:r>
              <a:rPr lang="en-US" sz="2000" dirty="0" err="1">
                <a:solidFill>
                  <a:srgbClr val="000000"/>
                </a:solidFill>
                <a:latin typeface="Open Sans"/>
              </a:rPr>
              <a:t>Aloevera</a:t>
            </a:r>
            <a:r>
              <a:rPr lang="en-US" sz="2000" dirty="0">
                <a:solidFill>
                  <a:srgbClr val="000000"/>
                </a:solidFill>
                <a:latin typeface="Open Sans"/>
              </a:rPr>
              <a:t> and Vitamin E infused with soap bases.</a:t>
            </a:r>
          </a:p>
        </p:txBody>
      </p:sp>
      <p:sp>
        <p:nvSpPr>
          <p:cNvPr id="8" name="TextBox 8"/>
          <p:cNvSpPr txBox="1"/>
          <p:nvPr/>
        </p:nvSpPr>
        <p:spPr>
          <a:xfrm>
            <a:off x="492102" y="4775196"/>
            <a:ext cx="1936552" cy="364236"/>
          </a:xfrm>
          <a:prstGeom prst="rect">
            <a:avLst/>
          </a:prstGeom>
        </p:spPr>
        <p:txBody>
          <a:bodyPr lIns="0" tIns="0" rIns="0" bIns="0" rtlCol="0" anchor="t">
            <a:spAutoFit/>
          </a:bodyPr>
          <a:lstStyle/>
          <a:p>
            <a:pPr marL="466344" lvl="1" indent="-233172">
              <a:lnSpc>
                <a:spcPts val="3024"/>
              </a:lnSpc>
              <a:buFont typeface="Arial"/>
              <a:buChar char="•"/>
            </a:pPr>
            <a:r>
              <a:rPr lang="en-US" sz="2160" u="sng" dirty="0">
                <a:solidFill>
                  <a:srgbClr val="000000"/>
                </a:solidFill>
                <a:latin typeface="Open Sans Bold"/>
              </a:rPr>
              <a:t>Packaging </a:t>
            </a:r>
          </a:p>
        </p:txBody>
      </p:sp>
      <p:sp>
        <p:nvSpPr>
          <p:cNvPr id="9" name="TextBox 9"/>
          <p:cNvSpPr txBox="1"/>
          <p:nvPr/>
        </p:nvSpPr>
        <p:spPr>
          <a:xfrm>
            <a:off x="706416" y="5703890"/>
            <a:ext cx="6048000" cy="1935901"/>
          </a:xfrm>
          <a:prstGeom prst="rect">
            <a:avLst/>
          </a:prstGeom>
        </p:spPr>
        <p:txBody>
          <a:bodyPr lIns="0" tIns="0" rIns="0" bIns="0" rtlCol="0" anchor="t">
            <a:spAutoFit/>
          </a:bodyPr>
          <a:lstStyle/>
          <a:p>
            <a:pPr>
              <a:lnSpc>
                <a:spcPts val="2568"/>
              </a:lnSpc>
            </a:pPr>
            <a:r>
              <a:rPr lang="en-US" sz="1834" dirty="0">
                <a:solidFill>
                  <a:srgbClr val="000000"/>
                </a:solidFill>
                <a:latin typeface="Open Sans"/>
              </a:rPr>
              <a:t>We believe that making organic soaps doesn't complete our duty towards our mother Earth.  Therefore, we chose to create packaging that is both aesthetically pleasing and environmentally friendly. Our Product Packaging is 100% Plastic-Free and biodegradable!  </a:t>
            </a:r>
          </a:p>
        </p:txBody>
      </p:sp>
      <p:sp>
        <p:nvSpPr>
          <p:cNvPr id="10" name="TextBox 10"/>
          <p:cNvSpPr txBox="1"/>
          <p:nvPr/>
        </p:nvSpPr>
        <p:spPr>
          <a:xfrm>
            <a:off x="6345964" y="316573"/>
            <a:ext cx="458036" cy="341503"/>
          </a:xfrm>
          <a:prstGeom prst="rect">
            <a:avLst/>
          </a:prstGeom>
        </p:spPr>
        <p:txBody>
          <a:bodyPr lIns="0" tIns="0" rIns="0" bIns="0" rtlCol="0" anchor="t">
            <a:spAutoFit/>
          </a:bodyPr>
          <a:lstStyle/>
          <a:p>
            <a:pPr algn="ctr">
              <a:lnSpc>
                <a:spcPts val="2702"/>
              </a:lnSpc>
            </a:pPr>
            <a:r>
              <a:rPr lang="en-US" sz="1930">
                <a:solidFill>
                  <a:srgbClr val="000000"/>
                </a:solidFill>
                <a:latin typeface="Open Sans Bold"/>
              </a:rPr>
              <a:t>2</a:t>
            </a:r>
          </a:p>
        </p:txBody>
      </p:sp>
      <p:pic>
        <p:nvPicPr>
          <p:cNvPr id="11" name="Picture 10" descr="IMG_20220118_201702.jpg"/>
          <p:cNvPicPr>
            <a:picLocks noChangeAspect="1"/>
          </p:cNvPicPr>
          <p:nvPr/>
        </p:nvPicPr>
        <p:blipFill>
          <a:blip r:embed="rId3" cstate="print"/>
          <a:stretch>
            <a:fillRect/>
          </a:stretch>
        </p:blipFill>
        <p:spPr>
          <a:xfrm>
            <a:off x="2063738" y="7561278"/>
            <a:ext cx="3500462" cy="22860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6000" y="364198"/>
            <a:ext cx="6048000" cy="783604"/>
            <a:chOff x="0" y="0"/>
            <a:chExt cx="4410941" cy="571500"/>
          </a:xfrm>
        </p:grpSpPr>
        <p:sp>
          <p:nvSpPr>
            <p:cNvPr id="3" name="Freeform 3"/>
            <p:cNvSpPr/>
            <p:nvPr/>
          </p:nvSpPr>
          <p:spPr>
            <a:xfrm>
              <a:off x="0" y="255270"/>
              <a:ext cx="4410941" cy="69850"/>
            </a:xfrm>
            <a:custGeom>
              <a:avLst/>
              <a:gdLst/>
              <a:ahLst/>
              <a:cxnLst/>
              <a:rect l="l" t="t" r="r" b="b"/>
              <a:pathLst>
                <a:path w="4410941" h="69850">
                  <a:moveTo>
                    <a:pt x="4120111" y="0"/>
                  </a:moveTo>
                  <a:lnTo>
                    <a:pt x="0" y="0"/>
                  </a:lnTo>
                  <a:lnTo>
                    <a:pt x="0" y="69850"/>
                  </a:lnTo>
                  <a:lnTo>
                    <a:pt x="4410941" y="69850"/>
                  </a:lnTo>
                  <a:lnTo>
                    <a:pt x="4410941" y="0"/>
                  </a:lnTo>
                  <a:close/>
                </a:path>
              </a:pathLst>
            </a:custGeom>
            <a:solidFill>
              <a:srgbClr val="0F7D63"/>
            </a:solidFill>
          </p:spPr>
        </p:sp>
      </p:grpSp>
      <p:sp>
        <p:nvSpPr>
          <p:cNvPr id="4" name="TextBox 4"/>
          <p:cNvSpPr txBox="1"/>
          <p:nvPr/>
        </p:nvSpPr>
        <p:spPr>
          <a:xfrm>
            <a:off x="756000" y="2017792"/>
            <a:ext cx="6048000" cy="3395980"/>
          </a:xfrm>
          <a:prstGeom prst="rect">
            <a:avLst/>
          </a:prstGeom>
        </p:spPr>
        <p:txBody>
          <a:bodyPr lIns="0" tIns="0" rIns="0" bIns="0" rtlCol="0" anchor="t">
            <a:spAutoFit/>
          </a:bodyPr>
          <a:lstStyle/>
          <a:p>
            <a:pPr>
              <a:lnSpc>
                <a:spcPts val="1820"/>
              </a:lnSpc>
            </a:pPr>
            <a:r>
              <a:rPr lang="en-US" sz="1300">
                <a:solidFill>
                  <a:srgbClr val="000000"/>
                </a:solidFill>
                <a:latin typeface="Open Sans"/>
              </a:rPr>
              <a:t> 1. The research stage encompassed of finding a list of suitable organic ingredients that are necessary for making soaps and dry shampoo bars and choosing the finest of them as per the requirements of the product.</a:t>
            </a:r>
          </a:p>
          <a:p>
            <a:pPr>
              <a:lnSpc>
                <a:spcPts val="1820"/>
              </a:lnSpc>
            </a:pPr>
            <a:endParaRPr/>
          </a:p>
          <a:p>
            <a:pPr>
              <a:lnSpc>
                <a:spcPts val="1820"/>
              </a:lnSpc>
            </a:pPr>
            <a:r>
              <a:rPr lang="en-US" sz="1300">
                <a:solidFill>
                  <a:srgbClr val="000000"/>
                </a:solidFill>
                <a:latin typeface="Open Sans"/>
              </a:rPr>
              <a:t>2. The prototyping phase included the making of a sample product and examining if the soap met with the basic standards set by a satisfactory hygiene product. The sample product of the soap was tested by our team and it was certified that it carried all the required qualities present in decent soap.   </a:t>
            </a:r>
          </a:p>
          <a:p>
            <a:pPr>
              <a:lnSpc>
                <a:spcPts val="1820"/>
              </a:lnSpc>
            </a:pPr>
            <a:endParaRPr/>
          </a:p>
        </p:txBody>
      </p:sp>
      <p:pic>
        <p:nvPicPr>
          <p:cNvPr id="5" name="Picture 5"/>
          <p:cNvPicPr>
            <a:picLocks noChangeAspect="1"/>
          </p:cNvPicPr>
          <p:nvPr/>
        </p:nvPicPr>
        <p:blipFill>
          <a:blip r:embed="rId2"/>
          <a:srcRect t="16402" b="16402"/>
          <a:stretch>
            <a:fillRect/>
          </a:stretch>
        </p:blipFill>
        <p:spPr>
          <a:xfrm>
            <a:off x="0" y="9936000"/>
            <a:ext cx="1125085" cy="756000"/>
          </a:xfrm>
          <a:prstGeom prst="rect">
            <a:avLst/>
          </a:prstGeom>
        </p:spPr>
      </p:pic>
      <p:sp>
        <p:nvSpPr>
          <p:cNvPr id="6" name="TextBox 6"/>
          <p:cNvSpPr txBox="1"/>
          <p:nvPr/>
        </p:nvSpPr>
        <p:spPr>
          <a:xfrm>
            <a:off x="756000" y="873371"/>
            <a:ext cx="4789572" cy="457989"/>
          </a:xfrm>
          <a:prstGeom prst="rect">
            <a:avLst/>
          </a:prstGeom>
        </p:spPr>
        <p:txBody>
          <a:bodyPr lIns="0" tIns="0" rIns="0" bIns="0" rtlCol="0" anchor="t">
            <a:spAutoFit/>
          </a:bodyPr>
          <a:lstStyle/>
          <a:p>
            <a:pPr algn="ctr">
              <a:lnSpc>
                <a:spcPts val="3663"/>
              </a:lnSpc>
            </a:pPr>
            <a:r>
              <a:rPr lang="en-US" sz="2616">
                <a:solidFill>
                  <a:srgbClr val="FF8A00"/>
                </a:solidFill>
                <a:latin typeface="Open Sans Bold"/>
              </a:rPr>
              <a:t>Various Stages of the Project </a:t>
            </a:r>
          </a:p>
        </p:txBody>
      </p:sp>
      <p:sp>
        <p:nvSpPr>
          <p:cNvPr id="7" name="TextBox 7"/>
          <p:cNvSpPr txBox="1"/>
          <p:nvPr/>
        </p:nvSpPr>
        <p:spPr>
          <a:xfrm>
            <a:off x="756000" y="1579852"/>
            <a:ext cx="5562289" cy="305977"/>
          </a:xfrm>
          <a:prstGeom prst="rect">
            <a:avLst/>
          </a:prstGeom>
        </p:spPr>
        <p:txBody>
          <a:bodyPr lIns="0" tIns="0" rIns="0" bIns="0" rtlCol="0" anchor="t">
            <a:spAutoFit/>
          </a:bodyPr>
          <a:lstStyle/>
          <a:p>
            <a:pPr>
              <a:lnSpc>
                <a:spcPts val="2575"/>
              </a:lnSpc>
            </a:pPr>
            <a:r>
              <a:rPr lang="en-US" sz="1839" u="sng">
                <a:solidFill>
                  <a:srgbClr val="000000"/>
                </a:solidFill>
                <a:latin typeface="Open Sans Bold"/>
              </a:rPr>
              <a:t>Stage -1: Research and Prototyping Phase</a:t>
            </a:r>
          </a:p>
        </p:txBody>
      </p:sp>
      <p:sp>
        <p:nvSpPr>
          <p:cNvPr id="8" name="TextBox 8"/>
          <p:cNvSpPr txBox="1"/>
          <p:nvPr/>
        </p:nvSpPr>
        <p:spPr>
          <a:xfrm>
            <a:off x="756000" y="4400539"/>
            <a:ext cx="6048000" cy="2443480"/>
          </a:xfrm>
          <a:prstGeom prst="rect">
            <a:avLst/>
          </a:prstGeom>
        </p:spPr>
        <p:txBody>
          <a:bodyPr lIns="0" tIns="0" rIns="0" bIns="0" rtlCol="0" anchor="t">
            <a:spAutoFit/>
          </a:bodyPr>
          <a:lstStyle/>
          <a:p>
            <a:pPr>
              <a:lnSpc>
                <a:spcPts val="1820"/>
              </a:lnSpc>
            </a:pPr>
            <a:r>
              <a:rPr lang="en-US" sz="1300">
                <a:solidFill>
                  <a:srgbClr val="000000"/>
                </a:solidFill>
                <a:latin typeface="Open Sans"/>
              </a:rPr>
              <a:t>1. Under this phase, we manufactured the first batch of our soap which was later tested and was substantiated as a satisfactory product.</a:t>
            </a:r>
          </a:p>
          <a:p>
            <a:pPr>
              <a:lnSpc>
                <a:spcPts val="1820"/>
              </a:lnSpc>
            </a:pPr>
            <a:endParaRPr/>
          </a:p>
          <a:p>
            <a:pPr>
              <a:lnSpc>
                <a:spcPts val="1820"/>
              </a:lnSpc>
            </a:pPr>
            <a:r>
              <a:rPr lang="en-US" sz="1300">
                <a:solidFill>
                  <a:srgbClr val="000000"/>
                </a:solidFill>
                <a:latin typeface="Open Sans"/>
              </a:rPr>
              <a:t>2. Later, these soaps were enfolded in an environmental-friendly packaging by keeping hygiene our first priority.</a:t>
            </a:r>
          </a:p>
          <a:p>
            <a:pPr>
              <a:lnSpc>
                <a:spcPts val="1820"/>
              </a:lnSpc>
            </a:pPr>
            <a:endParaRPr/>
          </a:p>
          <a:p>
            <a:pPr algn="l">
              <a:lnSpc>
                <a:spcPts val="1820"/>
              </a:lnSpc>
            </a:pPr>
            <a:r>
              <a:rPr lang="en-US" sz="1300">
                <a:solidFill>
                  <a:srgbClr val="000000"/>
                </a:solidFill>
                <a:latin typeface="Open Sans"/>
              </a:rPr>
              <a:t>3. We have launched our project on 1st December and have started publicising our product. </a:t>
            </a:r>
          </a:p>
        </p:txBody>
      </p:sp>
      <p:sp>
        <p:nvSpPr>
          <p:cNvPr id="9" name="TextBox 9"/>
          <p:cNvSpPr txBox="1"/>
          <p:nvPr/>
        </p:nvSpPr>
        <p:spPr>
          <a:xfrm>
            <a:off x="756000" y="6585530"/>
            <a:ext cx="6048000" cy="3216971"/>
          </a:xfrm>
          <a:prstGeom prst="rect">
            <a:avLst/>
          </a:prstGeom>
        </p:spPr>
        <p:txBody>
          <a:bodyPr lIns="0" tIns="0" rIns="0" bIns="0" rtlCol="0" anchor="t">
            <a:spAutoFit/>
          </a:bodyPr>
          <a:lstStyle/>
          <a:p>
            <a:pPr>
              <a:lnSpc>
                <a:spcPts val="1820"/>
              </a:lnSpc>
            </a:pPr>
            <a:r>
              <a:rPr lang="en-US" sz="1300" dirty="0">
                <a:solidFill>
                  <a:srgbClr val="000000"/>
                </a:solidFill>
                <a:latin typeface="Open Sans"/>
              </a:rPr>
              <a:t> </a:t>
            </a:r>
          </a:p>
          <a:p>
            <a:pPr>
              <a:lnSpc>
                <a:spcPts val="1820"/>
              </a:lnSpc>
            </a:pPr>
            <a:r>
              <a:rPr lang="en-US" sz="1300" dirty="0">
                <a:solidFill>
                  <a:srgbClr val="000000"/>
                </a:solidFill>
                <a:latin typeface="Open Sans"/>
              </a:rPr>
              <a:t> 1. We aim to sell these products to our customers through our Enactus </a:t>
            </a:r>
            <a:r>
              <a:rPr lang="en-US" sz="1300" dirty="0" smtClean="0">
                <a:solidFill>
                  <a:srgbClr val="000000"/>
                </a:solidFill>
                <a:latin typeface="Open Sans"/>
              </a:rPr>
              <a:t>store i.e. </a:t>
            </a:r>
            <a:r>
              <a:rPr lang="en-US" sz="1300" b="1" dirty="0" smtClean="0">
                <a:solidFill>
                  <a:srgbClr val="000000"/>
                </a:solidFill>
                <a:latin typeface="Open Sans"/>
              </a:rPr>
              <a:t>(DARPAN) </a:t>
            </a:r>
            <a:r>
              <a:rPr lang="en-US" sz="1300" dirty="0">
                <a:solidFill>
                  <a:srgbClr val="000000"/>
                </a:solidFill>
                <a:latin typeface="Open Sans"/>
              </a:rPr>
              <a:t>and it’s </a:t>
            </a:r>
            <a:r>
              <a:rPr lang="en-US" sz="1300" dirty="0" err="1">
                <a:solidFill>
                  <a:srgbClr val="000000"/>
                </a:solidFill>
                <a:latin typeface="Open Sans"/>
              </a:rPr>
              <a:t>Instagram</a:t>
            </a:r>
            <a:r>
              <a:rPr lang="en-US" sz="1300" dirty="0">
                <a:solidFill>
                  <a:srgbClr val="000000"/>
                </a:solidFill>
                <a:latin typeface="Open Sans"/>
              </a:rPr>
              <a:t> handle.</a:t>
            </a:r>
          </a:p>
          <a:p>
            <a:pPr>
              <a:lnSpc>
                <a:spcPts val="1820"/>
              </a:lnSpc>
            </a:pPr>
            <a:endParaRPr/>
          </a:p>
          <a:p>
            <a:pPr>
              <a:lnSpc>
                <a:spcPts val="1820"/>
              </a:lnSpc>
            </a:pPr>
            <a:r>
              <a:rPr lang="en-US" sz="1300" dirty="0">
                <a:solidFill>
                  <a:srgbClr val="000000"/>
                </a:solidFill>
                <a:latin typeface="Open Sans"/>
              </a:rPr>
              <a:t>2. We will also be marketing the project through our main </a:t>
            </a:r>
            <a:r>
              <a:rPr lang="en-US" sz="1300" dirty="0" err="1">
                <a:solidFill>
                  <a:srgbClr val="000000"/>
                </a:solidFill>
                <a:latin typeface="Open Sans"/>
              </a:rPr>
              <a:t>Instagram</a:t>
            </a:r>
            <a:r>
              <a:rPr lang="en-US" sz="1300" dirty="0">
                <a:solidFill>
                  <a:srgbClr val="000000"/>
                </a:solidFill>
                <a:latin typeface="Open Sans"/>
              </a:rPr>
              <a:t> handle which has around </a:t>
            </a:r>
            <a:r>
              <a:rPr lang="en-US" sz="1300" dirty="0" smtClean="0">
                <a:solidFill>
                  <a:srgbClr val="000000"/>
                </a:solidFill>
                <a:latin typeface="Open Sans"/>
              </a:rPr>
              <a:t>1.5k </a:t>
            </a:r>
            <a:r>
              <a:rPr lang="en-US" sz="1300" dirty="0">
                <a:solidFill>
                  <a:srgbClr val="000000"/>
                </a:solidFill>
                <a:latin typeface="Open Sans"/>
              </a:rPr>
              <a:t>followers.</a:t>
            </a:r>
          </a:p>
          <a:p>
            <a:pPr>
              <a:lnSpc>
                <a:spcPts val="1820"/>
              </a:lnSpc>
            </a:pPr>
            <a:endParaRPr/>
          </a:p>
          <a:p>
            <a:pPr>
              <a:lnSpc>
                <a:spcPts val="1820"/>
              </a:lnSpc>
            </a:pPr>
            <a:r>
              <a:rPr lang="en-US" sz="1300" dirty="0">
                <a:solidFill>
                  <a:srgbClr val="000000"/>
                </a:solidFill>
                <a:latin typeface="Open Sans"/>
              </a:rPr>
              <a:t>3. We will be collaborating with various NGOs and organizations for the success of this venture.</a:t>
            </a:r>
          </a:p>
          <a:p>
            <a:pPr>
              <a:lnSpc>
                <a:spcPts val="1820"/>
              </a:lnSpc>
            </a:pPr>
            <a:endParaRPr/>
          </a:p>
          <a:p>
            <a:pPr>
              <a:lnSpc>
                <a:spcPts val="1820"/>
              </a:lnSpc>
            </a:pPr>
            <a:r>
              <a:rPr lang="en-US" sz="1300" dirty="0">
                <a:solidFill>
                  <a:srgbClr val="000000"/>
                </a:solidFill>
                <a:latin typeface="Open Sans"/>
              </a:rPr>
              <a:t>4. We target to expand our project by collaborating with different hotels and resorts in future.</a:t>
            </a:r>
          </a:p>
          <a:p>
            <a:pPr>
              <a:lnSpc>
                <a:spcPts val="1820"/>
              </a:lnSpc>
            </a:pPr>
            <a:endParaRPr/>
          </a:p>
          <a:p>
            <a:pPr algn="l">
              <a:lnSpc>
                <a:spcPts val="1820"/>
              </a:lnSpc>
            </a:pPr>
            <a:r>
              <a:rPr lang="en-US" sz="1300" dirty="0">
                <a:solidFill>
                  <a:srgbClr val="000000"/>
                </a:solidFill>
                <a:latin typeface="Open Sans"/>
              </a:rPr>
              <a:t>5. We also intend to sell our products in different college and school fests.</a:t>
            </a:r>
          </a:p>
        </p:txBody>
      </p:sp>
      <p:sp>
        <p:nvSpPr>
          <p:cNvPr id="10" name="TextBox 10"/>
          <p:cNvSpPr txBox="1"/>
          <p:nvPr/>
        </p:nvSpPr>
        <p:spPr>
          <a:xfrm>
            <a:off x="6424817" y="316573"/>
            <a:ext cx="379183" cy="341503"/>
          </a:xfrm>
          <a:prstGeom prst="rect">
            <a:avLst/>
          </a:prstGeom>
        </p:spPr>
        <p:txBody>
          <a:bodyPr lIns="0" tIns="0" rIns="0" bIns="0" rtlCol="0" anchor="t">
            <a:spAutoFit/>
          </a:bodyPr>
          <a:lstStyle/>
          <a:p>
            <a:pPr algn="ctr">
              <a:lnSpc>
                <a:spcPts val="2702"/>
              </a:lnSpc>
            </a:pPr>
            <a:r>
              <a:rPr lang="en-US" sz="1930">
                <a:solidFill>
                  <a:srgbClr val="000000"/>
                </a:solidFill>
                <a:latin typeface="Open Sans Bold"/>
              </a:rPr>
              <a:t>3</a:t>
            </a:r>
          </a:p>
        </p:txBody>
      </p:sp>
      <p:sp>
        <p:nvSpPr>
          <p:cNvPr id="11" name="TextBox 11"/>
          <p:cNvSpPr txBox="1"/>
          <p:nvPr/>
        </p:nvSpPr>
        <p:spPr>
          <a:xfrm>
            <a:off x="756000" y="3908377"/>
            <a:ext cx="5289635" cy="315214"/>
          </a:xfrm>
          <a:prstGeom prst="rect">
            <a:avLst/>
          </a:prstGeom>
        </p:spPr>
        <p:txBody>
          <a:bodyPr lIns="0" tIns="0" rIns="0" bIns="0" rtlCol="0" anchor="t">
            <a:spAutoFit/>
          </a:bodyPr>
          <a:lstStyle/>
          <a:p>
            <a:pPr>
              <a:lnSpc>
                <a:spcPts val="2576"/>
              </a:lnSpc>
            </a:pPr>
            <a:r>
              <a:rPr lang="en-US" sz="1839" u="sng">
                <a:solidFill>
                  <a:srgbClr val="000000"/>
                </a:solidFill>
                <a:latin typeface="Open Sans Bold"/>
              </a:rPr>
              <a:t>Stage - 2: Implementation Phase</a:t>
            </a:r>
          </a:p>
        </p:txBody>
      </p:sp>
      <p:sp>
        <p:nvSpPr>
          <p:cNvPr id="12" name="TextBox 12"/>
          <p:cNvSpPr txBox="1"/>
          <p:nvPr/>
        </p:nvSpPr>
        <p:spPr>
          <a:xfrm>
            <a:off x="756000" y="6308416"/>
            <a:ext cx="4477941" cy="315214"/>
          </a:xfrm>
          <a:prstGeom prst="rect">
            <a:avLst/>
          </a:prstGeom>
        </p:spPr>
        <p:txBody>
          <a:bodyPr lIns="0" tIns="0" rIns="0" bIns="0" rtlCol="0" anchor="t">
            <a:spAutoFit/>
          </a:bodyPr>
          <a:lstStyle/>
          <a:p>
            <a:pPr algn="ctr">
              <a:lnSpc>
                <a:spcPts val="2576"/>
              </a:lnSpc>
            </a:pPr>
            <a:r>
              <a:rPr lang="en-US" sz="1839" u="sng">
                <a:solidFill>
                  <a:srgbClr val="000000"/>
                </a:solidFill>
                <a:latin typeface="Open Sans Bold"/>
              </a:rPr>
              <a:t>Stage - 3: Marketing and Selling Phase</a:t>
            </a:r>
          </a:p>
        </p:txBody>
      </p:sp>
    </p:spTree>
  </p:cSld>
  <p:clrMapOvr>
    <a:masterClrMapping/>
  </p:clrMapOvr>
  <p:transition spd="slow">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6000" y="375988"/>
            <a:ext cx="6048000" cy="760024"/>
            <a:chOff x="0" y="0"/>
            <a:chExt cx="4547794" cy="571500"/>
          </a:xfrm>
        </p:grpSpPr>
        <p:sp>
          <p:nvSpPr>
            <p:cNvPr id="3" name="Freeform 3"/>
            <p:cNvSpPr/>
            <p:nvPr/>
          </p:nvSpPr>
          <p:spPr>
            <a:xfrm>
              <a:off x="0" y="255270"/>
              <a:ext cx="4547794" cy="69850"/>
            </a:xfrm>
            <a:custGeom>
              <a:avLst/>
              <a:gdLst/>
              <a:ahLst/>
              <a:cxnLst/>
              <a:rect l="l" t="t" r="r" b="b"/>
              <a:pathLst>
                <a:path w="4547794" h="69850">
                  <a:moveTo>
                    <a:pt x="4256964" y="0"/>
                  </a:moveTo>
                  <a:lnTo>
                    <a:pt x="0" y="0"/>
                  </a:lnTo>
                  <a:lnTo>
                    <a:pt x="0" y="69850"/>
                  </a:lnTo>
                  <a:lnTo>
                    <a:pt x="4547794" y="69850"/>
                  </a:lnTo>
                  <a:lnTo>
                    <a:pt x="4547794" y="0"/>
                  </a:lnTo>
                  <a:close/>
                </a:path>
              </a:pathLst>
            </a:custGeom>
            <a:solidFill>
              <a:srgbClr val="0F7D63"/>
            </a:solidFill>
          </p:spPr>
        </p:sp>
      </p:grpSp>
      <p:sp>
        <p:nvSpPr>
          <p:cNvPr id="4" name="TextBox 4"/>
          <p:cNvSpPr txBox="1"/>
          <p:nvPr/>
        </p:nvSpPr>
        <p:spPr>
          <a:xfrm>
            <a:off x="756000" y="1459333"/>
            <a:ext cx="6048000" cy="5605780"/>
          </a:xfrm>
          <a:prstGeom prst="rect">
            <a:avLst/>
          </a:prstGeom>
        </p:spPr>
        <p:txBody>
          <a:bodyPr lIns="0" tIns="0" rIns="0" bIns="0" rtlCol="0" anchor="t">
            <a:spAutoFit/>
          </a:bodyPr>
          <a:lstStyle/>
          <a:p>
            <a:pPr>
              <a:lnSpc>
                <a:spcPts val="1820"/>
              </a:lnSpc>
            </a:pPr>
            <a:r>
              <a:rPr lang="en-US" sz="1300">
                <a:solidFill>
                  <a:srgbClr val="000000"/>
                </a:solidFill>
                <a:latin typeface="Open Sans"/>
              </a:rPr>
              <a:t>1. The community will manufacture soap and packaging and we will provide our assistance by teaching them about the strategies and techniques required</a:t>
            </a:r>
          </a:p>
          <a:p>
            <a:pPr>
              <a:lnSpc>
                <a:spcPts val="1820"/>
              </a:lnSpc>
            </a:pPr>
            <a:r>
              <a:rPr lang="en-US" sz="1300">
                <a:solidFill>
                  <a:srgbClr val="000000"/>
                </a:solidFill>
                <a:latin typeface="Open Sans"/>
              </a:rPr>
              <a:t> in manufacturing of a decent hygiene product.</a:t>
            </a:r>
          </a:p>
          <a:p>
            <a:pPr>
              <a:lnSpc>
                <a:spcPts val="1820"/>
              </a:lnSpc>
            </a:pPr>
            <a:endParaRPr/>
          </a:p>
          <a:p>
            <a:pPr>
              <a:lnSpc>
                <a:spcPts val="1820"/>
              </a:lnSpc>
            </a:pPr>
            <a:r>
              <a:rPr lang="en-US" sz="1300">
                <a:solidFill>
                  <a:srgbClr val="000000"/>
                </a:solidFill>
                <a:latin typeface="Open Sans"/>
              </a:rPr>
              <a:t>2. We will provide the communities with the ingredients required in the process of making soaps and will support them market their produces.</a:t>
            </a:r>
          </a:p>
          <a:p>
            <a:pPr>
              <a:lnSpc>
                <a:spcPts val="1820"/>
              </a:lnSpc>
            </a:pPr>
            <a:endParaRPr/>
          </a:p>
          <a:p>
            <a:pPr>
              <a:lnSpc>
                <a:spcPts val="1820"/>
              </a:lnSpc>
            </a:pPr>
            <a:r>
              <a:rPr lang="en-US" sz="1300">
                <a:solidFill>
                  <a:srgbClr val="000000"/>
                </a:solidFill>
                <a:latin typeface="Open Sans"/>
              </a:rPr>
              <a:t>3. All the profits earned from the programme will be handed over to these communities.</a:t>
            </a:r>
          </a:p>
          <a:p>
            <a:pPr>
              <a:lnSpc>
                <a:spcPts val="1820"/>
              </a:lnSpc>
            </a:pPr>
            <a:endParaRPr/>
          </a:p>
          <a:p>
            <a:pPr>
              <a:lnSpc>
                <a:spcPts val="1820"/>
              </a:lnSpc>
            </a:pPr>
            <a:r>
              <a:rPr lang="en-US" sz="1300">
                <a:solidFill>
                  <a:srgbClr val="000000"/>
                </a:solidFill>
                <a:latin typeface="Open Sans"/>
              </a:rPr>
              <a:t>4. In the later stage of our project, we intend to tie up with different hotels and resorts and sell these produces to them which will ensure a constant income to these communities.</a:t>
            </a:r>
          </a:p>
          <a:p>
            <a:pPr>
              <a:lnSpc>
                <a:spcPts val="1820"/>
              </a:lnSpc>
            </a:pPr>
            <a:endParaRPr/>
          </a:p>
          <a:p>
            <a:pPr algn="l">
              <a:lnSpc>
                <a:spcPts val="1820"/>
              </a:lnSpc>
            </a:pPr>
            <a:r>
              <a:rPr lang="en-US" sz="1300">
                <a:solidFill>
                  <a:srgbClr val="000000"/>
                </a:solidFill>
                <a:latin typeface="Open Sans"/>
              </a:rPr>
              <a:t>5. Last but not least, in parallel to making these communities financially independent we also aim to teach them about the importance of hygiene and cleanliness.</a:t>
            </a:r>
          </a:p>
        </p:txBody>
      </p:sp>
      <p:sp>
        <p:nvSpPr>
          <p:cNvPr id="5" name="TextBox 5"/>
          <p:cNvSpPr txBox="1"/>
          <p:nvPr/>
        </p:nvSpPr>
        <p:spPr>
          <a:xfrm>
            <a:off x="756000" y="6152796"/>
            <a:ext cx="6048000" cy="3693319"/>
          </a:xfrm>
          <a:prstGeom prst="rect">
            <a:avLst/>
          </a:prstGeom>
        </p:spPr>
        <p:txBody>
          <a:bodyPr lIns="0" tIns="0" rIns="0" bIns="0" rtlCol="0" anchor="t">
            <a:spAutoFit/>
          </a:bodyPr>
          <a:lstStyle/>
          <a:p>
            <a:pPr marL="280670" lvl="1" indent="-140335">
              <a:lnSpc>
                <a:spcPts val="1820"/>
              </a:lnSpc>
              <a:buFont typeface="Arial"/>
              <a:buChar char="•"/>
            </a:pPr>
            <a:r>
              <a:rPr lang="en-US" sz="1300" dirty="0">
                <a:solidFill>
                  <a:srgbClr val="000000"/>
                </a:solidFill>
                <a:latin typeface="Open Sans Bold"/>
              </a:rPr>
              <a:t> </a:t>
            </a:r>
            <a:r>
              <a:rPr lang="en-US" sz="1300" u="sng" dirty="0">
                <a:solidFill>
                  <a:srgbClr val="000000"/>
                </a:solidFill>
                <a:latin typeface="Open Sans Bold"/>
              </a:rPr>
              <a:t>A SOURCE OF INCOME</a:t>
            </a:r>
          </a:p>
          <a:p>
            <a:pPr>
              <a:lnSpc>
                <a:spcPts val="1820"/>
              </a:lnSpc>
            </a:pPr>
            <a:endParaRPr/>
          </a:p>
          <a:p>
            <a:pPr>
              <a:lnSpc>
                <a:spcPts val="1820"/>
              </a:lnSpc>
            </a:pPr>
            <a:r>
              <a:rPr lang="en-US" sz="1300" dirty="0">
                <a:solidFill>
                  <a:srgbClr val="000000"/>
                </a:solidFill>
                <a:latin typeface="Open Sans"/>
              </a:rPr>
              <a:t>We aim to support underserved communities by helping them earn some regular profits which will support them fulfill their basic requirements.</a:t>
            </a:r>
          </a:p>
          <a:p>
            <a:pPr>
              <a:lnSpc>
                <a:spcPts val="1820"/>
              </a:lnSpc>
            </a:pPr>
            <a:endParaRPr/>
          </a:p>
          <a:p>
            <a:pPr marL="280670" lvl="1" indent="-140335">
              <a:lnSpc>
                <a:spcPts val="1820"/>
              </a:lnSpc>
              <a:buFont typeface="Arial"/>
              <a:buChar char="•"/>
            </a:pPr>
            <a:r>
              <a:rPr lang="en-US" sz="1300" dirty="0">
                <a:solidFill>
                  <a:srgbClr val="000000"/>
                </a:solidFill>
                <a:latin typeface="Open Sans Bold"/>
              </a:rPr>
              <a:t> </a:t>
            </a:r>
            <a:r>
              <a:rPr lang="en-US" sz="1300" u="sng" dirty="0">
                <a:solidFill>
                  <a:srgbClr val="000000"/>
                </a:solidFill>
                <a:latin typeface="Open Sans Bold"/>
              </a:rPr>
              <a:t>ENTREPRENEURIAL EXPERIENCE</a:t>
            </a:r>
          </a:p>
          <a:p>
            <a:pPr>
              <a:lnSpc>
                <a:spcPts val="1820"/>
              </a:lnSpc>
            </a:pPr>
            <a:endParaRPr/>
          </a:p>
          <a:p>
            <a:pPr>
              <a:lnSpc>
                <a:spcPts val="1820"/>
              </a:lnSpc>
            </a:pPr>
            <a:r>
              <a:rPr lang="en-US" sz="1300" dirty="0">
                <a:solidFill>
                  <a:srgbClr val="000000"/>
                </a:solidFill>
                <a:latin typeface="Open Sans"/>
              </a:rPr>
              <a:t>With the help of project </a:t>
            </a:r>
            <a:r>
              <a:rPr lang="en-US" sz="1300" dirty="0" err="1">
                <a:solidFill>
                  <a:srgbClr val="000000"/>
                </a:solidFill>
                <a:latin typeface="Open Sans"/>
              </a:rPr>
              <a:t>Abeer</a:t>
            </a:r>
            <a:r>
              <a:rPr lang="en-US" sz="1300" dirty="0">
                <a:solidFill>
                  <a:srgbClr val="000000"/>
                </a:solidFill>
                <a:latin typeface="Open Sans"/>
              </a:rPr>
              <a:t>, they will learn how to work in a team, take initiative and accept responsibility. They learn the basic skills needed to run an effective business.    </a:t>
            </a:r>
          </a:p>
          <a:p>
            <a:pPr>
              <a:lnSpc>
                <a:spcPts val="1820"/>
              </a:lnSpc>
            </a:pPr>
            <a:endParaRPr/>
          </a:p>
          <a:p>
            <a:pPr marL="280670" lvl="1" indent="-140335">
              <a:lnSpc>
                <a:spcPts val="1820"/>
              </a:lnSpc>
              <a:buFont typeface="Arial"/>
              <a:buChar char="•"/>
            </a:pPr>
            <a:r>
              <a:rPr lang="en-US" sz="1300" dirty="0">
                <a:solidFill>
                  <a:srgbClr val="000000"/>
                </a:solidFill>
                <a:latin typeface="Open Sans"/>
              </a:rPr>
              <a:t> </a:t>
            </a:r>
            <a:r>
              <a:rPr lang="en-US" sz="1300" u="sng" dirty="0">
                <a:solidFill>
                  <a:srgbClr val="000000"/>
                </a:solidFill>
                <a:latin typeface="Open Sans Bold"/>
              </a:rPr>
              <a:t>FINANCIAL INDEPENDENCE</a:t>
            </a:r>
          </a:p>
          <a:p>
            <a:pPr>
              <a:lnSpc>
                <a:spcPts val="1820"/>
              </a:lnSpc>
            </a:pPr>
            <a:endParaRPr/>
          </a:p>
          <a:p>
            <a:pPr>
              <a:lnSpc>
                <a:spcPts val="1820"/>
              </a:lnSpc>
            </a:pPr>
            <a:r>
              <a:rPr lang="en-US" sz="1300" dirty="0">
                <a:solidFill>
                  <a:srgbClr val="000000"/>
                </a:solidFill>
                <a:latin typeface="Open Sans"/>
              </a:rPr>
              <a:t>Through project </a:t>
            </a:r>
            <a:r>
              <a:rPr lang="en-US" sz="1300" dirty="0" err="1">
                <a:solidFill>
                  <a:srgbClr val="000000"/>
                </a:solidFill>
                <a:latin typeface="Open Sans"/>
              </a:rPr>
              <a:t>Abeer</a:t>
            </a:r>
            <a:r>
              <a:rPr lang="en-US" sz="1300" dirty="0">
                <a:solidFill>
                  <a:srgbClr val="000000"/>
                </a:solidFill>
                <a:latin typeface="Open Sans"/>
              </a:rPr>
              <a:t>, we aim to assistant these communities to become financially independent. This will help them to acquire qualities like capacity building and self-reliance.    </a:t>
            </a:r>
          </a:p>
        </p:txBody>
      </p:sp>
      <p:pic>
        <p:nvPicPr>
          <p:cNvPr id="6" name="Picture 6"/>
          <p:cNvPicPr>
            <a:picLocks noChangeAspect="1"/>
          </p:cNvPicPr>
          <p:nvPr/>
        </p:nvPicPr>
        <p:blipFill>
          <a:blip r:embed="rId2"/>
          <a:srcRect t="2916" b="2916"/>
          <a:stretch>
            <a:fillRect/>
          </a:stretch>
        </p:blipFill>
        <p:spPr>
          <a:xfrm>
            <a:off x="0" y="9673837"/>
            <a:ext cx="1081235" cy="1018163"/>
          </a:xfrm>
          <a:prstGeom prst="rect">
            <a:avLst/>
          </a:prstGeom>
        </p:spPr>
      </p:pic>
      <p:sp>
        <p:nvSpPr>
          <p:cNvPr id="7" name="TextBox 7"/>
          <p:cNvSpPr txBox="1"/>
          <p:nvPr/>
        </p:nvSpPr>
        <p:spPr>
          <a:xfrm>
            <a:off x="756000" y="917572"/>
            <a:ext cx="3043440" cy="389255"/>
          </a:xfrm>
          <a:prstGeom prst="rect">
            <a:avLst/>
          </a:prstGeom>
        </p:spPr>
        <p:txBody>
          <a:bodyPr lIns="0" tIns="0" rIns="0" bIns="0" rtlCol="0" anchor="t">
            <a:spAutoFit/>
          </a:bodyPr>
          <a:lstStyle/>
          <a:p>
            <a:pPr>
              <a:lnSpc>
                <a:spcPts val="3220"/>
              </a:lnSpc>
            </a:pPr>
            <a:r>
              <a:rPr lang="en-US" sz="2300">
                <a:solidFill>
                  <a:srgbClr val="FF8A00"/>
                </a:solidFill>
                <a:latin typeface="Open Sans Bold"/>
              </a:rPr>
              <a:t> METHODOLOGY </a:t>
            </a:r>
          </a:p>
        </p:txBody>
      </p:sp>
      <p:sp>
        <p:nvSpPr>
          <p:cNvPr id="8" name="TextBox 8"/>
          <p:cNvSpPr txBox="1"/>
          <p:nvPr/>
        </p:nvSpPr>
        <p:spPr>
          <a:xfrm>
            <a:off x="756000" y="5576644"/>
            <a:ext cx="4784891" cy="389255"/>
          </a:xfrm>
          <a:prstGeom prst="rect">
            <a:avLst/>
          </a:prstGeom>
        </p:spPr>
        <p:txBody>
          <a:bodyPr lIns="0" tIns="0" rIns="0" bIns="0" rtlCol="0" anchor="t">
            <a:spAutoFit/>
          </a:bodyPr>
          <a:lstStyle/>
          <a:p>
            <a:pPr>
              <a:lnSpc>
                <a:spcPts val="3219"/>
              </a:lnSpc>
            </a:pPr>
            <a:r>
              <a:rPr lang="en-US" sz="2300">
                <a:solidFill>
                  <a:srgbClr val="FF8A00"/>
                </a:solidFill>
                <a:latin typeface="Open Sans Bold"/>
              </a:rPr>
              <a:t> BENEFITS TO COMMUNITY </a:t>
            </a:r>
          </a:p>
        </p:txBody>
      </p:sp>
      <p:sp>
        <p:nvSpPr>
          <p:cNvPr id="9" name="TextBox 9"/>
          <p:cNvSpPr txBox="1"/>
          <p:nvPr/>
        </p:nvSpPr>
        <p:spPr>
          <a:xfrm>
            <a:off x="6432021" y="328363"/>
            <a:ext cx="371979" cy="341503"/>
          </a:xfrm>
          <a:prstGeom prst="rect">
            <a:avLst/>
          </a:prstGeom>
        </p:spPr>
        <p:txBody>
          <a:bodyPr lIns="0" tIns="0" rIns="0" bIns="0" rtlCol="0" anchor="t">
            <a:spAutoFit/>
          </a:bodyPr>
          <a:lstStyle/>
          <a:p>
            <a:pPr algn="ctr">
              <a:lnSpc>
                <a:spcPts val="2702"/>
              </a:lnSpc>
            </a:pPr>
            <a:r>
              <a:rPr lang="en-US" sz="1930">
                <a:solidFill>
                  <a:srgbClr val="000000"/>
                </a:solidFill>
                <a:latin typeface="Open Sans Bold"/>
              </a:rPr>
              <a:t>4</a:t>
            </a:r>
          </a:p>
        </p:txBody>
      </p:sp>
    </p:spTree>
  </p:cSld>
  <p:clrMapOvr>
    <a:masterClrMapping/>
  </p:clrMapOvr>
  <p:transition spd="slow">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6000" y="335964"/>
            <a:ext cx="6048000" cy="840072"/>
            <a:chOff x="0" y="0"/>
            <a:chExt cx="4114446" cy="571500"/>
          </a:xfrm>
        </p:grpSpPr>
        <p:sp>
          <p:nvSpPr>
            <p:cNvPr id="3" name="Freeform 3"/>
            <p:cNvSpPr/>
            <p:nvPr/>
          </p:nvSpPr>
          <p:spPr>
            <a:xfrm>
              <a:off x="0" y="255270"/>
              <a:ext cx="4114446" cy="69850"/>
            </a:xfrm>
            <a:custGeom>
              <a:avLst/>
              <a:gdLst/>
              <a:ahLst/>
              <a:cxnLst/>
              <a:rect l="l" t="t" r="r" b="b"/>
              <a:pathLst>
                <a:path w="4114446" h="69850">
                  <a:moveTo>
                    <a:pt x="3823616" y="0"/>
                  </a:moveTo>
                  <a:lnTo>
                    <a:pt x="0" y="0"/>
                  </a:lnTo>
                  <a:lnTo>
                    <a:pt x="0" y="69850"/>
                  </a:lnTo>
                  <a:lnTo>
                    <a:pt x="4114446" y="69850"/>
                  </a:lnTo>
                  <a:lnTo>
                    <a:pt x="4114446" y="0"/>
                  </a:lnTo>
                  <a:close/>
                </a:path>
              </a:pathLst>
            </a:custGeom>
            <a:solidFill>
              <a:srgbClr val="0F7D63"/>
            </a:solidFill>
          </p:spPr>
        </p:sp>
      </p:grpSp>
      <p:sp>
        <p:nvSpPr>
          <p:cNvPr id="4" name="TextBox 4"/>
          <p:cNvSpPr txBox="1"/>
          <p:nvPr/>
        </p:nvSpPr>
        <p:spPr>
          <a:xfrm>
            <a:off x="756000" y="1701780"/>
            <a:ext cx="6048000" cy="2769989"/>
          </a:xfrm>
          <a:prstGeom prst="rect">
            <a:avLst/>
          </a:prstGeom>
        </p:spPr>
        <p:txBody>
          <a:bodyPr lIns="0" tIns="0" rIns="0" bIns="0" rtlCol="0" anchor="t">
            <a:spAutoFit/>
          </a:bodyPr>
          <a:lstStyle/>
          <a:p>
            <a:pPr>
              <a:lnSpc>
                <a:spcPts val="1820"/>
              </a:lnSpc>
            </a:pPr>
            <a:r>
              <a:rPr lang="en-US" sz="1300" dirty="0">
                <a:solidFill>
                  <a:srgbClr val="000000"/>
                </a:solidFill>
                <a:latin typeface="Open Sans"/>
              </a:rPr>
              <a:t>1. We plan to expand our product range to other environment-friendly</a:t>
            </a:r>
          </a:p>
          <a:p>
            <a:pPr>
              <a:lnSpc>
                <a:spcPts val="1820"/>
              </a:lnSpc>
            </a:pPr>
            <a:r>
              <a:rPr lang="en-US" sz="1300" dirty="0">
                <a:solidFill>
                  <a:srgbClr val="000000"/>
                </a:solidFill>
                <a:latin typeface="Open Sans"/>
              </a:rPr>
              <a:t> hygiene products such as Shampoo </a:t>
            </a:r>
            <a:r>
              <a:rPr lang="en-US" sz="1300" dirty="0" smtClean="0">
                <a:solidFill>
                  <a:srgbClr val="000000"/>
                </a:solidFill>
                <a:latin typeface="Open Sans"/>
              </a:rPr>
              <a:t>Bars Scented </a:t>
            </a:r>
            <a:r>
              <a:rPr lang="en-US" sz="1300" dirty="0">
                <a:solidFill>
                  <a:srgbClr val="000000"/>
                </a:solidFill>
                <a:latin typeface="Open Sans"/>
              </a:rPr>
              <a:t>Soap </a:t>
            </a:r>
            <a:r>
              <a:rPr lang="en-US" sz="1300" dirty="0" err="1" smtClean="0">
                <a:solidFill>
                  <a:srgbClr val="000000"/>
                </a:solidFill>
                <a:latin typeface="Open Sans"/>
              </a:rPr>
              <a:t>Bars,etc</a:t>
            </a:r>
            <a:r>
              <a:rPr lang="en-US" sz="1300" dirty="0" smtClean="0">
                <a:solidFill>
                  <a:srgbClr val="000000"/>
                </a:solidFill>
                <a:latin typeface="Open Sans"/>
              </a:rPr>
              <a:t>.</a:t>
            </a:r>
            <a:endParaRPr lang="en-US" sz="1300" dirty="0">
              <a:solidFill>
                <a:srgbClr val="000000"/>
              </a:solidFill>
              <a:latin typeface="Open Sans"/>
            </a:endParaRPr>
          </a:p>
          <a:p>
            <a:pPr>
              <a:lnSpc>
                <a:spcPts val="1820"/>
              </a:lnSpc>
            </a:pPr>
            <a:endParaRPr/>
          </a:p>
          <a:p>
            <a:pPr>
              <a:lnSpc>
                <a:spcPts val="1820"/>
              </a:lnSpc>
            </a:pPr>
            <a:r>
              <a:rPr lang="en-US" sz="1300" dirty="0">
                <a:solidFill>
                  <a:srgbClr val="000000"/>
                </a:solidFill>
                <a:latin typeface="Open Sans"/>
              </a:rPr>
              <a:t>2. We aim to expand our project by collaborating with different hotels and resorts in future. </a:t>
            </a:r>
          </a:p>
          <a:p>
            <a:pPr>
              <a:lnSpc>
                <a:spcPts val="1820"/>
              </a:lnSpc>
            </a:pPr>
            <a:endParaRPr/>
          </a:p>
          <a:p>
            <a:pPr>
              <a:lnSpc>
                <a:spcPts val="1820"/>
              </a:lnSpc>
            </a:pPr>
            <a:r>
              <a:rPr lang="en-US" sz="1300" dirty="0">
                <a:solidFill>
                  <a:srgbClr val="000000"/>
                </a:solidFill>
                <a:latin typeface="Open Sans"/>
              </a:rPr>
              <a:t>3. We aim to spread awareness about the importance of proper sanitation and hygiene</a:t>
            </a:r>
            <a:r>
              <a:rPr lang="en-US" sz="1300" dirty="0" smtClean="0">
                <a:solidFill>
                  <a:srgbClr val="000000"/>
                </a:solidFill>
                <a:latin typeface="Open Sans"/>
              </a:rPr>
              <a:t>.</a:t>
            </a:r>
          </a:p>
          <a:p>
            <a:pPr>
              <a:lnSpc>
                <a:spcPts val="1820"/>
              </a:lnSpc>
            </a:pPr>
            <a:endParaRPr lang="en-US" sz="1300" dirty="0" smtClean="0">
              <a:solidFill>
                <a:srgbClr val="000000"/>
              </a:solidFill>
              <a:latin typeface="Open Sans"/>
            </a:endParaRPr>
          </a:p>
          <a:p>
            <a:pPr>
              <a:lnSpc>
                <a:spcPts val="1820"/>
              </a:lnSpc>
            </a:pPr>
            <a:r>
              <a:rPr lang="en-US" sz="1300" dirty="0" smtClean="0">
                <a:solidFill>
                  <a:srgbClr val="000000"/>
                </a:solidFill>
                <a:latin typeface="Open Sans"/>
              </a:rPr>
              <a:t>4. We aim to increase our product sale by setting up </a:t>
            </a:r>
            <a:r>
              <a:rPr lang="en-US" sz="1300" dirty="0" err="1" smtClean="0">
                <a:solidFill>
                  <a:srgbClr val="000000"/>
                </a:solidFill>
                <a:latin typeface="Open Sans"/>
              </a:rPr>
              <a:t>Facebook</a:t>
            </a:r>
            <a:r>
              <a:rPr lang="en-US" sz="1300" dirty="0" smtClean="0">
                <a:solidFill>
                  <a:srgbClr val="000000"/>
                </a:solidFill>
                <a:latin typeface="Open Sans"/>
              </a:rPr>
              <a:t> Marketplace so that the community can earn more.</a:t>
            </a:r>
          </a:p>
          <a:p>
            <a:pPr>
              <a:lnSpc>
                <a:spcPts val="1820"/>
              </a:lnSpc>
            </a:pPr>
            <a:endParaRPr lang="en-US" sz="1300" dirty="0">
              <a:solidFill>
                <a:srgbClr val="000000"/>
              </a:solidFill>
              <a:latin typeface="Open Sans"/>
            </a:endParaRPr>
          </a:p>
        </p:txBody>
      </p:sp>
      <p:pic>
        <p:nvPicPr>
          <p:cNvPr id="5" name="Picture 5"/>
          <p:cNvPicPr>
            <a:picLocks noChangeAspect="1"/>
          </p:cNvPicPr>
          <p:nvPr/>
        </p:nvPicPr>
        <p:blipFill>
          <a:blip r:embed="rId2"/>
          <a:srcRect t="8638" b="10263"/>
          <a:stretch>
            <a:fillRect/>
          </a:stretch>
        </p:blipFill>
        <p:spPr>
          <a:xfrm>
            <a:off x="0" y="9794865"/>
            <a:ext cx="1106236" cy="897135"/>
          </a:xfrm>
          <a:prstGeom prst="rect">
            <a:avLst/>
          </a:prstGeom>
        </p:spPr>
      </p:pic>
      <p:sp>
        <p:nvSpPr>
          <p:cNvPr id="6" name="TextBox 6"/>
          <p:cNvSpPr txBox="1"/>
          <p:nvPr/>
        </p:nvSpPr>
        <p:spPr>
          <a:xfrm>
            <a:off x="756000" y="1128411"/>
            <a:ext cx="2530673" cy="389255"/>
          </a:xfrm>
          <a:prstGeom prst="rect">
            <a:avLst/>
          </a:prstGeom>
        </p:spPr>
        <p:txBody>
          <a:bodyPr lIns="0" tIns="0" rIns="0" bIns="0" rtlCol="0" anchor="t">
            <a:spAutoFit/>
          </a:bodyPr>
          <a:lstStyle/>
          <a:p>
            <a:pPr>
              <a:lnSpc>
                <a:spcPts val="3219"/>
              </a:lnSpc>
            </a:pPr>
            <a:r>
              <a:rPr lang="en-US" sz="2300">
                <a:solidFill>
                  <a:srgbClr val="FF8A00"/>
                </a:solidFill>
                <a:latin typeface="Open Sans Bold"/>
              </a:rPr>
              <a:t>FUTURE PLANS     </a:t>
            </a:r>
          </a:p>
        </p:txBody>
      </p:sp>
      <p:sp>
        <p:nvSpPr>
          <p:cNvPr id="7" name="TextBox 7"/>
          <p:cNvSpPr txBox="1"/>
          <p:nvPr/>
        </p:nvSpPr>
        <p:spPr>
          <a:xfrm>
            <a:off x="6492957" y="288339"/>
            <a:ext cx="311043" cy="341503"/>
          </a:xfrm>
          <a:prstGeom prst="rect">
            <a:avLst/>
          </a:prstGeom>
        </p:spPr>
        <p:txBody>
          <a:bodyPr lIns="0" tIns="0" rIns="0" bIns="0" rtlCol="0" anchor="t">
            <a:spAutoFit/>
          </a:bodyPr>
          <a:lstStyle/>
          <a:p>
            <a:pPr algn="ctr">
              <a:lnSpc>
                <a:spcPts val="2702"/>
              </a:lnSpc>
            </a:pPr>
            <a:r>
              <a:rPr lang="en-US" sz="1930">
                <a:solidFill>
                  <a:srgbClr val="000000"/>
                </a:solidFill>
                <a:latin typeface="Open Sans Bold"/>
              </a:rPr>
              <a:t>5</a:t>
            </a:r>
          </a:p>
        </p:txBody>
      </p:sp>
      <p:pic>
        <p:nvPicPr>
          <p:cNvPr id="8" name="Picture 7" descr="IMG_20220118_202941.jpg"/>
          <p:cNvPicPr>
            <a:picLocks noChangeAspect="1"/>
          </p:cNvPicPr>
          <p:nvPr/>
        </p:nvPicPr>
        <p:blipFill>
          <a:blip r:embed="rId3" cstate="print"/>
          <a:stretch>
            <a:fillRect/>
          </a:stretch>
        </p:blipFill>
        <p:spPr>
          <a:xfrm>
            <a:off x="420664" y="4418006"/>
            <a:ext cx="3071834" cy="33575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IMG_20220118_202928.jpg"/>
          <p:cNvPicPr>
            <a:picLocks noChangeAspect="1"/>
          </p:cNvPicPr>
          <p:nvPr/>
        </p:nvPicPr>
        <p:blipFill>
          <a:blip r:embed="rId4"/>
          <a:stretch>
            <a:fillRect/>
          </a:stretch>
        </p:blipFill>
        <p:spPr>
          <a:xfrm>
            <a:off x="4492630" y="5489576"/>
            <a:ext cx="2857496" cy="32147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1849424" y="9561542"/>
            <a:ext cx="4214842" cy="923330"/>
          </a:xfrm>
          <a:prstGeom prst="rect">
            <a:avLst/>
          </a:prstGeom>
          <a:noFill/>
        </p:spPr>
        <p:txBody>
          <a:bodyPr wrap="square" rtlCol="0">
            <a:spAutoFit/>
          </a:bodyPr>
          <a:lstStyle/>
          <a:p>
            <a:r>
              <a:rPr lang="en-US" sz="5400" b="1" i="1" u="sng" dirty="0" smtClean="0">
                <a:solidFill>
                  <a:schemeClr val="accent6">
                    <a:lumMod val="75000"/>
                  </a:schemeClr>
                </a:solidFill>
              </a:rPr>
              <a:t>THANK YOU</a:t>
            </a:r>
            <a:endParaRPr lang="en-US" sz="5400" b="1" i="1" u="sng" dirty="0">
              <a:solidFill>
                <a:schemeClr val="accent6">
                  <a:lumMod val="75000"/>
                </a:schemeClr>
              </a:solidFill>
            </a:endParaRPr>
          </a:p>
        </p:txBody>
      </p:sp>
    </p:spTree>
  </p:cSld>
  <p:clrMapOvr>
    <a:masterClrMapping/>
  </p:clrMapOvr>
  <p:transition spd="slow">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760</Words>
  <Application>Microsoft Office PowerPoint</Application>
  <PresentationFormat>Custom</PresentationFormat>
  <Paragraphs>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Aileron Regular</vt:lpstr>
      <vt:lpstr>Open Sans</vt:lpstr>
      <vt:lpstr>Open Sans Bold</vt:lpstr>
      <vt:lpstr>Calibri</vt: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Isha Naiwal(</dc:title>
  <dc:creator>Simran</dc:creator>
  <cp:lastModifiedBy>OM</cp:lastModifiedBy>
  <cp:revision>7</cp:revision>
  <dcterms:created xsi:type="dcterms:W3CDTF">2006-08-16T00:00:00Z</dcterms:created>
  <dcterms:modified xsi:type="dcterms:W3CDTF">2022-01-18T15:26:05Z</dcterms:modified>
  <dc:identifier>DAENtNbevK4</dc:identifier>
</cp:coreProperties>
</file>