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54" r:id="rId1"/>
  </p:sldMasterIdLst>
  <p:notesMasterIdLst>
    <p:notesMasterId r:id="rId12"/>
  </p:notesMasterIdLst>
  <p:sldIdLst>
    <p:sldId id="256" r:id="rId2"/>
    <p:sldId id="257" r:id="rId3"/>
    <p:sldId id="258" r:id="rId4"/>
    <p:sldId id="269" r:id="rId5"/>
    <p:sldId id="271" r:id="rId6"/>
    <p:sldId id="272" r:id="rId7"/>
    <p:sldId id="274" r:id="rId8"/>
    <p:sldId id="273" r:id="rId9"/>
    <p:sldId id="27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9"/>
    <p:restoredTop sz="94674"/>
  </p:normalViewPr>
  <p:slideViewPr>
    <p:cSldViewPr snapToGrid="0" snapToObjects="1">
      <p:cViewPr varScale="1">
        <p:scale>
          <a:sx n="73" d="100"/>
          <a:sy n="73" d="100"/>
        </p:scale>
        <p:origin x="960" y="78"/>
      </p:cViewPr>
      <p:guideLst/>
    </p:cSldViewPr>
  </p:slideViewPr>
  <p:notesTextViewPr>
    <p:cViewPr>
      <p:scale>
        <a:sx n="1" d="1"/>
        <a:sy n="1" d="1"/>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3B3ACA-DDA7-6747-A8C2-E70BFC1B134C}" type="datetimeFigureOut">
              <a:rPr lang="en-US" smtClean="0"/>
              <a:t>4/19/2021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2CC59-7E7F-894B-B956-9CD41ED39D51}" type="slidenum">
              <a:rPr lang="en-US" smtClean="0"/>
              <a:t>‹#›</a:t>
            </a:fld>
            <a:endParaRPr lang="en-US"/>
          </a:p>
        </p:txBody>
      </p:sp>
    </p:spTree>
    <p:extLst>
      <p:ext uri="{BB962C8B-B14F-4D97-AF65-F5344CB8AC3E}">
        <p14:creationId xmlns:p14="http://schemas.microsoft.com/office/powerpoint/2010/main" val="1785576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1598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6445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9231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789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759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24652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4/19/2021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9211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87299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4/19/2021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7560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pPr/>
              <a:t>4/19/2021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2549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090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4/19/2021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49562101"/>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4" r:id="rId10"/>
    <p:sldLayoutId id="214748396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Areas_of_Chenna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088B1-66A7-1445-BD6D-86D34A827EFD}"/>
              </a:ext>
            </a:extLst>
          </p:cNvPr>
          <p:cNvSpPr>
            <a:spLocks noGrp="1"/>
          </p:cNvSpPr>
          <p:nvPr>
            <p:ph type="ctrTitle"/>
          </p:nvPr>
        </p:nvSpPr>
        <p:spPr>
          <a:xfrm>
            <a:off x="1285104" y="1260389"/>
            <a:ext cx="9687696" cy="2168611"/>
          </a:xfrm>
        </p:spPr>
        <p:txBody>
          <a:bodyPr anchor="ctr"/>
          <a:lstStyle/>
          <a:p>
            <a:r>
              <a:rPr lang="en-US" sz="4400" b="1" dirty="0"/>
              <a:t>The Battle of Neighborhoods</a:t>
            </a:r>
            <a:br>
              <a:rPr lang="en-US" sz="4400" b="1" dirty="0"/>
            </a:br>
            <a:r>
              <a:rPr lang="en-US" sz="4400" b="1" dirty="0"/>
              <a:t/>
            </a:r>
            <a:br>
              <a:rPr lang="en-US" sz="4400" b="1" dirty="0"/>
            </a:br>
            <a:r>
              <a:rPr lang="en-US" sz="3200" b="1" dirty="0"/>
              <a:t>Applied Data Science Capstone Project</a:t>
            </a:r>
          </a:p>
        </p:txBody>
      </p:sp>
      <p:sp>
        <p:nvSpPr>
          <p:cNvPr id="3" name="Subtitle 2">
            <a:extLst>
              <a:ext uri="{FF2B5EF4-FFF2-40B4-BE49-F238E27FC236}">
                <a16:creationId xmlns:a16="http://schemas.microsoft.com/office/drawing/2014/main" id="{987AE1B3-7792-024C-B862-7B2ED902BB85}"/>
              </a:ext>
            </a:extLst>
          </p:cNvPr>
          <p:cNvSpPr>
            <a:spLocks noGrp="1"/>
          </p:cNvSpPr>
          <p:nvPr>
            <p:ph type="subTitle" idx="1"/>
          </p:nvPr>
        </p:nvSpPr>
        <p:spPr>
          <a:xfrm>
            <a:off x="1132510" y="3494315"/>
            <a:ext cx="9931730" cy="1086237"/>
          </a:xfrm>
        </p:spPr>
        <p:txBody>
          <a:bodyPr>
            <a:normAutofit/>
          </a:bodyPr>
          <a:lstStyle/>
          <a:p>
            <a:pPr algn="ctr"/>
            <a:r>
              <a:rPr lang="en-AU" dirty="0" smtClean="0"/>
              <a:t>Determining the distribution of Italian restaurants in Chennai to Identify the best locality to start a new one</a:t>
            </a:r>
            <a:endParaRPr lang="en-AU" dirty="0"/>
          </a:p>
          <a:p>
            <a:pPr algn="ctr"/>
            <a:endParaRPr lang="en-US" dirty="0"/>
          </a:p>
        </p:txBody>
      </p:sp>
      <p:sp>
        <p:nvSpPr>
          <p:cNvPr id="4" name="TextBox 3">
            <a:extLst>
              <a:ext uri="{FF2B5EF4-FFF2-40B4-BE49-F238E27FC236}">
                <a16:creationId xmlns:a16="http://schemas.microsoft.com/office/drawing/2014/main" id="{0A9B5E49-99C7-354A-AC25-65A84D041B0B}"/>
              </a:ext>
            </a:extLst>
          </p:cNvPr>
          <p:cNvSpPr txBox="1"/>
          <p:nvPr/>
        </p:nvSpPr>
        <p:spPr>
          <a:xfrm>
            <a:off x="5325762" y="4757352"/>
            <a:ext cx="1862818" cy="369332"/>
          </a:xfrm>
          <a:prstGeom prst="rect">
            <a:avLst/>
          </a:prstGeom>
          <a:noFill/>
        </p:spPr>
        <p:txBody>
          <a:bodyPr wrap="none" rtlCol="0">
            <a:spAutoFit/>
          </a:bodyPr>
          <a:lstStyle/>
          <a:p>
            <a:r>
              <a:rPr lang="en-US" dirty="0"/>
              <a:t>by: </a:t>
            </a:r>
            <a:r>
              <a:rPr lang="en-US" dirty="0" smtClean="0"/>
              <a:t>Venkatesan N</a:t>
            </a:r>
            <a:endParaRPr lang="en-US" dirty="0"/>
          </a:p>
        </p:txBody>
      </p:sp>
      <p:pic>
        <p:nvPicPr>
          <p:cNvPr id="5" name="Picture 4">
            <a:extLst>
              <a:ext uri="{FF2B5EF4-FFF2-40B4-BE49-F238E27FC236}">
                <a16:creationId xmlns:a16="http://schemas.microsoft.com/office/drawing/2014/main" id="{974842AF-6D34-EF49-A4AB-9A9D130DD68C}"/>
              </a:ext>
            </a:extLst>
          </p:cNvPr>
          <p:cNvPicPr>
            <a:picLocks noChangeAspect="1"/>
          </p:cNvPicPr>
          <p:nvPr/>
        </p:nvPicPr>
        <p:blipFill>
          <a:blip r:embed="rId2"/>
          <a:stretch>
            <a:fillRect/>
          </a:stretch>
        </p:blipFill>
        <p:spPr>
          <a:xfrm>
            <a:off x="753591" y="174152"/>
            <a:ext cx="1689100" cy="330200"/>
          </a:xfrm>
          <a:prstGeom prst="rect">
            <a:avLst/>
          </a:prstGeom>
        </p:spPr>
      </p:pic>
    </p:spTree>
    <p:extLst>
      <p:ext uri="{BB962C8B-B14F-4D97-AF65-F5344CB8AC3E}">
        <p14:creationId xmlns:p14="http://schemas.microsoft.com/office/powerpoint/2010/main" val="24311058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9F09-E509-2A4F-8419-883BA927B901}"/>
              </a:ext>
            </a:extLst>
          </p:cNvPr>
          <p:cNvSpPr>
            <a:spLocks noGrp="1"/>
          </p:cNvSpPr>
          <p:nvPr>
            <p:ph type="title"/>
          </p:nvPr>
        </p:nvSpPr>
        <p:spPr>
          <a:xfrm>
            <a:off x="1451578" y="230588"/>
            <a:ext cx="9603275" cy="644902"/>
          </a:xfrm>
        </p:spPr>
        <p:txBody>
          <a:bodyPr>
            <a:normAutofit fontScale="90000"/>
          </a:bodyPr>
          <a:lstStyle/>
          <a:p>
            <a:pPr algn="ctr"/>
            <a:r>
              <a:rPr lang="en-US" dirty="0"/>
              <a:t>The End</a:t>
            </a:r>
          </a:p>
        </p:txBody>
      </p:sp>
    </p:spTree>
    <p:extLst>
      <p:ext uri="{BB962C8B-B14F-4D97-AF65-F5344CB8AC3E}">
        <p14:creationId xmlns:p14="http://schemas.microsoft.com/office/powerpoint/2010/main" val="20147040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9F09-E509-2A4F-8419-883BA927B901}"/>
              </a:ext>
            </a:extLst>
          </p:cNvPr>
          <p:cNvSpPr>
            <a:spLocks noGrp="1"/>
          </p:cNvSpPr>
          <p:nvPr>
            <p:ph type="title"/>
          </p:nvPr>
        </p:nvSpPr>
        <p:spPr>
          <a:xfrm>
            <a:off x="1451578" y="230588"/>
            <a:ext cx="9603275" cy="644902"/>
          </a:xfrm>
        </p:spPr>
        <p:txBody>
          <a:bodyPr>
            <a:normAutofit fontScale="90000"/>
          </a:bodyPr>
          <a:lstStyle/>
          <a:p>
            <a:r>
              <a:rPr lang="en-US" dirty="0"/>
              <a:t>Introduction</a:t>
            </a:r>
          </a:p>
        </p:txBody>
      </p:sp>
      <p:sp>
        <p:nvSpPr>
          <p:cNvPr id="3" name="Content Placeholder 2">
            <a:extLst>
              <a:ext uri="{FF2B5EF4-FFF2-40B4-BE49-F238E27FC236}">
                <a16:creationId xmlns:a16="http://schemas.microsoft.com/office/drawing/2014/main" id="{372D099F-1442-7645-A70D-3C2BAF68832D}"/>
              </a:ext>
            </a:extLst>
          </p:cNvPr>
          <p:cNvSpPr>
            <a:spLocks noGrp="1"/>
          </p:cNvSpPr>
          <p:nvPr>
            <p:ph idx="1"/>
          </p:nvPr>
        </p:nvSpPr>
        <p:spPr>
          <a:xfrm>
            <a:off x="704335" y="1136822"/>
            <a:ext cx="10873946" cy="5066270"/>
          </a:xfrm>
        </p:spPr>
        <p:txBody>
          <a:bodyPr/>
          <a:lstStyle/>
          <a:p>
            <a:r>
              <a:rPr lang="en-US" dirty="0"/>
              <a:t>Background</a:t>
            </a:r>
          </a:p>
          <a:p>
            <a:pPr lvl="1"/>
            <a:r>
              <a:rPr lang="en-US" dirty="0" smtClean="0"/>
              <a:t>To identify the best locality in Chennai to start a Italian cuisine restaurant.  </a:t>
            </a:r>
            <a:endParaRPr lang="en-US" dirty="0"/>
          </a:p>
          <a:p>
            <a:r>
              <a:rPr lang="en-US" dirty="0"/>
              <a:t>Problem Description</a:t>
            </a:r>
          </a:p>
          <a:p>
            <a:pPr lvl="1"/>
            <a:r>
              <a:rPr lang="en-US" dirty="0" smtClean="0"/>
              <a:t>Chennai is a city which home for some of the most delicious foods in southern </a:t>
            </a:r>
            <a:r>
              <a:rPr lang="en-US" dirty="0" err="1" smtClean="0"/>
              <a:t>india</a:t>
            </a:r>
            <a:r>
              <a:rPr lang="en-US" dirty="0" smtClean="0"/>
              <a:t>. A wide variety of cuisines are consumed in Chennai.</a:t>
            </a:r>
          </a:p>
          <a:p>
            <a:pPr lvl="1"/>
            <a:r>
              <a:rPr lang="en-US" dirty="0" smtClean="0"/>
              <a:t>Being a metro city home to people from multiple cultures it is important to have multiple cuisines in Chennai.</a:t>
            </a:r>
          </a:p>
          <a:p>
            <a:pPr lvl="1"/>
            <a:r>
              <a:rPr lang="en-US" dirty="0" smtClean="0"/>
              <a:t>Apart from the local cuisines, the most sought after cuisines are Italian and Chinese. In this project we try to identify the distribution of Italian restaurants in different localities</a:t>
            </a:r>
            <a:endParaRPr lang="en-US" dirty="0"/>
          </a:p>
          <a:p>
            <a:r>
              <a:rPr lang="en-US" dirty="0"/>
              <a:t>Interest</a:t>
            </a:r>
          </a:p>
          <a:p>
            <a:pPr lvl="1"/>
            <a:r>
              <a:rPr lang="en-US" dirty="0"/>
              <a:t>Those who are interested in starting an </a:t>
            </a:r>
            <a:r>
              <a:rPr lang="en-US" dirty="0" smtClean="0"/>
              <a:t>Italian restaurant in Chennai.  </a:t>
            </a:r>
            <a:endParaRPr lang="en-US" dirty="0"/>
          </a:p>
        </p:txBody>
      </p:sp>
    </p:spTree>
    <p:extLst>
      <p:ext uri="{BB962C8B-B14F-4D97-AF65-F5344CB8AC3E}">
        <p14:creationId xmlns:p14="http://schemas.microsoft.com/office/powerpoint/2010/main" val="21073697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9F09-E509-2A4F-8419-883BA927B901}"/>
              </a:ext>
            </a:extLst>
          </p:cNvPr>
          <p:cNvSpPr>
            <a:spLocks noGrp="1"/>
          </p:cNvSpPr>
          <p:nvPr>
            <p:ph type="title"/>
          </p:nvPr>
        </p:nvSpPr>
        <p:spPr>
          <a:xfrm>
            <a:off x="1451578" y="230588"/>
            <a:ext cx="9603275" cy="644902"/>
          </a:xfrm>
        </p:spPr>
        <p:txBody>
          <a:bodyPr>
            <a:normAutofit fontScale="90000"/>
          </a:bodyPr>
          <a:lstStyle/>
          <a:p>
            <a:r>
              <a:rPr lang="en-US" dirty="0"/>
              <a:t>Data Acquisition and Processing</a:t>
            </a:r>
          </a:p>
        </p:txBody>
      </p:sp>
      <p:sp>
        <p:nvSpPr>
          <p:cNvPr id="3" name="Content Placeholder 2">
            <a:extLst>
              <a:ext uri="{FF2B5EF4-FFF2-40B4-BE49-F238E27FC236}">
                <a16:creationId xmlns:a16="http://schemas.microsoft.com/office/drawing/2014/main" id="{372D099F-1442-7645-A70D-3C2BAF68832D}"/>
              </a:ext>
            </a:extLst>
          </p:cNvPr>
          <p:cNvSpPr>
            <a:spLocks noGrp="1"/>
          </p:cNvSpPr>
          <p:nvPr>
            <p:ph idx="1"/>
          </p:nvPr>
        </p:nvSpPr>
        <p:spPr>
          <a:xfrm>
            <a:off x="704335" y="875843"/>
            <a:ext cx="10873946" cy="5066270"/>
          </a:xfrm>
        </p:spPr>
        <p:txBody>
          <a:bodyPr/>
          <a:lstStyle/>
          <a:p>
            <a:r>
              <a:rPr lang="en-US" dirty="0"/>
              <a:t>Data Terminology</a:t>
            </a:r>
          </a:p>
          <a:p>
            <a:pPr lvl="1"/>
            <a:r>
              <a:rPr lang="en-US" dirty="0" smtClean="0"/>
              <a:t>In India, restaurants usually serve multiple cuisines. Also, Most of European cuisine is marked as Italian cuisine. German/ Spanish(Such as Paella) cuisines are not specifically served and they are included in Italian cuisine.</a:t>
            </a:r>
            <a:endParaRPr lang="en-US" dirty="0"/>
          </a:p>
          <a:p>
            <a:r>
              <a:rPr lang="en-US" dirty="0"/>
              <a:t>Data Sources: 3 types identified</a:t>
            </a:r>
          </a:p>
          <a:p>
            <a:pPr lvl="1"/>
            <a:r>
              <a:rPr lang="en-US" dirty="0" smtClean="0"/>
              <a:t>Venue </a:t>
            </a:r>
            <a:r>
              <a:rPr lang="en-US" dirty="0"/>
              <a:t>data from Foursquare.com</a:t>
            </a:r>
          </a:p>
          <a:p>
            <a:pPr lvl="1"/>
            <a:r>
              <a:rPr lang="en-US" dirty="0" smtClean="0"/>
              <a:t>Names of localities are taken </a:t>
            </a:r>
            <a:r>
              <a:rPr lang="en-US" smtClean="0"/>
              <a:t>from </a:t>
            </a:r>
            <a:r>
              <a:rPr lang="en-US">
                <a:hlinkClick r:id="rId2"/>
              </a:rPr>
              <a:t>https</a:t>
            </a:r>
            <a:r>
              <a:rPr lang="en-US">
                <a:hlinkClick r:id="rId2"/>
              </a:rPr>
              <a:t>://</a:t>
            </a:r>
            <a:r>
              <a:rPr lang="en-US" smtClean="0">
                <a:hlinkClick r:id="rId2"/>
              </a:rPr>
              <a:t>en.wikipedia.org/wiki/Areas_of_Chennai</a:t>
            </a:r>
            <a:r>
              <a:rPr lang="en-US" smtClean="0"/>
              <a:t>.</a:t>
            </a:r>
            <a:endParaRPr lang="en-US" dirty="0" smtClean="0"/>
          </a:p>
          <a:p>
            <a:pPr lvl="1"/>
            <a:r>
              <a:rPr lang="en-US" dirty="0" smtClean="0"/>
              <a:t>Location data is taken from geocoder library from Google</a:t>
            </a:r>
          </a:p>
          <a:p>
            <a:pPr lvl="1"/>
            <a:endParaRPr lang="en-US" dirty="0"/>
          </a:p>
          <a:p>
            <a:pPr marL="201168" lvl="1" indent="0">
              <a:buNone/>
            </a:pPr>
            <a:r>
              <a:rPr lang="en-US" sz="2000" dirty="0"/>
              <a:t>Data cleaning</a:t>
            </a:r>
          </a:p>
          <a:p>
            <a:pPr lvl="1"/>
            <a:r>
              <a:rPr lang="en-US" dirty="0"/>
              <a:t>Foursquare takes a lat/long, a radius, and attempts to retrieve the specified number of venues covered by the circle scribed by the radius.  Small radius means insufficient venues retrieved.  Large radius means overlapping circles and duplicate venues</a:t>
            </a:r>
          </a:p>
          <a:p>
            <a:pPr lvl="1"/>
            <a:r>
              <a:rPr lang="en-US" dirty="0"/>
              <a:t>Food Venue Category- venues are classified rather arbitrary </a:t>
            </a:r>
          </a:p>
        </p:txBody>
      </p:sp>
    </p:spTree>
    <p:extLst>
      <p:ext uri="{BB962C8B-B14F-4D97-AF65-F5344CB8AC3E}">
        <p14:creationId xmlns:p14="http://schemas.microsoft.com/office/powerpoint/2010/main" val="18310806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8804366" cy="706174"/>
          </a:xfrm>
        </p:spPr>
        <p:txBody>
          <a:bodyPr>
            <a:normAutofit fontScale="90000"/>
          </a:bodyPr>
          <a:lstStyle/>
          <a:p>
            <a:r>
              <a:rPr lang="en-US" dirty="0" smtClean="0"/>
              <a:t>Chennai Localities map</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798653" y="1187062"/>
            <a:ext cx="5960683" cy="5102619"/>
          </a:xfrm>
          <a:prstGeom prst="rect">
            <a:avLst/>
          </a:prstGeom>
        </p:spPr>
      </p:pic>
    </p:spTree>
    <p:extLst>
      <p:ext uri="{BB962C8B-B14F-4D97-AF65-F5344CB8AC3E}">
        <p14:creationId xmlns:p14="http://schemas.microsoft.com/office/powerpoint/2010/main" val="13596077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9F09-E509-2A4F-8419-883BA927B901}"/>
              </a:ext>
            </a:extLst>
          </p:cNvPr>
          <p:cNvSpPr>
            <a:spLocks noGrp="1"/>
          </p:cNvSpPr>
          <p:nvPr>
            <p:ph type="title"/>
          </p:nvPr>
        </p:nvSpPr>
        <p:spPr>
          <a:xfrm>
            <a:off x="1451578" y="230588"/>
            <a:ext cx="9603275" cy="644902"/>
          </a:xfrm>
        </p:spPr>
        <p:txBody>
          <a:bodyPr>
            <a:normAutofit fontScale="90000"/>
          </a:bodyPr>
          <a:lstStyle/>
          <a:p>
            <a:r>
              <a:rPr lang="en-US" dirty="0"/>
              <a:t>Data Acquisition and Processing </a:t>
            </a:r>
            <a:r>
              <a:rPr lang="en-US" sz="1800" dirty="0"/>
              <a:t>(cont.)</a:t>
            </a:r>
          </a:p>
        </p:txBody>
      </p:sp>
      <p:sp>
        <p:nvSpPr>
          <p:cNvPr id="3" name="Content Placeholder 2">
            <a:extLst>
              <a:ext uri="{FF2B5EF4-FFF2-40B4-BE49-F238E27FC236}">
                <a16:creationId xmlns:a16="http://schemas.microsoft.com/office/drawing/2014/main" id="{372D099F-1442-7645-A70D-3C2BAF68832D}"/>
              </a:ext>
            </a:extLst>
          </p:cNvPr>
          <p:cNvSpPr>
            <a:spLocks noGrp="1"/>
          </p:cNvSpPr>
          <p:nvPr>
            <p:ph idx="1"/>
          </p:nvPr>
        </p:nvSpPr>
        <p:spPr>
          <a:xfrm>
            <a:off x="704335" y="1136822"/>
            <a:ext cx="10873946" cy="5066270"/>
          </a:xfrm>
        </p:spPr>
        <p:txBody>
          <a:bodyPr/>
          <a:lstStyle/>
          <a:p>
            <a:r>
              <a:rPr lang="en-US" dirty="0"/>
              <a:t>Feature selection</a:t>
            </a:r>
          </a:p>
          <a:p>
            <a:pPr lvl="1"/>
            <a:r>
              <a:rPr lang="en-US" dirty="0" smtClean="0"/>
              <a:t>Chennai has about 150+ neighborhoods.  </a:t>
            </a:r>
            <a:r>
              <a:rPr lang="en-US" dirty="0"/>
              <a:t>Group by neighborhoods</a:t>
            </a:r>
          </a:p>
          <a:p>
            <a:pPr lvl="1"/>
            <a:r>
              <a:rPr lang="en-US" dirty="0"/>
              <a:t>Foursquare will retrieve firstly by food, then by </a:t>
            </a:r>
            <a:r>
              <a:rPr lang="en-US" dirty="0" smtClean="0"/>
              <a:t>Italian food</a:t>
            </a:r>
            <a:endParaRPr lang="en-US" dirty="0"/>
          </a:p>
          <a:p>
            <a:endParaRPr lang="en-US" dirty="0"/>
          </a:p>
          <a:p>
            <a:r>
              <a:rPr lang="en-US" dirty="0"/>
              <a:t>Analytical method – Demand and Supply of the market segment</a:t>
            </a:r>
          </a:p>
          <a:p>
            <a:pPr lvl="1"/>
            <a:r>
              <a:rPr lang="en-US" dirty="0" smtClean="0"/>
              <a:t>The classification of “Italian Restaurant” in India is a very broad classification. It includes food from Spanish and German Cuisines too. Most Italian Restaurants encompasses food from many European countries.</a:t>
            </a:r>
            <a:endParaRPr lang="en-US" dirty="0"/>
          </a:p>
          <a:p>
            <a:pPr lvl="1"/>
            <a:r>
              <a:rPr lang="en-US" dirty="0" smtClean="0"/>
              <a:t>The reason for choosing Italian is, it is the most famous than cuisine after Indian (which comprises north </a:t>
            </a:r>
            <a:r>
              <a:rPr lang="en-US" dirty="0" err="1" smtClean="0"/>
              <a:t>indian</a:t>
            </a:r>
            <a:r>
              <a:rPr lang="en-US" dirty="0" smtClean="0"/>
              <a:t> and south Indian)</a:t>
            </a:r>
          </a:p>
          <a:p>
            <a:pPr lvl="1"/>
            <a:r>
              <a:rPr lang="en-US" dirty="0" smtClean="0"/>
              <a:t>It is a popular belief that central &amp; south Chennai (considered economically richer suburbs) has more Italian options.</a:t>
            </a:r>
          </a:p>
          <a:p>
            <a:pPr lvl="1"/>
            <a:r>
              <a:rPr lang="en-US" dirty="0" smtClean="0"/>
              <a:t>The data distribution of class of people locality wise is not available and hence I will use the local knowledge to </a:t>
            </a:r>
            <a:r>
              <a:rPr lang="en-US" dirty="0" err="1" smtClean="0"/>
              <a:t>summarise</a:t>
            </a:r>
            <a:r>
              <a:rPr lang="en-US" dirty="0" smtClean="0"/>
              <a:t> the findings.</a:t>
            </a:r>
            <a:endParaRPr lang="en-US" dirty="0"/>
          </a:p>
          <a:p>
            <a:pPr lvl="1"/>
            <a:endParaRPr lang="en-US" dirty="0"/>
          </a:p>
          <a:p>
            <a:endParaRPr lang="en-US" dirty="0"/>
          </a:p>
        </p:txBody>
      </p:sp>
    </p:spTree>
    <p:extLst>
      <p:ext uri="{BB962C8B-B14F-4D97-AF65-F5344CB8AC3E}">
        <p14:creationId xmlns:p14="http://schemas.microsoft.com/office/powerpoint/2010/main" val="4286474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9F09-E509-2A4F-8419-883BA927B901}"/>
              </a:ext>
            </a:extLst>
          </p:cNvPr>
          <p:cNvSpPr>
            <a:spLocks noGrp="1"/>
          </p:cNvSpPr>
          <p:nvPr>
            <p:ph type="title"/>
          </p:nvPr>
        </p:nvSpPr>
        <p:spPr>
          <a:xfrm>
            <a:off x="1451578" y="230588"/>
            <a:ext cx="9603275" cy="644902"/>
          </a:xfrm>
        </p:spPr>
        <p:txBody>
          <a:bodyPr>
            <a:normAutofit fontScale="90000"/>
          </a:bodyPr>
          <a:lstStyle/>
          <a:p>
            <a:r>
              <a:rPr lang="en-AU" dirty="0"/>
              <a:t>Exploratory Data Analysis - Demographics </a:t>
            </a:r>
            <a:endParaRPr lang="en-US" dirty="0"/>
          </a:p>
        </p:txBody>
      </p:sp>
      <p:sp>
        <p:nvSpPr>
          <p:cNvPr id="3" name="Content Placeholder 2">
            <a:extLst>
              <a:ext uri="{FF2B5EF4-FFF2-40B4-BE49-F238E27FC236}">
                <a16:creationId xmlns:a16="http://schemas.microsoft.com/office/drawing/2014/main" id="{372D099F-1442-7645-A70D-3C2BAF68832D}"/>
              </a:ext>
            </a:extLst>
          </p:cNvPr>
          <p:cNvSpPr>
            <a:spLocks noGrp="1"/>
          </p:cNvSpPr>
          <p:nvPr>
            <p:ph idx="1"/>
          </p:nvPr>
        </p:nvSpPr>
        <p:spPr>
          <a:xfrm>
            <a:off x="704335" y="1136822"/>
            <a:ext cx="6019016" cy="5066270"/>
          </a:xfrm>
        </p:spPr>
        <p:txBody>
          <a:bodyPr/>
          <a:lstStyle/>
          <a:p>
            <a:pPr marL="0" indent="0">
              <a:buNone/>
            </a:pPr>
            <a:r>
              <a:rPr lang="en-AU" dirty="0" smtClean="0"/>
              <a:t>Given the size of the city is very huge, the distribution of class of people is </a:t>
            </a:r>
            <a:r>
              <a:rPr lang="en-AU" dirty="0" err="1" smtClean="0"/>
              <a:t>divense</a:t>
            </a:r>
            <a:r>
              <a:rPr lang="en-AU" dirty="0" smtClean="0"/>
              <a:t>.</a:t>
            </a:r>
          </a:p>
          <a:p>
            <a:pPr marL="0" indent="0">
              <a:buNone/>
            </a:pPr>
            <a:r>
              <a:rPr lang="en-AU" dirty="0"/>
              <a:t/>
            </a:r>
            <a:br>
              <a:rPr lang="en-AU" dirty="0"/>
            </a:br>
            <a:r>
              <a:rPr lang="en-AU" dirty="0" smtClean="0"/>
              <a:t>- generally speaking, the localities shown within in the circle in the adjacent figure is considered to be where wealthier people reside.</a:t>
            </a:r>
          </a:p>
          <a:p>
            <a:pPr marL="0" indent="0">
              <a:buNone/>
            </a:pPr>
            <a:r>
              <a:rPr lang="en-AU" dirty="0" smtClean="0"/>
              <a:t>This also has to do with proximity to beaches &amp; entertainment avenues. Localities closer to the beach (</a:t>
            </a:r>
            <a:r>
              <a:rPr lang="en-AU" dirty="0" err="1" smtClean="0"/>
              <a:t>adyar</a:t>
            </a:r>
            <a:r>
              <a:rPr lang="en-AU" dirty="0" smtClean="0"/>
              <a:t>, </a:t>
            </a:r>
            <a:r>
              <a:rPr lang="en-AU" dirty="0" err="1" smtClean="0"/>
              <a:t>Mylapore</a:t>
            </a:r>
            <a:r>
              <a:rPr lang="en-AU" dirty="0" smtClean="0"/>
              <a:t>, </a:t>
            </a:r>
            <a:r>
              <a:rPr lang="en-AU" dirty="0" err="1" smtClean="0"/>
              <a:t>Triplicane</a:t>
            </a:r>
            <a:r>
              <a:rPr lang="en-AU" dirty="0" smtClean="0"/>
              <a:t>, </a:t>
            </a:r>
            <a:r>
              <a:rPr lang="en-AU" dirty="0" err="1" smtClean="0"/>
              <a:t>Thiruvanmiyur</a:t>
            </a:r>
            <a:r>
              <a:rPr lang="en-AU" dirty="0" smtClean="0"/>
              <a:t>, </a:t>
            </a:r>
            <a:r>
              <a:rPr lang="en-AU" dirty="0" err="1" smtClean="0"/>
              <a:t>besant</a:t>
            </a:r>
            <a:r>
              <a:rPr lang="en-AU" dirty="0" smtClean="0"/>
              <a:t> </a:t>
            </a:r>
            <a:r>
              <a:rPr lang="en-AU" dirty="0" err="1" smtClean="0"/>
              <a:t>nagar</a:t>
            </a:r>
            <a:r>
              <a:rPr lang="en-AU" dirty="0" smtClean="0"/>
              <a:t> </a:t>
            </a:r>
            <a:r>
              <a:rPr lang="en-AU" dirty="0" err="1" smtClean="0"/>
              <a:t>etc</a:t>
            </a:r>
            <a:r>
              <a:rPr lang="en-AU" dirty="0" smtClean="0"/>
              <a:t>) are composed of wealthier people</a:t>
            </a:r>
          </a:p>
          <a:p>
            <a:pPr marL="0" indent="0">
              <a:buNone/>
            </a:pPr>
            <a:r>
              <a:rPr lang="en-AU" dirty="0" smtClean="0"/>
              <a:t>Further away towards the west is the industrial zones of Chennai where the wealth distribution is much lower</a:t>
            </a:r>
          </a:p>
          <a:p>
            <a:pPr marL="0" indent="0">
              <a:buNone/>
            </a:pPr>
            <a:r>
              <a:rPr lang="en-AU" dirty="0" smtClean="0"/>
              <a:t>Wealth distribution is an important factor for people to try different cuisines.</a:t>
            </a:r>
            <a:endParaRPr lang="en-AU" dirty="0"/>
          </a:p>
          <a:p>
            <a:endParaRPr lang="en-US" dirty="0"/>
          </a:p>
        </p:txBody>
      </p:sp>
      <p:sp>
        <p:nvSpPr>
          <p:cNvPr id="5" name="TextBox 4">
            <a:extLst>
              <a:ext uri="{FF2B5EF4-FFF2-40B4-BE49-F238E27FC236}">
                <a16:creationId xmlns:a16="http://schemas.microsoft.com/office/drawing/2014/main" id="{DABE7F35-3E88-7545-88E7-C19486DF6036}"/>
              </a:ext>
            </a:extLst>
          </p:cNvPr>
          <p:cNvSpPr txBox="1"/>
          <p:nvPr/>
        </p:nvSpPr>
        <p:spPr>
          <a:xfrm>
            <a:off x="10956175" y="5735782"/>
            <a:ext cx="184731" cy="369332"/>
          </a:xfrm>
          <a:prstGeom prst="rect">
            <a:avLst/>
          </a:prstGeom>
          <a:noFill/>
        </p:spPr>
        <p:txBody>
          <a:bodyPr wrap="none" rtlCol="0">
            <a:spAutoFit/>
          </a:bodyPr>
          <a:lstStyle/>
          <a:p>
            <a:endParaRPr lang="en-US" dirty="0"/>
          </a:p>
        </p:txBody>
      </p:sp>
      <p:pic>
        <p:nvPicPr>
          <p:cNvPr id="7" name="Picture 6"/>
          <p:cNvPicPr>
            <a:picLocks noChangeAspect="1"/>
          </p:cNvPicPr>
          <p:nvPr/>
        </p:nvPicPr>
        <p:blipFill>
          <a:blip r:embed="rId2"/>
          <a:stretch>
            <a:fillRect/>
          </a:stretch>
        </p:blipFill>
        <p:spPr>
          <a:xfrm>
            <a:off x="7531537" y="1136822"/>
            <a:ext cx="3609369" cy="3089786"/>
          </a:xfrm>
          <a:prstGeom prst="rect">
            <a:avLst/>
          </a:prstGeom>
        </p:spPr>
      </p:pic>
      <p:sp>
        <p:nvSpPr>
          <p:cNvPr id="8" name="Oval 7"/>
          <p:cNvSpPr/>
          <p:nvPr/>
        </p:nvSpPr>
        <p:spPr>
          <a:xfrm>
            <a:off x="9170125" y="1750422"/>
            <a:ext cx="1669409" cy="209005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6780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817" y="116786"/>
            <a:ext cx="10058400" cy="967431"/>
          </a:xfrm>
        </p:spPr>
        <p:txBody>
          <a:bodyPr>
            <a:normAutofit fontScale="90000"/>
          </a:bodyPr>
          <a:lstStyle/>
          <a:p>
            <a:r>
              <a:rPr lang="en-AU" dirty="0"/>
              <a:t>Exploratory Data Analysis </a:t>
            </a:r>
            <a:r>
              <a:rPr lang="en-AU" dirty="0" smtClean="0"/>
              <a:t>– Demographics </a:t>
            </a:r>
            <a:r>
              <a:rPr lang="en-AU" sz="2200" dirty="0" smtClean="0"/>
              <a:t>(</a:t>
            </a:r>
            <a:r>
              <a:rPr lang="en-AU" sz="2200" dirty="0" err="1" smtClean="0"/>
              <a:t>cont</a:t>
            </a:r>
            <a:r>
              <a:rPr lang="en-AU" sz="2200" dirty="0" smtClean="0"/>
              <a:t>) </a:t>
            </a:r>
            <a:endParaRPr lang="en-IN" sz="2200" dirty="0"/>
          </a:p>
        </p:txBody>
      </p:sp>
      <p:sp>
        <p:nvSpPr>
          <p:cNvPr id="3" name="Content Placeholder 2"/>
          <p:cNvSpPr>
            <a:spLocks noGrp="1"/>
          </p:cNvSpPr>
          <p:nvPr>
            <p:ph idx="1"/>
          </p:nvPr>
        </p:nvSpPr>
        <p:spPr>
          <a:xfrm>
            <a:off x="169817" y="1737360"/>
            <a:ext cx="6008914" cy="4023360"/>
          </a:xfrm>
        </p:spPr>
        <p:txBody>
          <a:bodyPr/>
          <a:lstStyle/>
          <a:p>
            <a:r>
              <a:rPr lang="en-US" dirty="0" smtClean="0"/>
              <a:t>The table on the right shows part of the overall  </a:t>
            </a:r>
            <a:r>
              <a:rPr lang="en-US" dirty="0" err="1" smtClean="0"/>
              <a:t>dataframe</a:t>
            </a:r>
            <a:r>
              <a:rPr lang="en-US" dirty="0" smtClean="0"/>
              <a:t> imported from foursquare</a:t>
            </a:r>
          </a:p>
          <a:p>
            <a:r>
              <a:rPr lang="en-US" dirty="0" smtClean="0"/>
              <a:t>It shows the distribution of different cuisines of restaurants in Chennai, not considering which locality.</a:t>
            </a:r>
          </a:p>
          <a:p>
            <a:r>
              <a:rPr lang="en-US" dirty="0" smtClean="0"/>
              <a:t>Although, not all categories are shown here, the major cuisines are shown here. </a:t>
            </a:r>
          </a:p>
          <a:p>
            <a:r>
              <a:rPr lang="en-US" dirty="0" smtClean="0"/>
              <a:t>Among the majors cuisines, apart </a:t>
            </a:r>
            <a:r>
              <a:rPr lang="en-US" dirty="0" err="1" smtClean="0"/>
              <a:t>indian</a:t>
            </a:r>
            <a:r>
              <a:rPr lang="en-US" dirty="0" smtClean="0"/>
              <a:t>, the next most opted for cuisines are Asian, Chinese and Italian. </a:t>
            </a:r>
          </a:p>
          <a:p>
            <a:r>
              <a:rPr lang="en-US" dirty="0" smtClean="0"/>
              <a:t>The spread of Italian cuisines is shown in the next slides.</a:t>
            </a:r>
            <a:endParaRPr lang="en-IN" dirty="0"/>
          </a:p>
        </p:txBody>
      </p:sp>
      <p:pic>
        <p:nvPicPr>
          <p:cNvPr id="4" name="Picture 3"/>
          <p:cNvPicPr>
            <a:picLocks noChangeAspect="1"/>
          </p:cNvPicPr>
          <p:nvPr/>
        </p:nvPicPr>
        <p:blipFill>
          <a:blip r:embed="rId2"/>
          <a:stretch>
            <a:fillRect/>
          </a:stretch>
        </p:blipFill>
        <p:spPr>
          <a:xfrm>
            <a:off x="6587647" y="1567543"/>
            <a:ext cx="5417120" cy="2210789"/>
          </a:xfrm>
          <a:prstGeom prst="rect">
            <a:avLst/>
          </a:prstGeom>
        </p:spPr>
      </p:pic>
      <p:pic>
        <p:nvPicPr>
          <p:cNvPr id="5" name="Picture 4"/>
          <p:cNvPicPr>
            <a:picLocks noChangeAspect="1"/>
          </p:cNvPicPr>
          <p:nvPr/>
        </p:nvPicPr>
        <p:blipFill>
          <a:blip r:embed="rId3"/>
          <a:stretch>
            <a:fillRect/>
          </a:stretch>
        </p:blipFill>
        <p:spPr>
          <a:xfrm>
            <a:off x="6318882" y="4825419"/>
            <a:ext cx="5542192" cy="1009519"/>
          </a:xfrm>
          <a:prstGeom prst="rect">
            <a:avLst/>
          </a:prstGeom>
        </p:spPr>
      </p:pic>
      <p:pic>
        <p:nvPicPr>
          <p:cNvPr id="6" name="Picture 5"/>
          <p:cNvPicPr>
            <a:picLocks noChangeAspect="1"/>
          </p:cNvPicPr>
          <p:nvPr/>
        </p:nvPicPr>
        <p:blipFill>
          <a:blip r:embed="rId4"/>
          <a:stretch>
            <a:fillRect/>
          </a:stretch>
        </p:blipFill>
        <p:spPr>
          <a:xfrm>
            <a:off x="6464501" y="3765925"/>
            <a:ext cx="5448825" cy="1059494"/>
          </a:xfrm>
          <a:prstGeom prst="rect">
            <a:avLst/>
          </a:prstGeom>
        </p:spPr>
      </p:pic>
    </p:spTree>
    <p:extLst>
      <p:ext uri="{BB962C8B-B14F-4D97-AF65-F5344CB8AC3E}">
        <p14:creationId xmlns:p14="http://schemas.microsoft.com/office/powerpoint/2010/main" val="1865286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0" y="103723"/>
            <a:ext cx="10554789" cy="784551"/>
          </a:xfrm>
        </p:spPr>
        <p:txBody>
          <a:bodyPr/>
          <a:lstStyle/>
          <a:p>
            <a:r>
              <a:rPr lang="en-AU" dirty="0"/>
              <a:t>Exploratory Data Analysis –Foursquare </a:t>
            </a:r>
            <a:r>
              <a:rPr lang="en-AU" sz="2400" dirty="0"/>
              <a:t>(cont.)</a:t>
            </a:r>
            <a:endParaRPr lang="en-IN" dirty="0"/>
          </a:p>
        </p:txBody>
      </p:sp>
      <p:sp>
        <p:nvSpPr>
          <p:cNvPr id="3" name="Content Placeholder 2"/>
          <p:cNvSpPr>
            <a:spLocks noGrp="1"/>
          </p:cNvSpPr>
          <p:nvPr>
            <p:ph idx="1"/>
          </p:nvPr>
        </p:nvSpPr>
        <p:spPr>
          <a:xfrm>
            <a:off x="274319" y="1257906"/>
            <a:ext cx="6322423" cy="4842448"/>
          </a:xfrm>
        </p:spPr>
        <p:txBody>
          <a:bodyPr/>
          <a:lstStyle/>
          <a:p>
            <a:r>
              <a:rPr lang="en-US" dirty="0" smtClean="0"/>
              <a:t>The table on the right shows a part of </a:t>
            </a:r>
            <a:r>
              <a:rPr lang="en-US" dirty="0" err="1" smtClean="0"/>
              <a:t>dataframe</a:t>
            </a:r>
            <a:r>
              <a:rPr lang="en-US" dirty="0" smtClean="0"/>
              <a:t> used in the analysis.</a:t>
            </a:r>
          </a:p>
          <a:p>
            <a:r>
              <a:rPr lang="en-US" dirty="0" smtClean="0"/>
              <a:t>In this </a:t>
            </a:r>
            <a:r>
              <a:rPr lang="en-US" dirty="0" err="1" smtClean="0"/>
              <a:t>dataframe</a:t>
            </a:r>
            <a:r>
              <a:rPr lang="en-US" dirty="0" smtClean="0"/>
              <a:t> it can be seen that upscale areas such as Anna </a:t>
            </a:r>
            <a:r>
              <a:rPr lang="en-US" dirty="0"/>
              <a:t>N</a:t>
            </a:r>
            <a:r>
              <a:rPr lang="en-US" dirty="0" smtClean="0"/>
              <a:t>agar, </a:t>
            </a:r>
            <a:r>
              <a:rPr lang="en-US" dirty="0" err="1"/>
              <a:t>A</a:t>
            </a:r>
            <a:r>
              <a:rPr lang="en-US" dirty="0" err="1" smtClean="0"/>
              <a:t>lwarpet</a:t>
            </a:r>
            <a:r>
              <a:rPr lang="en-US" dirty="0" smtClean="0"/>
              <a:t>, </a:t>
            </a:r>
            <a:r>
              <a:rPr lang="en-US" dirty="0" err="1"/>
              <a:t>A</a:t>
            </a:r>
            <a:r>
              <a:rPr lang="en-US" dirty="0" err="1" smtClean="0"/>
              <a:t>dyar</a:t>
            </a:r>
            <a:r>
              <a:rPr lang="en-US" dirty="0" smtClean="0"/>
              <a:t>, </a:t>
            </a:r>
            <a:r>
              <a:rPr lang="en-US" dirty="0" err="1" smtClean="0"/>
              <a:t>Egmore</a:t>
            </a:r>
            <a:r>
              <a:rPr lang="en-US" dirty="0" smtClean="0"/>
              <a:t>, </a:t>
            </a:r>
            <a:r>
              <a:rPr lang="en-US" dirty="0" err="1" smtClean="0"/>
              <a:t>Mylapore</a:t>
            </a:r>
            <a:r>
              <a:rPr lang="en-US" dirty="0" smtClean="0"/>
              <a:t>, </a:t>
            </a:r>
            <a:r>
              <a:rPr lang="en-US" dirty="0" err="1" smtClean="0"/>
              <a:t>Nungambakkam</a:t>
            </a:r>
            <a:r>
              <a:rPr lang="en-US" dirty="0" smtClean="0"/>
              <a:t> </a:t>
            </a:r>
            <a:r>
              <a:rPr lang="en-US" dirty="0" err="1" smtClean="0"/>
              <a:t>etc</a:t>
            </a:r>
            <a:r>
              <a:rPr lang="en-US" dirty="0" smtClean="0"/>
              <a:t> have more Italian places.</a:t>
            </a:r>
          </a:p>
          <a:p>
            <a:r>
              <a:rPr lang="en-US" dirty="0" smtClean="0"/>
              <a:t>This s due to the those areas considered to be commercial hubs and upmarket residential places.</a:t>
            </a:r>
          </a:p>
          <a:p>
            <a:r>
              <a:rPr lang="en-US" dirty="0" err="1" smtClean="0"/>
              <a:t>Egmore</a:t>
            </a:r>
            <a:r>
              <a:rPr lang="en-US" dirty="0" smtClean="0"/>
              <a:t>, </a:t>
            </a:r>
            <a:r>
              <a:rPr lang="en-US" dirty="0" err="1" smtClean="0"/>
              <a:t>Nungambakkam</a:t>
            </a:r>
            <a:r>
              <a:rPr lang="en-US" dirty="0" smtClean="0"/>
              <a:t> &amp; </a:t>
            </a:r>
            <a:r>
              <a:rPr lang="en-US" dirty="0" err="1" smtClean="0"/>
              <a:t>alwarpet</a:t>
            </a:r>
            <a:r>
              <a:rPr lang="en-US" dirty="0" smtClean="0"/>
              <a:t> are the most common commercial destinations owing to a lot of entertainment avenues nearby which makes it most common place for Italian restaurants.</a:t>
            </a:r>
          </a:p>
          <a:p>
            <a:r>
              <a:rPr lang="en-US" dirty="0" smtClean="0"/>
              <a:t>Anna </a:t>
            </a:r>
            <a:r>
              <a:rPr lang="en-US" dirty="0" err="1" smtClean="0"/>
              <a:t>nagar</a:t>
            </a:r>
            <a:r>
              <a:rPr lang="en-US" dirty="0" smtClean="0"/>
              <a:t>, </a:t>
            </a:r>
            <a:r>
              <a:rPr lang="en-US" dirty="0" err="1" smtClean="0"/>
              <a:t>Mylapore</a:t>
            </a:r>
            <a:r>
              <a:rPr lang="en-US" dirty="0" smtClean="0"/>
              <a:t> and </a:t>
            </a:r>
            <a:r>
              <a:rPr lang="en-US" dirty="0" err="1" smtClean="0"/>
              <a:t>Adyar</a:t>
            </a:r>
            <a:r>
              <a:rPr lang="en-US" dirty="0" smtClean="0"/>
              <a:t> are the residential hubs which makes them ideal places too</a:t>
            </a:r>
            <a:endParaRPr lang="en-IN" dirty="0"/>
          </a:p>
        </p:txBody>
      </p:sp>
      <p:pic>
        <p:nvPicPr>
          <p:cNvPr id="4" name="Picture 3"/>
          <p:cNvPicPr>
            <a:picLocks noChangeAspect="1"/>
          </p:cNvPicPr>
          <p:nvPr/>
        </p:nvPicPr>
        <p:blipFill rotWithShape="1">
          <a:blip r:embed="rId2"/>
          <a:srcRect l="6961"/>
          <a:stretch/>
        </p:blipFill>
        <p:spPr>
          <a:xfrm>
            <a:off x="6819120" y="888274"/>
            <a:ext cx="5237591" cy="2095306"/>
          </a:xfrm>
          <a:prstGeom prst="rect">
            <a:avLst/>
          </a:prstGeom>
        </p:spPr>
      </p:pic>
      <p:pic>
        <p:nvPicPr>
          <p:cNvPr id="5" name="Picture 4"/>
          <p:cNvPicPr>
            <a:picLocks noChangeAspect="1"/>
          </p:cNvPicPr>
          <p:nvPr/>
        </p:nvPicPr>
        <p:blipFill rotWithShape="1">
          <a:blip r:embed="rId3"/>
          <a:srcRect r="10064"/>
          <a:stretch/>
        </p:blipFill>
        <p:spPr>
          <a:xfrm>
            <a:off x="6975566" y="3008328"/>
            <a:ext cx="5055328" cy="2011680"/>
          </a:xfrm>
          <a:prstGeom prst="rect">
            <a:avLst/>
          </a:prstGeom>
        </p:spPr>
      </p:pic>
      <p:pic>
        <p:nvPicPr>
          <p:cNvPr id="6" name="Picture 5"/>
          <p:cNvPicPr>
            <a:picLocks noChangeAspect="1"/>
          </p:cNvPicPr>
          <p:nvPr/>
        </p:nvPicPr>
        <p:blipFill>
          <a:blip r:embed="rId4"/>
          <a:stretch>
            <a:fillRect/>
          </a:stretch>
        </p:blipFill>
        <p:spPr>
          <a:xfrm>
            <a:off x="6975566" y="5044755"/>
            <a:ext cx="5055328" cy="1782735"/>
          </a:xfrm>
          <a:prstGeom prst="rect">
            <a:avLst/>
          </a:prstGeom>
        </p:spPr>
      </p:pic>
    </p:spTree>
    <p:extLst>
      <p:ext uri="{BB962C8B-B14F-4D97-AF65-F5344CB8AC3E}">
        <p14:creationId xmlns:p14="http://schemas.microsoft.com/office/powerpoint/2010/main" val="4155556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127"/>
            <a:ext cx="7445829" cy="888274"/>
          </a:xfrm>
        </p:spPr>
        <p:txBody>
          <a:bodyPr/>
          <a:lstStyle/>
          <a:p>
            <a:r>
              <a:rPr lang="en-AU" b="1" dirty="0"/>
              <a:t>Interpreting the results </a:t>
            </a:r>
            <a:endParaRPr lang="en-IN" dirty="0"/>
          </a:p>
        </p:txBody>
      </p:sp>
      <p:sp>
        <p:nvSpPr>
          <p:cNvPr id="3" name="Content Placeholder 2"/>
          <p:cNvSpPr>
            <a:spLocks noGrp="1"/>
          </p:cNvSpPr>
          <p:nvPr>
            <p:ph idx="1"/>
          </p:nvPr>
        </p:nvSpPr>
        <p:spPr>
          <a:xfrm>
            <a:off x="169817" y="1166465"/>
            <a:ext cx="6583680" cy="5012266"/>
          </a:xfrm>
        </p:spPr>
        <p:txBody>
          <a:bodyPr>
            <a:normAutofit fontScale="92500" lnSpcReduction="10000"/>
          </a:bodyPr>
          <a:lstStyle/>
          <a:p>
            <a:r>
              <a:rPr lang="en-US" dirty="0" smtClean="0"/>
              <a:t>Considering the earlier explanation of commercial hubs and upmarket residential places and looking at the distribution of  Italian restaurants in the map shown,</a:t>
            </a:r>
          </a:p>
          <a:p>
            <a:pPr>
              <a:buFont typeface="Wingdings" panose="05000000000000000000" pitchFamily="2" charset="2"/>
              <a:buChar char="§"/>
            </a:pPr>
            <a:r>
              <a:rPr lang="en-US" dirty="0" smtClean="0"/>
              <a:t>Most of Italian restaurants are concentrated in the central part of Chennai</a:t>
            </a:r>
          </a:p>
          <a:p>
            <a:pPr>
              <a:buFont typeface="Wingdings" panose="05000000000000000000" pitchFamily="2" charset="2"/>
              <a:buChar char="§"/>
            </a:pPr>
            <a:r>
              <a:rPr lang="en-US" dirty="0" smtClean="0"/>
              <a:t>As we more westward toward the industrial areas, the density of Italian is lower</a:t>
            </a:r>
          </a:p>
          <a:p>
            <a:pPr>
              <a:buFont typeface="Wingdings" panose="05000000000000000000" pitchFamily="2" charset="2"/>
              <a:buChar char="§"/>
            </a:pPr>
            <a:r>
              <a:rPr lang="en-US" dirty="0" smtClean="0"/>
              <a:t>Also, the availability of Italian food in southern part (Along OMR and ECR) which is considered the IT hub it is clear that there is no Italian restaurant.</a:t>
            </a:r>
          </a:p>
          <a:p>
            <a:pPr>
              <a:buFont typeface="Wingdings" panose="05000000000000000000" pitchFamily="2" charset="2"/>
              <a:buChar char="§"/>
            </a:pPr>
            <a:r>
              <a:rPr lang="en-US" dirty="0" smtClean="0"/>
              <a:t>Considering the fact that, many people consuming the cuisine are living along OMR and ECR a good Italian restaurant situated anywhere along OMR will see good footfalls.</a:t>
            </a:r>
          </a:p>
          <a:p>
            <a:pPr>
              <a:buFont typeface="Wingdings" panose="05000000000000000000" pitchFamily="2" charset="2"/>
              <a:buChar char="§"/>
            </a:pPr>
            <a:r>
              <a:rPr lang="en-US" dirty="0" smtClean="0"/>
              <a:t>As a second option, a good restaurant near </a:t>
            </a:r>
            <a:r>
              <a:rPr lang="en-US" dirty="0" err="1" smtClean="0"/>
              <a:t>Mambalam</a:t>
            </a:r>
            <a:r>
              <a:rPr lang="en-US" dirty="0" smtClean="0"/>
              <a:t>/ </a:t>
            </a:r>
            <a:r>
              <a:rPr lang="en-US" dirty="0" err="1" smtClean="0"/>
              <a:t>Kodambakkam</a:t>
            </a:r>
            <a:r>
              <a:rPr lang="en-US" dirty="0" smtClean="0"/>
              <a:t> is also expected to good footfalls due to a lack of good </a:t>
            </a:r>
            <a:r>
              <a:rPr lang="en-US" dirty="0" err="1" smtClean="0"/>
              <a:t>itlaian</a:t>
            </a:r>
            <a:r>
              <a:rPr lang="en-US" dirty="0" smtClean="0"/>
              <a:t> places in the vicinity </a:t>
            </a:r>
          </a:p>
          <a:p>
            <a:pPr>
              <a:buFont typeface="Wingdings" panose="05000000000000000000" pitchFamily="2" charset="2"/>
              <a:buChar char="§"/>
            </a:pPr>
            <a:endParaRPr lang="en-IN" dirty="0"/>
          </a:p>
        </p:txBody>
      </p:sp>
      <p:pic>
        <p:nvPicPr>
          <p:cNvPr id="4" name="Picture 3"/>
          <p:cNvPicPr>
            <a:picLocks noChangeAspect="1"/>
          </p:cNvPicPr>
          <p:nvPr/>
        </p:nvPicPr>
        <p:blipFill>
          <a:blip r:embed="rId2"/>
          <a:stretch>
            <a:fillRect/>
          </a:stretch>
        </p:blipFill>
        <p:spPr>
          <a:xfrm>
            <a:off x="7053942" y="914401"/>
            <a:ext cx="4716643" cy="5039542"/>
          </a:xfrm>
          <a:prstGeom prst="rect">
            <a:avLst/>
          </a:prstGeom>
        </p:spPr>
      </p:pic>
    </p:spTree>
    <p:extLst>
      <p:ext uri="{BB962C8B-B14F-4D97-AF65-F5344CB8AC3E}">
        <p14:creationId xmlns:p14="http://schemas.microsoft.com/office/powerpoint/2010/main" val="21957429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2530</TotalTime>
  <Words>783</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Wingdings</vt:lpstr>
      <vt:lpstr>Retrospect</vt:lpstr>
      <vt:lpstr>The Battle of Neighborhoods  Applied Data Science Capstone Project</vt:lpstr>
      <vt:lpstr>Introduction</vt:lpstr>
      <vt:lpstr>Data Acquisition and Processing</vt:lpstr>
      <vt:lpstr>Chennai Localities map</vt:lpstr>
      <vt:lpstr>Data Acquisition and Processing (cont.)</vt:lpstr>
      <vt:lpstr>Exploratory Data Analysis - Demographics </vt:lpstr>
      <vt:lpstr>Exploratory Data Analysis – Demographics (cont) </vt:lpstr>
      <vt:lpstr>Exploratory Data Analysis –Foursquare (cont.)</vt:lpstr>
      <vt:lpstr>Interpreting the results </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Neighborhoods  Applied Data Science Capstone Project</dc:title>
  <dc:creator>venkatesan@panthermotocorp.in</dc:creator>
  <cp:lastModifiedBy>Venkatesan</cp:lastModifiedBy>
  <cp:revision>37</cp:revision>
  <dcterms:created xsi:type="dcterms:W3CDTF">2020-01-09T12:35:44Z</dcterms:created>
  <dcterms:modified xsi:type="dcterms:W3CDTF">2021-04-19T08:11:08Z</dcterms:modified>
</cp:coreProperties>
</file>